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51206400" cy="31089600"/>
  <p:notesSz cx="6858000" cy="9144000"/>
  <p:defaultTextStyle>
    <a:defPPr>
      <a:defRPr lang="en-US"/>
    </a:defPPr>
    <a:lvl1pPr marL="0" algn="l" defTabSz="3950049" rtl="0" eaLnBrk="1" latinLnBrk="0" hangingPunct="1">
      <a:defRPr sz="7775" kern="1200">
        <a:solidFill>
          <a:schemeClr val="tx1"/>
        </a:solidFill>
        <a:latin typeface="+mn-lt"/>
        <a:ea typeface="+mn-ea"/>
        <a:cs typeface="+mn-cs"/>
      </a:defRPr>
    </a:lvl1pPr>
    <a:lvl2pPr marL="1975025" algn="l" defTabSz="3950049" rtl="0" eaLnBrk="1" latinLnBrk="0" hangingPunct="1">
      <a:defRPr sz="7775" kern="1200">
        <a:solidFill>
          <a:schemeClr val="tx1"/>
        </a:solidFill>
        <a:latin typeface="+mn-lt"/>
        <a:ea typeface="+mn-ea"/>
        <a:cs typeface="+mn-cs"/>
      </a:defRPr>
    </a:lvl2pPr>
    <a:lvl3pPr marL="3950049" algn="l" defTabSz="3950049" rtl="0" eaLnBrk="1" latinLnBrk="0" hangingPunct="1">
      <a:defRPr sz="7775" kern="1200">
        <a:solidFill>
          <a:schemeClr val="tx1"/>
        </a:solidFill>
        <a:latin typeface="+mn-lt"/>
        <a:ea typeface="+mn-ea"/>
        <a:cs typeface="+mn-cs"/>
      </a:defRPr>
    </a:lvl3pPr>
    <a:lvl4pPr marL="5925073" algn="l" defTabSz="3950049" rtl="0" eaLnBrk="1" latinLnBrk="0" hangingPunct="1">
      <a:defRPr sz="7775" kern="1200">
        <a:solidFill>
          <a:schemeClr val="tx1"/>
        </a:solidFill>
        <a:latin typeface="+mn-lt"/>
        <a:ea typeface="+mn-ea"/>
        <a:cs typeface="+mn-cs"/>
      </a:defRPr>
    </a:lvl4pPr>
    <a:lvl5pPr marL="7900097" algn="l" defTabSz="3950049" rtl="0" eaLnBrk="1" latinLnBrk="0" hangingPunct="1">
      <a:defRPr sz="7775" kern="1200">
        <a:solidFill>
          <a:schemeClr val="tx1"/>
        </a:solidFill>
        <a:latin typeface="+mn-lt"/>
        <a:ea typeface="+mn-ea"/>
        <a:cs typeface="+mn-cs"/>
      </a:defRPr>
    </a:lvl5pPr>
    <a:lvl6pPr marL="9875122" algn="l" defTabSz="3950049" rtl="0" eaLnBrk="1" latinLnBrk="0" hangingPunct="1">
      <a:defRPr sz="7775" kern="1200">
        <a:solidFill>
          <a:schemeClr val="tx1"/>
        </a:solidFill>
        <a:latin typeface="+mn-lt"/>
        <a:ea typeface="+mn-ea"/>
        <a:cs typeface="+mn-cs"/>
      </a:defRPr>
    </a:lvl6pPr>
    <a:lvl7pPr marL="11850146" algn="l" defTabSz="3950049" rtl="0" eaLnBrk="1" latinLnBrk="0" hangingPunct="1">
      <a:defRPr sz="7775" kern="1200">
        <a:solidFill>
          <a:schemeClr val="tx1"/>
        </a:solidFill>
        <a:latin typeface="+mn-lt"/>
        <a:ea typeface="+mn-ea"/>
        <a:cs typeface="+mn-cs"/>
      </a:defRPr>
    </a:lvl7pPr>
    <a:lvl8pPr marL="13825171" algn="l" defTabSz="3950049" rtl="0" eaLnBrk="1" latinLnBrk="0" hangingPunct="1">
      <a:defRPr sz="7775" kern="1200">
        <a:solidFill>
          <a:schemeClr val="tx1"/>
        </a:solidFill>
        <a:latin typeface="+mn-lt"/>
        <a:ea typeface="+mn-ea"/>
        <a:cs typeface="+mn-cs"/>
      </a:defRPr>
    </a:lvl8pPr>
    <a:lvl9pPr marL="15800194" algn="l" defTabSz="3950049" rtl="0" eaLnBrk="1" latinLnBrk="0" hangingPunct="1">
      <a:defRPr sz="77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2626"/>
    <a:srgbClr val="00FF00"/>
    <a:srgbClr val="BFBF00"/>
    <a:srgbClr val="002060"/>
    <a:srgbClr val="000066"/>
    <a:srgbClr val="990000"/>
    <a:srgbClr val="00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484" autoAdjust="0"/>
  </p:normalViewPr>
  <p:slideViewPr>
    <p:cSldViewPr snapToGrid="0">
      <p:cViewPr>
        <p:scale>
          <a:sx n="18" d="100"/>
          <a:sy n="18" d="100"/>
        </p:scale>
        <p:origin x="98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21DB9-99F1-4722-9DFC-5310A48EB8DA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143000"/>
            <a:ext cx="508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4F5A-AC83-43F5-AC7B-AF05059DCC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17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motivation and problem and edit simulation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4F5A-AC83-43F5-AC7B-AF05059DCC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2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0C05-27CE-4259-8F5F-E437A4B5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88" y="460377"/>
            <a:ext cx="31889700" cy="34258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D84AD-23AF-486D-95BD-CDF29F5D9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8001000"/>
            <a:ext cx="11887200" cy="1371600"/>
          </a:xfrm>
          <a:prstGeom prst="rect">
            <a:avLst/>
          </a:prstGeom>
          <a:solidFill>
            <a:srgbClr val="990000"/>
          </a:solidFill>
          <a:effectLst>
            <a:innerShdw blurRad="190500" dist="190500">
              <a:srgbClr val="000066">
                <a:alpha val="30000"/>
              </a:srgbClr>
            </a:innerShdw>
          </a:effectLst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 section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6597FF-61EE-40DF-A09A-EE77FF8AA6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58888" y="3886200"/>
            <a:ext cx="31904938" cy="1714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20240" indent="0" algn="ctr">
              <a:buNone/>
              <a:defRPr>
                <a:solidFill>
                  <a:srgbClr val="000066"/>
                </a:solidFill>
              </a:defRPr>
            </a:lvl2pPr>
            <a:lvl3pPr marL="3840480" indent="0" algn="ctr">
              <a:buNone/>
              <a:defRPr>
                <a:solidFill>
                  <a:srgbClr val="000066"/>
                </a:solidFill>
              </a:defRPr>
            </a:lvl3pPr>
            <a:lvl4pPr marL="5760720" indent="0" algn="ctr">
              <a:buNone/>
              <a:defRPr>
                <a:solidFill>
                  <a:srgbClr val="000066"/>
                </a:solidFill>
              </a:defRPr>
            </a:lvl4pPr>
            <a:lvl5pPr marL="7680960" indent="0" algn="ctr">
              <a:buNone/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en-US" dirty="0"/>
              <a:t>Click to edit Authors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C9DBD3-8660-4A59-8E63-4F49F16CF9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800" y="9372600"/>
            <a:ext cx="11887200" cy="8401050"/>
          </a:xfrm>
          <a:prstGeom prst="rect">
            <a:avLst/>
          </a:prstGeom>
          <a:solidFill>
            <a:schemeClr val="bg1"/>
          </a:solidFill>
          <a:effectLst>
            <a:innerShdw blurRad="190500" dist="190500" dir="2700000">
              <a:srgbClr val="000066">
                <a:alpha val="40000"/>
              </a:srgbClr>
            </a:innerShdw>
          </a:effectLst>
        </p:spPr>
        <p:txBody>
          <a:bodyPr tIns="274320"/>
          <a:lstStyle>
            <a:lvl1pPr marL="685800" indent="-457200">
              <a:defRPr sz="4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71600" indent="-457200">
              <a:defRPr sz="4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57400" indent="-457200"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63800" indent="-406400"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71800" indent="-508000"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40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22000">
              <a:schemeClr val="bg1"/>
            </a:gs>
            <a:gs pos="22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1F75A4C8-B480-402D-AA0B-AF0B9AF0B9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804023"/>
            <a:ext cx="51206400" cy="457200"/>
          </a:xfrm>
          <a:prstGeom prst="rect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6279C08-A293-4D4E-A184-791EBE7BEC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930" y="236010"/>
            <a:ext cx="5419520" cy="641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613D1-FA9C-45F5-BEC6-488C34D049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8177" y="460377"/>
            <a:ext cx="12018442" cy="6009218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8F98D1B4-B641-42AA-B41E-37BD08E9E2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630077" y="5704851"/>
            <a:ext cx="17347322" cy="99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69120" tIns="34560" rIns="69120" bIns="34560">
            <a:spAutoFit/>
          </a:bodyPr>
          <a:lstStyle>
            <a:lvl1pPr marL="258763" indent="-258763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6000" dirty="0">
                <a:solidFill>
                  <a:srgbClr val="000066"/>
                </a:solidFill>
              </a:rPr>
              <a:t>http://www.mathcs.richmond.edu/~jdenny</a:t>
            </a:r>
          </a:p>
        </p:txBody>
      </p:sp>
    </p:spTree>
    <p:extLst>
      <p:ext uri="{BB962C8B-B14F-4D97-AF65-F5344CB8AC3E}">
        <p14:creationId xmlns:p14="http://schemas.microsoft.com/office/powerpoint/2010/main" val="176778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defTabSz="3840480" rtl="0" eaLnBrk="1" latinLnBrk="0" hangingPunct="1">
        <a:lnSpc>
          <a:spcPct val="90000"/>
        </a:lnSpc>
        <a:spcBef>
          <a:spcPct val="0"/>
        </a:spcBef>
        <a:buNone/>
        <a:defRPr sz="15400" b="1" kern="1200">
          <a:solidFill>
            <a:srgbClr val="0000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Placeholder 9">
            <a:extLst>
              <a:ext uri="{FF2B5EF4-FFF2-40B4-BE49-F238E27FC236}">
                <a16:creationId xmlns:a16="http://schemas.microsoft.com/office/drawing/2014/main" id="{BC38D28A-E749-4B0A-AB4A-57FEFC2BD046}"/>
              </a:ext>
            </a:extLst>
          </p:cNvPr>
          <p:cNvSpPr txBox="1">
            <a:spLocks/>
          </p:cNvSpPr>
          <p:nvPr/>
        </p:nvSpPr>
        <p:spPr>
          <a:xfrm>
            <a:off x="24536400" y="8815998"/>
            <a:ext cx="26494710" cy="6145958"/>
          </a:xfrm>
          <a:prstGeom prst="rect">
            <a:avLst/>
          </a:prstGeom>
          <a:solidFill>
            <a:schemeClr val="bg1"/>
          </a:solidFill>
          <a:effectLst>
            <a:innerShdw blurRad="190500" dist="190500" dir="2700000">
              <a:srgbClr val="000066">
                <a:alpha val="40000"/>
              </a:srgbClr>
            </a:innerShdw>
          </a:effectLst>
        </p:spPr>
        <p:txBody>
          <a:bodyPr tIns="274320"/>
          <a:lstStyle>
            <a:lvl1pPr marL="685800" indent="-457200" algn="l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Char char="•"/>
              <a:defRPr sz="4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371600" indent="-4572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4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057400" indent="-4572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463800" indent="-4064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971800" indent="-5080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56132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5D734E9-B11C-4944-B91C-C84E5E1B55FA}"/>
              </a:ext>
            </a:extLst>
          </p:cNvPr>
          <p:cNvGrpSpPr/>
          <p:nvPr/>
        </p:nvGrpSpPr>
        <p:grpSpPr>
          <a:xfrm>
            <a:off x="46083789" y="11839992"/>
            <a:ext cx="3275320" cy="2774670"/>
            <a:chOff x="9467629" y="3429000"/>
            <a:chExt cx="2456541" cy="2085363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9C3F7A5-20DF-4346-B021-55C68C22957B}"/>
                </a:ext>
              </a:extLst>
            </p:cNvPr>
            <p:cNvSpPr/>
            <p:nvPr/>
          </p:nvSpPr>
          <p:spPr bwMode="auto">
            <a:xfrm>
              <a:off x="9467629" y="3429000"/>
              <a:ext cx="2456541" cy="20853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94AA0A9F-C652-41DD-9F55-494D5018FD32}"/>
                </a:ext>
              </a:extLst>
            </p:cNvPr>
            <p:cNvCxnSpPr>
              <a:cxnSpLocks/>
              <a:endCxn id="168" idx="3"/>
            </p:cNvCxnSpPr>
            <p:nvPr/>
          </p:nvCxnSpPr>
          <p:spPr bwMode="auto">
            <a:xfrm>
              <a:off x="9722989" y="3700324"/>
              <a:ext cx="1656929" cy="321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E73C5B1-6932-473A-8558-71A7030BDE08}"/>
                </a:ext>
              </a:extLst>
            </p:cNvPr>
            <p:cNvSpPr/>
            <p:nvPr/>
          </p:nvSpPr>
          <p:spPr bwMode="auto">
            <a:xfrm>
              <a:off x="10238699" y="4008267"/>
              <a:ext cx="914399" cy="92682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FED0C03-F030-4C98-87F3-1457D5CC508A}"/>
                </a:ext>
              </a:extLst>
            </p:cNvPr>
            <p:cNvSpPr/>
            <p:nvPr/>
          </p:nvSpPr>
          <p:spPr bwMode="auto">
            <a:xfrm>
              <a:off x="11495093" y="3617492"/>
              <a:ext cx="170542" cy="172860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81D4A1D-D336-4790-AE0B-3DCE5CE9362C}"/>
                </a:ext>
              </a:extLst>
            </p:cNvPr>
            <p:cNvSpPr/>
            <p:nvPr/>
          </p:nvSpPr>
          <p:spPr bwMode="auto">
            <a:xfrm>
              <a:off x="9637718" y="3613894"/>
              <a:ext cx="170542" cy="172860"/>
            </a:xfrm>
            <a:prstGeom prst="ellipse">
              <a:avLst/>
            </a:prstGeom>
            <a:solidFill>
              <a:srgbClr val="BFB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A060EF04-30CB-4A05-9EFF-646CC353576A}"/>
                </a:ext>
              </a:extLst>
            </p:cNvPr>
            <p:cNvSpPr/>
            <p:nvPr/>
          </p:nvSpPr>
          <p:spPr bwMode="auto">
            <a:xfrm>
              <a:off x="9605388" y="5154161"/>
              <a:ext cx="235204" cy="200445"/>
            </a:xfrm>
            <a:prstGeom prst="triangle">
              <a:avLst/>
            </a:prstGeom>
            <a:solidFill>
              <a:srgbClr val="FF00FF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E1160D83-0602-487D-952D-6275BF72DA79}"/>
                </a:ext>
              </a:extLst>
            </p:cNvPr>
            <p:cNvCxnSpPr>
              <a:cxnSpLocks/>
              <a:endCxn id="167" idx="3"/>
            </p:cNvCxnSpPr>
            <p:nvPr/>
          </p:nvCxnSpPr>
          <p:spPr bwMode="auto">
            <a:xfrm flipV="1">
              <a:off x="9722989" y="3900769"/>
              <a:ext cx="0" cy="1253392"/>
            </a:xfrm>
            <a:prstGeom prst="straightConnector1">
              <a:avLst/>
            </a:prstGeom>
            <a:solidFill>
              <a:srgbClr val="00B8FF"/>
            </a:solidFill>
            <a:ln w="9525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arrow" w="med" len="med"/>
            </a:ln>
            <a:effectLst/>
          </p:spPr>
        </p:cxn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BE1A714A-2FB2-4BC3-A23D-16A6132A8F3B}"/>
                </a:ext>
              </a:extLst>
            </p:cNvPr>
            <p:cNvSpPr/>
            <p:nvPr/>
          </p:nvSpPr>
          <p:spPr bwMode="auto">
            <a:xfrm>
              <a:off x="9605387" y="3700324"/>
              <a:ext cx="235204" cy="200445"/>
            </a:xfrm>
            <a:prstGeom prst="triangle">
              <a:avLst/>
            </a:prstGeom>
            <a:solidFill>
              <a:srgbClr val="FF00FF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8B72577C-2695-453E-A4FF-232C1E20B08E}"/>
                </a:ext>
              </a:extLst>
            </p:cNvPr>
            <p:cNvSpPr/>
            <p:nvPr/>
          </p:nvSpPr>
          <p:spPr bwMode="auto">
            <a:xfrm rot="5400000">
              <a:off x="11362538" y="3603311"/>
              <a:ext cx="235204" cy="200445"/>
            </a:xfrm>
            <a:prstGeom prst="triangle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AD37D891-78D8-4E51-9710-FC3DE27C0FF4}"/>
                </a:ext>
              </a:extLst>
            </p:cNvPr>
            <p:cNvSpPr/>
            <p:nvPr/>
          </p:nvSpPr>
          <p:spPr bwMode="auto">
            <a:xfrm>
              <a:off x="9605387" y="4014784"/>
              <a:ext cx="235204" cy="200445"/>
            </a:xfrm>
            <a:prstGeom prst="triangle">
              <a:avLst/>
            </a:prstGeom>
            <a:solidFill>
              <a:srgbClr val="FF00FF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9A2FCF15-8B94-4BE8-92A1-6F109AB718E8}"/>
                </a:ext>
              </a:extLst>
            </p:cNvPr>
            <p:cNvSpPr/>
            <p:nvPr/>
          </p:nvSpPr>
          <p:spPr bwMode="auto">
            <a:xfrm>
              <a:off x="9605387" y="4347777"/>
              <a:ext cx="235204" cy="200445"/>
            </a:xfrm>
            <a:prstGeom prst="triangle">
              <a:avLst/>
            </a:prstGeom>
            <a:solidFill>
              <a:srgbClr val="FF00FF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862A89E7-9DC1-492E-85BD-9AC32D89122D}"/>
                </a:ext>
              </a:extLst>
            </p:cNvPr>
            <p:cNvSpPr/>
            <p:nvPr/>
          </p:nvSpPr>
          <p:spPr bwMode="auto">
            <a:xfrm>
              <a:off x="9601799" y="4709108"/>
              <a:ext cx="235204" cy="200445"/>
            </a:xfrm>
            <a:prstGeom prst="triangle">
              <a:avLst/>
            </a:prstGeom>
            <a:solidFill>
              <a:srgbClr val="FF00FF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E58E30AC-5580-4E69-B742-7A8276FA8473}"/>
                </a:ext>
              </a:extLst>
            </p:cNvPr>
            <p:cNvSpPr/>
            <p:nvPr/>
          </p:nvSpPr>
          <p:spPr bwMode="auto">
            <a:xfrm rot="5400000">
              <a:off x="10995836" y="3607051"/>
              <a:ext cx="235204" cy="200445"/>
            </a:xfrm>
            <a:prstGeom prst="triangle">
              <a:avLst/>
            </a:prstGeom>
            <a:solidFill>
              <a:srgbClr val="FF00FF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6E04FEB-6865-4508-88F5-165903CC8370}"/>
                </a:ext>
              </a:extLst>
            </p:cNvPr>
            <p:cNvSpPr/>
            <p:nvPr/>
          </p:nvSpPr>
          <p:spPr bwMode="auto">
            <a:xfrm rot="5400000">
              <a:off x="10650621" y="3610643"/>
              <a:ext cx="235204" cy="200445"/>
            </a:xfrm>
            <a:prstGeom prst="triangle">
              <a:avLst/>
            </a:prstGeom>
            <a:solidFill>
              <a:srgbClr val="FF00FF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74A73AD0-E125-4050-8301-037BA701DE01}"/>
                </a:ext>
              </a:extLst>
            </p:cNvPr>
            <p:cNvSpPr/>
            <p:nvPr/>
          </p:nvSpPr>
          <p:spPr bwMode="auto">
            <a:xfrm rot="5400000">
              <a:off x="10297775" y="3597056"/>
              <a:ext cx="235204" cy="200445"/>
            </a:xfrm>
            <a:prstGeom prst="triangle">
              <a:avLst/>
            </a:prstGeom>
            <a:solidFill>
              <a:srgbClr val="FF00FF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0519B943-AB8C-4CFD-8B4F-638163AA3312}"/>
                </a:ext>
              </a:extLst>
            </p:cNvPr>
            <p:cNvSpPr/>
            <p:nvPr/>
          </p:nvSpPr>
          <p:spPr bwMode="auto">
            <a:xfrm rot="5400000">
              <a:off x="9983594" y="3607052"/>
              <a:ext cx="235204" cy="200445"/>
            </a:xfrm>
            <a:prstGeom prst="triangle">
              <a:avLst/>
            </a:prstGeom>
            <a:solidFill>
              <a:srgbClr val="FF00FF">
                <a:alpha val="1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B1F9BC0-D9BE-4288-93F2-272EA8637506}"/>
              </a:ext>
            </a:extLst>
          </p:cNvPr>
          <p:cNvGrpSpPr/>
          <p:nvPr/>
        </p:nvGrpSpPr>
        <p:grpSpPr>
          <a:xfrm>
            <a:off x="39378573" y="11839992"/>
            <a:ext cx="3262977" cy="2774670"/>
            <a:chOff x="6415238" y="3429000"/>
            <a:chExt cx="2456541" cy="208536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26DE983-56C0-4E29-BF09-8C3764999C51}"/>
                </a:ext>
              </a:extLst>
            </p:cNvPr>
            <p:cNvSpPr/>
            <p:nvPr/>
          </p:nvSpPr>
          <p:spPr bwMode="auto">
            <a:xfrm>
              <a:off x="6415238" y="3429000"/>
              <a:ext cx="2456541" cy="20853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07C0E6A-8578-4790-A775-E65476B4180E}"/>
                </a:ext>
              </a:extLst>
            </p:cNvPr>
            <p:cNvSpPr/>
            <p:nvPr/>
          </p:nvSpPr>
          <p:spPr bwMode="auto">
            <a:xfrm>
              <a:off x="7186308" y="4008267"/>
              <a:ext cx="914399" cy="92682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1431663-CFCD-4A6F-8CDC-4F905A53FD68}"/>
                </a:ext>
              </a:extLst>
            </p:cNvPr>
            <p:cNvSpPr/>
            <p:nvPr/>
          </p:nvSpPr>
          <p:spPr bwMode="auto">
            <a:xfrm>
              <a:off x="8442702" y="3617492"/>
              <a:ext cx="170542" cy="172860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78297FE7-0A36-4F82-8E90-23B3F35A4B0E}"/>
                </a:ext>
              </a:extLst>
            </p:cNvPr>
            <p:cNvSpPr/>
            <p:nvPr/>
          </p:nvSpPr>
          <p:spPr bwMode="auto">
            <a:xfrm>
              <a:off x="6552997" y="5154161"/>
              <a:ext cx="235204" cy="200445"/>
            </a:xfrm>
            <a:prstGeom prst="triangl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D8C8648-E545-467F-874E-B0D546E7F2A6}"/>
                </a:ext>
              </a:extLst>
            </p:cNvPr>
            <p:cNvSpPr/>
            <p:nvPr/>
          </p:nvSpPr>
          <p:spPr bwMode="auto">
            <a:xfrm>
              <a:off x="6585327" y="3613894"/>
              <a:ext cx="170542" cy="172860"/>
            </a:xfrm>
            <a:prstGeom prst="ellipse">
              <a:avLst/>
            </a:prstGeom>
            <a:solidFill>
              <a:srgbClr val="BFB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68E9D98-FF2F-4DA6-95B7-218C54B6717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69041" y="4723728"/>
              <a:ext cx="8082" cy="45066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4345050-EDB4-4494-91AD-4844F0EFAB3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511961" y="4809331"/>
              <a:ext cx="150506" cy="36506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D7678A-A2E5-48E6-80E1-8E438C787AF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76548" y="5085478"/>
              <a:ext cx="185918" cy="8891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0A54F00-1C46-49A5-918E-2EC7A2C9BCEB}"/>
                </a:ext>
              </a:extLst>
            </p:cNvPr>
            <p:cNvCxnSpPr>
              <a:cxnSpLocks/>
              <a:stCxn id="109" idx="6"/>
            </p:cNvCxnSpPr>
            <p:nvPr/>
          </p:nvCxnSpPr>
          <p:spPr bwMode="auto">
            <a:xfrm>
              <a:off x="6755869" y="3700324"/>
              <a:ext cx="1693357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0794111-67DD-4007-A1C8-1636131C037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77123" y="3786754"/>
              <a:ext cx="1" cy="136319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D2FA617-A209-4E41-A883-3AAEDF478598}"/>
              </a:ext>
            </a:extLst>
          </p:cNvPr>
          <p:cNvGrpSpPr/>
          <p:nvPr/>
        </p:nvGrpSpPr>
        <p:grpSpPr>
          <a:xfrm>
            <a:off x="32744910" y="11868226"/>
            <a:ext cx="3283786" cy="2783429"/>
            <a:chOff x="3357191" y="3401036"/>
            <a:chExt cx="2456541" cy="208536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B4423E1-1DED-414E-96E0-4033CFD176F3}"/>
                </a:ext>
              </a:extLst>
            </p:cNvPr>
            <p:cNvSpPr/>
            <p:nvPr/>
          </p:nvSpPr>
          <p:spPr bwMode="auto">
            <a:xfrm>
              <a:off x="3357191" y="3401036"/>
              <a:ext cx="2456541" cy="2085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BF4935A-4AA1-4BCD-A9C0-15D4169D1F1D}"/>
                </a:ext>
              </a:extLst>
            </p:cNvPr>
            <p:cNvSpPr/>
            <p:nvPr/>
          </p:nvSpPr>
          <p:spPr bwMode="auto">
            <a:xfrm>
              <a:off x="4128261" y="3980303"/>
              <a:ext cx="914399" cy="92682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CB98219-F305-4992-8159-626CFEA9E2F7}"/>
                </a:ext>
              </a:extLst>
            </p:cNvPr>
            <p:cNvSpPr/>
            <p:nvPr/>
          </p:nvSpPr>
          <p:spPr bwMode="auto">
            <a:xfrm>
              <a:off x="5384655" y="3589528"/>
              <a:ext cx="170542" cy="172860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7B366D6C-6FE9-456B-A788-1CEA6180A87B}"/>
                </a:ext>
              </a:extLst>
            </p:cNvPr>
            <p:cNvSpPr/>
            <p:nvPr/>
          </p:nvSpPr>
          <p:spPr bwMode="auto">
            <a:xfrm>
              <a:off x="3494950" y="5159529"/>
              <a:ext cx="235204" cy="200445"/>
            </a:xfrm>
            <a:prstGeom prst="triangl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52B1FA3-3503-45AE-BD56-F33705801099}"/>
                </a:ext>
              </a:extLst>
            </p:cNvPr>
            <p:cNvCxnSpPr>
              <a:cxnSpLocks/>
              <a:stCxn id="99" idx="0"/>
            </p:cNvCxnSpPr>
            <p:nvPr/>
          </p:nvCxnSpPr>
          <p:spPr bwMode="auto">
            <a:xfrm flipV="1">
              <a:off x="3612552" y="3675958"/>
              <a:ext cx="0" cy="148357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2F034B6-0F70-4009-AF4D-8AA293600A0E}"/>
                </a:ext>
              </a:extLst>
            </p:cNvPr>
            <p:cNvCxnSpPr>
              <a:cxnSpLocks/>
              <a:endCxn id="98" idx="2"/>
            </p:cNvCxnSpPr>
            <p:nvPr/>
          </p:nvCxnSpPr>
          <p:spPr bwMode="auto">
            <a:xfrm>
              <a:off x="3612552" y="3675958"/>
              <a:ext cx="1772103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0CD2630-8BB2-4919-B2B9-895B49BFB0F5}"/>
                </a:ext>
              </a:extLst>
            </p:cNvPr>
            <p:cNvSpPr/>
            <p:nvPr/>
          </p:nvSpPr>
          <p:spPr bwMode="auto">
            <a:xfrm>
              <a:off x="3527280" y="3585931"/>
              <a:ext cx="170542" cy="172860"/>
            </a:xfrm>
            <a:prstGeom prst="ellipse">
              <a:avLst/>
            </a:prstGeom>
            <a:solidFill>
              <a:srgbClr val="BFB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774F599-8FA2-40CB-8600-D11013FE4A18}"/>
              </a:ext>
            </a:extLst>
          </p:cNvPr>
          <p:cNvGrpSpPr/>
          <p:nvPr/>
        </p:nvGrpSpPr>
        <p:grpSpPr>
          <a:xfrm>
            <a:off x="26116082" y="11848806"/>
            <a:ext cx="3271983" cy="2788920"/>
            <a:chOff x="304800" y="3429000"/>
            <a:chExt cx="2456541" cy="205739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81282D0-7C29-4915-9D88-54D1E80C9424}"/>
                </a:ext>
              </a:extLst>
            </p:cNvPr>
            <p:cNvSpPr/>
            <p:nvPr/>
          </p:nvSpPr>
          <p:spPr bwMode="auto">
            <a:xfrm>
              <a:off x="304800" y="3429000"/>
              <a:ext cx="2456541" cy="20573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0C5B3C1-A5B6-4ED7-9958-3CBDBD6AA96C}"/>
                </a:ext>
              </a:extLst>
            </p:cNvPr>
            <p:cNvSpPr/>
            <p:nvPr/>
          </p:nvSpPr>
          <p:spPr bwMode="auto">
            <a:xfrm>
              <a:off x="1031648" y="3988506"/>
              <a:ext cx="914399" cy="91439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A6FB06C6-8359-46FD-BC55-0C96C1D15190}"/>
                </a:ext>
              </a:extLst>
            </p:cNvPr>
            <p:cNvSpPr/>
            <p:nvPr/>
          </p:nvSpPr>
          <p:spPr bwMode="auto">
            <a:xfrm>
              <a:off x="533400" y="5149949"/>
              <a:ext cx="235204" cy="197757"/>
            </a:xfrm>
            <a:prstGeom prst="triangl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280D195-D032-4327-9ED6-B744DC326F64}"/>
                </a:ext>
              </a:extLst>
            </p:cNvPr>
            <p:cNvSpPr/>
            <p:nvPr/>
          </p:nvSpPr>
          <p:spPr bwMode="auto">
            <a:xfrm>
              <a:off x="2332265" y="3630682"/>
              <a:ext cx="170542" cy="170542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</p:grpSp>
      <p:sp>
        <p:nvSpPr>
          <p:cNvPr id="113" name="Text Placeholder 9">
            <a:extLst>
              <a:ext uri="{FF2B5EF4-FFF2-40B4-BE49-F238E27FC236}">
                <a16:creationId xmlns:a16="http://schemas.microsoft.com/office/drawing/2014/main" id="{8BC997D0-5B39-4801-9A34-FE2A8F04485E}"/>
              </a:ext>
            </a:extLst>
          </p:cNvPr>
          <p:cNvSpPr txBox="1">
            <a:spLocks/>
          </p:cNvSpPr>
          <p:nvPr/>
        </p:nvSpPr>
        <p:spPr>
          <a:xfrm>
            <a:off x="175290" y="8763514"/>
            <a:ext cx="24231600" cy="6172200"/>
          </a:xfrm>
          <a:prstGeom prst="rect">
            <a:avLst/>
          </a:prstGeom>
          <a:solidFill>
            <a:schemeClr val="bg1"/>
          </a:solidFill>
          <a:effectLst>
            <a:innerShdw blurRad="190500" dist="190500" dir="2700000">
              <a:srgbClr val="000066">
                <a:alpha val="40000"/>
              </a:srgbClr>
            </a:innerShdw>
          </a:effectLst>
        </p:spPr>
        <p:txBody>
          <a:bodyPr tIns="274320"/>
          <a:lstStyle>
            <a:lvl1pPr marL="685800" indent="-457200" algn="l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Char char="•"/>
              <a:defRPr sz="4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371600" indent="-4572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4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057400" indent="-4572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463800" indent="-4064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971800" indent="-5080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56132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2E7C63-BCB4-4DB1-A6BC-C45A81A7DF89}"/>
              </a:ext>
            </a:extLst>
          </p:cNvPr>
          <p:cNvSpPr txBox="1"/>
          <p:nvPr/>
        </p:nvSpPr>
        <p:spPr>
          <a:xfrm>
            <a:off x="9868712" y="9211919"/>
            <a:ext cx="929640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>
              <a:buNone/>
            </a:pPr>
            <a:r>
              <a:rPr lang="en-US" sz="4400" b="1" u="sng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model active threat</a:t>
            </a:r>
            <a:b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 accurately?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realistically simulate </a:t>
            </a:r>
            <a:b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behaviors and reactions</a:t>
            </a:r>
            <a:b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these situations?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6B6C2-ED22-42AD-91A8-CDC1AC5C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280" y="813576"/>
            <a:ext cx="31889700" cy="3425823"/>
          </a:xfrm>
        </p:spPr>
        <p:txBody>
          <a:bodyPr>
            <a:normAutofit fontScale="90000"/>
          </a:bodyPr>
          <a:lstStyle/>
          <a:p>
            <a:r>
              <a:rPr lang="en-US" dirty="0"/>
              <a:t>Plan A: Stopping an Active Shooter</a:t>
            </a:r>
            <a:br>
              <a:rPr lang="en-US" dirty="0"/>
            </a:br>
            <a:r>
              <a:rPr lang="en-US" dirty="0"/>
              <a:t>Simulation of an Active Threat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09A06-2936-4658-A3A5-E54E764FD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290" y="7420192"/>
            <a:ext cx="24231600" cy="1371600"/>
          </a:xfrm>
        </p:spPr>
        <p:txBody>
          <a:bodyPr/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91893-E1A1-4B97-A150-562601C94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Paige Li and Victor Chen | Mentored by Dr. Jory Denny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549D76-1915-4C92-8C2C-41F7A44B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790" y="9016962"/>
            <a:ext cx="5786230" cy="43502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DD6602-9AC6-4357-B60A-D94D4280134E}"/>
              </a:ext>
            </a:extLst>
          </p:cNvPr>
          <p:cNvSpPr txBox="1"/>
          <p:nvPr/>
        </p:nvSpPr>
        <p:spPr>
          <a:xfrm>
            <a:off x="563579" y="9253124"/>
            <a:ext cx="9296400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preparational tool for law enforcement and campuses</a:t>
            </a:r>
            <a:b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help prepare for active threat</a:t>
            </a:r>
            <a:b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crises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an accurate and realistic model of active threat situations by combining a multi-agent system with a physically-based simulator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5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 Placeholder 4">
            <a:extLst>
              <a:ext uri="{FF2B5EF4-FFF2-40B4-BE49-F238E27FC236}">
                <a16:creationId xmlns:a16="http://schemas.microsoft.com/office/drawing/2014/main" id="{506670C2-9309-4C11-9A60-9881AF429BC2}"/>
              </a:ext>
            </a:extLst>
          </p:cNvPr>
          <p:cNvSpPr txBox="1">
            <a:spLocks/>
          </p:cNvSpPr>
          <p:nvPr/>
        </p:nvSpPr>
        <p:spPr>
          <a:xfrm>
            <a:off x="24536400" y="7420192"/>
            <a:ext cx="26494710" cy="1365190"/>
          </a:xfrm>
          <a:prstGeom prst="rect">
            <a:avLst/>
          </a:prstGeom>
          <a:solidFill>
            <a:srgbClr val="990000"/>
          </a:solidFill>
          <a:effectLst>
            <a:innerShdw blurRad="190500" dist="190500">
              <a:srgbClr val="000066">
                <a:alpha val="30000"/>
              </a:srgbClr>
            </a:innerShdw>
          </a:effectLst>
        </p:spPr>
        <p:txBody>
          <a:bodyPr anchor="ctr"/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3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Agent Overview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C5B9B2-B344-41A3-9E6D-25642423566D}"/>
              </a:ext>
            </a:extLst>
          </p:cNvPr>
          <p:cNvSpPr txBox="1"/>
          <p:nvPr/>
        </p:nvSpPr>
        <p:spPr>
          <a:xfrm>
            <a:off x="37783604" y="8792794"/>
            <a:ext cx="66294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Controller</a:t>
            </a:r>
          </a:p>
          <a:p>
            <a:pPr algn="ctr"/>
            <a:r>
              <a:rPr lang="en-US" sz="4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a force to accelerate the agent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2F09D8A-CC62-48EE-8A8E-990D3E48D410}"/>
              </a:ext>
            </a:extLst>
          </p:cNvPr>
          <p:cNvSpPr txBox="1"/>
          <p:nvPr/>
        </p:nvSpPr>
        <p:spPr>
          <a:xfrm>
            <a:off x="31159852" y="8792794"/>
            <a:ext cx="662940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Planner</a:t>
            </a:r>
          </a:p>
          <a:p>
            <a:pPr algn="ctr"/>
            <a:r>
              <a:rPr lang="en-US" sz="4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</a:t>
            </a:r>
            <a:r>
              <a:rPr lang="en-US" sz="44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subgoals</a:t>
            </a:r>
            <a:r>
              <a:rPr lang="en-US" sz="4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needed to avoid obstacles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B1D9BF-7382-4B19-97DD-64BCB43CA3CC}"/>
              </a:ext>
            </a:extLst>
          </p:cNvPr>
          <p:cNvSpPr txBox="1"/>
          <p:nvPr/>
        </p:nvSpPr>
        <p:spPr>
          <a:xfrm>
            <a:off x="24536099" y="8785382"/>
            <a:ext cx="662940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</a:p>
          <a:p>
            <a:pPr algn="ctr"/>
            <a:r>
              <a:rPr lang="en-US" sz="4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what goal the agent needs to reach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ECBD397-C4EC-42E0-B679-162E4D2FE13B}"/>
              </a:ext>
            </a:extLst>
          </p:cNvPr>
          <p:cNvSpPr txBox="1"/>
          <p:nvPr/>
        </p:nvSpPr>
        <p:spPr>
          <a:xfrm>
            <a:off x="44423312" y="8785382"/>
            <a:ext cx="662940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4400" b="1" u="sng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Model</a:t>
            </a:r>
          </a:p>
          <a:p>
            <a:pPr algn="ctr"/>
            <a:r>
              <a:rPr lang="en-US" sz="4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Alters the agent’s position and velocity</a:t>
            </a:r>
          </a:p>
          <a:p>
            <a:pPr algn="ctr"/>
            <a:endParaRPr lang="en-US" sz="44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 Placeholder 4">
            <a:extLst>
              <a:ext uri="{FF2B5EF4-FFF2-40B4-BE49-F238E27FC236}">
                <a16:creationId xmlns:a16="http://schemas.microsoft.com/office/drawing/2014/main" id="{59CFB356-8833-4B46-B305-AB796DF5AB7A}"/>
              </a:ext>
            </a:extLst>
          </p:cNvPr>
          <p:cNvSpPr txBox="1">
            <a:spLocks/>
          </p:cNvSpPr>
          <p:nvPr/>
        </p:nvSpPr>
        <p:spPr>
          <a:xfrm>
            <a:off x="175290" y="15119187"/>
            <a:ext cx="19941509" cy="1536399"/>
          </a:xfrm>
          <a:prstGeom prst="rect">
            <a:avLst/>
          </a:prstGeom>
          <a:solidFill>
            <a:srgbClr val="990000"/>
          </a:solidFill>
          <a:effectLst>
            <a:innerShdw blurRad="190500" dist="190500">
              <a:srgbClr val="000066">
                <a:alpha val="30000"/>
              </a:srgbClr>
            </a:innerShdw>
          </a:effectLst>
        </p:spPr>
        <p:txBody>
          <a:bodyPr anchor="ctr"/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3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Multi-Behavior</a:t>
            </a:r>
          </a:p>
        </p:txBody>
      </p:sp>
      <p:sp>
        <p:nvSpPr>
          <p:cNvPr id="160" name="Text Placeholder 9">
            <a:extLst>
              <a:ext uri="{FF2B5EF4-FFF2-40B4-BE49-F238E27FC236}">
                <a16:creationId xmlns:a16="http://schemas.microsoft.com/office/drawing/2014/main" id="{59849F18-6CCA-4532-BD4F-E3F380F618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291" y="16655586"/>
            <a:ext cx="19941509" cy="14220005"/>
          </a:xfrm>
          <a:prstGeom prst="rect">
            <a:avLst/>
          </a:prstGeom>
          <a:solidFill>
            <a:schemeClr val="bg1"/>
          </a:solidFill>
          <a:effectLst>
            <a:innerShdw blurRad="190500" dist="190500" dir="2700000">
              <a:srgbClr val="000066">
                <a:alpha val="40000"/>
              </a:srgbClr>
            </a:innerShdw>
          </a:effectLst>
        </p:spPr>
        <p:txBody>
          <a:bodyPr tIns="274320"/>
          <a:lstStyle>
            <a:lvl1pPr marL="685800" indent="-457200">
              <a:defRPr sz="4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71600" indent="-457200">
              <a:defRPr sz="4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57400" indent="-457200"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63800" indent="-406400"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71800" indent="-508000"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We chose to represent our three complex behaviors (Threat, Responder, Person) as state transition diagrams.</a:t>
            </a:r>
          </a:p>
          <a:p>
            <a:pPr lvl="0"/>
            <a:r>
              <a:rPr lang="en-US" dirty="0"/>
              <a:t>Each state in this diagram is a smaller and simpler behavior</a:t>
            </a:r>
          </a:p>
          <a:p>
            <a:pPr lvl="0"/>
            <a:r>
              <a:rPr lang="en-US" dirty="0"/>
              <a:t>Transitions between states represent events in the scenario.</a:t>
            </a:r>
          </a:p>
          <a:p>
            <a:pPr marL="914400" lvl="1" indent="0">
              <a:lnSpc>
                <a:spcPct val="150000"/>
              </a:lnSpc>
              <a:buNone/>
            </a:pPr>
            <a:r>
              <a:rPr lang="en-US" b="1" dirty="0"/>
              <a:t>	 </a:t>
            </a:r>
            <a:r>
              <a:rPr lang="en-US" b="1" u="sng" dirty="0"/>
              <a:t>Threat</a:t>
            </a:r>
            <a:r>
              <a:rPr lang="en-US" u="sng" dirty="0"/>
              <a:t>:</a:t>
            </a:r>
            <a:r>
              <a:rPr lang="en-US" dirty="0"/>
              <a:t>		         </a:t>
            </a:r>
            <a:r>
              <a:rPr lang="en-US" b="1" u="sng" dirty="0"/>
              <a:t>People:</a:t>
            </a:r>
            <a:endParaRPr lang="en-US" dirty="0"/>
          </a:p>
          <a:p>
            <a:pPr marL="1600200" lvl="2" indent="0">
              <a:lnSpc>
                <a:spcPct val="150000"/>
              </a:lnSpc>
              <a:buNone/>
            </a:pPr>
            <a:endParaRPr lang="en-US" dirty="0"/>
          </a:p>
          <a:p>
            <a:pPr marL="1600200" lvl="2" indent="0">
              <a:buNone/>
            </a:pPr>
            <a:endParaRPr lang="en-US" dirty="0"/>
          </a:p>
          <a:p>
            <a:pPr marL="1600200" lvl="2" indent="0">
              <a:buNone/>
            </a:pPr>
            <a:endParaRPr lang="en-US" dirty="0"/>
          </a:p>
          <a:p>
            <a:pPr marL="1600200" lvl="2" indent="0">
              <a:buNone/>
            </a:pPr>
            <a:endParaRPr lang="en-US" dirty="0"/>
          </a:p>
          <a:p>
            <a:pPr marL="1600200" lvl="2" indent="0">
              <a:buNone/>
            </a:pPr>
            <a:endParaRPr lang="en-US" dirty="0"/>
          </a:p>
          <a:p>
            <a:pPr marL="1600200" lvl="2" indent="0">
              <a:buNone/>
            </a:pPr>
            <a:r>
              <a:rPr lang="en-US" sz="4000" b="1" dirty="0"/>
              <a:t>		</a:t>
            </a:r>
            <a:r>
              <a:rPr lang="en-US" sz="4000" b="1" u="sng" dirty="0"/>
              <a:t>Responder:</a:t>
            </a:r>
            <a:endParaRPr lang="en-US" sz="4000" dirty="0"/>
          </a:p>
          <a:p>
            <a:pPr marL="1600200" lvl="2" indent="0">
              <a:buNone/>
            </a:pPr>
            <a:endParaRPr lang="en-US" dirty="0"/>
          </a:p>
          <a:p>
            <a:pPr marL="1600200" lvl="2" indent="0">
              <a:buNone/>
            </a:pPr>
            <a:endParaRPr lang="en-US" dirty="0"/>
          </a:p>
          <a:p>
            <a:pPr marL="1600200" lvl="2" indent="0">
              <a:buNone/>
            </a:pPr>
            <a:endParaRPr lang="en-US" dirty="0"/>
          </a:p>
          <a:p>
            <a:pPr marL="1600200" lvl="2" indent="0">
              <a:buNone/>
            </a:pPr>
            <a:endParaRPr lang="en-US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20DE178-00DE-7748-B84F-69FB4A03D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689" y="21498652"/>
            <a:ext cx="7245464" cy="4227727"/>
          </a:xfrm>
          <a:prstGeom prst="rect">
            <a:avLst/>
          </a:prstGeom>
        </p:spPr>
      </p:pic>
      <p:sp>
        <p:nvSpPr>
          <p:cNvPr id="164" name="Text Placeholder 4">
            <a:extLst>
              <a:ext uri="{FF2B5EF4-FFF2-40B4-BE49-F238E27FC236}">
                <a16:creationId xmlns:a16="http://schemas.microsoft.com/office/drawing/2014/main" id="{741C2EE1-A591-4612-94F7-53AE619E3DA4}"/>
              </a:ext>
            </a:extLst>
          </p:cNvPr>
          <p:cNvSpPr txBox="1">
            <a:spLocks/>
          </p:cNvSpPr>
          <p:nvPr/>
        </p:nvSpPr>
        <p:spPr>
          <a:xfrm>
            <a:off x="20344113" y="15119187"/>
            <a:ext cx="30677482" cy="1536399"/>
          </a:xfrm>
          <a:prstGeom prst="rect">
            <a:avLst/>
          </a:prstGeom>
          <a:solidFill>
            <a:srgbClr val="990000"/>
          </a:solidFill>
          <a:effectLst>
            <a:innerShdw blurRad="190500" dist="190500">
              <a:srgbClr val="000066">
                <a:alpha val="30000"/>
              </a:srgbClr>
            </a:innerShdw>
          </a:effectLst>
        </p:spPr>
        <p:txBody>
          <a:bodyPr anchor="ctr"/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3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Active Threat Scenario</a:t>
            </a:r>
          </a:p>
        </p:txBody>
      </p:sp>
      <p:sp>
        <p:nvSpPr>
          <p:cNvPr id="165" name="Text Placeholder 9">
            <a:extLst>
              <a:ext uri="{FF2B5EF4-FFF2-40B4-BE49-F238E27FC236}">
                <a16:creationId xmlns:a16="http://schemas.microsoft.com/office/drawing/2014/main" id="{4C9004B4-55F6-4D53-86F7-5C3EDE1550DB}"/>
              </a:ext>
            </a:extLst>
          </p:cNvPr>
          <p:cNvSpPr txBox="1">
            <a:spLocks/>
          </p:cNvSpPr>
          <p:nvPr/>
        </p:nvSpPr>
        <p:spPr>
          <a:xfrm>
            <a:off x="20344112" y="16655586"/>
            <a:ext cx="30677482" cy="10476779"/>
          </a:xfrm>
          <a:prstGeom prst="rect">
            <a:avLst/>
          </a:prstGeom>
          <a:solidFill>
            <a:schemeClr val="bg1"/>
          </a:solidFill>
          <a:effectLst>
            <a:innerShdw blurRad="190500" dist="190500" dir="2700000">
              <a:srgbClr val="000066">
                <a:alpha val="40000"/>
              </a:srgbClr>
            </a:innerShdw>
          </a:effectLst>
        </p:spPr>
        <p:txBody>
          <a:bodyPr tIns="274320"/>
          <a:lstStyle>
            <a:lvl1pPr marL="685800" indent="-457200" algn="l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Char char="•"/>
              <a:defRPr sz="4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371600" indent="-4572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4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057400" indent="-4572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463800" indent="-4064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971800" indent="-5080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56132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0" lvl="3" indent="0">
              <a:buNone/>
            </a:pPr>
            <a:endParaRPr lang="en-US" sz="4400" dirty="0"/>
          </a:p>
          <a:p>
            <a:pPr lvl="3"/>
            <a:endParaRPr lang="en-US" sz="4400" dirty="0"/>
          </a:p>
          <a:p>
            <a:pPr lvl="3"/>
            <a:endParaRPr lang="en-US" sz="4400" dirty="0"/>
          </a:p>
        </p:txBody>
      </p:sp>
      <p:sp>
        <p:nvSpPr>
          <p:cNvPr id="170" name="Text Placeholder 4">
            <a:extLst>
              <a:ext uri="{FF2B5EF4-FFF2-40B4-BE49-F238E27FC236}">
                <a16:creationId xmlns:a16="http://schemas.microsoft.com/office/drawing/2014/main" id="{F6B91BF1-C93C-4522-AFF1-608C44AC9624}"/>
              </a:ext>
            </a:extLst>
          </p:cNvPr>
          <p:cNvSpPr txBox="1">
            <a:spLocks/>
          </p:cNvSpPr>
          <p:nvPr/>
        </p:nvSpPr>
        <p:spPr>
          <a:xfrm>
            <a:off x="20353627" y="27328857"/>
            <a:ext cx="13955614" cy="1581107"/>
          </a:xfrm>
          <a:prstGeom prst="rect">
            <a:avLst/>
          </a:prstGeom>
          <a:solidFill>
            <a:srgbClr val="990000"/>
          </a:solidFill>
          <a:effectLst>
            <a:innerShdw blurRad="190500" dist="190500">
              <a:srgbClr val="000066">
                <a:alpha val="30000"/>
              </a:srgbClr>
            </a:innerShdw>
          </a:effectLst>
        </p:spPr>
        <p:txBody>
          <a:bodyPr anchor="ctr"/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3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Work</a:t>
            </a:r>
          </a:p>
        </p:txBody>
      </p:sp>
      <p:sp>
        <p:nvSpPr>
          <p:cNvPr id="171" name="Text Placeholder 9">
            <a:extLst>
              <a:ext uri="{FF2B5EF4-FFF2-40B4-BE49-F238E27FC236}">
                <a16:creationId xmlns:a16="http://schemas.microsoft.com/office/drawing/2014/main" id="{94AB8F15-5A51-462F-AD2A-941B662906C8}"/>
              </a:ext>
            </a:extLst>
          </p:cNvPr>
          <p:cNvSpPr txBox="1">
            <a:spLocks/>
          </p:cNvSpPr>
          <p:nvPr/>
        </p:nvSpPr>
        <p:spPr>
          <a:xfrm>
            <a:off x="20344113" y="28852237"/>
            <a:ext cx="13955612" cy="2018979"/>
          </a:xfrm>
          <a:prstGeom prst="rect">
            <a:avLst/>
          </a:prstGeom>
          <a:solidFill>
            <a:schemeClr val="bg1"/>
          </a:solidFill>
          <a:effectLst>
            <a:innerShdw blurRad="190500" dist="190500" dir="2700000">
              <a:srgbClr val="000066">
                <a:alpha val="40000"/>
              </a:srgbClr>
            </a:innerShdw>
          </a:effectLst>
        </p:spPr>
        <p:txBody>
          <a:bodyPr tIns="274320"/>
          <a:lstStyle>
            <a:lvl1pPr marL="685800" indent="-457200" algn="l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Char char="•"/>
              <a:defRPr sz="4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371600" indent="-4572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4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057400" indent="-4572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463800" indent="-4064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971800" indent="-5080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56132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8445" indent="-258445">
              <a:spcBef>
                <a:spcPts val="0"/>
              </a:spcBef>
            </a:pPr>
            <a:r>
              <a:rPr lang="en-US" sz="2500" dirty="0"/>
              <a:t>Experimentally analyze our approach</a:t>
            </a:r>
          </a:p>
          <a:p>
            <a:pPr marL="258445" indent="-258445">
              <a:spcBef>
                <a:spcPts val="0"/>
              </a:spcBef>
            </a:pPr>
            <a:r>
              <a:rPr lang="en-US" sz="2500" dirty="0"/>
              <a:t>Improve efficiency and complexity of current behaviors</a:t>
            </a:r>
          </a:p>
          <a:p>
            <a:pPr marL="258445" indent="-258445">
              <a:spcBef>
                <a:spcPts val="0"/>
              </a:spcBef>
            </a:pPr>
            <a:r>
              <a:rPr lang="en-US" sz="2500" dirty="0"/>
              <a:t>Simulating these behaviors in multi-level buildings</a:t>
            </a:r>
          </a:p>
          <a:p>
            <a:pPr marL="258445" indent="-258445">
              <a:spcBef>
                <a:spcPts val="0"/>
              </a:spcBef>
            </a:pPr>
            <a:r>
              <a:rPr lang="en-US" sz="2500" dirty="0"/>
              <a:t>Improving graphical display</a:t>
            </a:r>
          </a:p>
        </p:txBody>
      </p:sp>
      <p:sp>
        <p:nvSpPr>
          <p:cNvPr id="172" name="Text Placeholder 4">
            <a:extLst>
              <a:ext uri="{FF2B5EF4-FFF2-40B4-BE49-F238E27FC236}">
                <a16:creationId xmlns:a16="http://schemas.microsoft.com/office/drawing/2014/main" id="{7B57302E-62B9-447F-AFA5-16892D53449E}"/>
              </a:ext>
            </a:extLst>
          </p:cNvPr>
          <p:cNvSpPr txBox="1">
            <a:spLocks/>
          </p:cNvSpPr>
          <p:nvPr/>
        </p:nvSpPr>
        <p:spPr>
          <a:xfrm>
            <a:off x="34527037" y="27328857"/>
            <a:ext cx="16482094" cy="1581107"/>
          </a:xfrm>
          <a:prstGeom prst="rect">
            <a:avLst/>
          </a:prstGeom>
          <a:solidFill>
            <a:srgbClr val="990000"/>
          </a:solidFill>
          <a:effectLst>
            <a:innerShdw blurRad="190500" dist="190500">
              <a:srgbClr val="000066">
                <a:alpha val="30000"/>
              </a:srgbClr>
            </a:innerShdw>
          </a:effectLst>
        </p:spPr>
        <p:txBody>
          <a:bodyPr anchor="ctr"/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3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08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6132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References</a:t>
            </a:r>
          </a:p>
        </p:txBody>
      </p:sp>
      <p:sp>
        <p:nvSpPr>
          <p:cNvPr id="173" name="Text Placeholder 9">
            <a:extLst>
              <a:ext uri="{FF2B5EF4-FFF2-40B4-BE49-F238E27FC236}">
                <a16:creationId xmlns:a16="http://schemas.microsoft.com/office/drawing/2014/main" id="{6DAE424A-9C67-469E-9B0E-7290C145D68D}"/>
              </a:ext>
            </a:extLst>
          </p:cNvPr>
          <p:cNvSpPr txBox="1">
            <a:spLocks/>
          </p:cNvSpPr>
          <p:nvPr/>
        </p:nvSpPr>
        <p:spPr>
          <a:xfrm>
            <a:off x="34527037" y="28852237"/>
            <a:ext cx="16494557" cy="2023354"/>
          </a:xfrm>
          <a:prstGeom prst="rect">
            <a:avLst/>
          </a:prstGeom>
          <a:solidFill>
            <a:schemeClr val="bg1"/>
          </a:solidFill>
          <a:effectLst>
            <a:innerShdw blurRad="190500" dist="190500" dir="2700000">
              <a:srgbClr val="000066">
                <a:alpha val="40000"/>
              </a:srgbClr>
            </a:innerShdw>
          </a:effectLst>
        </p:spPr>
        <p:txBody>
          <a:bodyPr tIns="274320"/>
          <a:lstStyle>
            <a:lvl1pPr marL="685800" indent="-457200" algn="l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Char char="•"/>
              <a:defRPr sz="4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371600" indent="-4572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4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057400" indent="-4572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463800" indent="-4064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971800" indent="-50800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56132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156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2040" indent="-960120" algn="l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Char char="•"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/>
              <a:t>Rodriguez S., Denny J., Zourntos T., Amato N.M. (2010) Toward Simulating Realistic Pursuit-Evasion Using a Roadmap-Based Approach. In: Boulic R., Chrysanthou Y., Komura T. (eds) Motion in Games. MIG 2010. Lecture Notes in Computer Science, vol 6459. Springer, Berlin, Heidelberg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Burchan Bayazit, O &amp; Lien, Jyh-ming &amp; Amato, Nancy. (2003). Better Group Behaviors Using Rule-Based Roadmaps. Springer Tracts in Advanced Robotics. 7.</a:t>
            </a:r>
          </a:p>
        </p:txBody>
      </p:sp>
      <p:pic>
        <p:nvPicPr>
          <p:cNvPr id="1026" name="Picture 2" descr="https://dl.boxcloud.com/api/2.0/internal_files/495316680328/versions/524413965928/representations/png_paged_2048x2048/content/1.png?access_token=1!y8roclIGvdqwJLsS5eSBGNkTE0PwB8lkzMTZx-whWRwseU6rso0k9KnY-nt6_t84993VTXXByOXkrdVxU9_wpIKdkrFIrD_ubrwUWBEid48dGBF4J8j2FXTOtL9-HJa7yHdUxKOkEe_JMxUxRgP5qLZsaRJgoUVjRaPCXEDiT0GXBEdUI1436-Gq_XLH5GdH8IavNRWGBCTul-7ymKUogLvKUXtooG2b7PsL9K7pFqcdiHN-KNDYdyJHirFgjQdjl3x9NbzJs-7rMcX7F_jGJf99G9kSaXvVm3ta1DMtynOyS6Lg02AooqWTZslZZ0U-jUc9NGsPI9tUJTgkuKU2n0cQSwMj1xzWZUqIBN4YdXYP-1JF58HBQA-P3JVU39GQC45LkW2diQX46msy4_i1JFFj1jAId_IbcaW5hTKPk1kc66irsaxgHujyMwqXoIUNKSR26PrbpRXwjYVYUXKOfSs7PQWoB8D91vbkGq2R1nKTfufmnq4ZA0bS0p5FRbge0IaNx2LtkPZm_k-IgL18bsqmEFlmbVpfEzX8-n33MOH8ICOqItikOLVIQrYBIAJk3Q..&amp;box_client_name=box-content-preview&amp;box_client_version=2.14.1">
            <a:extLst>
              <a:ext uri="{FF2B5EF4-FFF2-40B4-BE49-F238E27FC236}">
                <a16:creationId xmlns:a16="http://schemas.microsoft.com/office/drawing/2014/main" id="{00D3ED0A-2DE4-4485-A0A6-5EAB4A77F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610" y="16722463"/>
            <a:ext cx="10367990" cy="101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B616D3EF-1004-4EAF-A185-8A4321E9F30D}"/>
              </a:ext>
            </a:extLst>
          </p:cNvPr>
          <p:cNvSpPr/>
          <p:nvPr/>
        </p:nvSpPr>
        <p:spPr>
          <a:xfrm rot="10800000">
            <a:off x="21045481" y="19761911"/>
            <a:ext cx="850392" cy="731520"/>
          </a:xfrm>
          <a:prstGeom prst="bent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8">
            <a:extLst>
              <a:ext uri="{FF2B5EF4-FFF2-40B4-BE49-F238E27FC236}">
                <a16:creationId xmlns:a16="http://schemas.microsoft.com/office/drawing/2014/main" id="{EE572FFE-8491-416A-9E98-7A1FEC355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95224" y="20624189"/>
            <a:ext cx="1350904" cy="1160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E5290F-FC64-4F9A-B35C-4280D883289C}"/>
              </a:ext>
            </a:extLst>
          </p:cNvPr>
          <p:cNvSpPr txBox="1"/>
          <p:nvPr/>
        </p:nvSpPr>
        <p:spPr>
          <a:xfrm>
            <a:off x="21045481" y="17042486"/>
            <a:ext cx="9496588" cy="981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Initial State</a:t>
            </a: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Threat and responders start outside the building.</a:t>
            </a: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People loiter around inside the structure.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833600-BEA7-4F36-95F0-716CA77AF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814" y="16655586"/>
            <a:ext cx="11614433" cy="102799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F20BCC-9949-4BD4-BD22-8E40ED9C5289}"/>
              </a:ext>
            </a:extLst>
          </p:cNvPr>
          <p:cNvSpPr/>
          <p:nvPr/>
        </p:nvSpPr>
        <p:spPr>
          <a:xfrm>
            <a:off x="29042583" y="18044942"/>
            <a:ext cx="1950357" cy="374070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11" descr="A picture containing envelope&#10;&#10;Description generated with very high confidence">
            <a:extLst>
              <a:ext uri="{FF2B5EF4-FFF2-40B4-BE49-F238E27FC236}">
                <a16:creationId xmlns:a16="http://schemas.microsoft.com/office/drawing/2014/main" id="{11FFBFBF-81B4-4B91-BFE9-EA452A3E0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9536" y="24078623"/>
            <a:ext cx="1642534" cy="131956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BAF9790-670B-4CF9-99F6-EF12F87E42C8}"/>
              </a:ext>
            </a:extLst>
          </p:cNvPr>
          <p:cNvSpPr/>
          <p:nvPr/>
        </p:nvSpPr>
        <p:spPr>
          <a:xfrm>
            <a:off x="23361827" y="19830658"/>
            <a:ext cx="406400" cy="2161563"/>
          </a:xfrm>
          <a:prstGeom prst="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0048E953-257A-4E96-AF02-50F4F55DD5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3181124" y="22188713"/>
            <a:ext cx="1115718" cy="1098220"/>
          </a:xfrm>
          <a:prstGeom prst="rect">
            <a:avLst/>
          </a:prstGeom>
        </p:spPr>
      </p:pic>
      <p:pic>
        <p:nvPicPr>
          <p:cNvPr id="1030" name="Picture 6" descr="https://dl.boxcloud.com/api/2.0/internal_files/495306147342/versions/524401955742/representations/png_paged_2048x2048/content/1.png?access_token=1!5Ttd8A_kabTC5Z1fPXvTLJ06578bV-uCj86qx1EUUzvzEZUMEisVUUCiXB5ATndIi7G5JYTI69J_bnZHk5jPipFBSvdKAD-_CNJBquK_I2-ZVoTkXn08RXKInLDVEOwMKuVdCaosbLZ6t7mizXfCswE3j7pJuGNMBK5uPQMFGOCG7mXxDh3D5qfDyYHRydR15L7VcBUEUqTIVQv4RO8dVOOoNPzn8W2IUXES5OOz9q3kEMtRvpI1ed1rrWTwmCtvSpMIXmjrMISHAKM0a-l7i5ef4LHId27YQnpeQGaHnOrAxOI7u4bYlHwpiLzg2Va9RqvEGZ7mk49CwTU3ZAchdVdcL5WJUkMRebHthBh2i5IxjWz0XJjGO3ND_D-2SJJPQDuAvZUu17PCSUJU6E3BxexKo-MeRIt1SGcO3HX9Uo_rfe8fJ8qSbcBjGOQAl0tIaGcaDcvycYheJLsFqBejzrnSSOWs7aL-y9VnmWR7oi956AUQI8sSfRBkrqPo-TEfZ4r1nejk42HYl5JDI8Iw_Y0E4GdGkLml9vzqkUlnDOkxJEF2XWmsyLdQlTbyiTTieQ..&amp;box_client_name=box-content-preview&amp;box_client_version=2.14.1">
            <a:extLst>
              <a:ext uri="{FF2B5EF4-FFF2-40B4-BE49-F238E27FC236}">
                <a16:creationId xmlns:a16="http://schemas.microsoft.com/office/drawing/2014/main" id="{E16E607D-C92E-43E1-81E7-D9EBA205B2D4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486" y="16707820"/>
            <a:ext cx="10367990" cy="1013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9AF048B-D0B5-4F17-9D04-5B8AEB104373}"/>
              </a:ext>
            </a:extLst>
          </p:cNvPr>
          <p:cNvSpPr txBox="1"/>
          <p:nvPr/>
        </p:nvSpPr>
        <p:spPr>
          <a:xfrm>
            <a:off x="41462914" y="16994020"/>
            <a:ext cx="9496588" cy="94179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Surround State</a:t>
            </a: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C67DAD76-86B0-4241-AD71-75A6C3B301A1}"/>
              </a:ext>
            </a:extLst>
          </p:cNvPr>
          <p:cNvSpPr/>
          <p:nvPr/>
        </p:nvSpPr>
        <p:spPr>
          <a:xfrm>
            <a:off x="29277557" y="21784230"/>
            <a:ext cx="406400" cy="216156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460163-21E0-45C0-8217-754A2E29BF23}"/>
              </a:ext>
            </a:extLst>
          </p:cNvPr>
          <p:cNvSpPr txBox="1"/>
          <p:nvPr/>
        </p:nvSpPr>
        <p:spPr>
          <a:xfrm>
            <a:off x="31739427" y="16994020"/>
            <a:ext cx="9496588" cy="87408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Attack State</a:t>
            </a: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A4901-18A6-4A7D-A11B-084B04A8BB3E}"/>
              </a:ext>
            </a:extLst>
          </p:cNvPr>
          <p:cNvSpPr txBox="1"/>
          <p:nvPr/>
        </p:nvSpPr>
        <p:spPr>
          <a:xfrm>
            <a:off x="41906247" y="25622536"/>
            <a:ext cx="71937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After a responder is neutralized,</a:t>
            </a: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other responders will create a surrounding</a:t>
            </a: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formation around that agent’s position.</a:t>
            </a:r>
          </a:p>
          <a:p>
            <a:endParaRPr lang="en-US" sz="2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468E9-8011-4FDB-BB7B-0418CCA41A75}"/>
              </a:ext>
            </a:extLst>
          </p:cNvPr>
          <p:cNvSpPr txBox="1"/>
          <p:nvPr/>
        </p:nvSpPr>
        <p:spPr>
          <a:xfrm>
            <a:off x="31367872" y="25627947"/>
            <a:ext cx="106879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Threat attacks people in view range. This sends</a:t>
            </a: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 alert to other people in the building to hide and</a:t>
            </a: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the responders to enter the building.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1A39791B-79F2-4791-A4ED-E4B402F605D6}"/>
              </a:ext>
            </a:extLst>
          </p:cNvPr>
          <p:cNvSpPr/>
          <p:nvPr/>
        </p:nvSpPr>
        <p:spPr>
          <a:xfrm rot="2573602">
            <a:off x="35835814" y="19533481"/>
            <a:ext cx="406400" cy="2743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3E0B77-0657-446B-AC39-909AFD9E44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518">
            <a:off x="33279255" y="22338333"/>
            <a:ext cx="2057278" cy="16068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DBDB63-B55E-4F42-B966-12BAF07A0C23}"/>
              </a:ext>
            </a:extLst>
          </p:cNvPr>
          <p:cNvSpPr txBox="1"/>
          <p:nvPr/>
        </p:nvSpPr>
        <p:spPr>
          <a:xfrm>
            <a:off x="32698957" y="21932981"/>
            <a:ext cx="31936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Neutralized Person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63278-F0D9-4A48-8FDF-7829182D3DB1}"/>
              </a:ext>
            </a:extLst>
          </p:cNvPr>
          <p:cNvSpPr txBox="1"/>
          <p:nvPr/>
        </p:nvSpPr>
        <p:spPr>
          <a:xfrm>
            <a:off x="35676643" y="18679804"/>
            <a:ext cx="1316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B8F7E-8C91-4BA1-995A-133748E1EFFE}"/>
              </a:ext>
            </a:extLst>
          </p:cNvPr>
          <p:cNvSpPr txBox="1"/>
          <p:nvPr/>
        </p:nvSpPr>
        <p:spPr>
          <a:xfrm>
            <a:off x="18213874" y="13341047"/>
            <a:ext cx="56924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6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endParaRPr lang="en-US" sz="2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87F0A7-5B9A-44EE-8971-6F606B4700AC}"/>
              </a:ext>
            </a:extLst>
          </p:cNvPr>
          <p:cNvSpPr/>
          <p:nvPr/>
        </p:nvSpPr>
        <p:spPr>
          <a:xfrm>
            <a:off x="42683073" y="18375457"/>
            <a:ext cx="3536714" cy="3616763"/>
          </a:xfrm>
          <a:prstGeom prst="ellipse">
            <a:avLst/>
          </a:prstGeom>
          <a:noFill/>
          <a:ln w="571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995756-A645-4D8B-B644-AEA2D4064968}"/>
              </a:ext>
            </a:extLst>
          </p:cNvPr>
          <p:cNvSpPr txBox="1"/>
          <p:nvPr/>
        </p:nvSpPr>
        <p:spPr>
          <a:xfrm>
            <a:off x="42133146" y="22017080"/>
            <a:ext cx="364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Surround Positions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C7A4DDB-5343-5749-95FD-C9F40D688BAB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5921605" y="26187121"/>
            <a:ext cx="7062344" cy="422772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4BAECA1-E87E-4E45-86C9-6E67432F4069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1504141" y="21498651"/>
            <a:ext cx="6583329" cy="42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1044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RoL-Poster-Horizontal.potx" id="{2016CB77-8B3D-4D66-ACDB-EA4F20ACC888}" vid="{E410D33E-C8FA-4417-926C-3C8008C6D1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SpiRoL-Poster-Horizontal</Template>
  <TotalTime>4</TotalTime>
  <Words>389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Horizontal</vt:lpstr>
      <vt:lpstr>Plan A: Stopping an Active Shooter Simulation of an Active Threat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hotfire619@gmail.com</dc:creator>
  <cp:lastModifiedBy>Microsoft Office User</cp:lastModifiedBy>
  <cp:revision>84</cp:revision>
  <dcterms:created xsi:type="dcterms:W3CDTF">2019-07-24T15:32:54Z</dcterms:created>
  <dcterms:modified xsi:type="dcterms:W3CDTF">2020-01-16T22:19:30Z</dcterms:modified>
</cp:coreProperties>
</file>