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
      <p:font typeface="Average"/>
      <p:regular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Average-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swald-regular.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Lady we met with was Melinda S. Hoffman. Talk about how she explained the problems they were having with subcontractors.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Talk abot limitations of hololens and large size files of fbx.</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slide could probably be broken into multiple and and simplified. There’s too many words on 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buChar char="●"/>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youtube.com/watch?v=4S_Ja54KjcU" TargetMode="Externa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Visual Construction</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A Hololens Project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HoloDevelop: Capabilities</a:t>
            </a:r>
          </a:p>
        </p:txBody>
      </p:sp>
      <p:sp>
        <p:nvSpPr>
          <p:cNvPr id="120" name="Shape 120"/>
          <p:cNvSpPr txBox="1"/>
          <p:nvPr>
            <p:ph idx="1" type="body"/>
          </p:nvPr>
        </p:nvSpPr>
        <p:spPr>
          <a:xfrm>
            <a:off x="311700" y="1145650"/>
            <a:ext cx="8520600" cy="3416400"/>
          </a:xfrm>
          <a:prstGeom prst="rect">
            <a:avLst/>
          </a:prstGeom>
        </p:spPr>
        <p:txBody>
          <a:bodyPr anchorCtr="0" anchor="t" bIns="91425" lIns="91425" rIns="91425" tIns="91425">
            <a:noAutofit/>
          </a:bodyPr>
          <a:lstStyle/>
          <a:p>
            <a:pPr lvl="0">
              <a:spcBef>
                <a:spcPts val="0"/>
              </a:spcBef>
              <a:buNone/>
            </a:pPr>
            <a:r>
              <a:rPr lang="en"/>
              <a:t>It allows the user to take a model of a building and output it as a 3-D model in Augmented reality</a:t>
            </a:r>
          </a:p>
          <a:p>
            <a:pPr lvl="0">
              <a:spcBef>
                <a:spcPts val="0"/>
              </a:spcBef>
              <a:buNone/>
            </a:pPr>
            <a:r>
              <a:rPr lang="en"/>
              <a:t>You can take the model and resize it, move it, and rotate it, take measurements of said model or real world objects.</a:t>
            </a:r>
          </a:p>
          <a:p>
            <a:pPr lvl="0">
              <a:spcBef>
                <a:spcPts val="0"/>
              </a:spcBef>
              <a:buNone/>
            </a:pPr>
            <a:r>
              <a:rPr lang="en"/>
              <a:t>Project also has an option to be voice controlled</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HoloDevelop: Spatial Mapping</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Hololens uses Microsoft Kinect Infrared Tech to scan its surroundings. </a:t>
            </a:r>
          </a:p>
          <a:p>
            <a:pPr lvl="0">
              <a:spcBef>
                <a:spcPts val="0"/>
              </a:spcBef>
              <a:buNone/>
            </a:pPr>
            <a:r>
              <a:rPr lang="en"/>
              <a:t>Data is stored in multiple 3D objects, which can be viewed as virtual meshes.</a:t>
            </a:r>
          </a:p>
          <a:p>
            <a:pPr lvl="0">
              <a:spcBef>
                <a:spcPts val="0"/>
              </a:spcBef>
              <a:buNone/>
            </a:pPr>
            <a:r>
              <a:rPr lang="en"/>
              <a:t>This information is used for many tasks:</a:t>
            </a:r>
          </a:p>
          <a:p>
            <a:pPr indent="-228600" lvl="0" marL="457200" rtl="0">
              <a:spcBef>
                <a:spcPts val="0"/>
              </a:spcBef>
            </a:pPr>
            <a:r>
              <a:rPr lang="en"/>
              <a:t>Object Placement</a:t>
            </a:r>
          </a:p>
          <a:p>
            <a:pPr indent="-228600" lvl="0" marL="457200" rtl="0">
              <a:spcBef>
                <a:spcPts val="0"/>
              </a:spcBef>
            </a:pPr>
            <a:r>
              <a:rPr lang="en"/>
              <a:t>Distance Calculation</a:t>
            </a:r>
          </a:p>
          <a:p>
            <a:pPr indent="-228600" lvl="0" marL="457200" rtl="0">
              <a:spcBef>
                <a:spcPts val="0"/>
              </a:spcBef>
            </a:pPr>
            <a:r>
              <a:rPr lang="en"/>
              <a:t>Room Memory</a:t>
            </a:r>
          </a:p>
          <a:p>
            <a:pPr indent="-228600" lvl="0" marL="457200" rtl="0">
              <a:spcBef>
                <a:spcPts val="0"/>
              </a:spcBef>
            </a:pPr>
            <a:r>
              <a:rPr lang="en"/>
              <a:t>Real World Object Interaction</a:t>
            </a:r>
          </a:p>
          <a:p>
            <a:pPr lvl="0">
              <a:spcBef>
                <a:spcPts val="0"/>
              </a:spcBef>
              <a:buNone/>
            </a:pPr>
            <a:r>
              <a:rPr lang="en"/>
              <a:t>We plan to use this information to align holograms with reality.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Spatial Mapping: Baldy 19</a:t>
            </a:r>
          </a:p>
        </p:txBody>
      </p:sp>
      <p:sp>
        <p:nvSpPr>
          <p:cNvPr id="132" name="Shape 13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spatial mapping.PNG" id="133" name="Shape 133"/>
          <p:cNvPicPr preferRelativeResize="0"/>
          <p:nvPr/>
        </p:nvPicPr>
        <p:blipFill>
          <a:blip r:embed="rId3">
            <a:alphaModFix/>
          </a:blip>
          <a:stretch>
            <a:fillRect/>
          </a:stretch>
        </p:blipFill>
        <p:spPr>
          <a:xfrm>
            <a:off x="0" y="1263750"/>
            <a:ext cx="9144001" cy="261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HoloDevelop: Hologram Interactivity</a:t>
            </a:r>
          </a:p>
        </p:txBody>
      </p:sp>
      <p:sp>
        <p:nvSpPr>
          <p:cNvPr id="139" name="Shape 13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Gestures: pinch, bloom, tap</a:t>
            </a:r>
          </a:p>
          <a:p>
            <a:pPr lvl="0">
              <a:spcBef>
                <a:spcPts val="0"/>
              </a:spcBef>
              <a:buNone/>
            </a:pPr>
            <a:r>
              <a:t/>
            </a:r>
            <a:endParaRPr/>
          </a:p>
          <a:p>
            <a:pPr lvl="0">
              <a:spcBef>
                <a:spcPts val="0"/>
              </a:spcBef>
              <a:buNone/>
            </a:pPr>
            <a:r>
              <a:rPr lang="en"/>
              <a:t>Measuring: Tap a starting point and end point, </a:t>
            </a:r>
          </a:p>
          <a:p>
            <a:pPr lvl="0">
              <a:spcBef>
                <a:spcPts val="0"/>
              </a:spcBef>
              <a:buNone/>
            </a:pPr>
            <a:r>
              <a:rPr lang="en"/>
              <a:t>                                            this will return a distance of both points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210325"/>
            <a:ext cx="8520600" cy="572700"/>
          </a:xfrm>
          <a:prstGeom prst="rect">
            <a:avLst/>
          </a:prstGeom>
        </p:spPr>
        <p:txBody>
          <a:bodyPr anchorCtr="0" anchor="t" bIns="91425" lIns="91425" rIns="91425" tIns="91425">
            <a:noAutofit/>
          </a:bodyPr>
          <a:lstStyle/>
          <a:p>
            <a:pPr lvl="0">
              <a:spcBef>
                <a:spcPts val="0"/>
              </a:spcBef>
              <a:buNone/>
            </a:pPr>
            <a:r>
              <a:rPr lang="en"/>
              <a:t>HoloDevelop Video/Demo</a:t>
            </a:r>
          </a:p>
        </p:txBody>
      </p:sp>
      <p:sp>
        <p:nvSpPr>
          <p:cNvPr descr="This video shows the progress of the Visual Construction group formed from a group of Computer Science students attending University at Buffalo. We have started development of this program to work for the Construction industry, implementing augmented reality to help face common problems in the construction industry. We also implemented  a presentation mode as well, to help give a visual perspective during the bidding process, which is what is being shown off in this model. We plan to make it easier to setup in the future.  Thanks for Watching.  Contact: VisualConstruct@outlook.com" id="145" name="Shape 145" title="Visual Construct Progress">
            <a:hlinkClick r:id="rId3"/>
          </p:cNvPr>
          <p:cNvSpPr/>
          <p:nvPr/>
        </p:nvSpPr>
        <p:spPr>
          <a:xfrm>
            <a:off x="1866687" y="831687"/>
            <a:ext cx="5410624" cy="4057974"/>
          </a:xfrm>
          <a:prstGeom prst="rect">
            <a:avLst/>
          </a:prstGeom>
          <a:blipFill>
            <a:blip r:embed="rId4">
              <a:alphaModFix/>
            </a:blip>
            <a:stretch>
              <a:fillRect/>
            </a:stretch>
          </a:blipFill>
          <a:ln>
            <a:noFill/>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Competitor</a:t>
            </a:r>
          </a:p>
        </p:txBody>
      </p:sp>
      <p:sp>
        <p:nvSpPr>
          <p:cNvPr id="151" name="Shape 15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Vocativ:</a:t>
            </a:r>
          </a:p>
          <a:p>
            <a:pPr lvl="0">
              <a:spcBef>
                <a:spcPts val="0"/>
              </a:spcBef>
              <a:buNone/>
            </a:pPr>
            <a:r>
              <a:rPr lang="en"/>
              <a:t>Released a similar product, currently has raised $15 million dollars for the in-progress project</a:t>
            </a:r>
          </a:p>
          <a:p>
            <a:pPr lvl="0">
              <a:spcBef>
                <a:spcPts val="0"/>
              </a:spcBef>
              <a:buNone/>
            </a:pPr>
            <a:r>
              <a:rPr lang="en"/>
              <a:t>Partnered with Mortenson-leader in world of construction, Autodesk, and DAQRI</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Challenges</a:t>
            </a:r>
          </a:p>
        </p:txBody>
      </p:sp>
      <p:sp>
        <p:nvSpPr>
          <p:cNvPr id="157" name="Shape 15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pipeline has existing struggles</a:t>
            </a:r>
          </a:p>
          <a:p>
            <a:pPr lvl="0">
              <a:spcBef>
                <a:spcPts val="0"/>
              </a:spcBef>
              <a:buNone/>
            </a:pPr>
            <a:r>
              <a:rPr lang="en"/>
              <a:t>	The Hololens is not designed to render files that are not part of a given application. We are currently still trying to work around this obstacle using Unity Scripting and HoloSharing as an anonymous FTP Server.</a:t>
            </a:r>
          </a:p>
          <a:p>
            <a:pPr lvl="0">
              <a:spcBef>
                <a:spcPts val="0"/>
              </a:spcBef>
              <a:buNone/>
            </a:pPr>
            <a:r>
              <a:rPr lang="en"/>
              <a:t>Spatial Mapping  is inconsistent.</a:t>
            </a:r>
          </a:p>
          <a:p>
            <a:pPr lvl="0">
              <a:spcBef>
                <a:spcPts val="0"/>
              </a:spcBef>
              <a:buNone/>
            </a:pPr>
            <a:r>
              <a:rPr lang="en"/>
              <a:t>	When we collect the spatial mapping data from the Hololens, this information is not in a form that can readily be used to align.</a:t>
            </a:r>
          </a:p>
          <a:p>
            <a:pPr lvl="0">
              <a:spcBef>
                <a:spcPts val="0"/>
              </a:spcBef>
              <a:buNone/>
            </a:pPr>
            <a:r>
              <a:rPr lang="en"/>
              <a:t>Other Challenges: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Future Plans</a:t>
            </a:r>
          </a:p>
        </p:txBody>
      </p:sp>
      <p:sp>
        <p:nvSpPr>
          <p:cNvPr id="163" name="Shape 1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Website: http://www.acsu.buffalo.edu/~aparagga/</a:t>
            </a:r>
          </a:p>
          <a:p>
            <a:pPr lvl="0">
              <a:spcBef>
                <a:spcPts val="0"/>
              </a:spcBef>
              <a:buNone/>
            </a:pPr>
            <a:r>
              <a:rPr lang="en"/>
              <a:t>Monetization: GoFundMe, Possible Patent Pending (Per future conversations with UB)</a:t>
            </a:r>
          </a:p>
          <a:p>
            <a:pPr lvl="0">
              <a:spcBef>
                <a:spcPts val="0"/>
              </a:spcBef>
              <a:buNone/>
            </a:pPr>
            <a:r>
              <a:rPr lang="en"/>
              <a:t>Future Developments:</a:t>
            </a:r>
          </a:p>
          <a:p>
            <a:pPr indent="0" lvl="0" marL="0" rtl="0">
              <a:spcBef>
                <a:spcPts val="0"/>
              </a:spcBef>
              <a:buNone/>
            </a:pPr>
            <a:r>
              <a:rPr lang="en"/>
              <a:t>	FBX Breakdown, Pipeline Improvement, Alignment of Hologram</a:t>
            </a:r>
          </a:p>
          <a:p>
            <a:pPr indent="457200" lvl="0" marL="0" rtl="0">
              <a:spcBef>
                <a:spcPts val="0"/>
              </a:spcBef>
              <a:buNone/>
            </a:pPr>
            <a:r>
              <a:rPr lang="en"/>
              <a:t>Location tracking</a:t>
            </a:r>
          </a:p>
          <a:p>
            <a:pPr indent="457200" lvl="0" marL="0" rtl="0">
              <a:spcBef>
                <a:spcPts val="0"/>
              </a:spcBef>
              <a:buNone/>
            </a:pPr>
            <a:r>
              <a:rPr lang="en"/>
              <a:t>Possible expansion to other industries (Interior Design, Automotive Design)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197900"/>
            <a:ext cx="8520600" cy="572700"/>
          </a:xfrm>
          <a:prstGeom prst="rect">
            <a:avLst/>
          </a:prstGeom>
        </p:spPr>
        <p:txBody>
          <a:bodyPr anchorCtr="0" anchor="t" bIns="91425" lIns="91425" rIns="91425" tIns="91425">
            <a:noAutofit/>
          </a:bodyPr>
          <a:lstStyle/>
          <a:p>
            <a:pPr lvl="0">
              <a:spcBef>
                <a:spcPts val="0"/>
              </a:spcBef>
              <a:buNone/>
            </a:pPr>
            <a:r>
              <a:rPr lang="en"/>
              <a:t>Technical Summary</a:t>
            </a:r>
          </a:p>
        </p:txBody>
      </p:sp>
      <p:sp>
        <p:nvSpPr>
          <p:cNvPr id="169" name="Shape 169"/>
          <p:cNvSpPr txBox="1"/>
          <p:nvPr>
            <p:ph idx="1" type="body"/>
          </p:nvPr>
        </p:nvSpPr>
        <p:spPr>
          <a:xfrm>
            <a:off x="311700" y="863550"/>
            <a:ext cx="8520600" cy="4140000"/>
          </a:xfrm>
          <a:prstGeom prst="rect">
            <a:avLst/>
          </a:prstGeom>
        </p:spPr>
        <p:txBody>
          <a:bodyPr anchorCtr="0" anchor="t" bIns="91425" lIns="91425" rIns="91425" tIns="91425">
            <a:noAutofit/>
          </a:bodyPr>
          <a:lstStyle/>
          <a:p>
            <a:pPr lvl="0">
              <a:spcBef>
                <a:spcPts val="0"/>
              </a:spcBef>
              <a:buNone/>
            </a:pPr>
            <a:r>
              <a:rPr lang="en"/>
              <a:t>We used the following Open Source Projects:</a:t>
            </a:r>
          </a:p>
          <a:p>
            <a:pPr lvl="0">
              <a:spcBef>
                <a:spcPts val="0"/>
              </a:spcBef>
              <a:buNone/>
            </a:pPr>
            <a:r>
              <a:rPr lang="en"/>
              <a:t>	Virtual Router, HoloTool Kit</a:t>
            </a:r>
          </a:p>
          <a:p>
            <a:pPr lvl="0">
              <a:spcBef>
                <a:spcPts val="0"/>
              </a:spcBef>
              <a:buNone/>
            </a:pPr>
            <a:r>
              <a:rPr lang="en"/>
              <a:t>We used the following SDKs/APIs:</a:t>
            </a:r>
          </a:p>
          <a:p>
            <a:pPr lvl="0">
              <a:spcBef>
                <a:spcPts val="0"/>
              </a:spcBef>
              <a:buNone/>
            </a:pPr>
            <a:r>
              <a:rPr lang="en"/>
              <a:t>	FBX SDK (Autodesk), HoloLens SDK, Unity Editor SDK, Unity Engine SDK</a:t>
            </a:r>
          </a:p>
          <a:p>
            <a:pPr lvl="0">
              <a:spcBef>
                <a:spcPts val="0"/>
              </a:spcBef>
              <a:buNone/>
            </a:pPr>
            <a:r>
              <a:rPr lang="en"/>
              <a:t>We used the following development Environments:</a:t>
            </a:r>
          </a:p>
          <a:p>
            <a:pPr lvl="0">
              <a:spcBef>
                <a:spcPts val="0"/>
              </a:spcBef>
              <a:buNone/>
            </a:pPr>
            <a:r>
              <a:rPr lang="en"/>
              <a:t>	Unity, Visual Studio, Batch Scripting</a:t>
            </a:r>
          </a:p>
          <a:p>
            <a:pPr lvl="0">
              <a:spcBef>
                <a:spcPts val="0"/>
              </a:spcBef>
              <a:buNone/>
            </a:pPr>
            <a:r>
              <a:rPr lang="en"/>
              <a:t>We used the following languages:</a:t>
            </a:r>
          </a:p>
          <a:p>
            <a:pPr lvl="0">
              <a:spcBef>
                <a:spcPts val="0"/>
              </a:spcBef>
              <a:buNone/>
            </a:pPr>
            <a:r>
              <a:rPr lang="en"/>
              <a:t>	Visual C#, Visual C++</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Any Questions?</a:t>
            </a:r>
          </a:p>
        </p:txBody>
      </p:sp>
      <p:sp>
        <p:nvSpPr>
          <p:cNvPr id="175" name="Shape 17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Specs for hololens:</a:t>
            </a:r>
          </a:p>
          <a:p>
            <a:pPr lvl="0">
              <a:spcBef>
                <a:spcPts val="0"/>
              </a:spcBef>
              <a:buNone/>
            </a:pPr>
            <a:r>
              <a:rPr lang="en"/>
              <a:t>https://www.microsoft.com/microsoft-hololens/en-us/development-edition?&amp;SEMID=1&amp;WT.srch=1&amp;ocid=HL_Q2FY17_SEM_Google_OCID-4-Messaging_[OCID-5-Communication]_[Geo]_hololens&amp;wt.mc_id=HL_Q2FY17_SEM_Google_OCID-4-Messaging_[OCID-5-Communication]_[Geo]_hololens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Members:</a:t>
            </a:r>
          </a:p>
        </p:txBody>
      </p:sp>
      <p:sp>
        <p:nvSpPr>
          <p:cNvPr id="66" name="Shape 66"/>
          <p:cNvSpPr txBox="1"/>
          <p:nvPr>
            <p:ph idx="1" type="body"/>
          </p:nvPr>
        </p:nvSpPr>
        <p:spPr>
          <a:xfrm>
            <a:off x="1973700" y="1191500"/>
            <a:ext cx="5196600" cy="3416400"/>
          </a:xfrm>
          <a:prstGeom prst="rect">
            <a:avLst/>
          </a:prstGeom>
        </p:spPr>
        <p:txBody>
          <a:bodyPr anchorCtr="0" anchor="t" bIns="91425" lIns="91425" rIns="91425" tIns="91425">
            <a:noAutofit/>
          </a:bodyPr>
          <a:lstStyle/>
          <a:p>
            <a:pPr lvl="0" rtl="0">
              <a:spcBef>
                <a:spcPts val="0"/>
              </a:spcBef>
              <a:buNone/>
            </a:pPr>
            <a:r>
              <a:rPr lang="en">
                <a:solidFill>
                  <a:srgbClr val="EFEFEF"/>
                </a:solidFill>
                <a:latin typeface="Roboto"/>
                <a:ea typeface="Roboto"/>
                <a:cs typeface="Roboto"/>
                <a:sym typeface="Roboto"/>
              </a:rPr>
              <a:t>Sadek Almuganahi                    Jonathan Trembley</a:t>
            </a:r>
          </a:p>
          <a:p>
            <a:pPr lvl="0" rtl="0">
              <a:spcBef>
                <a:spcPts val="0"/>
              </a:spcBef>
              <a:buNone/>
            </a:pPr>
            <a:r>
              <a:rPr lang="en">
                <a:solidFill>
                  <a:srgbClr val="EFEFEF"/>
                </a:solidFill>
                <a:latin typeface="Roboto"/>
                <a:ea typeface="Roboto"/>
                <a:cs typeface="Roboto"/>
                <a:sym typeface="Roboto"/>
              </a:rPr>
              <a:t>Amrit Singh                                 Robert Slick</a:t>
            </a:r>
          </a:p>
          <a:p>
            <a:pPr lvl="0" rtl="0">
              <a:spcBef>
                <a:spcPts val="0"/>
              </a:spcBef>
              <a:buNone/>
            </a:pPr>
            <a:r>
              <a:rPr lang="en">
                <a:solidFill>
                  <a:srgbClr val="EFEFEF"/>
                </a:solidFill>
                <a:latin typeface="Roboto"/>
                <a:ea typeface="Roboto"/>
                <a:cs typeface="Roboto"/>
                <a:sym typeface="Roboto"/>
              </a:rPr>
              <a:t>Vincent Cheng                            Apar Aggarwal</a:t>
            </a:r>
          </a:p>
          <a:p>
            <a:pPr lvl="0" rtl="0">
              <a:spcBef>
                <a:spcPts val="0"/>
              </a:spcBef>
              <a:buNone/>
            </a:pPr>
            <a:r>
              <a:rPr lang="en">
                <a:solidFill>
                  <a:srgbClr val="EFEFEF"/>
                </a:solidFill>
                <a:latin typeface="Roboto"/>
                <a:ea typeface="Roboto"/>
                <a:cs typeface="Roboto"/>
                <a:sym typeface="Roboto"/>
              </a:rPr>
              <a:t>Bryon DeYoung                          Bin Li</a:t>
            </a:r>
          </a:p>
          <a:p>
            <a:pPr lvl="0" rtl="0">
              <a:spcBef>
                <a:spcPts val="0"/>
              </a:spcBef>
              <a:buNone/>
            </a:pPr>
            <a:r>
              <a:rPr lang="en">
                <a:solidFill>
                  <a:srgbClr val="EFEFEF"/>
                </a:solidFill>
                <a:latin typeface="Roboto"/>
                <a:ea typeface="Roboto"/>
                <a:cs typeface="Roboto"/>
                <a:sym typeface="Roboto"/>
              </a:rPr>
              <a:t>Kai Zheng                                   Jing Qiu</a:t>
            </a:r>
          </a:p>
          <a:p>
            <a:pPr lvl="0">
              <a:spcBef>
                <a:spcPts val="0"/>
              </a:spcBef>
              <a:buNone/>
            </a:pPr>
            <a:r>
              <a:rPr lang="en">
                <a:solidFill>
                  <a:srgbClr val="EFEFEF"/>
                </a:solidFill>
                <a:latin typeface="Roboto"/>
                <a:ea typeface="Roboto"/>
                <a:cs typeface="Roboto"/>
                <a:sym typeface="Roboto"/>
              </a:rPr>
              <a:t>Dershen </a:t>
            </a:r>
            <a:r>
              <a:rPr lang="en">
                <a:solidFill>
                  <a:srgbClr val="EFEFEF"/>
                </a:solidFill>
                <a:latin typeface="Roboto"/>
                <a:ea typeface="Roboto"/>
                <a:cs typeface="Roboto"/>
                <a:sym typeface="Roboto"/>
              </a:rPr>
              <a:t>Tan</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p:nvPr/>
        </p:nvSpPr>
        <p:spPr>
          <a:xfrm>
            <a:off x="650100" y="3234425"/>
            <a:ext cx="7843800" cy="572700"/>
          </a:xfrm>
          <a:prstGeom prst="rect">
            <a:avLst/>
          </a:prstGeom>
          <a:solidFill>
            <a:srgbClr val="FFFFFF"/>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solidFill>
                <a:srgbClr val="E06666"/>
              </a:solidFill>
            </a:endParaRPr>
          </a:p>
        </p:txBody>
      </p:sp>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LPCiminelli</a:t>
            </a:r>
          </a:p>
        </p:txBody>
      </p:sp>
      <p:sp>
        <p:nvSpPr>
          <p:cNvPr id="73" name="Shape 73"/>
          <p:cNvSpPr txBox="1"/>
          <p:nvPr>
            <p:ph idx="1" type="body"/>
          </p:nvPr>
        </p:nvSpPr>
        <p:spPr>
          <a:xfrm>
            <a:off x="311700" y="1608550"/>
            <a:ext cx="8520600" cy="3246600"/>
          </a:xfrm>
          <a:prstGeom prst="rect">
            <a:avLst/>
          </a:prstGeom>
        </p:spPr>
        <p:txBody>
          <a:bodyPr anchorCtr="0" anchor="t" bIns="91425" lIns="91425" rIns="91425" tIns="91425">
            <a:noAutofit/>
          </a:bodyPr>
          <a:lstStyle/>
          <a:p>
            <a:pPr indent="-228600" lvl="0" marL="457200" rtl="0">
              <a:spcBef>
                <a:spcPts val="0"/>
              </a:spcBef>
            </a:pPr>
            <a:r>
              <a:rPr lang="en"/>
              <a:t>Largest General Contracting Company in Buffalo Area</a:t>
            </a:r>
          </a:p>
          <a:p>
            <a:pPr indent="-228600" lvl="0" marL="457200" rtl="0">
              <a:spcBef>
                <a:spcPts val="0"/>
              </a:spcBef>
            </a:pPr>
            <a:r>
              <a:rPr lang="en"/>
              <a:t>Already uses VR to bid jobs</a:t>
            </a:r>
          </a:p>
          <a:p>
            <a:pPr indent="-228600" lvl="0" marL="457200" rtl="0">
              <a:spcBef>
                <a:spcPts val="0"/>
              </a:spcBef>
            </a:pPr>
            <a:r>
              <a:rPr lang="en"/>
              <a:t>Asked for a solution to a problem:</a:t>
            </a:r>
          </a:p>
          <a:p>
            <a:pPr lvl="0" rtl="0">
              <a:spcBef>
                <a:spcPts val="0"/>
              </a:spcBef>
              <a:buNone/>
            </a:pPr>
            <a:r>
              <a:t/>
            </a:r>
            <a:endParaRPr/>
          </a:p>
          <a:p>
            <a:pPr lvl="0" rtl="0" algn="ctr">
              <a:spcBef>
                <a:spcPts val="0"/>
              </a:spcBef>
              <a:buNone/>
            </a:pPr>
            <a:r>
              <a:rPr lang="en">
                <a:solidFill>
                  <a:srgbClr val="FF0000"/>
                </a:solidFill>
              </a:rPr>
              <a:t>How to change the Contractor to Contractor Relationship on existing job sites.</a:t>
            </a:r>
          </a:p>
        </p:txBody>
      </p:sp>
      <p:pic>
        <p:nvPicPr>
          <p:cNvPr id="74" name="Shape 74"/>
          <p:cNvPicPr preferRelativeResize="0"/>
          <p:nvPr/>
        </p:nvPicPr>
        <p:blipFill>
          <a:blip r:embed="rId3">
            <a:alphaModFix/>
          </a:blip>
          <a:stretch>
            <a:fillRect/>
          </a:stretch>
        </p:blipFill>
        <p:spPr>
          <a:xfrm>
            <a:off x="4752912" y="304325"/>
            <a:ext cx="3800475" cy="1200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Solution: Our Vision</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Use AR, specifically Microsoft’s HoloLens, to display the models of buildings against the existing, unfinished building.</a:t>
            </a:r>
          </a:p>
          <a:p>
            <a:pPr lvl="0">
              <a:spcBef>
                <a:spcPts val="0"/>
              </a:spcBef>
              <a:buNone/>
            </a:pPr>
            <a:r>
              <a:rPr lang="en"/>
              <a:t>	Depending on the size of the model, we need to break it down in some logical manner and have the hololens render only so much model around the user.  </a:t>
            </a:r>
          </a:p>
          <a:p>
            <a:pPr lvl="0">
              <a:spcBef>
                <a:spcPts val="0"/>
              </a:spcBef>
              <a:buNone/>
            </a:pPr>
            <a:r>
              <a:rPr lang="en"/>
              <a:t>Have a Presentation Mode, where a user could display the model to customers for bidding purposes</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HoloLens: What is it? How it Works</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Char char="-"/>
            </a:pPr>
            <a:r>
              <a:rPr lang="en"/>
              <a:t>Hololens is an augmented reality device developed and manufactured by Microsoft.</a:t>
            </a:r>
          </a:p>
          <a:p>
            <a:pPr indent="-228600" lvl="0" marL="457200" rtl="0">
              <a:spcBef>
                <a:spcPts val="0"/>
              </a:spcBef>
              <a:buChar char="-"/>
            </a:pPr>
            <a:r>
              <a:rPr lang="en"/>
              <a:t>It is a headset computer running the Window Holographic platform under the Windows 10.</a:t>
            </a:r>
          </a:p>
          <a:p>
            <a:pPr indent="-228600" lvl="0" marL="457200" rtl="0">
              <a:spcBef>
                <a:spcPts val="0"/>
              </a:spcBef>
              <a:buChar char="-"/>
            </a:pPr>
            <a:r>
              <a:rPr lang="en"/>
              <a:t>Containing holographic lenses and a depth camera as well as speakers above the ears and on-board processing.</a:t>
            </a:r>
          </a:p>
          <a:p>
            <a:pPr indent="-228600" lvl="0" marL="457200" rtl="0">
              <a:spcBef>
                <a:spcPts val="0"/>
              </a:spcBef>
              <a:buChar char="-"/>
            </a:pPr>
            <a:r>
              <a:rPr lang="en"/>
              <a:t>Produce holographic and interact with the real world holograms                                         by gesture and voice command.</a:t>
            </a:r>
          </a:p>
        </p:txBody>
      </p:sp>
      <p:pic>
        <p:nvPicPr>
          <p:cNvPr descr="Picture1.png" id="87" name="Shape 87"/>
          <p:cNvPicPr preferRelativeResize="0"/>
          <p:nvPr/>
        </p:nvPicPr>
        <p:blipFill rotWithShape="1">
          <a:blip r:embed="rId3">
            <a:alphaModFix/>
          </a:blip>
          <a:srcRect b="0" l="13337" r="13337" t="0"/>
          <a:stretch/>
        </p:blipFill>
        <p:spPr>
          <a:xfrm>
            <a:off x="6156900" y="3628200"/>
            <a:ext cx="2857499" cy="1600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335850"/>
            <a:ext cx="8520600" cy="572700"/>
          </a:xfrm>
          <a:prstGeom prst="rect">
            <a:avLst/>
          </a:prstGeom>
        </p:spPr>
        <p:txBody>
          <a:bodyPr anchorCtr="0" anchor="t" bIns="91425" lIns="91425" rIns="91425" tIns="91425">
            <a:noAutofit/>
          </a:bodyPr>
          <a:lstStyle/>
          <a:p>
            <a:pPr lvl="0">
              <a:spcBef>
                <a:spcPts val="0"/>
              </a:spcBef>
              <a:buNone/>
            </a:pPr>
            <a:r>
              <a:rPr lang="en"/>
              <a:t>Models</a:t>
            </a:r>
          </a:p>
        </p:txBody>
      </p:sp>
      <p:sp>
        <p:nvSpPr>
          <p:cNvPr id="93" name="Shape 93"/>
          <p:cNvSpPr txBox="1"/>
          <p:nvPr>
            <p:ph idx="1" type="body"/>
          </p:nvPr>
        </p:nvSpPr>
        <p:spPr>
          <a:xfrm>
            <a:off x="311700" y="1085775"/>
            <a:ext cx="8520600" cy="3416400"/>
          </a:xfrm>
          <a:prstGeom prst="rect">
            <a:avLst/>
          </a:prstGeom>
        </p:spPr>
        <p:txBody>
          <a:bodyPr anchorCtr="0" anchor="t" bIns="91425" lIns="91425" rIns="91425" tIns="91425">
            <a:noAutofit/>
          </a:bodyPr>
          <a:lstStyle/>
          <a:p>
            <a:pPr lvl="0">
              <a:spcBef>
                <a:spcPts val="0"/>
              </a:spcBef>
              <a:buNone/>
            </a:pPr>
            <a:r>
              <a:rPr lang="en"/>
              <a:t>LPCiminelli initially gave us Navisworks .nwd files. Unity cannot render these.</a:t>
            </a:r>
          </a:p>
          <a:p>
            <a:pPr lvl="0">
              <a:spcBef>
                <a:spcPts val="0"/>
              </a:spcBef>
              <a:buNone/>
            </a:pPr>
            <a:r>
              <a:rPr lang="en"/>
              <a:t>Navisworks, however, can naturally export .fbx files, which Unity does support.</a:t>
            </a:r>
          </a:p>
          <a:p>
            <a:pPr lvl="0">
              <a:spcBef>
                <a:spcPts val="0"/>
              </a:spcBef>
              <a:buNone/>
            </a:pPr>
            <a:r>
              <a:rPr lang="en"/>
              <a:t>	FBX Analyzer</a:t>
            </a:r>
          </a:p>
          <a:p>
            <a:pPr lvl="0">
              <a:spcBef>
                <a:spcPts val="0"/>
              </a:spcBef>
              <a:buNone/>
            </a:pPr>
            <a:r>
              <a:rPr lang="en"/>
              <a:t>		Uses FBX SDK (From Autodesk)</a:t>
            </a:r>
          </a:p>
          <a:p>
            <a:pPr lvl="0">
              <a:spcBef>
                <a:spcPts val="0"/>
              </a:spcBef>
              <a:buNone/>
            </a:pPr>
            <a:r>
              <a:rPr lang="en"/>
              <a:t>		Parses through FBX and breaks the nodes down in a logical manner.</a:t>
            </a:r>
          </a:p>
        </p:txBody>
      </p:sp>
      <p:pic>
        <p:nvPicPr>
          <p:cNvPr id="94" name="Shape 94"/>
          <p:cNvPicPr preferRelativeResize="0"/>
          <p:nvPr/>
        </p:nvPicPr>
        <p:blipFill>
          <a:blip r:embed="rId3">
            <a:alphaModFix/>
          </a:blip>
          <a:stretch>
            <a:fillRect/>
          </a:stretch>
        </p:blipFill>
        <p:spPr>
          <a:xfrm>
            <a:off x="311700" y="3845125"/>
            <a:ext cx="3570325" cy="1090450"/>
          </a:xfrm>
          <a:prstGeom prst="rect">
            <a:avLst/>
          </a:prstGeom>
          <a:noFill/>
          <a:ln>
            <a:noFill/>
          </a:ln>
        </p:spPr>
      </p:pic>
      <p:pic>
        <p:nvPicPr>
          <p:cNvPr id="95" name="Shape 95"/>
          <p:cNvPicPr preferRelativeResize="0"/>
          <p:nvPr/>
        </p:nvPicPr>
        <p:blipFill>
          <a:blip r:embed="rId4">
            <a:alphaModFix/>
          </a:blip>
          <a:stretch>
            <a:fillRect/>
          </a:stretch>
        </p:blipFill>
        <p:spPr>
          <a:xfrm>
            <a:off x="5321596" y="3820087"/>
            <a:ext cx="3667928" cy="1140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Pipeline</a:t>
            </a:r>
          </a:p>
        </p:txBody>
      </p:sp>
      <p:sp>
        <p:nvSpPr>
          <p:cNvPr id="101" name="Shape 10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pipeline is what we call the conversions necessary to take a FBX autodesk file and have the model generate as an intractable hologram. </a:t>
            </a:r>
          </a:p>
          <a:p>
            <a:pPr indent="457200" lvl="0">
              <a:spcBef>
                <a:spcPts val="0"/>
              </a:spcBef>
              <a:buNone/>
            </a:pPr>
            <a:r>
              <a:rPr lang="en"/>
              <a:t>Unity settings such as physics and mesh colliders need to be added</a:t>
            </a:r>
          </a:p>
          <a:p>
            <a:pPr indent="457200" lvl="0">
              <a:spcBef>
                <a:spcPts val="0"/>
              </a:spcBef>
              <a:buNone/>
            </a:pPr>
            <a:r>
              <a:rPr lang="en"/>
              <a:t>Conversion to a Unity Asset Bundle for transfer and acceptance on Hololens</a:t>
            </a:r>
          </a:p>
          <a:p>
            <a:pPr indent="457200" lvl="0">
              <a:spcBef>
                <a:spcPts val="0"/>
              </a:spcBef>
              <a:buNone/>
            </a:pPr>
            <a:r>
              <a:rPr lang="en"/>
              <a:t>The reason a ‘server’ application is necessary.</a:t>
            </a:r>
          </a:p>
          <a:p>
            <a:pPr lvl="0">
              <a:spcBef>
                <a:spcPts val="0"/>
              </a:spcBef>
              <a:buNone/>
            </a:pPr>
            <a:r>
              <a:rPr lang="en"/>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Pipeline: Continued</a:t>
            </a:r>
          </a:p>
        </p:txBody>
      </p:sp>
      <p:sp>
        <p:nvSpPr>
          <p:cNvPr id="107" name="Shape 10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pipeline.PNG" id="108" name="Shape 108"/>
          <p:cNvPicPr preferRelativeResize="0"/>
          <p:nvPr/>
        </p:nvPicPr>
        <p:blipFill>
          <a:blip r:embed="rId3">
            <a:alphaModFix/>
          </a:blip>
          <a:stretch>
            <a:fillRect/>
          </a:stretch>
        </p:blipFill>
        <p:spPr>
          <a:xfrm>
            <a:off x="197476" y="1205324"/>
            <a:ext cx="8749075" cy="3310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HoloSharing</a:t>
            </a:r>
          </a:p>
        </p:txBody>
      </p:sp>
      <p:sp>
        <p:nvSpPr>
          <p:cNvPr id="114" name="Shape 11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Our Server Application.</a:t>
            </a:r>
          </a:p>
          <a:p>
            <a:pPr lvl="0">
              <a:spcBef>
                <a:spcPts val="0"/>
              </a:spcBef>
              <a:buNone/>
            </a:pPr>
            <a:r>
              <a:rPr lang="en"/>
              <a:t>Is able to take over the Wireless Adapter of the desktop and create an exclusive WLAN between the Workstation running HoloSharing and the Hololens. </a:t>
            </a:r>
          </a:p>
          <a:p>
            <a:pPr lvl="0">
              <a:spcBef>
                <a:spcPts val="0"/>
              </a:spcBef>
              <a:buNone/>
            </a:pPr>
            <a:r>
              <a:rPr lang="en"/>
              <a:t>Handles all the settings and conversions necessary for hologram interaction</a:t>
            </a:r>
          </a:p>
          <a:p>
            <a:pPr lvl="0">
              <a:spcBef>
                <a:spcPts val="0"/>
              </a:spcBef>
              <a:buNone/>
            </a:pPr>
            <a:r>
              <a:rPr lang="en"/>
              <a:t>Will eventually handle FBX breakdown</a:t>
            </a:r>
          </a:p>
          <a:p>
            <a:pPr lvl="0">
              <a:spcBef>
                <a:spcPts val="0"/>
              </a:spcBef>
              <a:buNone/>
            </a:pPr>
            <a:r>
              <a:rPr lang="en"/>
              <a:t>Will eventually handle as a control panel for device as well</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