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8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CE49C-DC0F-44C9-AB92-60725ABD22E3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5863-4A54-4567-AC48-4E1B39D0E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50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5863-4A54-4567-AC48-4E1B39D0EFD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17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5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86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39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56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8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57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99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2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0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8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08123B-74C3-405B-8B79-CC9DC92CE2FA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553766-4C49-4636-B7DB-2673C43C62BC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3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Cmss10" pitchFamily="34" charset="0"/>
              </a:rPr>
              <a:t>NYISO Short-Term Load Forecast</a:t>
            </a:r>
            <a:endParaRPr lang="en-CA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mss10" pitchFamily="34" charset="0"/>
              </a:rPr>
              <a:t>Neural Network </a:t>
            </a:r>
            <a:r>
              <a:rPr lang="en-US" dirty="0" smtClean="0">
                <a:latin typeface="Cmss10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649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8386" y="391790"/>
            <a:ext cx="11839151" cy="70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/>
              <a:t>Hudson</a:t>
            </a:r>
            <a:r>
              <a:rPr lang="en-CA" dirty="0"/>
              <a:t>: Consolidated </a:t>
            </a:r>
            <a:r>
              <a:rPr lang="en-CA" dirty="0" smtClean="0"/>
              <a:t>Edison Summer 2014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4349"/>
            <a:ext cx="121920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5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548640"/>
            <a:ext cx="7200900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89204" y="42588"/>
            <a:ext cx="10512246" cy="70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Just Energy  </a:t>
            </a:r>
            <a:r>
              <a:rPr lang="en-CA" dirty="0" smtClean="0"/>
              <a:t>Results </a:t>
            </a:r>
            <a:r>
              <a:rPr lang="en-CA" dirty="0" smtClean="0"/>
              <a:t>– </a:t>
            </a:r>
            <a:r>
              <a:rPr lang="en-CA" dirty="0"/>
              <a:t>Utility Zone Analysis</a:t>
            </a:r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678206" y="1489488"/>
            <a:ext cx="235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Mape: </a:t>
            </a:r>
            <a:r>
              <a:rPr lang="en-CA" dirty="0" smtClean="0"/>
              <a:t>12.48%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Weighted Mape: </a:t>
            </a:r>
            <a:r>
              <a:rPr lang="en-CA" dirty="0" smtClean="0"/>
              <a:t>7.7%</a:t>
            </a:r>
            <a:endParaRPr lang="en-CA" dirty="0"/>
          </a:p>
        </p:txBody>
      </p:sp>
      <p:sp>
        <p:nvSpPr>
          <p:cNvPr id="2" name="Oval 1"/>
          <p:cNvSpPr/>
          <p:nvPr/>
        </p:nvSpPr>
        <p:spPr>
          <a:xfrm>
            <a:off x="1362075" y="3829051"/>
            <a:ext cx="1238249" cy="1333500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0" y="914400"/>
            <a:ext cx="3659657" cy="458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819150" y="5551717"/>
            <a:ext cx="582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571500"/>
            <a:ext cx="11410950" cy="1165860"/>
          </a:xfrm>
        </p:spPr>
        <p:txBody>
          <a:bodyPr/>
          <a:lstStyle/>
          <a:p>
            <a:pPr algn="ctr"/>
            <a:r>
              <a:rPr lang="en-CA" dirty="0" smtClean="0"/>
              <a:t>Just Energy </a:t>
            </a:r>
            <a:r>
              <a:rPr lang="en-CA" dirty="0"/>
              <a:t>Results – Overall Summer 2014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8513"/>
            <a:ext cx="121920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4087813"/>
            <a:ext cx="121920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1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4324" y="402514"/>
            <a:ext cx="11572875" cy="70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Just Energy</a:t>
            </a:r>
            <a:r>
              <a:rPr lang="en-CA" dirty="0"/>
              <a:t>: </a:t>
            </a:r>
            <a:r>
              <a:rPr lang="en-CA" dirty="0" smtClean="0"/>
              <a:t>Top 4 Largest Zones Summer 2014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1107584"/>
            <a:ext cx="12185290" cy="487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9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7800" y="402514"/>
            <a:ext cx="11887200" cy="70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Just </a:t>
            </a:r>
            <a:r>
              <a:rPr lang="en-CA" dirty="0" smtClean="0"/>
              <a:t>Energy: </a:t>
            </a:r>
            <a:r>
              <a:rPr lang="en-US" dirty="0"/>
              <a:t>Top 4 Largest Utilities Summer 2014</a:t>
            </a:r>
            <a:endParaRPr lang="en-CA" dirty="0"/>
          </a:p>
          <a:p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1100"/>
            <a:ext cx="12192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402514"/>
            <a:ext cx="11744325" cy="70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/>
              <a:t>Just Energy: </a:t>
            </a:r>
            <a:r>
              <a:rPr lang="en-CA" dirty="0"/>
              <a:t>Consolidated Edison Summer 2014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6088"/>
            <a:ext cx="121920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8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CA" dirty="0" smtClean="0"/>
              <a:t> The model was replicated in R with similar method</a:t>
            </a:r>
            <a:br>
              <a:rPr lang="en-CA" dirty="0" smtClean="0"/>
            </a:br>
            <a:endParaRPr lang="en-CA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 </a:t>
            </a:r>
            <a:r>
              <a:rPr lang="en-CA" dirty="0" smtClean="0"/>
              <a:t>R method gave results consistent with Matlab’s results</a:t>
            </a:r>
            <a:br>
              <a:rPr lang="en-CA" dirty="0" smtClean="0"/>
            </a:br>
            <a:endParaRPr lang="en-CA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 smtClean="0"/>
              <a:t> R Future Development:</a:t>
            </a:r>
            <a:br>
              <a:rPr lang="en-CA" dirty="0" smtClean="0"/>
            </a:b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R model was implemented with parameters that were chosen as best for Matlab method.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As further development, we will choose parameters, that are optimal for R method</a:t>
            </a:r>
          </a:p>
          <a:p>
            <a:pPr marL="201168" lvl="1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286603"/>
            <a:ext cx="11095892" cy="1450757"/>
          </a:xfrm>
        </p:spPr>
        <p:txBody>
          <a:bodyPr/>
          <a:lstStyle/>
          <a:p>
            <a:r>
              <a:rPr lang="en-CA" dirty="0" smtClean="0"/>
              <a:t>Reproducible Research: </a:t>
            </a:r>
            <a:r>
              <a:rPr lang="en-CA" dirty="0" err="1" smtClean="0"/>
              <a:t>Matlab</a:t>
            </a:r>
            <a:r>
              <a:rPr lang="en-CA" dirty="0" smtClean="0"/>
              <a:t> vs. R Hudson</a:t>
            </a:r>
            <a:endParaRPr lang="en-CA" dirty="0"/>
          </a:p>
        </p:txBody>
      </p:sp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8" y="1854796"/>
            <a:ext cx="63531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2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models require further development before release: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Hudson Energy: OR Zone G, RGE Zone B, </a:t>
            </a:r>
            <a:r>
              <a:rPr lang="en-US" dirty="0" err="1" smtClean="0"/>
              <a:t>ConEd</a:t>
            </a:r>
            <a:r>
              <a:rPr lang="en-US" dirty="0" smtClean="0"/>
              <a:t> Zone I, NYSEG Zone C, Central Hudson Zone G, </a:t>
            </a:r>
            <a:r>
              <a:rPr lang="en-US" dirty="0" err="1" smtClean="0"/>
              <a:t>Nimo</a:t>
            </a:r>
            <a:r>
              <a:rPr lang="en-US" dirty="0" smtClean="0"/>
              <a:t> Zone E and </a:t>
            </a:r>
            <a:r>
              <a:rPr lang="en-US" dirty="0" err="1" smtClean="0"/>
              <a:t>Nimo</a:t>
            </a:r>
            <a:r>
              <a:rPr lang="en-US" dirty="0" smtClean="0"/>
              <a:t> Zone A.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Just Energy: NIMO Zone J, NIMO Zone F, NYSEG Zone C and NIMO Zone E.</a:t>
            </a:r>
          </a:p>
          <a:p>
            <a:pPr marL="0" indent="0">
              <a:buNone/>
            </a:pPr>
            <a:r>
              <a:rPr lang="en-US" dirty="0" smtClean="0"/>
              <a:t>All models should be replicated in R: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Reproducible research.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Better access to additional packages and customization.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 models can be distributed without purchasing additional licensing.</a:t>
            </a:r>
          </a:p>
        </p:txBody>
      </p:sp>
    </p:spTree>
    <p:extLst>
      <p:ext uri="{BB962C8B-B14F-4D97-AF65-F5344CB8AC3E}">
        <p14:creationId xmlns:p14="http://schemas.microsoft.com/office/powerpoint/2010/main" val="306211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General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Monthly tasks: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Update historical inputs: Settlements, System Load, Contract info, and Weather data.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Retrain all models with one month additional data.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Compare variance in test month against previous model and investigate any negative variances.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Determine any model that is a candidate for redevelopment based on size and negative variance.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Daily tasks: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Update forecast inputs: System Load, Weather and Contract info.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Run trained model for next 14-day updated weather forecast.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Publish daily updated Short-Term forecast with </a:t>
            </a:r>
            <a:r>
              <a:rPr lang="en-US" dirty="0"/>
              <a:t>v</a:t>
            </a:r>
            <a:r>
              <a:rPr lang="en-US" dirty="0" smtClean="0"/>
              <a:t>ariance from previous day’s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8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Neural Network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dirty="0" smtClean="0"/>
              <a:t> </a:t>
            </a:r>
            <a:r>
              <a:rPr lang="en-CA" sz="2100" dirty="0" smtClean="0"/>
              <a:t>Google </a:t>
            </a:r>
            <a:r>
              <a:rPr lang="en-CA" sz="2100" dirty="0"/>
              <a:t>( picture recognition, google translator, spam detector)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 smtClean="0"/>
              <a:t> </a:t>
            </a:r>
            <a:r>
              <a:rPr lang="en-CA" sz="2100" dirty="0" smtClean="0"/>
              <a:t>Identifying </a:t>
            </a:r>
            <a:r>
              <a:rPr lang="en-CA" sz="2100" dirty="0"/>
              <a:t>suspicious credit card transactions </a:t>
            </a:r>
            <a:r>
              <a:rPr lang="en-CA" sz="2100" dirty="0" smtClean="0"/>
              <a:t>(used by VISA)</a:t>
            </a:r>
            <a:endParaRPr lang="en-CA" sz="2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 </a:t>
            </a:r>
            <a:r>
              <a:rPr lang="en-CA" sz="2100" dirty="0"/>
              <a:t>Credit score evaluation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 smtClean="0"/>
              <a:t> </a:t>
            </a:r>
            <a:r>
              <a:rPr lang="en-CA" sz="2100" dirty="0"/>
              <a:t>Predicting stock prices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	</a:t>
            </a:r>
            <a:r>
              <a:rPr lang="en-CA" sz="1600" dirty="0" smtClean="0">
                <a:solidFill>
                  <a:schemeClr val="bg1">
                    <a:lumMod val="65000"/>
                  </a:schemeClr>
                </a:solidFill>
              </a:rPr>
              <a:t>Neural Network software was used by LBS Capital Management to predict S&amp;P 500 index with an accuracy of 		95%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600" dirty="0" smtClean="0"/>
              <a:t> </a:t>
            </a:r>
            <a:r>
              <a:rPr lang="en-CA" sz="2100" dirty="0"/>
              <a:t>Weather Forecasting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</a:rPr>
              <a:t>National Weather Service in Texas used neural networks to predict local rainfall to an accuracy of 85%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 </a:t>
            </a:r>
            <a:r>
              <a:rPr lang="en-CA" sz="2100" dirty="0"/>
              <a:t>Predicting Natural Gas </a:t>
            </a:r>
            <a:r>
              <a:rPr lang="en-CA" sz="2100" dirty="0" smtClean="0"/>
              <a:t>Prices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</a:rPr>
              <a:t>Northern Natural Gas in Nebraska has developed a neural network that predicts next month's gas price change with an		 average accuracy of 97%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 </a:t>
            </a:r>
            <a:r>
              <a:rPr lang="en-CA" sz="2100" dirty="0"/>
              <a:t>Energy Demand </a:t>
            </a:r>
            <a:r>
              <a:rPr lang="en-CA" sz="2100" dirty="0" smtClean="0"/>
              <a:t>Forecasting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</a:rPr>
              <a:t> Siemens Energy company uses forecasting software SENN, that </a:t>
            </a:r>
            <a:r>
              <a:rPr lang="en-CA" sz="1600" dirty="0" smtClean="0">
                <a:solidFill>
                  <a:schemeClr val="bg1">
                    <a:lumMod val="65000"/>
                  </a:schemeClr>
                </a:solidFill>
              </a:rPr>
              <a:t>generates 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</a:rPr>
              <a:t>very accurate demand </a:t>
            </a:r>
            <a:r>
              <a:rPr lang="en-CA" sz="16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CA" sz="16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sz="1600" dirty="0" smtClean="0">
                <a:solidFill>
                  <a:schemeClr val="bg1">
                    <a:lumMod val="65000"/>
                  </a:schemeClr>
                </a:solidFill>
              </a:rPr>
              <a:t>	 forecasts with 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</a:rPr>
              <a:t>an error </a:t>
            </a:r>
            <a:r>
              <a:rPr lang="en-CA" sz="1600" dirty="0" smtClean="0">
                <a:solidFill>
                  <a:schemeClr val="bg1">
                    <a:lumMod val="65000"/>
                  </a:schemeClr>
                </a:solidFill>
              </a:rPr>
              <a:t>rate of 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</a:rPr>
              <a:t>only </a:t>
            </a:r>
            <a:r>
              <a:rPr lang="en-CA" sz="1600" dirty="0" smtClean="0">
                <a:solidFill>
                  <a:schemeClr val="bg1">
                    <a:lumMod val="65000"/>
                  </a:schemeClr>
                </a:solidFill>
              </a:rPr>
              <a:t>3%.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</a:rPr>
              <a:t>   </a:t>
            </a:r>
            <a:br>
              <a:rPr lang="en-CA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CA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03" y="1265541"/>
            <a:ext cx="1634346" cy="1160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52" y="1975046"/>
            <a:ext cx="9906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01" y="2965646"/>
            <a:ext cx="1640817" cy="1261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03" y="5029819"/>
            <a:ext cx="1433419" cy="9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it work?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56" y="2973996"/>
            <a:ext cx="3896269" cy="2915057"/>
          </a:xfrm>
        </p:spPr>
      </p:pic>
      <p:sp>
        <p:nvSpPr>
          <p:cNvPr id="5" name="TextBox 4"/>
          <p:cNvSpPr txBox="1"/>
          <p:nvPr/>
        </p:nvSpPr>
        <p:spPr>
          <a:xfrm>
            <a:off x="1153947" y="4016027"/>
            <a:ext cx="256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Hour</a:t>
            </a:r>
          </a:p>
          <a:p>
            <a:pPr lvl="1"/>
            <a:r>
              <a:rPr lang="en-US" dirty="0" smtClean="0"/>
              <a:t>Day of the week</a:t>
            </a:r>
          </a:p>
          <a:p>
            <a:pPr lvl="1"/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Weather Parameters</a:t>
            </a:r>
          </a:p>
          <a:p>
            <a:pPr lvl="1"/>
            <a:r>
              <a:rPr lang="en-US" dirty="0" smtClean="0"/>
              <a:t>System Load</a:t>
            </a:r>
          </a:p>
        </p:txBody>
      </p:sp>
      <p:sp>
        <p:nvSpPr>
          <p:cNvPr id="8" name="Oval 7"/>
          <p:cNvSpPr/>
          <p:nvPr/>
        </p:nvSpPr>
        <p:spPr>
          <a:xfrm>
            <a:off x="8281115" y="3503053"/>
            <a:ext cx="528034" cy="60530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153947" y="1861202"/>
            <a:ext cx="9945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Neural network is a simplified simulation of a human brain. 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The </a:t>
            </a:r>
            <a:r>
              <a:rPr lang="en-CA" sz="1600" dirty="0"/>
              <a:t>neural network works as follows: it receives several input signals, processes them through the complex system of interconnected neurons, and creates an output signal.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11949" y="4413401"/>
            <a:ext cx="901521" cy="6825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7353837" y="4314423"/>
            <a:ext cx="145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Forecasted Volume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7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Forecasting Process</a:t>
            </a:r>
            <a:endParaRPr lang="en-CA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655121" y="308232"/>
            <a:ext cx="574205" cy="5689886"/>
          </a:xfrm>
          <a:prstGeom prst="leftBrace">
            <a:avLst>
              <a:gd name="adj1" fmla="val 435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e 8"/>
          <p:cNvSpPr/>
          <p:nvPr/>
        </p:nvSpPr>
        <p:spPr>
          <a:xfrm rot="16200000">
            <a:off x="8886518" y="1874303"/>
            <a:ext cx="574205" cy="2557743"/>
          </a:xfrm>
          <a:prstGeom prst="leftBrace">
            <a:avLst>
              <a:gd name="adj1" fmla="val 435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Brace 9"/>
          <p:cNvSpPr/>
          <p:nvPr/>
        </p:nvSpPr>
        <p:spPr>
          <a:xfrm rot="16200000">
            <a:off x="7053857" y="2599383"/>
            <a:ext cx="574205" cy="1107584"/>
          </a:xfrm>
          <a:prstGeom prst="leftBrace">
            <a:avLst>
              <a:gd name="adj1" fmla="val 482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97280" y="2768958"/>
            <a:ext cx="9927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2"/>
          </p:cNvCxnSpPr>
          <p:nvPr/>
        </p:nvCxnSpPr>
        <p:spPr>
          <a:xfrm>
            <a:off x="10452492" y="2665927"/>
            <a:ext cx="0" cy="20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97279" y="2665927"/>
            <a:ext cx="0" cy="39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173620" y="2665927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76014" y="2665927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13271" y="2665927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32932" y="2682026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62735" y="2669147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56048" y="2669147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73683" y="2682026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94749" y="2682026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89991" y="2646610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15124" y="2659488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87167" y="2665927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457425" y="2119407"/>
            <a:ext cx="70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Mar 2015</a:t>
            </a:r>
            <a:endParaRPr lang="en-CA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905051" y="2682026"/>
            <a:ext cx="0" cy="19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37416" y="2119146"/>
            <a:ext cx="70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Jan 2013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6981635" y="2112968"/>
            <a:ext cx="70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Oct 2014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8268237" y="3649375"/>
            <a:ext cx="218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Four Months Gap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3217573" y="3649375"/>
            <a:ext cx="218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Training Data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6529589" y="3641648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Testing Data</a:t>
            </a:r>
            <a:endParaRPr lang="en-CA" dirty="0"/>
          </a:p>
        </p:txBody>
      </p:sp>
      <p:sp>
        <p:nvSpPr>
          <p:cNvPr id="55" name="Up Arrow 54"/>
          <p:cNvSpPr/>
          <p:nvPr/>
        </p:nvSpPr>
        <p:spPr>
          <a:xfrm>
            <a:off x="10566703" y="35217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8476014" y="4709282"/>
            <a:ext cx="28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Month we want to forecast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3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Matlab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0701"/>
            <a:ext cx="6775584" cy="4371974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I</a:t>
            </a:r>
            <a:r>
              <a:rPr lang="en-CA" dirty="0" smtClean="0"/>
              <a:t>nput </a:t>
            </a:r>
            <a:r>
              <a:rPr lang="en-CA" dirty="0"/>
              <a:t>parameters</a:t>
            </a:r>
            <a:r>
              <a:rPr lang="en-CA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Hour </a:t>
            </a:r>
            <a:endParaRPr lang="en-CA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Day of the week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Month</a:t>
            </a:r>
            <a:endParaRPr lang="en-CA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Wetbulb Temperature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Dewpoint Temperature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Wind Speed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Cloud Cover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Weighted Temperature Humidity Index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System </a:t>
            </a:r>
            <a:r>
              <a:rPr lang="en-CA" dirty="0" smtClean="0"/>
              <a:t>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Model development: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Each model is a unique combination of legal entity, utility and zone.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Development requires selecting the right combination of input parameters, neurons, hidden layers, alpha (training rate) and beta (regularization).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Model is validated against first available Version 2 settlement with best run out of 10 tries selected to eliminate local minima error.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64" y="528034"/>
            <a:ext cx="3282816" cy="555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1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548640"/>
            <a:ext cx="7200900" cy="58521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061791" y="40956"/>
            <a:ext cx="10101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Hudson </a:t>
            </a:r>
            <a:r>
              <a:rPr lang="en-CA" dirty="0" smtClean="0"/>
              <a:t> </a:t>
            </a:r>
            <a:r>
              <a:rPr lang="en-CA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 – Utility Zone Analysis</a:t>
            </a:r>
            <a:endParaRPr lang="en-CA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5751" y="1619902"/>
            <a:ext cx="263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MAPE: 12.47%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Weighted </a:t>
            </a:r>
            <a:r>
              <a:rPr lang="en-CA" dirty="0" smtClean="0"/>
              <a:t>MAPE: 6.27%</a:t>
            </a:r>
            <a:endParaRPr lang="en-CA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0" y="914400"/>
            <a:ext cx="3625349" cy="481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1133475" y="3990976"/>
            <a:ext cx="809625" cy="952500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17338" y="5476875"/>
            <a:ext cx="59358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571500"/>
            <a:ext cx="11239500" cy="1070610"/>
          </a:xfrm>
        </p:spPr>
        <p:txBody>
          <a:bodyPr/>
          <a:lstStyle/>
          <a:p>
            <a:pPr algn="ctr"/>
            <a:r>
              <a:rPr lang="en-CA" dirty="0"/>
              <a:t>Hudson  </a:t>
            </a:r>
            <a:r>
              <a:rPr lang="en-CA" dirty="0" smtClean="0"/>
              <a:t>Results – Overall Summer 2014</a:t>
            </a:r>
            <a:endParaRPr lang="en-CA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1364"/>
            <a:ext cx="121920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6839"/>
            <a:ext cx="121920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12979" y="402514"/>
            <a:ext cx="10569396" cy="70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Hudson: </a:t>
            </a:r>
            <a:r>
              <a:rPr lang="en-US" dirty="0" smtClean="0"/>
              <a:t>Top 4 Largest </a:t>
            </a:r>
            <a:r>
              <a:rPr lang="en-US" dirty="0" smtClean="0"/>
              <a:t>Z</a:t>
            </a:r>
            <a:r>
              <a:rPr lang="en-US" dirty="0" smtClean="0"/>
              <a:t>ones Summer 2014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583"/>
            <a:ext cx="1219200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8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6725" y="402514"/>
            <a:ext cx="10942776" cy="705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Hudson: </a:t>
            </a:r>
            <a:r>
              <a:rPr lang="en-US" dirty="0"/>
              <a:t>Top 4 </a:t>
            </a:r>
            <a:r>
              <a:rPr lang="en-US" dirty="0" smtClean="0"/>
              <a:t>Largest Utilities Summer </a:t>
            </a:r>
            <a:r>
              <a:rPr lang="en-US" dirty="0"/>
              <a:t>2014</a:t>
            </a:r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584"/>
            <a:ext cx="12192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1842</TotalTime>
  <Words>471</Words>
  <Application>Microsoft Office PowerPoint</Application>
  <PresentationFormat>Custom</PresentationFormat>
  <Paragraphs>79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NYISO Short-Term Load Forecast</vt:lpstr>
      <vt:lpstr>Neural Network applications</vt:lpstr>
      <vt:lpstr>How does it work?</vt:lpstr>
      <vt:lpstr>Forecasting Process</vt:lpstr>
      <vt:lpstr>Matlab implementation</vt:lpstr>
      <vt:lpstr>PowerPoint Presentation</vt:lpstr>
      <vt:lpstr>Hudson  Results – Overall Summer 2014</vt:lpstr>
      <vt:lpstr>PowerPoint Presentation</vt:lpstr>
      <vt:lpstr>PowerPoint Presentation</vt:lpstr>
      <vt:lpstr>PowerPoint Presentation</vt:lpstr>
      <vt:lpstr>PowerPoint Presentation</vt:lpstr>
      <vt:lpstr>Just Energy Results – Overall Summer 2014</vt:lpstr>
      <vt:lpstr>PowerPoint Presentation</vt:lpstr>
      <vt:lpstr>PowerPoint Presentation</vt:lpstr>
      <vt:lpstr>PowerPoint Presentation</vt:lpstr>
      <vt:lpstr>R implementation</vt:lpstr>
      <vt:lpstr>Reproducible Research: Matlab vs. R Hudson</vt:lpstr>
      <vt:lpstr>Further Development</vt:lpstr>
      <vt:lpstr>Implementation and General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Chernoukhova</dc:creator>
  <cp:lastModifiedBy>Alex Petkovski</cp:lastModifiedBy>
  <cp:revision>71</cp:revision>
  <dcterms:created xsi:type="dcterms:W3CDTF">2015-03-29T14:57:26Z</dcterms:created>
  <dcterms:modified xsi:type="dcterms:W3CDTF">2015-04-02T15:47:27Z</dcterms:modified>
</cp:coreProperties>
</file>