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2" r:id="rId4"/>
    <p:sldId id="258" r:id="rId5"/>
    <p:sldId id="263" r:id="rId6"/>
    <p:sldId id="257" r:id="rId7"/>
    <p:sldId id="259" r:id="rId8"/>
    <p:sldId id="260" r:id="rId9"/>
    <p:sldId id="261"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65" d="100"/>
          <a:sy n="165" d="100"/>
        </p:scale>
        <p:origin x="229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3334D8-BCDA-43A9-998A-5767F3F2609B}" type="datetimeFigureOut">
              <a:rPr lang="en-US" smtClean="0"/>
              <a:t>02/11/2016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8C89F-E77B-434E-9327-466456E6C307}" type="slidenum">
              <a:rPr lang="en-US" smtClean="0"/>
              <a:t>‹#›</a:t>
            </a:fld>
            <a:endParaRPr lang="en-US"/>
          </a:p>
        </p:txBody>
      </p:sp>
    </p:spTree>
    <p:extLst>
      <p:ext uri="{BB962C8B-B14F-4D97-AF65-F5344CB8AC3E}">
        <p14:creationId xmlns:p14="http://schemas.microsoft.com/office/powerpoint/2010/main" val="2702203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334D8-BCDA-43A9-998A-5767F3F2609B}" type="datetimeFigureOut">
              <a:rPr lang="en-US" smtClean="0"/>
              <a:t>02/11/2016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8C89F-E77B-434E-9327-466456E6C307}" type="slidenum">
              <a:rPr lang="en-US" smtClean="0"/>
              <a:t>‹#›</a:t>
            </a:fld>
            <a:endParaRPr lang="en-US"/>
          </a:p>
        </p:txBody>
      </p:sp>
    </p:spTree>
    <p:extLst>
      <p:ext uri="{BB962C8B-B14F-4D97-AF65-F5344CB8AC3E}">
        <p14:creationId xmlns:p14="http://schemas.microsoft.com/office/powerpoint/2010/main" val="146442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334D8-BCDA-43A9-998A-5767F3F2609B}" type="datetimeFigureOut">
              <a:rPr lang="en-US" smtClean="0"/>
              <a:t>02/11/2016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8C89F-E77B-434E-9327-466456E6C307}" type="slidenum">
              <a:rPr lang="en-US" smtClean="0"/>
              <a:t>‹#›</a:t>
            </a:fld>
            <a:endParaRPr lang="en-US"/>
          </a:p>
        </p:txBody>
      </p:sp>
    </p:spTree>
    <p:extLst>
      <p:ext uri="{BB962C8B-B14F-4D97-AF65-F5344CB8AC3E}">
        <p14:creationId xmlns:p14="http://schemas.microsoft.com/office/powerpoint/2010/main" val="66992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334D8-BCDA-43A9-998A-5767F3F2609B}" type="datetimeFigureOut">
              <a:rPr lang="en-US" smtClean="0"/>
              <a:t>02/11/2016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8C89F-E77B-434E-9327-466456E6C307}" type="slidenum">
              <a:rPr lang="en-US" smtClean="0"/>
              <a:t>‹#›</a:t>
            </a:fld>
            <a:endParaRPr lang="en-US"/>
          </a:p>
        </p:txBody>
      </p:sp>
    </p:spTree>
    <p:extLst>
      <p:ext uri="{BB962C8B-B14F-4D97-AF65-F5344CB8AC3E}">
        <p14:creationId xmlns:p14="http://schemas.microsoft.com/office/powerpoint/2010/main" val="284997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3334D8-BCDA-43A9-998A-5767F3F2609B}" type="datetimeFigureOut">
              <a:rPr lang="en-US" smtClean="0"/>
              <a:t>02/11/2016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8C89F-E77B-434E-9327-466456E6C307}" type="slidenum">
              <a:rPr lang="en-US" smtClean="0"/>
              <a:t>‹#›</a:t>
            </a:fld>
            <a:endParaRPr lang="en-US"/>
          </a:p>
        </p:txBody>
      </p:sp>
    </p:spTree>
    <p:extLst>
      <p:ext uri="{BB962C8B-B14F-4D97-AF65-F5344CB8AC3E}">
        <p14:creationId xmlns:p14="http://schemas.microsoft.com/office/powerpoint/2010/main" val="48374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3334D8-BCDA-43A9-998A-5767F3F2609B}" type="datetimeFigureOut">
              <a:rPr lang="en-US" smtClean="0"/>
              <a:t>02/11/2016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8C89F-E77B-434E-9327-466456E6C307}" type="slidenum">
              <a:rPr lang="en-US" smtClean="0"/>
              <a:t>‹#›</a:t>
            </a:fld>
            <a:endParaRPr lang="en-US"/>
          </a:p>
        </p:txBody>
      </p:sp>
    </p:spTree>
    <p:extLst>
      <p:ext uri="{BB962C8B-B14F-4D97-AF65-F5344CB8AC3E}">
        <p14:creationId xmlns:p14="http://schemas.microsoft.com/office/powerpoint/2010/main" val="42992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3334D8-BCDA-43A9-998A-5767F3F2609B}" type="datetimeFigureOut">
              <a:rPr lang="en-US" smtClean="0"/>
              <a:t>02/11/2016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88C89F-E77B-434E-9327-466456E6C307}" type="slidenum">
              <a:rPr lang="en-US" smtClean="0"/>
              <a:t>‹#›</a:t>
            </a:fld>
            <a:endParaRPr lang="en-US"/>
          </a:p>
        </p:txBody>
      </p:sp>
    </p:spTree>
    <p:extLst>
      <p:ext uri="{BB962C8B-B14F-4D97-AF65-F5344CB8AC3E}">
        <p14:creationId xmlns:p14="http://schemas.microsoft.com/office/powerpoint/2010/main" val="402476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3334D8-BCDA-43A9-998A-5767F3F2609B}" type="datetimeFigureOut">
              <a:rPr lang="en-US" smtClean="0"/>
              <a:t>02/11/2016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8C89F-E77B-434E-9327-466456E6C307}" type="slidenum">
              <a:rPr lang="en-US" smtClean="0"/>
              <a:t>‹#›</a:t>
            </a:fld>
            <a:endParaRPr lang="en-US"/>
          </a:p>
        </p:txBody>
      </p:sp>
    </p:spTree>
    <p:extLst>
      <p:ext uri="{BB962C8B-B14F-4D97-AF65-F5344CB8AC3E}">
        <p14:creationId xmlns:p14="http://schemas.microsoft.com/office/powerpoint/2010/main" val="68309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334D8-BCDA-43A9-998A-5767F3F2609B}" type="datetimeFigureOut">
              <a:rPr lang="en-US" smtClean="0"/>
              <a:t>02/11/2016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88C89F-E77B-434E-9327-466456E6C307}" type="slidenum">
              <a:rPr lang="en-US" smtClean="0"/>
              <a:t>‹#›</a:t>
            </a:fld>
            <a:endParaRPr lang="en-US"/>
          </a:p>
        </p:txBody>
      </p:sp>
    </p:spTree>
    <p:extLst>
      <p:ext uri="{BB962C8B-B14F-4D97-AF65-F5344CB8AC3E}">
        <p14:creationId xmlns:p14="http://schemas.microsoft.com/office/powerpoint/2010/main" val="102580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3334D8-BCDA-43A9-998A-5767F3F2609B}" type="datetimeFigureOut">
              <a:rPr lang="en-US" smtClean="0"/>
              <a:t>02/11/2016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8C89F-E77B-434E-9327-466456E6C307}" type="slidenum">
              <a:rPr lang="en-US" smtClean="0"/>
              <a:t>‹#›</a:t>
            </a:fld>
            <a:endParaRPr lang="en-US"/>
          </a:p>
        </p:txBody>
      </p:sp>
    </p:spTree>
    <p:extLst>
      <p:ext uri="{BB962C8B-B14F-4D97-AF65-F5344CB8AC3E}">
        <p14:creationId xmlns:p14="http://schemas.microsoft.com/office/powerpoint/2010/main" val="198957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3334D8-BCDA-43A9-998A-5767F3F2609B}" type="datetimeFigureOut">
              <a:rPr lang="en-US" smtClean="0"/>
              <a:t>02/11/2016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8C89F-E77B-434E-9327-466456E6C307}" type="slidenum">
              <a:rPr lang="en-US" smtClean="0"/>
              <a:t>‹#›</a:t>
            </a:fld>
            <a:endParaRPr lang="en-US"/>
          </a:p>
        </p:txBody>
      </p:sp>
    </p:spTree>
    <p:extLst>
      <p:ext uri="{BB962C8B-B14F-4D97-AF65-F5344CB8AC3E}">
        <p14:creationId xmlns:p14="http://schemas.microsoft.com/office/powerpoint/2010/main" val="87014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334D8-BCDA-43A9-998A-5767F3F2609B}" type="datetimeFigureOut">
              <a:rPr lang="en-US" smtClean="0"/>
              <a:t>02/11/2016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8C89F-E77B-434E-9327-466456E6C307}" type="slidenum">
              <a:rPr lang="en-US" smtClean="0"/>
              <a:t>‹#›</a:t>
            </a:fld>
            <a:endParaRPr lang="en-US"/>
          </a:p>
        </p:txBody>
      </p:sp>
    </p:spTree>
    <p:extLst>
      <p:ext uri="{BB962C8B-B14F-4D97-AF65-F5344CB8AC3E}">
        <p14:creationId xmlns:p14="http://schemas.microsoft.com/office/powerpoint/2010/main" val="389637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NET_Framework_version_history#.NET_Framework_1.0" TargetMode="External"/><Relationship Id="rId7" Type="http://schemas.openxmlformats.org/officeDocument/2006/relationships/hyperlink" Target="https://en.wikipedia.org/wiki/Asynchronous_programming" TargetMode="External"/><Relationship Id="rId2" Type="http://schemas.openxmlformats.org/officeDocument/2006/relationships/hyperlink" Target="https://en.wikipedia.org/wiki/Visual_Basic" TargetMode="External"/><Relationship Id="rId1" Type="http://schemas.openxmlformats.org/officeDocument/2006/relationships/slideLayout" Target="../slideLayouts/slideLayout2.xml"/><Relationship Id="rId6" Type="http://schemas.openxmlformats.org/officeDocument/2006/relationships/hyperlink" Target="https://en.wikipedia.org/wiki/.NET_Framework_4.5" TargetMode="External"/><Relationship Id="rId5" Type="http://schemas.openxmlformats.org/officeDocument/2006/relationships/hyperlink" Target="https://en.wikipedia.org/wiki/.NET_Framework_3.5" TargetMode="External"/><Relationship Id="rId4" Type="http://schemas.openxmlformats.org/officeDocument/2006/relationships/hyperlink" Target="https://en.wikipedia.org/wiki/Managed_co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new in VB 2015</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58850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Analyzers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12666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VB Version History</a:t>
            </a:r>
            <a:endParaRPr lang="en-US" dirty="0"/>
          </a:p>
        </p:txBody>
      </p:sp>
      <p:sp>
        <p:nvSpPr>
          <p:cNvPr id="3" name="Content Placeholder 2"/>
          <p:cNvSpPr>
            <a:spLocks noGrp="1"/>
          </p:cNvSpPr>
          <p:nvPr>
            <p:ph idx="1"/>
          </p:nvPr>
        </p:nvSpPr>
        <p:spPr/>
        <p:txBody>
          <a:bodyPr/>
          <a:lstStyle/>
          <a:p>
            <a:pPr marL="0" indent="0">
              <a:buNone/>
            </a:pPr>
            <a:r>
              <a:rPr lang="en-US" dirty="0"/>
              <a:t>Microsoft launched VB.NET in 2002 as the successor to its original </a:t>
            </a:r>
            <a:r>
              <a:rPr lang="en-US" dirty="0">
                <a:hlinkClick r:id="rId2" tooltip="Visual Basic"/>
              </a:rPr>
              <a:t>Visual Basic</a:t>
            </a:r>
            <a:r>
              <a:rPr lang="en-US" dirty="0"/>
              <a:t> </a:t>
            </a:r>
            <a:r>
              <a:rPr lang="en-US" dirty="0" smtClean="0"/>
              <a:t>language</a:t>
            </a:r>
          </a:p>
          <a:p>
            <a:r>
              <a:rPr lang="en-US" sz="1200" b="1" dirty="0"/>
              <a:t>2002 (VB </a:t>
            </a:r>
            <a:r>
              <a:rPr lang="en-US" sz="1200" b="1" dirty="0" smtClean="0"/>
              <a:t>7.0) -</a:t>
            </a:r>
            <a:r>
              <a:rPr lang="en-US" sz="1200" dirty="0" smtClean="0"/>
              <a:t>The </a:t>
            </a:r>
            <a:r>
              <a:rPr lang="en-US" sz="1200" dirty="0"/>
              <a:t>first version, Visual Basic .NET, relies on </a:t>
            </a:r>
            <a:r>
              <a:rPr lang="en-US" sz="1200" dirty="0">
                <a:hlinkClick r:id="rId3" tooltip=".NET Framework version history"/>
              </a:rPr>
              <a:t>.NET Framework 1.0</a:t>
            </a:r>
            <a:r>
              <a:rPr lang="en-US" sz="1200" dirty="0"/>
              <a:t>. The most important feature is </a:t>
            </a:r>
            <a:r>
              <a:rPr lang="en-US" sz="1200" dirty="0">
                <a:hlinkClick r:id="rId4" tooltip="Managed code"/>
              </a:rPr>
              <a:t>managed code</a:t>
            </a:r>
            <a:r>
              <a:rPr lang="en-US" sz="1200" dirty="0"/>
              <a:t>, which contrasts with the classic Visual Basic</a:t>
            </a:r>
            <a:r>
              <a:rPr lang="en-US" sz="1200" dirty="0" smtClean="0"/>
              <a:t>.</a:t>
            </a:r>
          </a:p>
          <a:p>
            <a:r>
              <a:rPr lang="en-US" sz="1200" b="1" dirty="0"/>
              <a:t>2005 (VB </a:t>
            </a:r>
            <a:r>
              <a:rPr lang="en-US" sz="1200" b="1" dirty="0" smtClean="0"/>
              <a:t>8.0) </a:t>
            </a:r>
            <a:r>
              <a:rPr lang="en-US" sz="1200" dirty="0" smtClean="0"/>
              <a:t>After </a:t>
            </a:r>
            <a:r>
              <a:rPr lang="en-US" sz="1200" dirty="0"/>
              <a:t>Visual Basic .NET 2003, Microsoft dropped ".NET" from the name of the product, calling the next version Visual Basic 2005</a:t>
            </a:r>
            <a:r>
              <a:rPr lang="en-US" sz="1200" dirty="0" smtClean="0"/>
              <a:t>. (Generics and Partial Classes)</a:t>
            </a:r>
          </a:p>
          <a:p>
            <a:r>
              <a:rPr lang="en-US" sz="1200" b="1" dirty="0"/>
              <a:t>2008 (VB </a:t>
            </a:r>
            <a:r>
              <a:rPr lang="en-US" sz="1200" b="1" dirty="0" smtClean="0"/>
              <a:t>9.0) </a:t>
            </a:r>
            <a:r>
              <a:rPr lang="en-US" sz="1200" dirty="0" smtClean="0"/>
              <a:t>Visual </a:t>
            </a:r>
            <a:r>
              <a:rPr lang="en-US" sz="1200" dirty="0"/>
              <a:t>Basic 9.0 was released along with </a:t>
            </a:r>
            <a:r>
              <a:rPr lang="en-US" sz="1200" dirty="0">
                <a:hlinkClick r:id="rId5" tooltip=".NET Framework 3.5"/>
              </a:rPr>
              <a:t>.NET Framework 3.5</a:t>
            </a:r>
            <a:r>
              <a:rPr lang="en-US" sz="1200" dirty="0"/>
              <a:t> on 19 November 2007</a:t>
            </a:r>
            <a:r>
              <a:rPr lang="en-US" sz="1200" dirty="0" smtClean="0"/>
              <a:t>. (LINQ, Lambda Expressions, Extension Methods)</a:t>
            </a:r>
          </a:p>
          <a:p>
            <a:r>
              <a:rPr lang="en-US" sz="1200" b="1" dirty="0"/>
              <a:t>2010 (VB </a:t>
            </a:r>
            <a:r>
              <a:rPr lang="en-US" sz="1200" b="1" dirty="0" smtClean="0"/>
              <a:t>10.0) </a:t>
            </a:r>
            <a:r>
              <a:rPr lang="en-US" sz="1200" dirty="0" smtClean="0"/>
              <a:t>In </a:t>
            </a:r>
            <a:r>
              <a:rPr lang="en-US" sz="1200" dirty="0"/>
              <a:t>April 2010, Microsoft released Visual Basic 2010. </a:t>
            </a:r>
            <a:endParaRPr lang="en-US" sz="1200" dirty="0" smtClean="0"/>
          </a:p>
          <a:p>
            <a:r>
              <a:rPr lang="en-US" sz="1200" b="1" dirty="0"/>
              <a:t>2012 (VB </a:t>
            </a:r>
            <a:r>
              <a:rPr lang="en-US" sz="1200" b="1" dirty="0" smtClean="0"/>
              <a:t>11.0) </a:t>
            </a:r>
            <a:r>
              <a:rPr lang="en-US" sz="1200" dirty="0" smtClean="0"/>
              <a:t>Visual </a:t>
            </a:r>
            <a:r>
              <a:rPr lang="en-US" sz="1200" dirty="0"/>
              <a:t>Basic 2012 was released along </a:t>
            </a:r>
            <a:r>
              <a:rPr lang="en-US" sz="1200" dirty="0">
                <a:hlinkClick r:id="rId6" tooltip=".NET Framework 4.5"/>
              </a:rPr>
              <a:t>.NET Framework 4.5</a:t>
            </a:r>
            <a:r>
              <a:rPr lang="en-US" sz="1200" dirty="0"/>
              <a:t>. Major features introduced in this version </a:t>
            </a:r>
            <a:r>
              <a:rPr lang="en-US" sz="1200" dirty="0" smtClean="0"/>
              <a:t>include: </a:t>
            </a:r>
            <a:r>
              <a:rPr lang="en-US" sz="1200" dirty="0" smtClean="0">
                <a:hlinkClick r:id="rId7" tooltip="Asynchronous programming"/>
              </a:rPr>
              <a:t>Asynchronous </a:t>
            </a:r>
            <a:r>
              <a:rPr lang="en-US" sz="1200" dirty="0">
                <a:hlinkClick r:id="rId7" tooltip="Asynchronous programming"/>
              </a:rPr>
              <a:t>programming</a:t>
            </a:r>
            <a:r>
              <a:rPr lang="en-US" sz="1200" dirty="0"/>
              <a:t> with "</a:t>
            </a:r>
            <a:r>
              <a:rPr lang="en-US" sz="1200" dirty="0" err="1"/>
              <a:t>async</a:t>
            </a:r>
            <a:r>
              <a:rPr lang="en-US" sz="1200" dirty="0"/>
              <a:t>" and "await" </a:t>
            </a:r>
            <a:r>
              <a:rPr lang="en-US" sz="1200" dirty="0" smtClean="0"/>
              <a:t>statements</a:t>
            </a:r>
          </a:p>
          <a:p>
            <a:r>
              <a:rPr lang="en-US" sz="1200" dirty="0" smtClean="0"/>
              <a:t>2013(VB 12.0)</a:t>
            </a:r>
          </a:p>
          <a:p>
            <a:r>
              <a:rPr lang="en-US" sz="1200" dirty="0" smtClean="0"/>
              <a:t>2015(VB 14.0)</a:t>
            </a:r>
          </a:p>
          <a:p>
            <a:endParaRPr lang="en-US" sz="1200" dirty="0"/>
          </a:p>
          <a:p>
            <a:endParaRPr lang="en-US" sz="1200" dirty="0"/>
          </a:p>
          <a:p>
            <a:endParaRPr lang="en-US" sz="1200" dirty="0"/>
          </a:p>
          <a:p>
            <a:endParaRPr lang="en-US" sz="1200" dirty="0"/>
          </a:p>
          <a:p>
            <a:endParaRPr lang="en-US" sz="12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18937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Roslyn</a:t>
            </a:r>
            <a:endParaRPr lang="en-US" dirty="0"/>
          </a:p>
        </p:txBody>
      </p:sp>
      <p:sp>
        <p:nvSpPr>
          <p:cNvPr id="3" name="Content Placeholder 2"/>
          <p:cNvSpPr>
            <a:spLocks noGrp="1"/>
          </p:cNvSpPr>
          <p:nvPr>
            <p:ph idx="1"/>
          </p:nvPr>
        </p:nvSpPr>
        <p:spPr/>
        <p:txBody>
          <a:bodyPr/>
          <a:lstStyle/>
          <a:p>
            <a:r>
              <a:rPr lang="en-US" dirty="0" smtClean="0"/>
              <a:t>Visual Basic 14 is the newest version of Visual Basic, and it will ship as part of Visual Studio 2015. This version has been rewritten from scratch in about 1.3 million lines of VB code—earlier versions were actually written in C++. </a:t>
            </a:r>
            <a:endParaRPr lang="en-US" dirty="0"/>
          </a:p>
        </p:txBody>
      </p:sp>
    </p:spTree>
    <p:extLst>
      <p:ext uri="{BB962C8B-B14F-4D97-AF65-F5344CB8AC3E}">
        <p14:creationId xmlns:p14="http://schemas.microsoft.com/office/powerpoint/2010/main" val="3681690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Interpolation</a:t>
            </a:r>
            <a:endParaRPr lang="en-US" dirty="0"/>
          </a:p>
        </p:txBody>
      </p:sp>
      <p:sp>
        <p:nvSpPr>
          <p:cNvPr id="3" name="Content Placeholder 2"/>
          <p:cNvSpPr>
            <a:spLocks noGrp="1"/>
          </p:cNvSpPr>
          <p:nvPr>
            <p:ph idx="1"/>
          </p:nvPr>
        </p:nvSpPr>
        <p:spPr/>
        <p:txBody>
          <a:bodyPr/>
          <a:lstStyle/>
          <a:p>
            <a:pPr marL="0" indent="0">
              <a:buNone/>
            </a:pPr>
            <a:r>
              <a:rPr lang="en-US" dirty="0"/>
              <a:t>String interpolation is an easier way of writing strings with expressions in them</a:t>
            </a:r>
            <a:r>
              <a:rPr lang="en-US" dirty="0" smtClean="0"/>
              <a:t>:</a:t>
            </a:r>
          </a:p>
          <a:p>
            <a:r>
              <a:rPr lang="en-US" sz="1200" dirty="0" err="1" smtClean="0"/>
              <a:t>BusinessObject</a:t>
            </a:r>
            <a:r>
              <a:rPr lang="en-US" sz="1200" dirty="0" smtClean="0"/>
              <a:t>: </a:t>
            </a:r>
            <a:r>
              <a:rPr lang="en-US" sz="1200" dirty="0" err="1" smtClean="0"/>
              <a:t>BillGeneration</a:t>
            </a:r>
            <a:r>
              <a:rPr lang="en-US" sz="1200" dirty="0" smtClean="0"/>
              <a:t>, </a:t>
            </a:r>
            <a:endParaRPr lang="en-US" sz="1200" dirty="0"/>
          </a:p>
          <a:p>
            <a:pPr marL="0" indent="0">
              <a:buNone/>
            </a:pPr>
            <a:r>
              <a:rPr lang="en-US" sz="1200" dirty="0"/>
              <a:t> </a:t>
            </a:r>
            <a:r>
              <a:rPr lang="en-US" sz="1200" dirty="0" smtClean="0"/>
              <a:t>      Private </a:t>
            </a:r>
            <a:r>
              <a:rPr lang="en-US" sz="1200" dirty="0"/>
              <a:t>Function </a:t>
            </a:r>
            <a:r>
              <a:rPr lang="en-US" sz="1200" dirty="0" err="1"/>
              <a:t>SystemErrorMsg</a:t>
            </a:r>
            <a:r>
              <a:rPr lang="en-US" sz="1200" dirty="0"/>
              <a:t>(</a:t>
            </a:r>
            <a:r>
              <a:rPr lang="en-US" sz="1200" dirty="0" err="1"/>
              <a:t>ByVal</a:t>
            </a:r>
            <a:r>
              <a:rPr lang="en-US" sz="1200" dirty="0"/>
              <a:t> ex As Exception) As String</a:t>
            </a:r>
            <a:endParaRPr lang="en-US" sz="1200"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2"/>
          <a:stretch>
            <a:fillRect/>
          </a:stretch>
        </p:blipFill>
        <p:spPr>
          <a:xfrm>
            <a:off x="1057275" y="3515519"/>
            <a:ext cx="10296525" cy="485775"/>
          </a:xfrm>
          <a:prstGeom prst="rect">
            <a:avLst/>
          </a:prstGeom>
        </p:spPr>
      </p:pic>
      <p:pic>
        <p:nvPicPr>
          <p:cNvPr id="7" name="Picture 6"/>
          <p:cNvPicPr>
            <a:picLocks noChangeAspect="1"/>
          </p:cNvPicPr>
          <p:nvPr/>
        </p:nvPicPr>
        <p:blipFill>
          <a:blip r:embed="rId3"/>
          <a:stretch>
            <a:fillRect/>
          </a:stretch>
        </p:blipFill>
        <p:spPr>
          <a:xfrm>
            <a:off x="996930" y="4080197"/>
            <a:ext cx="4352925" cy="781050"/>
          </a:xfrm>
          <a:prstGeom prst="rect">
            <a:avLst/>
          </a:prstGeom>
        </p:spPr>
      </p:pic>
    </p:spTree>
    <p:extLst>
      <p:ext uri="{BB962C8B-B14F-4D97-AF65-F5344CB8AC3E}">
        <p14:creationId xmlns:p14="http://schemas.microsoft.com/office/powerpoint/2010/main" val="19570298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Read-only auto-properties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81434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NameOf</a:t>
            </a:r>
            <a:r>
              <a:rPr lang="en-US" dirty="0" smtClean="0"/>
              <a:t>()</a:t>
            </a:r>
            <a:endParaRPr lang="en-US" dirty="0"/>
          </a:p>
        </p:txBody>
      </p:sp>
      <p:sp>
        <p:nvSpPr>
          <p:cNvPr id="4" name="Rectangle 1"/>
          <p:cNvSpPr>
            <a:spLocks noGrp="1" noChangeArrowheads="1"/>
          </p:cNvSpPr>
          <p:nvPr>
            <p:ph idx="1"/>
          </p:nvPr>
        </p:nvSpPr>
        <p:spPr bwMode="auto">
          <a:xfrm>
            <a:off x="1527048" y="3401130"/>
            <a:ext cx="82753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1800" dirty="0" smtClean="0"/>
              <a:t>The </a:t>
            </a:r>
            <a:r>
              <a:rPr lang="en-US" sz="1800" dirty="0" err="1"/>
              <a:t>NameOf</a:t>
            </a:r>
            <a:r>
              <a:rPr lang="en-US" sz="1800" dirty="0"/>
              <a:t> operator is a better way of embedding a string literal in your code, when that string literal refers to a name in your source code. Here’s one example</a:t>
            </a:r>
            <a:r>
              <a:rPr lang="en-US" sz="1800" dirty="0" smtClean="0"/>
              <a:t>:</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680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Null-conditional operators</a:t>
            </a:r>
          </a:p>
        </p:txBody>
      </p:sp>
      <p:sp>
        <p:nvSpPr>
          <p:cNvPr id="3" name="Content Placeholder 2"/>
          <p:cNvSpPr>
            <a:spLocks noGrp="1"/>
          </p:cNvSpPr>
          <p:nvPr>
            <p:ph idx="1"/>
          </p:nvPr>
        </p:nvSpPr>
        <p:spPr/>
        <p:txBody>
          <a:bodyPr/>
          <a:lstStyle/>
          <a:p>
            <a:pPr marL="0" indent="0">
              <a:buNone/>
            </a:pPr>
            <a:r>
              <a:rPr lang="en-US" dirty="0" smtClean="0"/>
              <a:t>You can test for null in a very light syntactic way before performing a member access (</a:t>
            </a:r>
            <a:r>
              <a:rPr lang="en-US" b="1" dirty="0" smtClean="0"/>
              <a:t>?.</a:t>
            </a:r>
            <a:r>
              <a:rPr lang="en-US" dirty="0" smtClean="0"/>
              <a:t>) or index (</a:t>
            </a:r>
            <a:r>
              <a:rPr lang="en-US" b="1" dirty="0" smtClean="0"/>
              <a:t>?[]</a:t>
            </a:r>
            <a:r>
              <a:rPr lang="en-US" dirty="0" smtClean="0"/>
              <a:t>) operation. These operators help you write less code to handle null checks, especially for descending into data structures. If the left operand or object reference is null, the operations returns null</a:t>
            </a:r>
            <a:r>
              <a:rPr lang="en-US" dirty="0" smtClean="0"/>
              <a:t>.</a:t>
            </a:r>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949365" y="3772141"/>
            <a:ext cx="9182100" cy="876300"/>
          </a:xfrm>
          <a:prstGeom prst="rect">
            <a:avLst/>
          </a:prstGeom>
        </p:spPr>
      </p:pic>
      <p:pic>
        <p:nvPicPr>
          <p:cNvPr id="7" name="Picture 6"/>
          <p:cNvPicPr>
            <a:picLocks noChangeAspect="1"/>
          </p:cNvPicPr>
          <p:nvPr/>
        </p:nvPicPr>
        <p:blipFill>
          <a:blip r:embed="rId3"/>
          <a:stretch>
            <a:fillRect/>
          </a:stretch>
        </p:blipFill>
        <p:spPr>
          <a:xfrm>
            <a:off x="949365" y="4741189"/>
            <a:ext cx="9686925" cy="447675"/>
          </a:xfrm>
          <a:prstGeom prst="rect">
            <a:avLst/>
          </a:prstGeom>
        </p:spPr>
      </p:pic>
    </p:spTree>
    <p:extLst>
      <p:ext uri="{BB962C8B-B14F-4D97-AF65-F5344CB8AC3E}">
        <p14:creationId xmlns:p14="http://schemas.microsoft.com/office/powerpoint/2010/main" val="4275221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Multi-Line String Literals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79061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4" name="Rectangle 1"/>
          <p:cNvSpPr>
            <a:spLocks noGrp="1" noChangeArrowheads="1"/>
          </p:cNvSpPr>
          <p:nvPr>
            <p:ph idx="1"/>
          </p:nvPr>
        </p:nvSpPr>
        <p:spPr bwMode="auto">
          <a:xfrm>
            <a:off x="838200" y="3262630"/>
            <a:ext cx="66050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You can put comments after implicit line continuations, inside initializer expressions, and amongst LINQ expression terms.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1778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379</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What’s new in VB 2015</vt:lpstr>
      <vt:lpstr>VB Version History</vt:lpstr>
      <vt:lpstr>Roslyn</vt:lpstr>
      <vt:lpstr>String Interpolation</vt:lpstr>
      <vt:lpstr>Read-only auto-properties</vt:lpstr>
      <vt:lpstr>NameOf()</vt:lpstr>
      <vt:lpstr>Null-conditional operators</vt:lpstr>
      <vt:lpstr>Multi-Line String Literals</vt:lpstr>
      <vt:lpstr>Comments</vt:lpstr>
      <vt:lpstr>Code Analyzers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VB 2015</dc:title>
  <dc:creator>Valeriy Chernyak</dc:creator>
  <cp:lastModifiedBy>Val Chernyak</cp:lastModifiedBy>
  <cp:revision>15</cp:revision>
  <dcterms:created xsi:type="dcterms:W3CDTF">2016-02-11T19:33:19Z</dcterms:created>
  <dcterms:modified xsi:type="dcterms:W3CDTF">2016-02-12T01:32:50Z</dcterms:modified>
</cp:coreProperties>
</file>