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73" r:id="rId3"/>
    <p:sldId id="274" r:id="rId4"/>
    <p:sldId id="275" r:id="rId5"/>
    <p:sldId id="276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26480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61375" y="2013100"/>
            <a:ext cx="8520600" cy="10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Matemática para Computación</a:t>
            </a:r>
            <a:br>
              <a:rPr lang="es" dirty="0"/>
            </a:br>
            <a:r>
              <a:rPr lang="es" dirty="0"/>
              <a:t>Stirling Numbers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115950"/>
            <a:ext cx="8832300" cy="12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Victor Chirinos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7FEAC-1D00-4633-B71C-A7FA562D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17100" y="77716"/>
            <a:ext cx="7288556" cy="503501"/>
          </a:xfrm>
        </p:spPr>
        <p:txBody>
          <a:bodyPr>
            <a:noAutofit/>
          </a:bodyPr>
          <a:lstStyle/>
          <a:p>
            <a:r>
              <a:rPr lang="es-ES" sz="1800" dirty="0"/>
              <a:t>¿Que es una partición de un conjunto?</a:t>
            </a:r>
            <a:endParaRPr lang="es-PE" sz="18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B41009E-DFE2-40B6-B314-32B93DC90874}"/>
              </a:ext>
            </a:extLst>
          </p:cNvPr>
          <p:cNvSpPr txBox="1"/>
          <p:nvPr/>
        </p:nvSpPr>
        <p:spPr>
          <a:xfrm>
            <a:off x="266546" y="695981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rgbClr val="0070C0"/>
                </a:solidFill>
              </a:rPr>
              <a:t>S = {1,2,3}</a:t>
            </a:r>
            <a:endParaRPr lang="es-PE" sz="1800" dirty="0">
              <a:solidFill>
                <a:srgbClr val="0070C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EA95F03-2EFF-4C61-AC05-A740670427AA}"/>
              </a:ext>
            </a:extLst>
          </p:cNvPr>
          <p:cNvSpPr txBox="1"/>
          <p:nvPr/>
        </p:nvSpPr>
        <p:spPr>
          <a:xfrm>
            <a:off x="257644" y="1314729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P = {2},{1,3}</a:t>
            </a:r>
            <a:endParaRPr lang="es-PE" sz="1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98CB4FB-1E3A-40EC-A300-D263B964E546}"/>
              </a:ext>
            </a:extLst>
          </p:cNvPr>
          <p:cNvSpPr txBox="1"/>
          <p:nvPr/>
        </p:nvSpPr>
        <p:spPr>
          <a:xfrm>
            <a:off x="1973178" y="1376284"/>
            <a:ext cx="3728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1.Colección de subconjuntos no Vacíos de S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C384430-9D6C-44BD-AA2B-35275AB29ABD}"/>
              </a:ext>
            </a:extLst>
          </p:cNvPr>
          <p:cNvSpPr txBox="1"/>
          <p:nvPr/>
        </p:nvSpPr>
        <p:spPr>
          <a:xfrm>
            <a:off x="257643" y="1748811"/>
            <a:ext cx="171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E = {2},{1,3}{}</a:t>
            </a:r>
            <a:endParaRPr lang="es-PE" sz="1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F8A52A7-942A-4E63-9D57-03B21FC785ED}"/>
              </a:ext>
            </a:extLst>
          </p:cNvPr>
          <p:cNvSpPr txBox="1"/>
          <p:nvPr/>
        </p:nvSpPr>
        <p:spPr>
          <a:xfrm>
            <a:off x="2007836" y="1803547"/>
            <a:ext cx="5028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 no es una partición por que contiene un subconjunto vacío.</a:t>
            </a: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92C23AD-2C41-43FC-9A4C-68FA4E15DD99}"/>
              </a:ext>
            </a:extLst>
          </p:cNvPr>
          <p:cNvSpPr txBox="1"/>
          <p:nvPr/>
        </p:nvSpPr>
        <p:spPr>
          <a:xfrm>
            <a:off x="266546" y="2355615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P = {2},{1,3}</a:t>
            </a:r>
            <a:endParaRPr lang="es-PE" sz="18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E4EDEDE-DC4D-4175-81A7-FAC9ED667167}"/>
              </a:ext>
            </a:extLst>
          </p:cNvPr>
          <p:cNvSpPr txBox="1"/>
          <p:nvPr/>
        </p:nvSpPr>
        <p:spPr>
          <a:xfrm>
            <a:off x="2007836" y="2386392"/>
            <a:ext cx="5128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2.Cada elemento de S esta en exactamente un elemento de P</a:t>
            </a:r>
            <a:endParaRPr lang="es-PE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C683CC-87D3-4C64-991A-F07973723109}"/>
              </a:ext>
            </a:extLst>
          </p:cNvPr>
          <p:cNvSpPr txBox="1"/>
          <p:nvPr/>
        </p:nvSpPr>
        <p:spPr>
          <a:xfrm>
            <a:off x="266546" y="2840692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C = {1},{2}</a:t>
            </a:r>
            <a:endParaRPr lang="es-PE" sz="18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5A74D96-8C47-4563-B8FC-0B248656CA4E}"/>
              </a:ext>
            </a:extLst>
          </p:cNvPr>
          <p:cNvSpPr txBox="1"/>
          <p:nvPr/>
        </p:nvSpPr>
        <p:spPr>
          <a:xfrm>
            <a:off x="2007835" y="2902247"/>
            <a:ext cx="5715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 no es una partición por que no contiene a todos los elementos de S</a:t>
            </a:r>
            <a:endParaRPr lang="es-PE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EAFFEE4-3DB3-4B21-8234-C5A6A41D7259}"/>
              </a:ext>
            </a:extLst>
          </p:cNvPr>
          <p:cNvSpPr txBox="1"/>
          <p:nvPr/>
        </p:nvSpPr>
        <p:spPr>
          <a:xfrm>
            <a:off x="257643" y="3496567"/>
            <a:ext cx="167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 = {1,3},{2,3}</a:t>
            </a:r>
            <a:endParaRPr lang="es-PE" sz="1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4E61CDE-9CDE-4893-942B-30608D78040B}"/>
              </a:ext>
            </a:extLst>
          </p:cNvPr>
          <p:cNvSpPr txBox="1"/>
          <p:nvPr/>
        </p:nvSpPr>
        <p:spPr>
          <a:xfrm>
            <a:off x="2007835" y="3433756"/>
            <a:ext cx="6886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 no es una partición por que cada elemento de S tiene que estar en un subconjunto</a:t>
            </a:r>
          </a:p>
          <a:p>
            <a:r>
              <a:rPr lang="es-ES" dirty="0"/>
              <a:t>Una vez, en esta caso el elemento 3 se repite en 2 subconjuntos</a:t>
            </a:r>
            <a:endParaRPr lang="es-PE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B72A51D-B675-4177-8D4C-5F7B6F907595}"/>
              </a:ext>
            </a:extLst>
          </p:cNvPr>
          <p:cNvSpPr txBox="1"/>
          <p:nvPr/>
        </p:nvSpPr>
        <p:spPr>
          <a:xfrm>
            <a:off x="257644" y="4152442"/>
            <a:ext cx="162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P = {1},{2},{3}</a:t>
            </a:r>
            <a:endParaRPr lang="es-PE" sz="18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3B90F0C-CB6C-4786-B28C-66F8D59D04C0}"/>
              </a:ext>
            </a:extLst>
          </p:cNvPr>
          <p:cNvSpPr txBox="1"/>
          <p:nvPr/>
        </p:nvSpPr>
        <p:spPr>
          <a:xfrm>
            <a:off x="1977092" y="4048857"/>
            <a:ext cx="6909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 una partición por que todos los elementos de S están distribuidos cada uno en un</a:t>
            </a:r>
          </a:p>
          <a:p>
            <a:r>
              <a:rPr lang="es-ES" dirty="0"/>
              <a:t>subconjunto</a:t>
            </a:r>
            <a:endParaRPr lang="es-PE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CBEEDE8-F8BB-4A45-9C5F-053D58B6814C}"/>
              </a:ext>
            </a:extLst>
          </p:cNvPr>
          <p:cNvSpPr txBox="1"/>
          <p:nvPr/>
        </p:nvSpPr>
        <p:spPr>
          <a:xfrm>
            <a:off x="128073" y="4658343"/>
            <a:ext cx="208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Y = {1},{2},{3,4}</a:t>
            </a:r>
            <a:endParaRPr lang="es-PE" sz="18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DE9B2D3-C81A-47AF-80CA-36975E463E82}"/>
              </a:ext>
            </a:extLst>
          </p:cNvPr>
          <p:cNvSpPr txBox="1"/>
          <p:nvPr/>
        </p:nvSpPr>
        <p:spPr>
          <a:xfrm>
            <a:off x="2043101" y="4689120"/>
            <a:ext cx="5057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 no es una partición por que el elemento 4 no pertenece a 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5026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A89956F-2AA7-4A84-9FAF-E8C48B64A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32089" y="36994"/>
            <a:ext cx="7288556" cy="503501"/>
          </a:xfrm>
        </p:spPr>
        <p:txBody>
          <a:bodyPr>
            <a:noAutofit/>
          </a:bodyPr>
          <a:lstStyle/>
          <a:p>
            <a:r>
              <a:rPr lang="es-ES" sz="1800" dirty="0"/>
              <a:t>¿Cuántas Particiones puede tener un conjunto?</a:t>
            </a:r>
            <a:endParaRPr lang="es-PE" sz="18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DAD58D4-77D3-420F-A641-D73253A9CED3}"/>
              </a:ext>
            </a:extLst>
          </p:cNvPr>
          <p:cNvSpPr txBox="1"/>
          <p:nvPr/>
        </p:nvSpPr>
        <p:spPr>
          <a:xfrm>
            <a:off x="122166" y="721895"/>
            <a:ext cx="1896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Números de Bell B</a:t>
            </a:r>
            <a:r>
              <a:rPr lang="es-ES" sz="1100" dirty="0"/>
              <a:t>(n)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1219EFC-878B-417D-A595-06D6FBD27996}"/>
              </a:ext>
            </a:extLst>
          </p:cNvPr>
          <p:cNvSpPr txBox="1"/>
          <p:nvPr/>
        </p:nvSpPr>
        <p:spPr>
          <a:xfrm>
            <a:off x="122166" y="1057183"/>
            <a:ext cx="81333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Número de veces que se puede particiones un conjunto de S elementos en K subconjuntos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7CA8918-D168-4911-B467-E19E8F01C114}"/>
              </a:ext>
            </a:extLst>
          </p:cNvPr>
          <p:cNvSpPr txBox="1"/>
          <p:nvPr/>
        </p:nvSpPr>
        <p:spPr>
          <a:xfrm>
            <a:off x="122166" y="1434081"/>
            <a:ext cx="3916457" cy="306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dirty="0"/>
              <a:t>números de Stirling de segunda especie: S</a:t>
            </a:r>
            <a:r>
              <a:rPr lang="es-PE" sz="1100" dirty="0"/>
              <a:t>(n, k)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CE69AA4-946E-4DDE-9BCA-EAC8FE11508C}"/>
              </a:ext>
            </a:extLst>
          </p:cNvPr>
          <p:cNvSpPr txBox="1"/>
          <p:nvPr/>
        </p:nvSpPr>
        <p:spPr>
          <a:xfrm>
            <a:off x="122166" y="1809311"/>
            <a:ext cx="81333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Aparecen en el estudio de la combinatoria, en la que se cuenta el número de permutaciones posibles</a:t>
            </a:r>
            <a:endParaRPr lang="es-PE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4AF5B65-C803-4B23-B84F-E69FACC0EAF0}"/>
              </a:ext>
            </a:extLst>
          </p:cNvPr>
          <p:cNvSpPr txBox="1"/>
          <p:nvPr/>
        </p:nvSpPr>
        <p:spPr>
          <a:xfrm>
            <a:off x="5441974" y="2123864"/>
            <a:ext cx="1896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Números de Bell B</a:t>
            </a:r>
            <a:r>
              <a:rPr lang="es-ES" sz="1100" dirty="0"/>
              <a:t>(n)</a:t>
            </a:r>
            <a:endParaRPr lang="es-PE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CD83909-169B-4FF0-9AE3-43BAB450EA4D}"/>
              </a:ext>
            </a:extLst>
          </p:cNvPr>
          <p:cNvSpPr txBox="1"/>
          <p:nvPr/>
        </p:nvSpPr>
        <p:spPr>
          <a:xfrm>
            <a:off x="770636" y="2123864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Subconjuntos</a:t>
            </a:r>
            <a:endParaRPr lang="es-PE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A87DDC8-48ED-419F-A0D8-3F67F8C1C95B}"/>
              </a:ext>
            </a:extLst>
          </p:cNvPr>
          <p:cNvSpPr txBox="1"/>
          <p:nvPr/>
        </p:nvSpPr>
        <p:spPr>
          <a:xfrm>
            <a:off x="1211177" y="2431641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{1}</a:t>
            </a:r>
            <a:endParaRPr lang="es-PE" sz="18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36CD858-8EE1-451C-9465-AD88FDF7F7CC}"/>
              </a:ext>
            </a:extLst>
          </p:cNvPr>
          <p:cNvSpPr txBox="1"/>
          <p:nvPr/>
        </p:nvSpPr>
        <p:spPr>
          <a:xfrm>
            <a:off x="6152765" y="2431641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1</a:t>
            </a:r>
            <a:endParaRPr lang="es-PE" sz="18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375E9D6-22B5-4A28-8DA3-83199B6F5270}"/>
              </a:ext>
            </a:extLst>
          </p:cNvPr>
          <p:cNvSpPr txBox="1"/>
          <p:nvPr/>
        </p:nvSpPr>
        <p:spPr>
          <a:xfrm>
            <a:off x="1114924" y="2807292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{1,2}</a:t>
            </a:r>
            <a:endParaRPr lang="es-PE" sz="1800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FF9FE54-A739-4CE4-B3FA-B50EDBF91E8E}"/>
              </a:ext>
            </a:extLst>
          </p:cNvPr>
          <p:cNvCxnSpPr/>
          <p:nvPr/>
        </p:nvCxnSpPr>
        <p:spPr>
          <a:xfrm>
            <a:off x="259756" y="2771357"/>
            <a:ext cx="835546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15089C0-7CCD-49C9-8483-99139FF9B0F9}"/>
              </a:ext>
            </a:extLst>
          </p:cNvPr>
          <p:cNvSpPr txBox="1"/>
          <p:nvPr/>
        </p:nvSpPr>
        <p:spPr>
          <a:xfrm>
            <a:off x="660038" y="3145644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{{1}</a:t>
            </a:r>
            <a:endParaRPr lang="es-PE" sz="18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B2B74B2-4596-49B4-A12B-E276F0C52225}"/>
              </a:ext>
            </a:extLst>
          </p:cNvPr>
          <p:cNvSpPr txBox="1"/>
          <p:nvPr/>
        </p:nvSpPr>
        <p:spPr>
          <a:xfrm>
            <a:off x="1686116" y="3145644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{2}}</a:t>
            </a:r>
            <a:endParaRPr lang="es-PE" sz="18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0955624-3093-491C-AC48-10D62CBAA1B9}"/>
              </a:ext>
            </a:extLst>
          </p:cNvPr>
          <p:cNvSpPr txBox="1"/>
          <p:nvPr/>
        </p:nvSpPr>
        <p:spPr>
          <a:xfrm>
            <a:off x="6201508" y="3085910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2</a:t>
            </a:r>
            <a:endParaRPr lang="es-PE" sz="1800" dirty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D707276-8AC1-4C37-9F0C-CFF55726DDF0}"/>
              </a:ext>
            </a:extLst>
          </p:cNvPr>
          <p:cNvCxnSpPr/>
          <p:nvPr/>
        </p:nvCxnSpPr>
        <p:spPr>
          <a:xfrm>
            <a:off x="259756" y="3514976"/>
            <a:ext cx="835546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0206E1C-C3C1-48AA-AC9C-5EDB4449D21F}"/>
              </a:ext>
            </a:extLst>
          </p:cNvPr>
          <p:cNvSpPr txBox="1"/>
          <p:nvPr/>
        </p:nvSpPr>
        <p:spPr>
          <a:xfrm>
            <a:off x="1048707" y="3468129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{1,2,3}</a:t>
            </a:r>
            <a:endParaRPr lang="es-PE" sz="18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0E76DED-FCD1-4E1B-92EB-4CA46E66A115}"/>
              </a:ext>
            </a:extLst>
          </p:cNvPr>
          <p:cNvSpPr txBox="1"/>
          <p:nvPr/>
        </p:nvSpPr>
        <p:spPr>
          <a:xfrm>
            <a:off x="671000" y="3735578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{{1}</a:t>
            </a:r>
            <a:endParaRPr lang="es-PE" sz="18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22E7B27-76E9-4E68-9D91-65037DF560C8}"/>
              </a:ext>
            </a:extLst>
          </p:cNvPr>
          <p:cNvSpPr txBox="1"/>
          <p:nvPr/>
        </p:nvSpPr>
        <p:spPr>
          <a:xfrm>
            <a:off x="1219670" y="3735577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{2}</a:t>
            </a:r>
            <a:endParaRPr lang="es-PE" sz="18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439F202-36C3-4CB9-BAA0-73A24A3A86B7}"/>
              </a:ext>
            </a:extLst>
          </p:cNvPr>
          <p:cNvSpPr txBox="1"/>
          <p:nvPr/>
        </p:nvSpPr>
        <p:spPr>
          <a:xfrm>
            <a:off x="1768340" y="3735576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{3}}</a:t>
            </a:r>
            <a:endParaRPr lang="es-PE" sz="18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C613D92-D49B-4994-B8D7-E51E4328E81F}"/>
              </a:ext>
            </a:extLst>
          </p:cNvPr>
          <p:cNvSpPr txBox="1"/>
          <p:nvPr/>
        </p:nvSpPr>
        <p:spPr>
          <a:xfrm>
            <a:off x="652090" y="4115306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{1,2} {3}</a:t>
            </a:r>
            <a:endParaRPr lang="es-PE" sz="18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01848A9-EDD4-4E4E-9427-AE1391120E15}"/>
              </a:ext>
            </a:extLst>
          </p:cNvPr>
          <p:cNvSpPr txBox="1"/>
          <p:nvPr/>
        </p:nvSpPr>
        <p:spPr>
          <a:xfrm>
            <a:off x="652090" y="4520571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{1,3} {2}</a:t>
            </a:r>
            <a:endParaRPr lang="es-PE" sz="18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F186CAF-9FDE-4286-A96F-25702884341E}"/>
              </a:ext>
            </a:extLst>
          </p:cNvPr>
          <p:cNvSpPr txBox="1"/>
          <p:nvPr/>
        </p:nvSpPr>
        <p:spPr>
          <a:xfrm>
            <a:off x="1820469" y="4125702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{2,3} {1}</a:t>
            </a:r>
            <a:endParaRPr lang="es-PE" sz="18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F003B36-8DD8-42E4-AC69-7047BE54A1D5}"/>
              </a:ext>
            </a:extLst>
          </p:cNvPr>
          <p:cNvSpPr txBox="1"/>
          <p:nvPr/>
        </p:nvSpPr>
        <p:spPr>
          <a:xfrm>
            <a:off x="1930810" y="4520571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{1,2,3}</a:t>
            </a:r>
            <a:endParaRPr lang="es-PE" sz="18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A303E73-1ECC-4956-9832-EA813C786D54}"/>
              </a:ext>
            </a:extLst>
          </p:cNvPr>
          <p:cNvSpPr txBox="1"/>
          <p:nvPr/>
        </p:nvSpPr>
        <p:spPr>
          <a:xfrm>
            <a:off x="6202949" y="4044314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5</a:t>
            </a:r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199639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E749A31-775C-4B8F-9AA7-39D6D2B1014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912" y="2924569"/>
            <a:ext cx="4270624" cy="2039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E1D5155-E8B2-4D1E-9CBC-226420AE717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9" y="2872740"/>
            <a:ext cx="3459480" cy="22707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3C953FA4-1266-4748-AC35-DCBF71D7530A}"/>
              </a:ext>
            </a:extLst>
          </p:cNvPr>
          <p:cNvSpPr/>
          <p:nvPr/>
        </p:nvSpPr>
        <p:spPr>
          <a:xfrm>
            <a:off x="4067970" y="3864912"/>
            <a:ext cx="618238" cy="462753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34EE8E6-DF96-462D-9B6E-3088E9F0D045}"/>
              </a:ext>
            </a:extLst>
          </p:cNvPr>
          <p:cNvSpPr txBox="1"/>
          <p:nvPr/>
        </p:nvSpPr>
        <p:spPr>
          <a:xfrm>
            <a:off x="66635" y="47028"/>
            <a:ext cx="1896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Números de Bell B</a:t>
            </a:r>
            <a:r>
              <a:rPr lang="es-ES" sz="1100" dirty="0"/>
              <a:t>(n)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FFA9E25-D53E-419E-AFD8-CBE31339C672}"/>
              </a:ext>
            </a:extLst>
          </p:cNvPr>
          <p:cNvSpPr txBox="1"/>
          <p:nvPr/>
        </p:nvSpPr>
        <p:spPr>
          <a:xfrm>
            <a:off x="99954" y="354805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</a:t>
            </a:r>
            <a:r>
              <a:rPr lang="es-ES" sz="1100" dirty="0"/>
              <a:t>(n+1) = </a:t>
            </a:r>
            <a:r>
              <a:rPr lang="es-PE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∑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2335BF2-001B-40D4-9E64-E72C24AA69A5}"/>
              </a:ext>
            </a:extLst>
          </p:cNvPr>
          <p:cNvSpPr txBox="1"/>
          <p:nvPr/>
        </p:nvSpPr>
        <p:spPr>
          <a:xfrm>
            <a:off x="723746" y="606416"/>
            <a:ext cx="45720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500" dirty="0"/>
              <a:t>K=0</a:t>
            </a:r>
            <a:endParaRPr lang="es-PE" sz="5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EF67A3C-AEB3-40DF-AC07-C7E229C02EE2}"/>
              </a:ext>
            </a:extLst>
          </p:cNvPr>
          <p:cNvSpPr txBox="1"/>
          <p:nvPr/>
        </p:nvSpPr>
        <p:spPr>
          <a:xfrm>
            <a:off x="764469" y="295944"/>
            <a:ext cx="45720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600" dirty="0"/>
              <a:t>n</a:t>
            </a:r>
            <a:endParaRPr lang="es-PE" sz="6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3EFBB8-CD70-4D02-9219-7377898F9A62}"/>
              </a:ext>
            </a:extLst>
          </p:cNvPr>
          <p:cNvSpPr txBox="1"/>
          <p:nvPr/>
        </p:nvSpPr>
        <p:spPr>
          <a:xfrm>
            <a:off x="875018" y="280555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(</a:t>
            </a:r>
            <a:r>
              <a:rPr lang="es-ES" sz="900" dirty="0"/>
              <a:t>k</a:t>
            </a:r>
            <a:r>
              <a:rPr lang="es-ES" sz="2000" dirty="0"/>
              <a:t>)</a:t>
            </a:r>
            <a:endParaRPr lang="es-PE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472E54A-37B5-48A4-8DBF-449849A456CC}"/>
              </a:ext>
            </a:extLst>
          </p:cNvPr>
          <p:cNvSpPr txBox="1"/>
          <p:nvPr/>
        </p:nvSpPr>
        <p:spPr>
          <a:xfrm>
            <a:off x="957591" y="305486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n</a:t>
            </a:r>
            <a:endParaRPr lang="es-PE" sz="10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ED020FA-CD93-43C1-A388-4CB1A22BF76E}"/>
              </a:ext>
            </a:extLst>
          </p:cNvPr>
          <p:cNvSpPr txBox="1"/>
          <p:nvPr/>
        </p:nvSpPr>
        <p:spPr>
          <a:xfrm>
            <a:off x="1134154" y="33626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B</a:t>
            </a:r>
            <a:r>
              <a:rPr lang="es-ES" sz="1000" dirty="0"/>
              <a:t>k</a:t>
            </a:r>
            <a:endParaRPr lang="es-PE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B196CC3-5AE1-4C79-9C93-AEF1FBC5C1D0}"/>
              </a:ext>
            </a:extLst>
          </p:cNvPr>
          <p:cNvSpPr txBox="1"/>
          <p:nvPr/>
        </p:nvSpPr>
        <p:spPr>
          <a:xfrm>
            <a:off x="91320" y="747610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</a:t>
            </a:r>
            <a:r>
              <a:rPr lang="es-ES" sz="1100" dirty="0"/>
              <a:t>(3+1) = </a:t>
            </a:r>
            <a:r>
              <a:rPr lang="es-PE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∑</a:t>
            </a:r>
            <a:endParaRPr lang="es-PE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DADD4A9-A087-4C17-B152-0E53941FC05D}"/>
              </a:ext>
            </a:extLst>
          </p:cNvPr>
          <p:cNvSpPr txBox="1"/>
          <p:nvPr/>
        </p:nvSpPr>
        <p:spPr>
          <a:xfrm>
            <a:off x="723746" y="690207"/>
            <a:ext cx="45720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600" dirty="0"/>
              <a:t>3</a:t>
            </a:r>
            <a:endParaRPr lang="es-PE" sz="6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2DB9F20-33BF-44BB-A81B-B10501D12430}"/>
              </a:ext>
            </a:extLst>
          </p:cNvPr>
          <p:cNvSpPr txBox="1"/>
          <p:nvPr/>
        </p:nvSpPr>
        <p:spPr>
          <a:xfrm>
            <a:off x="694746" y="1026713"/>
            <a:ext cx="45720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500" dirty="0"/>
              <a:t>K=0</a:t>
            </a:r>
            <a:endParaRPr lang="es-PE" sz="5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7DF023F-7BA5-4F99-9F44-3C8186A989C3}"/>
              </a:ext>
            </a:extLst>
          </p:cNvPr>
          <p:cNvSpPr txBox="1"/>
          <p:nvPr/>
        </p:nvSpPr>
        <p:spPr>
          <a:xfrm>
            <a:off x="864046" y="676374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(</a:t>
            </a:r>
            <a:r>
              <a:rPr lang="es-ES" sz="900" dirty="0"/>
              <a:t>k</a:t>
            </a:r>
            <a:r>
              <a:rPr lang="es-ES" sz="2000" dirty="0"/>
              <a:t>)</a:t>
            </a:r>
            <a:endParaRPr lang="es-PE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8BE5609-6FE8-422A-A362-5D1E4738402D}"/>
              </a:ext>
            </a:extLst>
          </p:cNvPr>
          <p:cNvSpPr txBox="1"/>
          <p:nvPr/>
        </p:nvSpPr>
        <p:spPr>
          <a:xfrm>
            <a:off x="950533" y="695464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3</a:t>
            </a:r>
            <a:endParaRPr lang="es-PE" sz="10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42B2D0C-74B6-4AAC-B6B8-DAAA96A07A30}"/>
              </a:ext>
            </a:extLst>
          </p:cNvPr>
          <p:cNvSpPr txBox="1"/>
          <p:nvPr/>
        </p:nvSpPr>
        <p:spPr>
          <a:xfrm>
            <a:off x="1134154" y="74760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B</a:t>
            </a:r>
            <a:r>
              <a:rPr lang="es-ES" sz="1000" dirty="0"/>
              <a:t>k</a:t>
            </a:r>
            <a:endParaRPr lang="es-PE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6F49DA6-6AEF-4115-AA21-E697B6AA1C33}"/>
              </a:ext>
            </a:extLst>
          </p:cNvPr>
          <p:cNvSpPr txBox="1"/>
          <p:nvPr/>
        </p:nvSpPr>
        <p:spPr>
          <a:xfrm>
            <a:off x="232611" y="1419772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3</a:t>
            </a:r>
            <a:endParaRPr lang="es-PE" sz="10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76A61DA-79B1-4774-9BED-F0382F156175}"/>
              </a:ext>
            </a:extLst>
          </p:cNvPr>
          <p:cNvSpPr txBox="1"/>
          <p:nvPr/>
        </p:nvSpPr>
        <p:spPr>
          <a:xfrm>
            <a:off x="143075" y="1419772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(</a:t>
            </a:r>
            <a:r>
              <a:rPr lang="es-ES" sz="900" dirty="0"/>
              <a:t>0</a:t>
            </a:r>
            <a:r>
              <a:rPr lang="es-ES" sz="2000" dirty="0"/>
              <a:t>)</a:t>
            </a:r>
            <a:endParaRPr lang="es-PE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89F8124-7D84-48A0-B319-6CE3445FDCA5}"/>
              </a:ext>
            </a:extLst>
          </p:cNvPr>
          <p:cNvSpPr txBox="1"/>
          <p:nvPr/>
        </p:nvSpPr>
        <p:spPr>
          <a:xfrm>
            <a:off x="414521" y="1440869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*1 +</a:t>
            </a:r>
            <a:endParaRPr lang="es-PE" sz="18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E2C66F1-F54A-4E03-BE0A-26D9DF5ADEFE}"/>
              </a:ext>
            </a:extLst>
          </p:cNvPr>
          <p:cNvSpPr txBox="1"/>
          <p:nvPr/>
        </p:nvSpPr>
        <p:spPr>
          <a:xfrm>
            <a:off x="875018" y="1404644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(</a:t>
            </a:r>
            <a:r>
              <a:rPr lang="es-ES" sz="900" dirty="0"/>
              <a:t>1</a:t>
            </a:r>
            <a:r>
              <a:rPr lang="es-ES" sz="2000" dirty="0"/>
              <a:t>)</a:t>
            </a:r>
            <a:endParaRPr lang="es-PE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CE7FBAD-73D5-438B-96D0-3243DB06BB47}"/>
              </a:ext>
            </a:extLst>
          </p:cNvPr>
          <p:cNvSpPr txBox="1"/>
          <p:nvPr/>
        </p:nvSpPr>
        <p:spPr>
          <a:xfrm>
            <a:off x="950533" y="1401940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3</a:t>
            </a:r>
            <a:endParaRPr lang="es-PE" sz="10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0E624CB-46FA-4CD4-B00A-00E360BE6FEE}"/>
              </a:ext>
            </a:extLst>
          </p:cNvPr>
          <p:cNvSpPr txBox="1"/>
          <p:nvPr/>
        </p:nvSpPr>
        <p:spPr>
          <a:xfrm>
            <a:off x="1652134" y="1406780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3</a:t>
            </a:r>
            <a:endParaRPr lang="es-PE" sz="10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A6C85AD-967D-4B49-B508-697709657537}"/>
              </a:ext>
            </a:extLst>
          </p:cNvPr>
          <p:cNvSpPr txBox="1"/>
          <p:nvPr/>
        </p:nvSpPr>
        <p:spPr>
          <a:xfrm>
            <a:off x="2366975" y="1412926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3</a:t>
            </a:r>
            <a:endParaRPr lang="es-PE" sz="10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E34C4AE-D389-4BD7-98D2-6960E17F57B8}"/>
              </a:ext>
            </a:extLst>
          </p:cNvPr>
          <p:cNvSpPr txBox="1"/>
          <p:nvPr/>
        </p:nvSpPr>
        <p:spPr>
          <a:xfrm>
            <a:off x="1167361" y="1458554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*1 +</a:t>
            </a:r>
            <a:endParaRPr lang="es-PE" sz="18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1C7C34F-C795-41F4-929C-80781397BF47}"/>
              </a:ext>
            </a:extLst>
          </p:cNvPr>
          <p:cNvSpPr txBox="1"/>
          <p:nvPr/>
        </p:nvSpPr>
        <p:spPr>
          <a:xfrm>
            <a:off x="1568920" y="1393299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(</a:t>
            </a:r>
            <a:r>
              <a:rPr lang="es-ES" sz="900" dirty="0"/>
              <a:t>2</a:t>
            </a:r>
            <a:r>
              <a:rPr lang="es-ES" sz="2000" dirty="0"/>
              <a:t>)</a:t>
            </a:r>
            <a:endParaRPr lang="es-PE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5D44976-BA5F-4288-8D52-213F9357E7BD}"/>
              </a:ext>
            </a:extLst>
          </p:cNvPr>
          <p:cNvSpPr txBox="1"/>
          <p:nvPr/>
        </p:nvSpPr>
        <p:spPr>
          <a:xfrm>
            <a:off x="1853787" y="1458680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*2 +</a:t>
            </a:r>
            <a:endParaRPr lang="es-PE" sz="1800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034CF11-CE98-4193-830C-829110FF40AD}"/>
              </a:ext>
            </a:extLst>
          </p:cNvPr>
          <p:cNvSpPr txBox="1"/>
          <p:nvPr/>
        </p:nvSpPr>
        <p:spPr>
          <a:xfrm>
            <a:off x="2278681" y="1405897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(</a:t>
            </a:r>
            <a:r>
              <a:rPr lang="es-ES" sz="900" dirty="0"/>
              <a:t>3</a:t>
            </a:r>
            <a:r>
              <a:rPr lang="es-ES" sz="2000" dirty="0"/>
              <a:t>)</a:t>
            </a:r>
            <a:endParaRPr lang="es-PE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2D6B3B7-5AE4-4805-8AD4-8DFB08488EDD}"/>
              </a:ext>
            </a:extLst>
          </p:cNvPr>
          <p:cNvSpPr txBox="1"/>
          <p:nvPr/>
        </p:nvSpPr>
        <p:spPr>
          <a:xfrm>
            <a:off x="2591474" y="1452947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*5</a:t>
            </a:r>
            <a:endParaRPr lang="es-PE" sz="1800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E9571E1-BCD8-4990-8383-333CF9A9922D}"/>
              </a:ext>
            </a:extLst>
          </p:cNvPr>
          <p:cNvSpPr txBox="1"/>
          <p:nvPr/>
        </p:nvSpPr>
        <p:spPr>
          <a:xfrm>
            <a:off x="301557" y="1827880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1</a:t>
            </a:r>
            <a:endParaRPr lang="es-PE" sz="1800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FE7098B-1B3D-4C2F-83DF-6432058EC1F7}"/>
              </a:ext>
            </a:extLst>
          </p:cNvPr>
          <p:cNvSpPr txBox="1"/>
          <p:nvPr/>
        </p:nvSpPr>
        <p:spPr>
          <a:xfrm>
            <a:off x="991721" y="1833493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3</a:t>
            </a:r>
            <a:endParaRPr lang="es-PE" sz="1800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3A98718-7441-4DE6-A603-D048BFD78129}"/>
              </a:ext>
            </a:extLst>
          </p:cNvPr>
          <p:cNvSpPr txBox="1"/>
          <p:nvPr/>
        </p:nvSpPr>
        <p:spPr>
          <a:xfrm>
            <a:off x="1727426" y="1822872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6</a:t>
            </a:r>
            <a:endParaRPr lang="es-PE" sz="18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106274A-080C-446C-9B8A-C9A20DDA3216}"/>
              </a:ext>
            </a:extLst>
          </p:cNvPr>
          <p:cNvSpPr txBox="1"/>
          <p:nvPr/>
        </p:nvSpPr>
        <p:spPr>
          <a:xfrm>
            <a:off x="2557348" y="1819228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5</a:t>
            </a:r>
            <a:endParaRPr lang="es-PE" sz="18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608350B-B39E-4CB9-B596-ABA061738811}"/>
              </a:ext>
            </a:extLst>
          </p:cNvPr>
          <p:cNvSpPr txBox="1"/>
          <p:nvPr/>
        </p:nvSpPr>
        <p:spPr>
          <a:xfrm>
            <a:off x="607296" y="1826516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+</a:t>
            </a:r>
            <a:endParaRPr lang="es-PE" sz="180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F942C68-7AA7-4B67-8A9B-8E401C77D78F}"/>
              </a:ext>
            </a:extLst>
          </p:cNvPr>
          <p:cNvSpPr txBox="1"/>
          <p:nvPr/>
        </p:nvSpPr>
        <p:spPr>
          <a:xfrm>
            <a:off x="1369672" y="1845712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+</a:t>
            </a:r>
            <a:endParaRPr lang="es-PE" sz="18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40BC432-BB94-4893-810C-1278297528A2}"/>
              </a:ext>
            </a:extLst>
          </p:cNvPr>
          <p:cNvSpPr txBox="1"/>
          <p:nvPr/>
        </p:nvSpPr>
        <p:spPr>
          <a:xfrm>
            <a:off x="2111262" y="1830400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+</a:t>
            </a:r>
            <a:endParaRPr lang="es-PE" sz="1800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0A5AE8D2-32D6-4A45-83C2-BDEF79398B0E}"/>
              </a:ext>
            </a:extLst>
          </p:cNvPr>
          <p:cNvSpPr txBox="1"/>
          <p:nvPr/>
        </p:nvSpPr>
        <p:spPr>
          <a:xfrm>
            <a:off x="2978410" y="1826516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=15</a:t>
            </a:r>
            <a:endParaRPr lang="es-PE" sz="1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8364E29-ED7D-4E93-B332-8588DD016FB6}"/>
              </a:ext>
            </a:extLst>
          </p:cNvPr>
          <p:cNvSpPr txBox="1"/>
          <p:nvPr/>
        </p:nvSpPr>
        <p:spPr>
          <a:xfrm>
            <a:off x="6468259" y="59264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{1,2,3,4}</a:t>
            </a:r>
            <a:endParaRPr lang="es-PE" sz="18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8DA35A8-1267-4B3E-B8F3-A3720C4B3F29}"/>
              </a:ext>
            </a:extLst>
          </p:cNvPr>
          <p:cNvSpPr txBox="1"/>
          <p:nvPr/>
        </p:nvSpPr>
        <p:spPr>
          <a:xfrm>
            <a:off x="6010371" y="428598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{{1}</a:t>
            </a:r>
            <a:endParaRPr lang="es-PE" sz="1800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39DA272E-0033-4BD2-B8A3-7696C783568E}"/>
              </a:ext>
            </a:extLst>
          </p:cNvPr>
          <p:cNvSpPr txBox="1"/>
          <p:nvPr/>
        </p:nvSpPr>
        <p:spPr>
          <a:xfrm>
            <a:off x="6559041" y="428597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{2}</a:t>
            </a:r>
            <a:endParaRPr lang="es-PE" sz="1800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0FE6F81B-01A9-4D7D-8521-F13508355C5B}"/>
              </a:ext>
            </a:extLst>
          </p:cNvPr>
          <p:cNvSpPr txBox="1"/>
          <p:nvPr/>
        </p:nvSpPr>
        <p:spPr>
          <a:xfrm>
            <a:off x="7425438" y="428596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{4}}</a:t>
            </a:r>
            <a:endParaRPr lang="es-PE" sz="1800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0B2D9FEC-BC9F-4FE9-8617-49F8B7316F40}"/>
              </a:ext>
            </a:extLst>
          </p:cNvPr>
          <p:cNvSpPr txBox="1"/>
          <p:nvPr/>
        </p:nvSpPr>
        <p:spPr>
          <a:xfrm>
            <a:off x="6992240" y="421750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{3}</a:t>
            </a:r>
            <a:endParaRPr lang="es-PE" sz="1800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5D793786-1EA0-4BAE-8EDF-74F551704057}"/>
              </a:ext>
            </a:extLst>
          </p:cNvPr>
          <p:cNvSpPr txBox="1"/>
          <p:nvPr/>
        </p:nvSpPr>
        <p:spPr>
          <a:xfrm>
            <a:off x="6010371" y="747609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{1,2} {3} {4}</a:t>
            </a:r>
            <a:endParaRPr lang="es-PE" sz="1800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507507E4-18D2-4727-965E-99E4AFA7B9D4}"/>
              </a:ext>
            </a:extLst>
          </p:cNvPr>
          <p:cNvSpPr txBox="1"/>
          <p:nvPr/>
        </p:nvSpPr>
        <p:spPr>
          <a:xfrm>
            <a:off x="5997211" y="1037446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{1,3} {2} {4}</a:t>
            </a:r>
            <a:endParaRPr lang="es-PE" sz="1800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6ED33610-D594-4626-A9D0-F4233C75E973}"/>
              </a:ext>
            </a:extLst>
          </p:cNvPr>
          <p:cNvSpPr txBox="1"/>
          <p:nvPr/>
        </p:nvSpPr>
        <p:spPr>
          <a:xfrm>
            <a:off x="6017832" y="1324686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{1,4} {2} {3}</a:t>
            </a:r>
            <a:endParaRPr lang="es-PE" sz="1800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F21FD221-799F-43E0-A478-519A8A767D74}"/>
              </a:ext>
            </a:extLst>
          </p:cNvPr>
          <p:cNvSpPr txBox="1"/>
          <p:nvPr/>
        </p:nvSpPr>
        <p:spPr>
          <a:xfrm>
            <a:off x="6010161" y="1614523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{2,3} {1} {4}</a:t>
            </a:r>
            <a:endParaRPr lang="es-PE" sz="1800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5C72722A-8C8D-4197-A663-EE38B47AEA30}"/>
              </a:ext>
            </a:extLst>
          </p:cNvPr>
          <p:cNvSpPr txBox="1"/>
          <p:nvPr/>
        </p:nvSpPr>
        <p:spPr>
          <a:xfrm>
            <a:off x="6017832" y="1895615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{2,4} {1} {3}</a:t>
            </a:r>
            <a:endParaRPr lang="es-PE" sz="1800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85838A8A-9994-4D2E-B36B-05B72F78363F}"/>
              </a:ext>
            </a:extLst>
          </p:cNvPr>
          <p:cNvSpPr txBox="1"/>
          <p:nvPr/>
        </p:nvSpPr>
        <p:spPr>
          <a:xfrm>
            <a:off x="6017832" y="2169518"/>
            <a:ext cx="158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{1,2,3} {4}</a:t>
            </a:r>
            <a:endParaRPr lang="es-PE" sz="1800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112AAC5-EFB6-4AEA-B89E-48F768AF29C4}"/>
              </a:ext>
            </a:extLst>
          </p:cNvPr>
          <p:cNvSpPr txBox="1"/>
          <p:nvPr/>
        </p:nvSpPr>
        <p:spPr>
          <a:xfrm>
            <a:off x="6017832" y="2443421"/>
            <a:ext cx="158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{1,2,4} {3}</a:t>
            </a:r>
            <a:endParaRPr lang="es-PE" sz="1800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5CE3E67F-7B43-4F2F-8968-FCA3D1106E80}"/>
              </a:ext>
            </a:extLst>
          </p:cNvPr>
          <p:cNvSpPr txBox="1"/>
          <p:nvPr/>
        </p:nvSpPr>
        <p:spPr>
          <a:xfrm>
            <a:off x="7701969" y="716831"/>
            <a:ext cx="158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{1,3,4} {2}</a:t>
            </a:r>
            <a:endParaRPr lang="es-PE" sz="1800" dirty="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82E95FDF-5984-4621-95F0-97B49918DB28}"/>
              </a:ext>
            </a:extLst>
          </p:cNvPr>
          <p:cNvSpPr txBox="1"/>
          <p:nvPr/>
        </p:nvSpPr>
        <p:spPr>
          <a:xfrm>
            <a:off x="7687165" y="1018363"/>
            <a:ext cx="158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{2,3,4} {1}</a:t>
            </a:r>
            <a:endParaRPr lang="es-PE" sz="1800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F6CC553E-F869-492C-A735-5EF79DE37BBA}"/>
              </a:ext>
            </a:extLst>
          </p:cNvPr>
          <p:cNvSpPr txBox="1"/>
          <p:nvPr/>
        </p:nvSpPr>
        <p:spPr>
          <a:xfrm>
            <a:off x="7704734" y="1587358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{1,2} {3,4} </a:t>
            </a:r>
            <a:endParaRPr lang="es-PE" sz="1800" dirty="0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FCFB4674-DD37-4C7D-8C80-61E9477B21A0}"/>
              </a:ext>
            </a:extLst>
          </p:cNvPr>
          <p:cNvSpPr txBox="1"/>
          <p:nvPr/>
        </p:nvSpPr>
        <p:spPr>
          <a:xfrm>
            <a:off x="7704202" y="1913766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{1,3} {3,4} </a:t>
            </a:r>
            <a:endParaRPr lang="es-PE" sz="1800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3ED5FDF-7A20-4127-B95E-5934727E3562}"/>
              </a:ext>
            </a:extLst>
          </p:cNvPr>
          <p:cNvSpPr txBox="1"/>
          <p:nvPr/>
        </p:nvSpPr>
        <p:spPr>
          <a:xfrm>
            <a:off x="7711873" y="2202418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{1,4} {2,3} </a:t>
            </a:r>
            <a:endParaRPr lang="es-PE" sz="1800" dirty="0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2AA3316B-BA8E-41D0-90C5-3B3A6E8F55B3}"/>
              </a:ext>
            </a:extLst>
          </p:cNvPr>
          <p:cNvSpPr txBox="1"/>
          <p:nvPr/>
        </p:nvSpPr>
        <p:spPr>
          <a:xfrm>
            <a:off x="7694626" y="1292210"/>
            <a:ext cx="158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{3,4} {1}</a:t>
            </a:r>
            <a:endParaRPr lang="es-PE" sz="1800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13B5C44A-D684-4D62-A68B-31BEB9AD15E4}"/>
              </a:ext>
            </a:extLst>
          </p:cNvPr>
          <p:cNvSpPr txBox="1"/>
          <p:nvPr/>
        </p:nvSpPr>
        <p:spPr>
          <a:xfrm>
            <a:off x="8531460" y="1287216"/>
            <a:ext cx="4642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/>
              <a:t>{2}</a:t>
            </a:r>
            <a:endParaRPr lang="es-PE" sz="1800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5D1CCC49-73B0-4215-AE28-003638E5CE53}"/>
              </a:ext>
            </a:extLst>
          </p:cNvPr>
          <p:cNvSpPr txBox="1"/>
          <p:nvPr/>
        </p:nvSpPr>
        <p:spPr>
          <a:xfrm>
            <a:off x="7766205" y="2484151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{1,2,3,4}</a:t>
            </a:r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248566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Imagen 10" descr="f(n-1,k)">
            <a:extLst>
              <a:ext uri="{FF2B5EF4-FFF2-40B4-BE49-F238E27FC236}">
                <a16:creationId xmlns:a16="http://schemas.microsoft.com/office/drawing/2014/main" id="{F4E7383D-EB99-4A26-8BEE-0F839970B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732" y="817127"/>
            <a:ext cx="8001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Imagen 13" descr="k f(n-1,k)">
            <a:extLst>
              <a:ext uri="{FF2B5EF4-FFF2-40B4-BE49-F238E27FC236}">
                <a16:creationId xmlns:a16="http://schemas.microsoft.com/office/drawing/2014/main" id="{B1AC69BE-59BF-4CB7-B0F1-4FEAB536D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97" y="1277707"/>
            <a:ext cx="1009650" cy="18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7">
            <a:extLst>
              <a:ext uri="{FF2B5EF4-FFF2-40B4-BE49-F238E27FC236}">
                <a16:creationId xmlns:a16="http://schemas.microsoft.com/office/drawing/2014/main" id="{0852B262-639F-457D-A984-1C9558235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98" y="513567"/>
            <a:ext cx="87190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dirty="0"/>
              <a:t>Los N-1 elementos previos están divididos en K particiones, por lo tanto, el número de veces que se puede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dirty="0"/>
              <a:t>particionar es  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5A0706D-0D93-4869-B708-2C49EDEC3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98" y="974146"/>
            <a:ext cx="8755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dirty="0"/>
              <a:t>Se cuenta el N elemento en uno de las K particiones previas. Por lo tanto, el numero de total de particiones es 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6DC9940-3866-4771-9E92-4C79B78C8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98" y="1442161"/>
            <a:ext cx="91795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dirty="0"/>
              <a:t>El N-1 elementos anterior también puede ser dividido en K-1 Particiones. Es así, que el número de veces que se puede particionar es </a:t>
            </a:r>
          </a:p>
        </p:txBody>
      </p:sp>
      <p:pic>
        <p:nvPicPr>
          <p:cNvPr id="16" name="Imagen 15" descr="f(n-1, k-1)">
            <a:extLst>
              <a:ext uri="{FF2B5EF4-FFF2-40B4-BE49-F238E27FC236}">
                <a16:creationId xmlns:a16="http://schemas.microsoft.com/office/drawing/2014/main" id="{5D602455-B097-4451-BD26-9839FBBA3B3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844" y="1752804"/>
            <a:ext cx="109347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E66F2C31-C997-4048-9AA2-F9ED1D5A4396}"/>
              </a:ext>
            </a:extLst>
          </p:cNvPr>
          <p:cNvSpPr txBox="1"/>
          <p:nvPr/>
        </p:nvSpPr>
        <p:spPr>
          <a:xfrm>
            <a:off x="2974314" y="1670205"/>
            <a:ext cx="47015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veces.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E77EC4F-8A6A-4D97-8B3E-2857EC93B717}"/>
              </a:ext>
            </a:extLst>
          </p:cNvPr>
          <p:cNvSpPr txBox="1"/>
          <p:nvPr/>
        </p:nvSpPr>
        <p:spPr>
          <a:xfrm>
            <a:off x="46098" y="1959209"/>
            <a:ext cx="83517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Se cuenta este N elemento en una nueva partición, por lo tanto, el número total de particiones es </a:t>
            </a:r>
          </a:p>
        </p:txBody>
      </p:sp>
      <p:pic>
        <p:nvPicPr>
          <p:cNvPr id="21" name="Imagen 20" descr="f(n-1, k-1)">
            <a:extLst>
              <a:ext uri="{FF2B5EF4-FFF2-40B4-BE49-F238E27FC236}">
                <a16:creationId xmlns:a16="http://schemas.microsoft.com/office/drawing/2014/main" id="{7F3F0C62-FD28-40CE-8086-A7965ABE00F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592" y="2038395"/>
            <a:ext cx="109347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638F6F78-7A70-48B2-A5F2-70A2830215AC}"/>
              </a:ext>
            </a:extLst>
          </p:cNvPr>
          <p:cNvSpPr txBox="1"/>
          <p:nvPr/>
        </p:nvSpPr>
        <p:spPr>
          <a:xfrm>
            <a:off x="46098" y="2290511"/>
            <a:ext cx="47015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Finalmente, el numero de particiones es la suma de </a:t>
            </a:r>
          </a:p>
        </p:txBody>
      </p:sp>
      <p:pic>
        <p:nvPicPr>
          <p:cNvPr id="24" name="Imagen 23" descr="k f(n-1,k)">
            <a:extLst>
              <a:ext uri="{FF2B5EF4-FFF2-40B4-BE49-F238E27FC236}">
                <a16:creationId xmlns:a16="http://schemas.microsoft.com/office/drawing/2014/main" id="{CF267DC4-DF5E-4AEB-903F-694F79EABE2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49" y="2364730"/>
            <a:ext cx="100965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3E50179E-4D0C-4BFE-8A5E-0D5934BEB6DA}"/>
              </a:ext>
            </a:extLst>
          </p:cNvPr>
          <p:cNvSpPr txBox="1"/>
          <p:nvPr/>
        </p:nvSpPr>
        <p:spPr>
          <a:xfrm>
            <a:off x="5325099" y="2266986"/>
            <a:ext cx="47015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y</a:t>
            </a:r>
          </a:p>
        </p:txBody>
      </p:sp>
      <p:pic>
        <p:nvPicPr>
          <p:cNvPr id="27" name="Imagen 26" descr="f(n-1, k-1)">
            <a:extLst>
              <a:ext uri="{FF2B5EF4-FFF2-40B4-BE49-F238E27FC236}">
                <a16:creationId xmlns:a16="http://schemas.microsoft.com/office/drawing/2014/main" id="{6AB70A74-BBBF-4B8A-971B-8AEE2535BD4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993" y="2358346"/>
            <a:ext cx="109347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FF0F28F9-731F-4D81-8C8C-30F58AD0ABAE}"/>
              </a:ext>
            </a:extLst>
          </p:cNvPr>
          <p:cNvSpPr txBox="1"/>
          <p:nvPr/>
        </p:nvSpPr>
        <p:spPr>
          <a:xfrm>
            <a:off x="-386121" y="2559826"/>
            <a:ext cx="4701570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s-PE" dirty="0"/>
              <a:t>Demostrando de esa manera:</a:t>
            </a:r>
          </a:p>
        </p:txBody>
      </p:sp>
      <p:pic>
        <p:nvPicPr>
          <p:cNvPr id="30" name="Imagen 29" descr="f(n, k) = k· f(n − 1,k) + f(n-1, k-1)">
            <a:extLst>
              <a:ext uri="{FF2B5EF4-FFF2-40B4-BE49-F238E27FC236}">
                <a16:creationId xmlns:a16="http://schemas.microsoft.com/office/drawing/2014/main" id="{B91C0214-A1AF-45C7-AD7A-869E5985439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05" y="2951338"/>
            <a:ext cx="306705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2EA4C058-FE6E-4A04-958C-7BFF2F9305C1}"/>
              </a:ext>
            </a:extLst>
          </p:cNvPr>
          <p:cNvSpPr txBox="1"/>
          <p:nvPr/>
        </p:nvSpPr>
        <p:spPr>
          <a:xfrm>
            <a:off x="46098" y="3312178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F(3,2) = 3</a:t>
            </a:r>
            <a:endParaRPr lang="es-PE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20AAC7B-F9C2-4263-911E-853158D0B0C0}"/>
              </a:ext>
            </a:extLst>
          </p:cNvPr>
          <p:cNvSpPr txBox="1"/>
          <p:nvPr/>
        </p:nvSpPr>
        <p:spPr>
          <a:xfrm>
            <a:off x="336602" y="3651073"/>
            <a:ext cx="2420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2*(3,1) + (3,1) = 2 *1 + 1 = 3</a:t>
            </a:r>
            <a:endParaRPr lang="es-PE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B28D2011-8BFD-4927-B323-97CC766DAEBA}"/>
              </a:ext>
            </a:extLst>
          </p:cNvPr>
          <p:cNvSpPr txBox="1"/>
          <p:nvPr/>
        </p:nvSpPr>
        <p:spPr>
          <a:xfrm>
            <a:off x="32797" y="4136264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F(4,2) = 7</a:t>
            </a:r>
            <a:endParaRPr lang="es-PE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CD51DF5-9D3D-4ED1-9499-6EEACFAFA9B6}"/>
              </a:ext>
            </a:extLst>
          </p:cNvPr>
          <p:cNvSpPr txBox="1"/>
          <p:nvPr/>
        </p:nvSpPr>
        <p:spPr>
          <a:xfrm>
            <a:off x="336602" y="4506276"/>
            <a:ext cx="2420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2*(3,2) + (3,1) = 2 *3 + 1 = 7</a:t>
            </a:r>
            <a:endParaRPr lang="es-PE" dirty="0"/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83CA13C9-50A0-434D-8B06-A72390D45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8033" y="27809"/>
            <a:ext cx="7288556" cy="503501"/>
          </a:xfrm>
        </p:spPr>
        <p:txBody>
          <a:bodyPr>
            <a:noAutofit/>
          </a:bodyPr>
          <a:lstStyle/>
          <a:p>
            <a:r>
              <a:rPr lang="es-ES" sz="1800" dirty="0"/>
              <a:t>Primera Parte</a:t>
            </a:r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8669131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648</Words>
  <Application>Microsoft Macintosh PowerPoint</Application>
  <PresentationFormat>On-screen Show (16:9)</PresentationFormat>
  <Paragraphs>109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Arial</vt:lpstr>
      <vt:lpstr>Simple Light</vt:lpstr>
      <vt:lpstr>Matemática para Computación Stirling Numbers</vt:lpstr>
      <vt:lpstr>¿Que es una partición de un conjunto?</vt:lpstr>
      <vt:lpstr>¿Cuántas Particiones puede tener un conjunto?</vt:lpstr>
      <vt:lpstr>PowerPoint Presentation</vt:lpstr>
      <vt:lpstr>Primera Parte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Matematica para Computacion</dc:title>
  <dc:creator>USER</dc:creator>
  <cp:lastModifiedBy>Victor Chirinos</cp:lastModifiedBy>
  <cp:revision>8</cp:revision>
  <dcterms:modified xsi:type="dcterms:W3CDTF">2024-03-15T21:25:20Z</dcterms:modified>
</cp:coreProperties>
</file>