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2" r:id="rId6"/>
    <p:sldId id="273" r:id="rId7"/>
    <p:sldId id="266" r:id="rId8"/>
    <p:sldId id="274" r:id="rId9"/>
    <p:sldId id="260" r:id="rId10"/>
    <p:sldId id="271" r:id="rId11"/>
    <p:sldId id="275" r:id="rId12"/>
    <p:sldId id="264" r:id="rId13"/>
    <p:sldId id="265" r:id="rId14"/>
    <p:sldId id="261" r:id="rId15"/>
    <p:sldId id="262" r:id="rId16"/>
    <p:sldId id="263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81"/>
    <a:srgbClr val="4A4DC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322F7-BEEE-49DC-8193-6F559539B75D}" type="datetimeFigureOut">
              <a:rPr lang="en-US" smtClean="0"/>
              <a:pPr/>
              <a:t>8/16/2008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F3032-475D-4841-9489-2A6C380EAB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F3032-475D-4841-9489-2A6C380EAB9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097F67-BA0D-45A6-85A0-4DDE13E8856E}" type="slidenum">
              <a:rPr lang="en-GB"/>
              <a:pPr/>
              <a:t>10</a:t>
            </a:fld>
            <a:endParaRPr lang="en-GB"/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85805" cy="411540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7B77B3-91BB-418A-8103-7EF13EFC2FF7}" type="slidenum">
              <a:rPr lang="en-GB"/>
              <a:pPr/>
              <a:t>17</a:t>
            </a:fld>
            <a:endParaRPr lang="en-GB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85805" cy="411540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567106-1FD9-437E-910A-C211B1BB61F7}" type="slidenum">
              <a:rPr lang="en-GB"/>
              <a:pPr/>
              <a:t>18</a:t>
            </a:fld>
            <a:endParaRPr lang="en-GB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68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85805" cy="411540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489AA4-0D98-47BD-A68B-687B0DBEE9F3}" type="slidenum">
              <a:rPr lang="en-GB"/>
              <a:pPr/>
              <a:t>19</a:t>
            </a:fld>
            <a:endParaRPr lang="en-GB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85805" cy="411540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775321-9B44-4396-B529-C3A099AAA3A3}" type="slidenum">
              <a:rPr lang="en-GB"/>
              <a:pPr/>
              <a:t>20</a:t>
            </a:fld>
            <a:endParaRPr lang="en-GB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85805" cy="411540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BC74-A5DB-4EDF-A456-76AD5C061AB2}" type="datetime1">
              <a:rPr lang="en-US" smtClean="0"/>
              <a:pPr/>
              <a:t>8/16/2008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D074-B98C-48A2-AAE5-6D34B85BEE40}" type="datetime1">
              <a:rPr lang="en-US" smtClean="0"/>
              <a:pPr/>
              <a:t>8/16/2008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F2A5-5314-4EB6-8C73-0F10B69CEFF6}" type="datetime1">
              <a:rPr lang="en-US" smtClean="0"/>
              <a:pPr/>
              <a:t>8/16/2008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9C58-69FB-49C6-ACE5-3A96258E89C0}" type="datetime1">
              <a:rPr lang="en-US" smtClean="0"/>
              <a:pPr/>
              <a:t>8/16/2008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43E2-8CA5-4073-90AB-52D9A619A32D}" type="datetime1">
              <a:rPr lang="en-US" smtClean="0"/>
              <a:pPr/>
              <a:t>8/16/2008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49FB-3D70-451A-9C49-F92C1568AE3E}" type="datetime1">
              <a:rPr lang="en-US" smtClean="0"/>
              <a:pPr/>
              <a:t>8/16/2008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D775-D5B9-4954-ACB4-193D0B3B804E}" type="datetime1">
              <a:rPr lang="en-US" smtClean="0"/>
              <a:pPr/>
              <a:t>8/16/2008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31D5-FD98-44B0-8094-D3DB55D0492E}" type="datetime1">
              <a:rPr lang="en-US" smtClean="0"/>
              <a:pPr/>
              <a:t>8/16/2008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4879-B393-4BBA-95D0-2F10623A14C8}" type="datetime1">
              <a:rPr lang="en-US" smtClean="0"/>
              <a:pPr/>
              <a:t>8/16/2008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2362-221E-49A7-BA07-0463290DADFD}" type="datetime1">
              <a:rPr lang="en-US" smtClean="0"/>
              <a:pPr/>
              <a:t>8/16/2008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0C2D4-1773-43DA-8789-743C2F5434E8}" type="datetime1">
              <a:rPr lang="en-US" smtClean="0"/>
              <a:pPr/>
              <a:t>8/16/2008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91EC5-FF78-4225-9673-293BF4837B5E}" type="datetime1">
              <a:rPr lang="en-US" smtClean="0"/>
              <a:pPr/>
              <a:t>8/16/2008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7BEF6-F446-4CBB-90A6-DA69E3A6D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sjava.occ.cccd.edu/~gilberts/mingw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nts.iitk.ac.in/programmingclub/course/discuss.html" TargetMode="External"/><Relationship Id="rId2" Type="http://schemas.openxmlformats.org/officeDocument/2006/relationships/hyperlink" Target="http://students.iitk.ac.in/programmingclub/cours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cdt/downloads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Programming Lecture Series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r>
              <a:rPr lang="en-US" baseline="30000" dirty="0" smtClean="0"/>
              <a:t>th</a:t>
            </a:r>
            <a:r>
              <a:rPr lang="en-US" dirty="0" smtClean="0"/>
              <a:t> August</a:t>
            </a:r>
          </a:p>
          <a:p>
            <a:r>
              <a:rPr lang="en-US" dirty="0" smtClean="0"/>
              <a:t>IIT Kanpur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43800" cy="1325562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Linux Familiarization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229600" cy="4525962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Common shell commands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Remember, commands are issued to a shell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/>
              <a:t>pwd</a:t>
            </a:r>
            <a:r>
              <a:rPr lang="en-GB" dirty="0"/>
              <a:t>, </a:t>
            </a:r>
            <a:r>
              <a:rPr lang="en-GB" dirty="0" err="1"/>
              <a:t>ls</a:t>
            </a:r>
            <a:r>
              <a:rPr lang="en-GB" dirty="0"/>
              <a:t>, dir, </a:t>
            </a:r>
            <a:r>
              <a:rPr lang="en-GB" dirty="0" err="1"/>
              <a:t>mkdir</a:t>
            </a:r>
            <a:r>
              <a:rPr lang="en-GB" dirty="0"/>
              <a:t>, </a:t>
            </a:r>
            <a:r>
              <a:rPr lang="en-GB" dirty="0" err="1"/>
              <a:t>cd</a:t>
            </a:r>
            <a:r>
              <a:rPr lang="en-GB" dirty="0"/>
              <a:t>, date, </a:t>
            </a:r>
            <a:r>
              <a:rPr lang="en-GB" dirty="0" err="1"/>
              <a:t>whoami</a:t>
            </a:r>
            <a:endParaRPr lang="en-GB" dirty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touch, cp, </a:t>
            </a:r>
            <a:r>
              <a:rPr lang="en-GB" dirty="0" err="1"/>
              <a:t>mv</a:t>
            </a:r>
            <a:r>
              <a:rPr lang="en-GB" dirty="0"/>
              <a:t>, </a:t>
            </a:r>
            <a:r>
              <a:rPr lang="en-GB" dirty="0" err="1"/>
              <a:t>rm</a:t>
            </a:r>
            <a:r>
              <a:rPr lang="en-GB" dirty="0"/>
              <a:t>, </a:t>
            </a:r>
            <a:r>
              <a:rPr lang="en-GB" dirty="0" err="1"/>
              <a:t>chmod</a:t>
            </a:r>
            <a:r>
              <a:rPr lang="en-GB" dirty="0"/>
              <a:t>, cat, less, more, tail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man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Commands are </a:t>
            </a:r>
            <a:r>
              <a:rPr lang="en-GB" dirty="0" smtClean="0"/>
              <a:t>programs (usually in /</a:t>
            </a:r>
            <a:r>
              <a:rPr lang="en-GB" dirty="0" err="1" smtClean="0"/>
              <a:t>usr</a:t>
            </a:r>
            <a:r>
              <a:rPr lang="en-GB" dirty="0" smtClean="0"/>
              <a:t>/bin, /bin/)</a:t>
            </a:r>
            <a:endParaRPr lang="en-GB" dirty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Most commands take options and </a:t>
            </a:r>
            <a:r>
              <a:rPr lang="en-GB" dirty="0" smtClean="0"/>
              <a:t>input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ls</a:t>
            </a:r>
            <a:r>
              <a:rPr lang="en-GB" dirty="0" smtClean="0"/>
              <a:t>	 </a:t>
            </a:r>
            <a:r>
              <a:rPr lang="en-GB" dirty="0" err="1" smtClean="0"/>
              <a:t>ls</a:t>
            </a:r>
            <a:r>
              <a:rPr lang="en-GB" dirty="0" smtClean="0"/>
              <a:t> -a	</a:t>
            </a:r>
            <a:r>
              <a:rPr lang="en-GB" dirty="0" err="1" smtClean="0"/>
              <a:t>ls</a:t>
            </a:r>
            <a:r>
              <a:rPr lang="en-GB" dirty="0" smtClean="0"/>
              <a:t> -l	</a:t>
            </a:r>
            <a:r>
              <a:rPr lang="en-GB" dirty="0" err="1" smtClean="0"/>
              <a:t>ls</a:t>
            </a:r>
            <a:r>
              <a:rPr lang="en-GB" dirty="0" smtClean="0"/>
              <a:t> -</a:t>
            </a:r>
            <a:r>
              <a:rPr lang="en-GB" dirty="0" err="1" smtClean="0"/>
              <a:t>lt</a:t>
            </a:r>
            <a:r>
              <a:rPr lang="en-GB" dirty="0" smtClean="0"/>
              <a:t>	</a:t>
            </a:r>
            <a:r>
              <a:rPr lang="en-GB" dirty="0" err="1" smtClean="0"/>
              <a:t>ls</a:t>
            </a:r>
            <a:r>
              <a:rPr lang="en-GB" dirty="0" smtClean="0"/>
              <a:t> -</a:t>
            </a:r>
            <a:r>
              <a:rPr lang="en-GB" dirty="0" err="1" smtClean="0"/>
              <a:t>ltr</a:t>
            </a:r>
            <a:endParaRPr lang="en-GB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Everything is case-sensitive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Tab completion, command history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Files, directories and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Directory</a:t>
            </a:r>
            <a:br>
              <a:rPr lang="en-US" dirty="0" smtClean="0"/>
            </a:br>
            <a:r>
              <a:rPr lang="en-US" sz="2400" dirty="0" err="1" smtClean="0"/>
              <a:t>drwxr</a:t>
            </a:r>
            <a:r>
              <a:rPr lang="en-US" sz="2400" dirty="0" smtClean="0"/>
              <a:t>-</a:t>
            </a:r>
            <a:r>
              <a:rPr lang="en-US" sz="2400" dirty="0" err="1" smtClean="0"/>
              <a:t>xr</a:t>
            </a:r>
            <a:r>
              <a:rPr lang="en-US" sz="2400" dirty="0" smtClean="0"/>
              <a:t>-x 2 </a:t>
            </a:r>
            <a:r>
              <a:rPr lang="en-US" sz="2400" dirty="0" err="1" smtClean="0"/>
              <a:t>nitinm</a:t>
            </a:r>
            <a:r>
              <a:rPr lang="en-US" sz="2400" dirty="0" smtClean="0"/>
              <a:t> </a:t>
            </a:r>
            <a:r>
              <a:rPr lang="en-US" sz="2400" dirty="0" err="1" smtClean="0"/>
              <a:t>cse</a:t>
            </a:r>
            <a:r>
              <a:rPr lang="en-US" sz="2400" dirty="0" smtClean="0"/>
              <a:t> 4096 2008-08-13 22:46 Pictures</a:t>
            </a:r>
          </a:p>
          <a:p>
            <a:r>
              <a:rPr lang="en-US" dirty="0" smtClean="0"/>
              <a:t>File</a:t>
            </a:r>
            <a:br>
              <a:rPr lang="en-US" dirty="0" smtClean="0"/>
            </a:br>
            <a:r>
              <a:rPr lang="pt-BR" sz="2400" dirty="0" smtClean="0"/>
              <a:t>-rw-r--r-- 1 nitinm cse 3446 2008-08-14 15:16 test.c</a:t>
            </a:r>
            <a:endParaRPr lang="en-US" sz="2400" dirty="0" smtClean="0"/>
          </a:p>
          <a:p>
            <a:r>
              <a:rPr lang="en-US" dirty="0" smtClean="0"/>
              <a:t>Special files (advanced)</a:t>
            </a:r>
          </a:p>
          <a:p>
            <a:pPr lvl="1"/>
            <a:r>
              <a:rPr lang="en-US" dirty="0" smtClean="0"/>
              <a:t>.a : static library</a:t>
            </a:r>
          </a:p>
          <a:p>
            <a:pPr lvl="1"/>
            <a:r>
              <a:rPr lang="en-US" dirty="0" smtClean="0"/>
              <a:t>.so : shared object (dynamic)</a:t>
            </a:r>
          </a:p>
          <a:p>
            <a:pPr lvl="1"/>
            <a:r>
              <a:rPr lang="en-US" dirty="0" smtClean="0"/>
              <a:t>Pipes : </a:t>
            </a:r>
            <a:r>
              <a:rPr lang="en-US" dirty="0" err="1" smtClean="0"/>
              <a:t>fifo</a:t>
            </a:r>
            <a:r>
              <a:rPr lang="en-US" dirty="0" smtClean="0"/>
              <a:t> / buffered 	</a:t>
            </a:r>
            <a:r>
              <a:rPr lang="en-US" dirty="0" err="1" smtClean="0"/>
              <a:t>prwx</a:t>
            </a:r>
            <a:r>
              <a:rPr lang="en-US" dirty="0" smtClean="0"/>
              <a:t>--x--x</a:t>
            </a:r>
          </a:p>
          <a:p>
            <a:pPr lvl="1"/>
            <a:r>
              <a:rPr lang="en-US" dirty="0" smtClean="0"/>
              <a:t>Device files : /dev/</a:t>
            </a:r>
            <a:r>
              <a:rPr lang="en-US" dirty="0" err="1" smtClean="0"/>
              <a:t>cdrom</a:t>
            </a:r>
            <a:r>
              <a:rPr lang="en-US" dirty="0" smtClean="0"/>
              <a:t>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on Linux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Writing programs</a:t>
            </a:r>
          </a:p>
          <a:p>
            <a:pPr lvl="1"/>
            <a:r>
              <a:rPr lang="en-US" dirty="0" smtClean="0"/>
              <a:t>Use any editor (graphical, console)</a:t>
            </a:r>
          </a:p>
          <a:p>
            <a:pPr lvl="1"/>
            <a:r>
              <a:rPr lang="en-US" dirty="0" smtClean="0"/>
              <a:t>Save file as &lt;filename&gt;.c</a:t>
            </a:r>
          </a:p>
          <a:p>
            <a:r>
              <a:rPr lang="en-US" dirty="0" smtClean="0"/>
              <a:t>Compiling programs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&lt;filename&gt;.c	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funnysingh.c</a:t>
            </a:r>
            <a:r>
              <a:rPr lang="en-US" dirty="0" smtClean="0"/>
              <a:t> –o </a:t>
            </a:r>
            <a:r>
              <a:rPr lang="en-US" dirty="0" err="1" smtClean="0"/>
              <a:t>funnysingh</a:t>
            </a:r>
            <a:endParaRPr lang="en-US" dirty="0" smtClean="0"/>
          </a:p>
          <a:p>
            <a:r>
              <a:rPr lang="en-US" dirty="0" smtClean="0"/>
              <a:t>Running programs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a.out</a:t>
            </a:r>
            <a:r>
              <a:rPr lang="en-US" dirty="0" smtClean="0"/>
              <a:t>			./</a:t>
            </a:r>
            <a:r>
              <a:rPr lang="en-US" dirty="0" err="1" smtClean="0"/>
              <a:t>funnysingh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(executable files need to have executable permissions. $</a:t>
            </a:r>
            <a:r>
              <a:rPr lang="en-US" dirty="0" err="1" smtClean="0"/>
              <a:t>chmod</a:t>
            </a:r>
            <a:r>
              <a:rPr lang="en-US" dirty="0" smtClean="0"/>
              <a:t> +x &lt;executable&gt;)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is not a single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 process : </a:t>
            </a:r>
            <a:r>
              <a:rPr lang="en-US" dirty="0" err="1" smtClean="0"/>
              <a:t>cpp</a:t>
            </a:r>
            <a:r>
              <a:rPr lang="en-US" dirty="0" smtClean="0"/>
              <a:t> (C Preprocessor) </a:t>
            </a:r>
            <a:r>
              <a:rPr lang="en-US" dirty="0" err="1" smtClean="0"/>
              <a:t>gcc</a:t>
            </a:r>
            <a:r>
              <a:rPr lang="en-US" dirty="0" smtClean="0"/>
              <a:t> –E</a:t>
            </a:r>
          </a:p>
          <a:p>
            <a:pPr lvl="1"/>
            <a:r>
              <a:rPr lang="en-US" dirty="0" smtClean="0"/>
              <a:t>Removes comments, includes #include files</a:t>
            </a:r>
          </a:p>
          <a:p>
            <a:r>
              <a:rPr lang="en-US" dirty="0" smtClean="0"/>
              <a:t>Compile : </a:t>
            </a:r>
            <a:r>
              <a:rPr lang="en-US" dirty="0" err="1" smtClean="0"/>
              <a:t>gcc</a:t>
            </a:r>
            <a:r>
              <a:rPr lang="en-US" dirty="0" smtClean="0"/>
              <a:t> –c (GNU compiler)</a:t>
            </a:r>
          </a:p>
          <a:p>
            <a:pPr lvl="1"/>
            <a:r>
              <a:rPr lang="en-US" dirty="0" smtClean="0"/>
              <a:t>main step, compilation, change into machine code</a:t>
            </a:r>
          </a:p>
          <a:p>
            <a:r>
              <a:rPr lang="en-US" dirty="0" smtClean="0"/>
              <a:t>Link : ld (GNU linker)</a:t>
            </a:r>
          </a:p>
          <a:p>
            <a:pPr lvl="1"/>
            <a:r>
              <a:rPr lang="en-US" dirty="0" smtClean="0"/>
              <a:t>link executables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gcc</a:t>
            </a:r>
            <a:r>
              <a:rPr lang="en-US" dirty="0" smtClean="0"/>
              <a:t> does all the above steps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text editor</a:t>
            </a:r>
          </a:p>
          <a:p>
            <a:pPr lvl="1"/>
            <a:r>
              <a:rPr lang="en-US" dirty="0" smtClean="0"/>
              <a:t>install notepad++</a:t>
            </a:r>
          </a:p>
          <a:p>
            <a:pPr lvl="1"/>
            <a:r>
              <a:rPr lang="en-US" dirty="0" smtClean="0"/>
              <a:t>compiler : </a:t>
            </a:r>
            <a:r>
              <a:rPr lang="en-US" dirty="0" err="1" smtClean="0"/>
              <a:t>MinGW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to install and work- </a:t>
            </a:r>
            <a:r>
              <a:rPr lang="en-US" dirty="0" smtClean="0">
                <a:hlinkClick r:id="rId2"/>
              </a:rPr>
              <a:t>http://csjava.occ.cccd.edu/~gilberts/mingw/</a:t>
            </a:r>
            <a:endParaRPr lang="en-US" dirty="0" smtClean="0"/>
          </a:p>
          <a:p>
            <a:r>
              <a:rPr lang="en-US" dirty="0" smtClean="0"/>
              <a:t>IDE</a:t>
            </a:r>
          </a:p>
          <a:p>
            <a:pPr lvl="1"/>
            <a:r>
              <a:rPr lang="en-US" dirty="0" smtClean="0"/>
              <a:t>Eclipse *</a:t>
            </a:r>
          </a:p>
          <a:p>
            <a:pPr lvl="1"/>
            <a:r>
              <a:rPr lang="en-US" dirty="0" smtClean="0"/>
              <a:t>Microsoft Visual C++ Express Edition 2008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 3. Work on windows, yet use </a:t>
            </a:r>
            <a:r>
              <a:rPr lang="en-US" dirty="0" err="1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SSH Secure Shell or Putty</a:t>
            </a:r>
          </a:p>
          <a:p>
            <a:pPr lvl="1"/>
            <a:r>
              <a:rPr lang="en-US" dirty="0" smtClean="0"/>
              <a:t>Connect to cc servers: webhome.cc.iitk.ac.in or linserv.cc.iitk.ac.in etc.</a:t>
            </a:r>
          </a:p>
          <a:p>
            <a:r>
              <a:rPr lang="en-US" dirty="0" smtClean="0"/>
              <a:t>Want to see GUI too?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Xming</a:t>
            </a:r>
            <a:endParaRPr lang="en-US" dirty="0" smtClean="0"/>
          </a:p>
          <a:p>
            <a:pPr lvl="2"/>
            <a:r>
              <a:rPr lang="en-US" dirty="0" smtClean="0"/>
              <a:t>And then, enable X11 </a:t>
            </a:r>
            <a:r>
              <a:rPr lang="en-US" dirty="0" err="1" smtClean="0"/>
              <a:t>tunnelling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doesn’t my windows binary run on </a:t>
            </a:r>
            <a:r>
              <a:rPr lang="en-US" dirty="0" err="1" smtClean="0"/>
              <a:t>linux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File format: exe and elf</a:t>
            </a:r>
          </a:p>
          <a:p>
            <a:pPr lvl="2"/>
            <a:r>
              <a:rPr lang="en-US" dirty="0" smtClean="0"/>
              <a:t>man elf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linux</a:t>
            </a:r>
            <a:r>
              <a:rPr lang="en-US" dirty="0" smtClean="0"/>
              <a:t>, program does system calls.</a:t>
            </a:r>
          </a:p>
          <a:p>
            <a:pPr lvl="1"/>
            <a:r>
              <a:rPr lang="en-US" dirty="0" smtClean="0"/>
              <a:t>Libraries are different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43800" cy="1325562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Good programming </a:t>
            </a:r>
            <a:r>
              <a:rPr lang="en-GB" dirty="0" smtClean="0"/>
              <a:t>practices</a:t>
            </a:r>
            <a:endParaRPr lang="en-GB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3657600" cy="4411662"/>
          </a:xfrm>
          <a:ln/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Indentation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#include &lt;stdio.h&gt;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int main() {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   printf("Hello World!\n");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   return 0;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}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800600" y="1760538"/>
            <a:ext cx="3657600" cy="4411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750"/>
              </a:spcBef>
              <a:buClr>
                <a:srgbClr val="330066"/>
              </a:buClr>
              <a:buSzPct val="7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00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341313" indent="-341313">
              <a:lnSpc>
                <a:spcPct val="100000"/>
              </a:lnSpc>
              <a:spcBef>
                <a:spcPts val="750"/>
              </a:spcBef>
              <a:buClr>
                <a:srgbClr val="330066"/>
              </a:buClr>
              <a:buSzPct val="7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00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341313" indent="-341313">
              <a:lnSpc>
                <a:spcPct val="100000"/>
              </a:lnSpc>
              <a:spcBef>
                <a:spcPts val="750"/>
              </a:spcBef>
              <a:buClr>
                <a:srgbClr val="330066"/>
              </a:buClr>
              <a:buSzPct val="7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000000"/>
                </a:solidFill>
                <a:ea typeface="DejaVu Sans" charset="0"/>
                <a:cs typeface="DejaVu Sans" charset="0"/>
              </a:rPr>
              <a:t>#include &lt;stdio.h&gt;</a:t>
            </a:r>
          </a:p>
          <a:p>
            <a:pPr marL="341313" indent="-341313">
              <a:lnSpc>
                <a:spcPct val="100000"/>
              </a:lnSpc>
              <a:spcBef>
                <a:spcPts val="750"/>
              </a:spcBef>
              <a:buClr>
                <a:srgbClr val="330066"/>
              </a:buClr>
              <a:buSzPct val="7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000000"/>
                </a:solidFill>
                <a:ea typeface="DejaVu Sans" charset="0"/>
                <a:cs typeface="DejaVu Sans" charset="0"/>
              </a:rPr>
              <a:t>int main() {</a:t>
            </a:r>
          </a:p>
          <a:p>
            <a:pPr marL="341313" indent="-341313">
              <a:lnSpc>
                <a:spcPct val="100000"/>
              </a:lnSpc>
              <a:spcBef>
                <a:spcPts val="750"/>
              </a:spcBef>
              <a:buClr>
                <a:srgbClr val="330066"/>
              </a:buClr>
              <a:buSzPct val="7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000000"/>
                </a:solidFill>
                <a:ea typeface="DejaVu Sans" charset="0"/>
                <a:cs typeface="DejaVu Sans" charset="0"/>
              </a:rPr>
              <a:t>printf("Hello World!\n");</a:t>
            </a:r>
          </a:p>
          <a:p>
            <a:pPr marL="341313" indent="-341313">
              <a:lnSpc>
                <a:spcPct val="100000"/>
              </a:lnSpc>
              <a:spcBef>
                <a:spcPts val="750"/>
              </a:spcBef>
              <a:buClr>
                <a:srgbClr val="330066"/>
              </a:buClr>
              <a:buSzPct val="7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000000"/>
                </a:solidFill>
                <a:ea typeface="DejaVu Sans" charset="0"/>
                <a:cs typeface="DejaVu Sans" charset="0"/>
              </a:rPr>
              <a:t>return 0;</a:t>
            </a:r>
          </a:p>
          <a:p>
            <a:pPr marL="341313" indent="-341313">
              <a:lnSpc>
                <a:spcPct val="100000"/>
              </a:lnSpc>
              <a:spcBef>
                <a:spcPts val="750"/>
              </a:spcBef>
              <a:buClr>
                <a:srgbClr val="330066"/>
              </a:buClr>
              <a:buSzPct val="7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000000"/>
                </a:solidFill>
                <a:ea typeface="DejaVu Sans" charset="0"/>
                <a:cs typeface="DejaVu Sans" charset="0"/>
              </a:rPr>
              <a:t>}</a:t>
            </a:r>
          </a:p>
          <a:p>
            <a:pPr marL="341313" indent="-341313">
              <a:lnSpc>
                <a:spcPct val="100000"/>
              </a:lnSpc>
              <a:spcBef>
                <a:spcPts val="750"/>
              </a:spcBef>
              <a:buClr>
                <a:srgbClr val="330066"/>
              </a:buClr>
              <a:buSzPct val="7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43800" cy="1325562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Good programming </a:t>
            </a:r>
            <a:r>
              <a:rPr lang="en-GB" dirty="0" smtClean="0"/>
              <a:t>practices contd..</a:t>
            </a:r>
            <a:endParaRPr lang="en-GB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4411662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Variables names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Not too short, not too long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Always start variable names with small letters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On work break</a:t>
            </a:r>
          </a:p>
          <a:p>
            <a:pPr lvl="2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Capitalize: myVariable, OR</a:t>
            </a:r>
          </a:p>
          <a:p>
            <a:pPr lvl="2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Separate: my_variable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 Course, Programming club, Fall 2008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43800" cy="1325562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Good programming </a:t>
            </a:r>
            <a:r>
              <a:rPr lang="en-GB" dirty="0" smtClean="0"/>
              <a:t>practices contd...</a:t>
            </a:r>
            <a:endParaRPr lang="en-GB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4411662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Put comments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#include 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/>
              <a:t>int</a:t>
            </a:r>
            <a:r>
              <a:rPr lang="en-GB" sz="2000" dirty="0"/>
              <a:t> main() {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   /* this program adds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   two numbers */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   </a:t>
            </a:r>
            <a:r>
              <a:rPr lang="en-GB" sz="2000" dirty="0" err="1"/>
              <a:t>int</a:t>
            </a:r>
            <a:r>
              <a:rPr lang="en-GB" sz="2000" dirty="0"/>
              <a:t> a = 4; //first number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   </a:t>
            </a:r>
            <a:r>
              <a:rPr lang="en-GB" sz="2000" dirty="0" err="1"/>
              <a:t>int</a:t>
            </a:r>
            <a:r>
              <a:rPr lang="en-GB" sz="2000" dirty="0"/>
              <a:t> b = 5; //second number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   </a:t>
            </a:r>
            <a:r>
              <a:rPr lang="en-GB" sz="2000" dirty="0" err="1"/>
              <a:t>int</a:t>
            </a:r>
            <a:r>
              <a:rPr lang="en-GB" sz="2000" dirty="0"/>
              <a:t> res = 0; //result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   res = a + b;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‘the’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assignment based course</a:t>
            </a:r>
          </a:p>
          <a:p>
            <a:r>
              <a:rPr lang="en-US" dirty="0" smtClean="0"/>
              <a:t>More emphasis on problem solving</a:t>
            </a:r>
          </a:p>
          <a:p>
            <a:pPr>
              <a:buNone/>
            </a:pPr>
            <a:r>
              <a:rPr lang="en-US" dirty="0" smtClean="0"/>
              <a:t>Instructors:</a:t>
            </a:r>
          </a:p>
          <a:p>
            <a:pPr>
              <a:buNone/>
            </a:pPr>
            <a:r>
              <a:rPr lang="en-US" dirty="0" smtClean="0"/>
              <a:t>Deepak </a:t>
            </a:r>
            <a:r>
              <a:rPr lang="en-US" dirty="0" err="1" smtClean="0"/>
              <a:t>Majeti</a:t>
            </a:r>
            <a:r>
              <a:rPr lang="en-US" dirty="0" smtClean="0"/>
              <a:t>.			</a:t>
            </a:r>
            <a:r>
              <a:rPr lang="en-US" dirty="0" err="1" smtClean="0"/>
              <a:t>mdeepak</a:t>
            </a:r>
            <a:r>
              <a:rPr lang="en-US" dirty="0" smtClean="0"/>
              <a:t>@</a:t>
            </a:r>
          </a:p>
          <a:p>
            <a:pPr>
              <a:buNone/>
            </a:pPr>
            <a:r>
              <a:rPr lang="en-US" dirty="0" err="1" smtClean="0"/>
              <a:t>Nitin</a:t>
            </a:r>
            <a:r>
              <a:rPr lang="en-US" dirty="0" smtClean="0"/>
              <a:t> </a:t>
            </a:r>
            <a:r>
              <a:rPr lang="en-US" dirty="0" err="1" smtClean="0"/>
              <a:t>Munjal</a:t>
            </a:r>
            <a:r>
              <a:rPr lang="en-US" dirty="0" smtClean="0"/>
              <a:t>.			</a:t>
            </a:r>
            <a:r>
              <a:rPr lang="en-US" dirty="0" err="1" smtClean="0"/>
              <a:t>nitinm</a:t>
            </a:r>
            <a:r>
              <a:rPr lang="en-US" dirty="0" smtClean="0"/>
              <a:t>@</a:t>
            </a:r>
          </a:p>
          <a:p>
            <a:pPr>
              <a:buNone/>
            </a:pPr>
            <a:r>
              <a:rPr lang="en-US" dirty="0" err="1" smtClean="0"/>
              <a:t>Rishi</a:t>
            </a:r>
            <a:r>
              <a:rPr lang="en-US" dirty="0" smtClean="0"/>
              <a:t> Kumar.			</a:t>
            </a:r>
            <a:r>
              <a:rPr lang="en-US" dirty="0" err="1" smtClean="0"/>
              <a:t>rishik</a:t>
            </a:r>
            <a:r>
              <a:rPr lang="en-US" dirty="0" smtClean="0"/>
              <a:t>@</a:t>
            </a:r>
          </a:p>
          <a:p>
            <a:pPr>
              <a:buNone/>
            </a:pPr>
            <a:r>
              <a:rPr lang="en-US" dirty="0" err="1" smtClean="0"/>
              <a:t>Satendra</a:t>
            </a:r>
            <a:r>
              <a:rPr lang="en-US" dirty="0" smtClean="0"/>
              <a:t> Kumar </a:t>
            </a:r>
            <a:r>
              <a:rPr lang="en-US" dirty="0" err="1" smtClean="0"/>
              <a:t>Yadav</a:t>
            </a:r>
            <a:r>
              <a:rPr lang="en-US" dirty="0" smtClean="0"/>
              <a:t>.	</a:t>
            </a:r>
            <a:r>
              <a:rPr lang="en-US" dirty="0" err="1" smtClean="0"/>
              <a:t>satendra</a:t>
            </a:r>
            <a:r>
              <a:rPr lang="en-US" dirty="0" smtClean="0"/>
              <a:t>@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43800" cy="1325562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Good programming practices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4411662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Your code may be used by somebody else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The code may be long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Should be easy to understand for you and for others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Saves lot of errors and makes debugging easier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Speeds up program development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to Programming in C &amp; Restricted Exposure to Linux - Today</a:t>
            </a:r>
          </a:p>
          <a:p>
            <a:r>
              <a:rPr lang="en-US" dirty="0" smtClean="0"/>
              <a:t>Data, Operators, I/O - Tomorrow</a:t>
            </a:r>
          </a:p>
          <a:p>
            <a:r>
              <a:rPr lang="en-US" dirty="0" smtClean="0"/>
              <a:t>Conditional Expressions, Control Flow – 23</a:t>
            </a:r>
            <a:r>
              <a:rPr lang="en-US" baseline="30000" dirty="0" smtClean="0"/>
              <a:t>rd</a:t>
            </a:r>
            <a:r>
              <a:rPr lang="en-US" dirty="0" smtClean="0"/>
              <a:t> Aug.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Functions for structure and Recursion</a:t>
            </a:r>
          </a:p>
          <a:p>
            <a:r>
              <a:rPr lang="en-US" dirty="0" smtClean="0"/>
              <a:t>Pointer and Arrays</a:t>
            </a:r>
          </a:p>
          <a:p>
            <a:r>
              <a:rPr lang="en-US" dirty="0" smtClean="0"/>
              <a:t>Dynamic allocation</a:t>
            </a:r>
          </a:p>
          <a:p>
            <a:r>
              <a:rPr lang="en-US" dirty="0" smtClean="0"/>
              <a:t>Structures and Applications, Storage Classes</a:t>
            </a:r>
          </a:p>
          <a:p>
            <a:r>
              <a:rPr lang="en-US" dirty="0" smtClean="0"/>
              <a:t>Pre-processor, File Handling, Math library</a:t>
            </a:r>
          </a:p>
          <a:p>
            <a:r>
              <a:rPr lang="en-US" dirty="0" smtClean="0"/>
              <a:t>Algorithms: searching, sorting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4" name="Content Placeholder 3" descr="kernighan.ritchie.cov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00200"/>
            <a:ext cx="3429395" cy="4525963"/>
          </a:xfrm>
        </p:spPr>
      </p:pic>
      <p:sp>
        <p:nvSpPr>
          <p:cNvPr id="5" name="TextBox 4"/>
          <p:cNvSpPr txBox="1"/>
          <p:nvPr/>
        </p:nvSpPr>
        <p:spPr>
          <a:xfrm>
            <a:off x="4495800" y="1828800"/>
            <a:ext cx="444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Kernighan, Ritchie. Second Edition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(slides, important updates)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http://students.iitk.ac.in/programmingclub/course/</a:t>
            </a:r>
            <a:endParaRPr lang="en-US" dirty="0" smtClean="0"/>
          </a:p>
          <a:p>
            <a:r>
              <a:rPr lang="en-US" dirty="0" smtClean="0"/>
              <a:t>Discussion page (lecture clash, doubts)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http://students.iitk.ac.in/programmingclub/course/discuss.html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GNU : GNU's Not Unix</a:t>
            </a:r>
          </a:p>
          <a:p>
            <a:pPr lvl="1"/>
            <a:r>
              <a:rPr lang="en-US" i="1" dirty="0" smtClean="0"/>
              <a:t>GNU C: </a:t>
            </a:r>
            <a:r>
              <a:rPr lang="en-US" i="1" dirty="0" err="1" smtClean="0"/>
              <a:t>gcc</a:t>
            </a:r>
            <a:r>
              <a:rPr lang="en-US" i="1" dirty="0" smtClean="0"/>
              <a:t> is a standard compiler</a:t>
            </a:r>
          </a:p>
          <a:p>
            <a:endParaRPr lang="en-US" i="1" dirty="0" smtClean="0"/>
          </a:p>
          <a:p>
            <a:r>
              <a:rPr lang="en-US" i="1" dirty="0" smtClean="0"/>
              <a:t>C is non portable</a:t>
            </a:r>
          </a:p>
          <a:p>
            <a:pPr lvl="1"/>
            <a:r>
              <a:rPr lang="en-US" i="1" dirty="0" smtClean="0"/>
              <a:t>Terms: Compiler (human -&gt; machine [once]), Interpreter (instructions -&gt; machine [each time the program is run])</a:t>
            </a:r>
          </a:p>
          <a:p>
            <a:r>
              <a:rPr lang="en-US" i="1" dirty="0" smtClean="0"/>
              <a:t>C is a high level language</a:t>
            </a:r>
          </a:p>
          <a:p>
            <a:pPr lvl="1"/>
            <a:r>
              <a:rPr lang="en-US" i="1" dirty="0" smtClean="0"/>
              <a:t>One line in c maps to many lines of assembly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C program!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/* thou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shalt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begin from somewhere*/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#include &lt;</a:t>
            </a:r>
            <a:r>
              <a:rPr lang="en-GB" dirty="0" err="1" smtClean="0"/>
              <a:t>stdio.h</a:t>
            </a:r>
            <a:r>
              <a:rPr lang="en-GB" dirty="0" smtClean="0"/>
              <a:t>&gt;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// program prints hello world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>
                <a:solidFill>
                  <a:srgbClr val="830000"/>
                </a:solidFill>
                <a:latin typeface="Liberation Serif" pitchFamily="16" charset="0"/>
              </a:rPr>
              <a:t>int</a:t>
            </a:r>
            <a:r>
              <a:rPr lang="en-GB" dirty="0" smtClean="0">
                <a:latin typeface="Liberation Serif" pitchFamily="16" charset="0"/>
              </a:rPr>
              <a:t> </a:t>
            </a:r>
            <a:r>
              <a:rPr lang="en-GB" dirty="0" smtClean="0">
                <a:solidFill>
                  <a:srgbClr val="010181"/>
                </a:solidFill>
                <a:latin typeface="Liberation Serif" pitchFamily="16" charset="0"/>
              </a:rPr>
              <a:t>main</a:t>
            </a:r>
            <a:r>
              <a:rPr lang="en-GB" dirty="0" smtClean="0">
                <a:latin typeface="Liberation Serif" pitchFamily="16" charset="0"/>
              </a:rPr>
              <a:t>() {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</a:t>
            </a:r>
            <a:r>
              <a:rPr lang="en-GB" dirty="0" err="1" smtClean="0">
                <a:solidFill>
                  <a:srgbClr val="010181"/>
                </a:solidFill>
                <a:latin typeface="Liberation Serif" pitchFamily="16" charset="0"/>
              </a:rPr>
              <a:t>printf</a:t>
            </a:r>
            <a:r>
              <a:rPr lang="en-GB" dirty="0" smtClean="0">
                <a:latin typeface="Liberation Serif" pitchFamily="16" charset="0"/>
              </a:rPr>
              <a:t> (</a:t>
            </a:r>
            <a:r>
              <a:rPr lang="en-GB" dirty="0" smtClean="0">
                <a:solidFill>
                  <a:srgbClr val="FF0000"/>
                </a:solidFill>
                <a:latin typeface="Liberation Serif" pitchFamily="16" charset="0"/>
              </a:rPr>
              <a:t>"Hello world!</a:t>
            </a:r>
            <a:r>
              <a:rPr lang="en-GB" dirty="0" smtClean="0">
                <a:solidFill>
                  <a:srgbClr val="FF00FF"/>
                </a:solidFill>
                <a:latin typeface="Liberation Serif" pitchFamily="16" charset="0"/>
              </a:rPr>
              <a:t>\n</a:t>
            </a:r>
            <a:r>
              <a:rPr lang="en-GB" dirty="0" smtClean="0">
                <a:solidFill>
                  <a:srgbClr val="FF0000"/>
                </a:solidFill>
                <a:latin typeface="Liberation Serif" pitchFamily="16" charset="0"/>
              </a:rPr>
              <a:t>"</a:t>
            </a:r>
            <a:r>
              <a:rPr lang="en-GB" dirty="0" smtClean="0">
                <a:latin typeface="Liberation Serif" pitchFamily="16" charset="0"/>
              </a:rPr>
              <a:t>);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</a:t>
            </a:r>
            <a:r>
              <a:rPr lang="en-GB" b="1" dirty="0" smtClean="0">
                <a:latin typeface="Liberation Serif" pitchFamily="16" charset="0"/>
              </a:rPr>
              <a:t>return</a:t>
            </a:r>
            <a:r>
              <a:rPr lang="en-GB" dirty="0" smtClean="0">
                <a:latin typeface="Liberation Serif" pitchFamily="16" charset="0"/>
              </a:rPr>
              <a:t> </a:t>
            </a:r>
            <a:r>
              <a:rPr lang="en-GB" dirty="0" smtClean="0">
                <a:solidFill>
                  <a:srgbClr val="2928FF"/>
                </a:solidFill>
                <a:latin typeface="Liberation Serif" pitchFamily="16" charset="0"/>
              </a:rPr>
              <a:t>0</a:t>
            </a:r>
            <a:r>
              <a:rPr lang="en-GB" dirty="0" smtClean="0">
                <a:latin typeface="Liberation Serif" pitchFamily="16" charset="0"/>
              </a:rPr>
              <a:t>;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#include 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// program reads and prints the same thing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 smtClean="0">
              <a:solidFill>
                <a:srgbClr val="830000"/>
              </a:solidFill>
              <a:latin typeface="Liberation Serif" pitchFamily="16" charset="0"/>
            </a:endParaRP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err="1" smtClean="0">
                <a:solidFill>
                  <a:srgbClr val="830000"/>
                </a:solidFill>
                <a:latin typeface="Liberation Serif" pitchFamily="16" charset="0"/>
              </a:rPr>
              <a:t>int</a:t>
            </a:r>
            <a:r>
              <a:rPr lang="en-GB" sz="2800" dirty="0" smtClean="0">
                <a:latin typeface="Liberation Serif" pitchFamily="16" charset="0"/>
              </a:rPr>
              <a:t> </a:t>
            </a:r>
            <a:r>
              <a:rPr lang="en-GB" sz="2800" dirty="0" smtClean="0">
                <a:solidFill>
                  <a:srgbClr val="010181"/>
                </a:solidFill>
                <a:latin typeface="Liberation Serif" pitchFamily="16" charset="0"/>
              </a:rPr>
              <a:t>main</a:t>
            </a:r>
            <a:r>
              <a:rPr lang="en-GB" sz="2800" dirty="0" smtClean="0">
                <a:latin typeface="Liberation Serif" pitchFamily="16" charset="0"/>
              </a:rPr>
              <a:t>() {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latin typeface="Liberation Serif" pitchFamily="16" charset="0"/>
              </a:rPr>
              <a:t>	</a:t>
            </a:r>
            <a:r>
              <a:rPr lang="en-GB" sz="2800" i="1" dirty="0" err="1" smtClean="0">
                <a:latin typeface="Liberation Serif" pitchFamily="16" charset="0"/>
              </a:rPr>
              <a:t>int</a:t>
            </a:r>
            <a:r>
              <a:rPr lang="en-GB" sz="2800" dirty="0" smtClean="0">
                <a:latin typeface="Liberation Serif" pitchFamily="16" charset="0"/>
              </a:rPr>
              <a:t> number;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latin typeface="Liberation Serif" pitchFamily="16" charset="0"/>
              </a:rPr>
              <a:t>	</a:t>
            </a:r>
            <a:r>
              <a:rPr lang="en-GB" sz="2800" dirty="0" err="1" smtClean="0">
                <a:solidFill>
                  <a:srgbClr val="010181"/>
                </a:solidFill>
                <a:latin typeface="Liberation Serif" pitchFamily="16" charset="0"/>
              </a:rPr>
              <a:t>scanf</a:t>
            </a:r>
            <a:r>
              <a:rPr lang="en-GB" sz="2800" dirty="0" smtClean="0">
                <a:latin typeface="Liberation Serif" pitchFamily="16" charset="0"/>
              </a:rPr>
              <a:t>(“</a:t>
            </a:r>
            <a:r>
              <a:rPr lang="en-GB" sz="2800" dirty="0" smtClean="0">
                <a:solidFill>
                  <a:srgbClr val="FF0000"/>
                </a:solidFill>
                <a:latin typeface="Liberation Serif" pitchFamily="16" charset="0"/>
              </a:rPr>
              <a:t>%d</a:t>
            </a:r>
            <a:r>
              <a:rPr lang="en-GB" sz="2800" dirty="0" smtClean="0">
                <a:latin typeface="Liberation Serif" pitchFamily="16" charset="0"/>
              </a:rPr>
              <a:t>”, &amp;number);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	</a:t>
            </a:r>
            <a:r>
              <a:rPr lang="en-GB" sz="2800" dirty="0" err="1" smtClean="0">
                <a:solidFill>
                  <a:srgbClr val="010181"/>
                </a:solidFill>
                <a:latin typeface="Liberation Serif" pitchFamily="16" charset="0"/>
              </a:rPr>
              <a:t>printf</a:t>
            </a:r>
            <a:r>
              <a:rPr lang="en-GB" sz="2800" dirty="0" smtClean="0">
                <a:latin typeface="Liberation Serif" pitchFamily="16" charset="0"/>
              </a:rPr>
              <a:t> (</a:t>
            </a:r>
            <a:r>
              <a:rPr lang="en-GB" sz="2800" dirty="0" smtClean="0">
                <a:solidFill>
                  <a:srgbClr val="FF0000"/>
                </a:solidFill>
                <a:latin typeface="Liberation Serif" pitchFamily="16" charset="0"/>
              </a:rPr>
              <a:t>“%d</a:t>
            </a:r>
            <a:r>
              <a:rPr lang="en-GB" sz="2800" dirty="0" smtClean="0">
                <a:solidFill>
                  <a:srgbClr val="FF00FF"/>
                </a:solidFill>
                <a:latin typeface="Liberation Serif" pitchFamily="16" charset="0"/>
              </a:rPr>
              <a:t>\n</a:t>
            </a:r>
            <a:r>
              <a:rPr lang="en-GB" sz="2800" dirty="0" smtClean="0">
                <a:solidFill>
                  <a:srgbClr val="FF0000"/>
                </a:solidFill>
                <a:latin typeface="Liberation Serif" pitchFamily="16" charset="0"/>
              </a:rPr>
              <a:t>”</a:t>
            </a:r>
            <a:r>
              <a:rPr lang="en-GB" sz="2800" dirty="0" smtClean="0">
                <a:latin typeface="Liberation Serif" pitchFamily="16" charset="0"/>
              </a:rPr>
              <a:t>, number);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	</a:t>
            </a:r>
            <a:r>
              <a:rPr lang="en-GB" sz="2800" b="1" dirty="0" smtClean="0">
                <a:latin typeface="Liberation Serif" pitchFamily="16" charset="0"/>
              </a:rPr>
              <a:t>return</a:t>
            </a:r>
            <a:r>
              <a:rPr lang="en-GB" sz="2800" dirty="0" smtClean="0">
                <a:latin typeface="Liberation Serif" pitchFamily="16" charset="0"/>
              </a:rPr>
              <a:t> </a:t>
            </a:r>
            <a:r>
              <a:rPr lang="en-GB" sz="2800" dirty="0" smtClean="0">
                <a:solidFill>
                  <a:schemeClr val="accent1"/>
                </a:solidFill>
                <a:latin typeface="Liberation Serif" pitchFamily="16" charset="0"/>
              </a:rPr>
              <a:t>0</a:t>
            </a:r>
            <a:r>
              <a:rPr lang="en-GB" sz="2800" dirty="0" smtClean="0">
                <a:latin typeface="Liberation Serif" pitchFamily="16" charset="0"/>
              </a:rPr>
              <a:t>;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}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Programming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command line: GNU-C</a:t>
            </a:r>
          </a:p>
          <a:p>
            <a:pPr lvl="1"/>
            <a:r>
              <a:rPr lang="en-US" dirty="0" smtClean="0"/>
              <a:t>Use console based editors: vi, </a:t>
            </a:r>
            <a:r>
              <a:rPr lang="en-US" dirty="0" err="1" smtClean="0"/>
              <a:t>emacs</a:t>
            </a:r>
            <a:r>
              <a:rPr lang="en-US" dirty="0" smtClean="0"/>
              <a:t>, </a:t>
            </a:r>
            <a:r>
              <a:rPr lang="en-US" dirty="0" err="1" smtClean="0"/>
              <a:t>nano</a:t>
            </a:r>
            <a:endParaRPr lang="en-US" dirty="0" smtClean="0"/>
          </a:p>
          <a:p>
            <a:pPr lvl="1"/>
            <a:r>
              <a:rPr lang="en-US" dirty="0" smtClean="0"/>
              <a:t>Or text based editors: </a:t>
            </a:r>
            <a:r>
              <a:rPr lang="en-US" dirty="0" err="1" smtClean="0"/>
              <a:t>kwrite</a:t>
            </a:r>
            <a:r>
              <a:rPr lang="en-US" dirty="0" smtClean="0"/>
              <a:t>, </a:t>
            </a:r>
            <a:r>
              <a:rPr lang="en-US" dirty="0" err="1" smtClean="0"/>
              <a:t>gedit</a:t>
            </a:r>
            <a:r>
              <a:rPr lang="en-US" dirty="0" smtClean="0"/>
              <a:t>, </a:t>
            </a:r>
            <a:r>
              <a:rPr lang="en-US" dirty="0" err="1" smtClean="0"/>
              <a:t>kate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IDE</a:t>
            </a:r>
          </a:p>
          <a:p>
            <a:pPr lvl="1"/>
            <a:r>
              <a:rPr lang="en-US" dirty="0" smtClean="0"/>
              <a:t>Eclipse *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http://www.eclipse.org/cdt/downloads.php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None/>
            </a:pPr>
            <a:r>
              <a:rPr lang="en-US" dirty="0" smtClean="0"/>
              <a:t>* = available on windows too.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855</Words>
  <Application>Microsoft Office PowerPoint</Application>
  <PresentationFormat>On-screen Show (4:3)</PresentationFormat>
  <Paragraphs>202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 Programming Lecture Series</vt:lpstr>
      <vt:lpstr>About ‘the’ Course</vt:lpstr>
      <vt:lpstr>Topics to be covered</vt:lpstr>
      <vt:lpstr>Text</vt:lpstr>
      <vt:lpstr>Course website</vt:lpstr>
      <vt:lpstr>About C</vt:lpstr>
      <vt:lpstr>My first C program!</vt:lpstr>
      <vt:lpstr>More..</vt:lpstr>
      <vt:lpstr>1. Programming on Linux</vt:lpstr>
      <vt:lpstr>Linux Familiarization</vt:lpstr>
      <vt:lpstr>Files, directories and permissions</vt:lpstr>
      <vt:lpstr>Programming on Linux contd…</vt:lpstr>
      <vt:lpstr>Compilation is not a single stage</vt:lpstr>
      <vt:lpstr>2. C on windows</vt:lpstr>
      <vt:lpstr>Or 3. Work on windows, yet use gcc</vt:lpstr>
      <vt:lpstr>Slide 16</vt:lpstr>
      <vt:lpstr>Good programming practices</vt:lpstr>
      <vt:lpstr>Good programming practices contd..</vt:lpstr>
      <vt:lpstr>Good programming practices contd...</vt:lpstr>
      <vt:lpstr>Good programming practices</vt:lpstr>
    </vt:vector>
  </TitlesOfParts>
  <Company>IIT Kanpur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Lecture Series</dc:title>
  <dc:creator>Nitin Munjal</dc:creator>
  <cp:lastModifiedBy>Nitin Munjsl</cp:lastModifiedBy>
  <cp:revision>124</cp:revision>
  <dcterms:created xsi:type="dcterms:W3CDTF">2008-08-15T12:25:47Z</dcterms:created>
  <dcterms:modified xsi:type="dcterms:W3CDTF">2008-08-16T13:56:52Z</dcterms:modified>
</cp:coreProperties>
</file>