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65" r:id="rId6"/>
    <p:sldId id="266" r:id="rId7"/>
    <p:sldId id="267" r:id="rId8"/>
    <p:sldId id="268" r:id="rId9"/>
    <p:sldId id="269" r:id="rId10"/>
    <p:sldId id="274" r:id="rId11"/>
    <p:sldId id="275" r:id="rId12"/>
    <p:sldId id="276" r:id="rId13"/>
    <p:sldId id="271" r:id="rId14"/>
    <p:sldId id="270" r:id="rId15"/>
    <p:sldId id="259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61301-2CC2-455B-87AA-F414B626A8D5}" type="datetimeFigureOut">
              <a:rPr lang="en-US" smtClean="0"/>
              <a:pPr/>
              <a:t>9/7/2008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8638A-5B6B-4D11-8DC4-77336216E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8638A-5B6B-4D11-8DC4-77336216ED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0469-51E2-4A47-BBD3-F0E26BC1622F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160A-1950-477B-9D9F-E9659E1DB504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B94E-5018-49AF-9FCA-18B5DE457753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EBE4-4221-4FEB-A844-CB2DD8F8F47F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0C28-06F8-445C-87A7-06C920D17BED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0322-90F6-4897-931A-8161CB2CD9E2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6043-EF79-4FC3-A0B5-DE4450FA7A5A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9031-A8BF-4192-AEB1-411EED0E4A12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00E-592F-4D47-AF87-047CA9D6D3D6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4CFE-E61E-4301-ACD0-2F17F9287EA9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D04E-C36A-4FBD-B6D1-8175DD887168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2A1E-96BF-4027-BDB7-E9F8B2E7F06C}" type="datetime1">
              <a:rPr lang="en-US" smtClean="0"/>
              <a:pPr/>
              <a:t>9/7/2008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919C-AFB8-4D4C-A1DC-0BC354689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 Arrays, Pointers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September</a:t>
            </a:r>
          </a:p>
          <a:p>
            <a:r>
              <a:rPr lang="en-US" dirty="0" smtClean="0"/>
              <a:t>IIT Kanpur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32-bit system has 32 bit address space.</a:t>
            </a:r>
          </a:p>
          <a:p>
            <a:r>
              <a:rPr lang="en-US" dirty="0" smtClean="0"/>
              <a:t>To store any address, 32 bits are required.</a:t>
            </a:r>
          </a:p>
          <a:p>
            <a:endParaRPr lang="en-US" dirty="0" smtClean="0"/>
          </a:p>
          <a:p>
            <a:r>
              <a:rPr lang="en-US" dirty="0" smtClean="0"/>
              <a:t>Pointer arithmetic : p+1 gives the next memory location assuming cells are of the same type as the base type of p.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arithmetic: Valid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+/- integer </a:t>
            </a:r>
            <a:r>
              <a:rPr lang="en-US" dirty="0" smtClean="0">
                <a:sym typeface="Wingdings" pitchFamily="2" charset="2"/>
              </a:rPr>
              <a:t> pointer</a:t>
            </a:r>
          </a:p>
          <a:p>
            <a:r>
              <a:rPr lang="en-US" dirty="0" smtClean="0">
                <a:sym typeface="Wingdings" pitchFamily="2" charset="2"/>
              </a:rPr>
              <a:t>pointer - pointer  integer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pointer &lt;any operator&gt; pointer  invalid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pointer +/- pointer  invalid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err="1" smtClean="0"/>
              <a:t>int</a:t>
            </a:r>
            <a:r>
              <a:rPr lang="fr-FR" dirty="0" smtClean="0"/>
              <a:t> *p</a:t>
            </a:r>
            <a:r>
              <a:rPr lang="fr-FR" dirty="0" smtClean="0"/>
              <a:t>, x = 20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p </a:t>
            </a:r>
            <a:r>
              <a:rPr lang="fr-FR" dirty="0" smtClean="0"/>
              <a:t>= &amp;x;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smtClean="0"/>
              <a:t>p      = </a:t>
            </a:r>
            <a:r>
              <a:rPr lang="en-US" dirty="0" smtClean="0"/>
              <a:t>%p\n", p);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("p+1 = %p\n", (</a:t>
            </a:r>
            <a:r>
              <a:rPr lang="en-US" dirty="0" err="1" smtClean="0"/>
              <a:t>int</a:t>
            </a:r>
            <a:r>
              <a:rPr lang="en-US" dirty="0" smtClean="0"/>
              <a:t>*)p+1);</a:t>
            </a:r>
          </a:p>
          <a:p>
            <a:pPr>
              <a:buNone/>
            </a:pPr>
            <a:r>
              <a:rPr lang="pt-BR" dirty="0" smtClean="0"/>
              <a:t>printf("p+1 = %p\n", (char*)p+1);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("p+1 = %p\n", (float*)p+1);</a:t>
            </a:r>
          </a:p>
          <a:p>
            <a:pPr>
              <a:buNone/>
            </a:pPr>
            <a:r>
              <a:rPr lang="fr-FR" dirty="0" err="1" smtClean="0"/>
              <a:t>printf</a:t>
            </a:r>
            <a:r>
              <a:rPr lang="fr-FR" dirty="0" smtClean="0"/>
              <a:t>("p+1 = %</a:t>
            </a:r>
            <a:r>
              <a:rPr lang="fr-FR" dirty="0" err="1" smtClean="0"/>
              <a:t>p\n</a:t>
            </a:r>
            <a:r>
              <a:rPr lang="fr-FR" dirty="0" smtClean="0"/>
              <a:t>", (double*)p+1</a:t>
            </a:r>
            <a:r>
              <a:rPr lang="fr-FR" dirty="0" smtClean="0"/>
              <a:t>);</a:t>
            </a:r>
          </a:p>
          <a:p>
            <a:pPr>
              <a:buNone/>
            </a:pPr>
            <a:r>
              <a:rPr lang="en-US" b="1" dirty="0" smtClean="0"/>
              <a:t>Sample output:</a:t>
            </a:r>
          </a:p>
          <a:p>
            <a:pPr>
              <a:buNone/>
            </a:pPr>
            <a:r>
              <a:rPr lang="en-US" b="1" smtClean="0"/>
              <a:t>p      </a:t>
            </a:r>
            <a:r>
              <a:rPr lang="en-US" b="1" dirty="0" smtClean="0"/>
              <a:t>= 0022FF70</a:t>
            </a:r>
          </a:p>
          <a:p>
            <a:pPr>
              <a:buNone/>
            </a:pPr>
            <a:r>
              <a:rPr lang="en-US" b="1" dirty="0" smtClean="0"/>
              <a:t>p+1 = 0022FF74</a:t>
            </a:r>
          </a:p>
          <a:p>
            <a:pPr>
              <a:buNone/>
            </a:pPr>
            <a:r>
              <a:rPr lang="en-US" b="1" dirty="0" smtClean="0"/>
              <a:t>p+1 = 0022FF71</a:t>
            </a:r>
          </a:p>
          <a:p>
            <a:pPr>
              <a:buNone/>
            </a:pPr>
            <a:r>
              <a:rPr lang="en-US" b="1" dirty="0" smtClean="0"/>
              <a:t>p+1 = 0022FF74</a:t>
            </a:r>
          </a:p>
          <a:p>
            <a:pPr>
              <a:buNone/>
            </a:pPr>
            <a:r>
              <a:rPr lang="en-US" b="1" dirty="0" smtClean="0"/>
              <a:t>p+1 = 0022FF78</a:t>
            </a:r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pointer_arithmetic.c</a:t>
            </a:r>
            <a:r>
              <a:rPr lang="en-US" i="1" dirty="0" smtClean="0"/>
              <a:t>}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and arrays are tightly coupled.</a:t>
            </a:r>
          </a:p>
          <a:p>
            <a:pPr>
              <a:buNone/>
            </a:pPr>
            <a:r>
              <a:rPr lang="en-US" dirty="0" smtClean="0"/>
              <a:t>char a[] = “Hello World”;</a:t>
            </a:r>
          </a:p>
          <a:p>
            <a:pPr>
              <a:buNone/>
            </a:pPr>
            <a:r>
              <a:rPr lang="en-US" dirty="0" smtClean="0"/>
              <a:t>char *p = &amp;a[0];</a:t>
            </a:r>
            <a:endParaRPr lang="en-US" dirty="0"/>
          </a:p>
        </p:txBody>
      </p:sp>
      <p:pic>
        <p:nvPicPr>
          <p:cNvPr id="4" name="Picture 3" descr="5_pointers_and_arra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0"/>
            <a:ext cx="8531105" cy="17954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only receive copies of the variables passed to them.</a:t>
            </a:r>
          </a:p>
          <a:p>
            <a:pPr>
              <a:buNone/>
            </a:pPr>
            <a:r>
              <a:rPr lang="en-US" i="1" dirty="0" smtClean="0"/>
              <a:t>{program: swap_attempt_1.c}</a:t>
            </a:r>
          </a:p>
          <a:p>
            <a:r>
              <a:rPr lang="en-US" dirty="0" smtClean="0"/>
              <a:t>A function needs to know the address of a variable if it is to affect the original variable</a:t>
            </a:r>
          </a:p>
          <a:p>
            <a:pPr>
              <a:buNone/>
            </a:pPr>
            <a:r>
              <a:rPr lang="en-US" i="1" dirty="0" smtClean="0"/>
              <a:t>{program: swap_attempt_2.c}</a:t>
            </a:r>
          </a:p>
          <a:p>
            <a:r>
              <a:rPr lang="en-US" dirty="0" smtClean="0"/>
              <a:t>Large items like strings or arrays cannot be passed to functions either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passed is the address of “hello world\n” in the memory.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648200"/>
            <a:ext cx="23717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(“hello world\n</a:t>
            </a:r>
            <a:r>
              <a:rPr lang="en-US" dirty="0" smtClean="0"/>
              <a:t>”);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2-Dimensional Arrays (Array </a:t>
            </a:r>
            <a:r>
              <a:rPr lang="en-US" dirty="0" smtClean="0"/>
              <a:t>of 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d[3][2</a:t>
            </a:r>
            <a:r>
              <a:rPr lang="en-US" dirty="0" smtClean="0"/>
              <a:t>];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Access the point 1, 2 of the array:</a:t>
            </a:r>
            <a:br>
              <a:rPr lang="en-US" dirty="0" smtClean="0"/>
            </a:br>
            <a:r>
              <a:rPr lang="en-US" dirty="0" smtClean="0"/>
              <a:t>d[1][2]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Initialize (without loops):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d[3][2] = {{1, 2}, {4, 5}, {7, 8}};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2-Dimensional arrays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3307080"/>
          <a:ext cx="6629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d[0][3]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d[1][3]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d[2][3]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 flipV="1">
            <a:off x="1295400" y="3505200"/>
            <a:ext cx="6629400" cy="381000"/>
          </a:xfrm>
          <a:prstGeom prst="curvedConnector3">
            <a:avLst>
              <a:gd name="adj1" fmla="val 104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 flipV="1">
            <a:off x="1295400" y="3886199"/>
            <a:ext cx="6629400" cy="381000"/>
          </a:xfrm>
          <a:prstGeom prst="curvedConnector3">
            <a:avLst>
              <a:gd name="adj1" fmla="val 104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175260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Multidimensional array is stored in a row major format.</a:t>
            </a:r>
          </a:p>
          <a:p>
            <a:r>
              <a:rPr lang="en-US" sz="2400" dirty="0" smtClean="0"/>
              <a:t>A two dimensional case:</a:t>
            </a:r>
          </a:p>
          <a:p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next memory element to d[0][3] is d[1][0]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9837" y="5029200"/>
            <a:ext cx="768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about memory addresses sequence of a three dimensional array?</a:t>
            </a:r>
          </a:p>
          <a:p>
            <a:r>
              <a:rPr lang="en-US" sz="2400" dirty="0" smtClean="0">
                <a:sym typeface="Wingdings" pitchFamily="2" charset="2"/>
              </a:rPr>
              <a:t> next memory element to t[0][0][0] is t[0][0][1]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collection of variables of the same type that are referred to through a common name.</a:t>
            </a:r>
          </a:p>
          <a:p>
            <a:r>
              <a:rPr lang="en-US" dirty="0" smtClean="0"/>
              <a:t>Declaration</a:t>
            </a:r>
          </a:p>
          <a:p>
            <a:pPr lvl="1"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var_name</a:t>
            </a:r>
            <a:r>
              <a:rPr lang="en-US" dirty="0" smtClean="0"/>
              <a:t>[size]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4953000"/>
            <a:ext cx="25996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A[6];</a:t>
            </a:r>
          </a:p>
          <a:p>
            <a:r>
              <a:rPr lang="en-US" dirty="0" smtClean="0"/>
              <a:t>double d[15];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After declaration, array contains some garbage value.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smtClean="0"/>
              <a:t>initialization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Run time </a:t>
            </a:r>
            <a:r>
              <a:rPr lang="en-US" dirty="0" smtClean="0"/>
              <a:t>initialization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3821668"/>
            <a:ext cx="62413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month_days</a:t>
            </a:r>
            <a:r>
              <a:rPr lang="en-US" dirty="0" smtClean="0"/>
              <a:t>[] = {31, 28, 31, 30, 31, 30, 31, 31, 30, 31, 30, 31};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029200"/>
            <a:ext cx="206498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A[6];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6;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A[</a:t>
            </a:r>
            <a:r>
              <a:rPr lang="en-US" dirty="0" err="1" smtClean="0"/>
              <a:t>i</a:t>
            </a:r>
            <a:r>
              <a:rPr lang="en-US" dirty="0" smtClean="0"/>
              <a:t>] = 6 </a:t>
            </a:r>
            <a:r>
              <a:rPr lang="en-US" dirty="0" smtClean="0"/>
              <a:t>-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Memory is divided up into one byte pieces individually addressed.</a:t>
            </a:r>
          </a:p>
          <a:p>
            <a:pPr>
              <a:buNone/>
            </a:pPr>
            <a:r>
              <a:rPr lang="en-US" dirty="0" smtClean="0"/>
              <a:t>	- minimum data you can request from the memory is 1 byte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byte has an address.</a:t>
            </a:r>
          </a:p>
          <a:p>
            <a:pPr>
              <a:buNone/>
            </a:pPr>
            <a:r>
              <a:rPr lang="en-US" dirty="0" smtClean="0"/>
              <a:t>	for a 32 bit processor, addressable memory is 2</a:t>
            </a:r>
            <a:r>
              <a:rPr lang="en-US" baseline="30000" dirty="0" smtClean="0"/>
              <a:t>32</a:t>
            </a:r>
            <a:r>
              <a:rPr lang="en-US" dirty="0" smtClean="0"/>
              <a:t> bytes. To </a:t>
            </a:r>
            <a:r>
              <a:rPr lang="en-US" dirty="0" smtClean="0"/>
              <a:t>uniquely identify</a:t>
            </a:r>
            <a:r>
              <a:rPr lang="en-US" dirty="0" smtClean="0"/>
              <a:t> </a:t>
            </a:r>
            <a:r>
              <a:rPr lang="en-US" dirty="0" smtClean="0"/>
              <a:t>each of the accessible byte you need log</a:t>
            </a:r>
            <a:r>
              <a:rPr lang="en-US" baseline="-25000" dirty="0" smtClean="0"/>
              <a:t>2</a:t>
            </a:r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dirty="0" smtClean="0"/>
              <a:t> = 32 bits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914400"/>
          <a:ext cx="1981200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0x00001235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6C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1D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‘o’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0x00001239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‘w’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0x0000123A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‘\0’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0x0000123B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0x24680975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0x24680976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0x24680977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0x24680978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- Accessing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A[6];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 elements of 4 bytes each,</a:t>
            </a:r>
            <a:br>
              <a:rPr lang="en-US" dirty="0" smtClean="0"/>
            </a:br>
            <a:r>
              <a:rPr lang="en-US" dirty="0" smtClean="0"/>
              <a:t>total size = 6 x 4 bytes = 24 bytes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Read an </a:t>
            </a:r>
            <a:r>
              <a:rPr lang="en-US" dirty="0" smtClean="0"/>
              <a:t>element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</a:t>
            </a:r>
            <a:r>
              <a:rPr lang="en-US" dirty="0" smtClean="0"/>
              <a:t>to an element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array_average.c</a:t>
            </a:r>
            <a:r>
              <a:rPr lang="en-US" i="1" dirty="0" smtClean="0"/>
              <a:t>}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935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A[1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A[2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A[3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A[4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A[5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4495800"/>
            <a:ext cx="15451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A[2</a:t>
            </a:r>
            <a:r>
              <a:rPr lang="en-US" dirty="0" smtClean="0"/>
              <a:t>];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47800" y="5181600"/>
            <a:ext cx="9765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A[3] = 5;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No “Strings” keyword</a:t>
            </a:r>
          </a:p>
          <a:p>
            <a:r>
              <a:rPr lang="en-US" dirty="0" smtClean="0"/>
              <a:t>A string is an array of characters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  <a:r>
              <a:rPr lang="en-US" sz="2400" dirty="0" smtClean="0"/>
              <a:t>OR</a:t>
            </a:r>
            <a:endParaRPr lang="en-US" sz="2400" dirty="0" smtClean="0"/>
          </a:p>
        </p:txBody>
      </p:sp>
      <p:pic>
        <p:nvPicPr>
          <p:cNvPr id="4" name="Picture 3" descr="5_st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86150"/>
            <a:ext cx="7310713" cy="29146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514600"/>
            <a:ext cx="29546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char string[] = “hello world</a:t>
            </a:r>
            <a:r>
              <a:rPr lang="en-US" dirty="0" smtClean="0"/>
              <a:t>”;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char *string = “hello world</a:t>
            </a:r>
            <a:r>
              <a:rPr lang="en-US" dirty="0" smtClean="0"/>
              <a:t>”;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</a:t>
            </a:r>
            <a:r>
              <a:rPr lang="en-US" dirty="0" smtClean="0"/>
              <a:t>of NULL character ‘\0’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Compiler has to know where the string ends</a:t>
            </a:r>
          </a:p>
          <a:p>
            <a:r>
              <a:rPr lang="en-US" dirty="0" smtClean="0"/>
              <a:t>‘\0’ denotes the end of string</a:t>
            </a:r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hello.c</a:t>
            </a:r>
            <a:r>
              <a:rPr lang="en-US" i="1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more characters (do $man </a:t>
            </a:r>
            <a:r>
              <a:rPr lang="en-US" dirty="0" err="1" smtClean="0"/>
              <a:t>ascii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‘\n’ = new line, ‘\t’ = horizontal tab, ‘\v’ = vertical tab, ‘\r’ = carriage return</a:t>
            </a:r>
            <a:br>
              <a:rPr lang="en-US" dirty="0" smtClean="0"/>
            </a:br>
            <a:r>
              <a:rPr lang="en-US" dirty="0" smtClean="0"/>
              <a:t>‘A’ = 0x41, ‘a’ = 0x61, ‘\0’ = 0x00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00200"/>
            <a:ext cx="28505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char string[] = “hello world”;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(“%s”, string</a:t>
            </a:r>
            <a:r>
              <a:rPr lang="en-US" dirty="0" smtClean="0"/>
              <a:t>);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6000" y="44196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char pointer points to a single byte.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pointer points to first of the four bytes.</a:t>
            </a:r>
          </a:p>
          <a:p>
            <a:r>
              <a:rPr lang="en-US" dirty="0" smtClean="0"/>
              <a:t>A pointer itself has an address where it is stored in the memory. Pointers are usually four bytes.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* is called the dereference operator</a:t>
            </a:r>
          </a:p>
          <a:p>
            <a:r>
              <a:rPr lang="en-US" dirty="0" smtClean="0"/>
              <a:t>*p gives the value pointed by </a:t>
            </a:r>
            <a:r>
              <a:rPr lang="en-US" dirty="0" smtClean="0"/>
              <a:t>p</a:t>
            </a:r>
          </a:p>
          <a:p>
            <a:pPr>
              <a:buNone/>
            </a:pPr>
            <a:r>
              <a:rPr lang="en-US" dirty="0" smtClean="0"/>
              <a:t>							    4	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	p</a:t>
            </a:r>
          </a:p>
          <a:p>
            <a:r>
              <a:rPr lang="en-US" dirty="0" smtClean="0"/>
              <a:t>&amp; (ampersand) is called the reference operator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i</a:t>
            </a:r>
            <a:r>
              <a:rPr lang="en-US" dirty="0" smtClean="0"/>
              <a:t> returns the address of variable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495800" y="48768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876800" y="4572000"/>
            <a:ext cx="1143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3124200"/>
            <a:ext cx="17401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*p; </a:t>
            </a:r>
            <a:r>
              <a:rPr lang="en-US" dirty="0" smtClean="0">
                <a:sym typeface="Wingdings" pitchFamily="2" charset="2"/>
              </a:rPr>
              <a:t> </a:t>
            </a:r>
            <a:r>
              <a:rPr lang="en-US" dirty="0" err="1" smtClean="0"/>
              <a:t>int</a:t>
            </a:r>
            <a:r>
              <a:rPr lang="en-US" dirty="0" smtClean="0"/>
              <a:t>* p;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419600"/>
            <a:ext cx="11079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4;</a:t>
            </a:r>
          </a:p>
          <a:p>
            <a:pPr>
              <a:buNone/>
            </a:pPr>
            <a:r>
              <a:rPr lang="en-US" dirty="0" smtClean="0"/>
              <a:t>p </a:t>
            </a:r>
            <a:r>
              <a:rPr lang="en-US" dirty="0" smtClean="0"/>
              <a:t>= &amp;</a:t>
            </a:r>
            <a:r>
              <a:rPr lang="en-US" dirty="0" err="1" smtClean="0"/>
              <a:t>i</a:t>
            </a:r>
            <a:r>
              <a:rPr lang="en-US" dirty="0" smtClean="0"/>
              <a:t>;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1, y = 2, z[10];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ip</a:t>
            </a:r>
            <a:r>
              <a:rPr lang="en-US" dirty="0" smtClean="0"/>
              <a:t>;		/* A pointer to an </a:t>
            </a:r>
            <a:r>
              <a:rPr lang="en-US" dirty="0" err="1" smtClean="0"/>
              <a:t>int</a:t>
            </a:r>
            <a:r>
              <a:rPr lang="en-US" dirty="0" smtClean="0"/>
              <a:t> */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= &amp;x;		/* Address of x */</a:t>
            </a:r>
          </a:p>
          <a:p>
            <a:pPr>
              <a:buNone/>
            </a:pPr>
            <a:r>
              <a:rPr lang="en-US" dirty="0" smtClean="0"/>
              <a:t>y = *</a:t>
            </a:r>
            <a:r>
              <a:rPr lang="en-US" dirty="0" err="1" smtClean="0"/>
              <a:t>ip</a:t>
            </a:r>
            <a:r>
              <a:rPr lang="en-US" dirty="0" smtClean="0"/>
              <a:t>;		/* Content of </a:t>
            </a:r>
            <a:r>
              <a:rPr lang="en-US" dirty="0" err="1" smtClean="0"/>
              <a:t>ip</a:t>
            </a:r>
            <a:r>
              <a:rPr lang="en-US" dirty="0" smtClean="0"/>
              <a:t> */</a:t>
            </a:r>
          </a:p>
          <a:p>
            <a:pPr>
              <a:buNone/>
            </a:pPr>
            <a:r>
              <a:rPr lang="en-US" dirty="0" smtClean="0"/>
              <a:t>*</a:t>
            </a:r>
            <a:r>
              <a:rPr lang="en-US" dirty="0" err="1" smtClean="0"/>
              <a:t>ip</a:t>
            </a:r>
            <a:r>
              <a:rPr lang="en-US" dirty="0" smtClean="0"/>
              <a:t> = 0;		/* Clear where </a:t>
            </a:r>
            <a:r>
              <a:rPr lang="en-US" dirty="0" err="1" smtClean="0"/>
              <a:t>ip</a:t>
            </a:r>
            <a:r>
              <a:rPr lang="en-US" dirty="0" smtClean="0"/>
              <a:t> points */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= &amp;z[0];		/* Address of first element </a:t>
            </a:r>
            <a:br>
              <a:rPr lang="en-US" dirty="0" smtClean="0"/>
            </a:br>
            <a:r>
              <a:rPr lang="en-US" dirty="0" smtClean="0"/>
              <a:t>				of z </a:t>
            </a:r>
            <a:r>
              <a:rPr lang="en-US" dirty="0" smtClean="0"/>
              <a:t>*/</a:t>
            </a:r>
          </a:p>
          <a:p>
            <a:pPr>
              <a:buNone/>
            </a:pPr>
            <a:r>
              <a:rPr lang="en-US" i="1" dirty="0" smtClean="0"/>
              <a:t>{program: </a:t>
            </a:r>
            <a:r>
              <a:rPr lang="en-US" i="1" dirty="0" err="1" smtClean="0"/>
              <a:t>pointer.c</a:t>
            </a:r>
            <a:r>
              <a:rPr lang="en-US" i="1" dirty="0" smtClean="0"/>
              <a:t>}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 Course, Programming club, Fall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919C-AFB8-4D4C-A1DC-0BC3546890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953</Words>
  <Application>Microsoft Office PowerPoint</Application>
  <PresentationFormat>On-screen Show (4:3)</PresentationFormat>
  <Paragraphs>220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5. Arrays, Pointers and Strings</vt:lpstr>
      <vt:lpstr>Arrays</vt:lpstr>
      <vt:lpstr>Array Initialization</vt:lpstr>
      <vt:lpstr>Memory addresses</vt:lpstr>
      <vt:lpstr>Array - Accessing an element</vt:lpstr>
      <vt:lpstr>Strings in C</vt:lpstr>
      <vt:lpstr>Significance of NULL character ‘\0’</vt:lpstr>
      <vt:lpstr>Pointers in C</vt:lpstr>
      <vt:lpstr>More about pointers</vt:lpstr>
      <vt:lpstr>Pointer Arithmetic</vt:lpstr>
      <vt:lpstr>Pointer arithmetic: Valid operations</vt:lpstr>
      <vt:lpstr>Pointer Arithmetic: Example</vt:lpstr>
      <vt:lpstr>Pointers and arrays</vt:lpstr>
      <vt:lpstr>Pointers and function arguments</vt:lpstr>
      <vt:lpstr>2-Dimensional Arrays (Array of arrays)</vt:lpstr>
      <vt:lpstr>More about 2-Dimensional arrays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Recursion and Arrays</dc:title>
  <dc:creator>Nitin Munjsl</dc:creator>
  <cp:lastModifiedBy>Nitin Munjsl</cp:lastModifiedBy>
  <cp:revision>175</cp:revision>
  <dcterms:created xsi:type="dcterms:W3CDTF">2008-09-05T13:47:41Z</dcterms:created>
  <dcterms:modified xsi:type="dcterms:W3CDTF">2008-09-07T12:21:40Z</dcterms:modified>
</cp:coreProperties>
</file>