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98554-66F7-4391-9E5E-58EB49CE0EC1}" type="datetimeFigureOut">
              <a:rPr lang="en-US" smtClean="0"/>
              <a:t>10/18/2008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BB976-C0B8-4052-8D76-970DCDEB05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E43C-3C8D-4B59-AED0-CC5A6272B260}" type="datetime1">
              <a:rPr lang="en-US" smtClean="0"/>
              <a:t>10/18/2008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2DF-04B6-4CC7-9333-EECBAAE66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8D1F-03CF-4FC8-9685-C45856123941}" type="datetime1">
              <a:rPr lang="en-US" smtClean="0"/>
              <a:t>10/18/2008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2DF-04B6-4CC7-9333-EECBAAE66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94A7-639A-447D-983A-CD694F56F413}" type="datetime1">
              <a:rPr lang="en-US" smtClean="0"/>
              <a:t>10/18/2008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2DF-04B6-4CC7-9333-EECBAAE66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4EED-9633-458C-851C-C700A2418AF1}" type="datetime1">
              <a:rPr lang="en-US" smtClean="0"/>
              <a:t>10/18/2008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2DF-04B6-4CC7-9333-EECBAAE66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68B8-1B8A-4866-8FCB-7478B5BEC44D}" type="datetime1">
              <a:rPr lang="en-US" smtClean="0"/>
              <a:t>10/18/2008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2DF-04B6-4CC7-9333-EECBAAE66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2ECF-29B6-4D2B-9A2C-AF6935BEC551}" type="datetime1">
              <a:rPr lang="en-US" smtClean="0"/>
              <a:t>10/18/2008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2DF-04B6-4CC7-9333-EECBAAE66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6299-A574-4344-BE75-9F6ED67BD128}" type="datetime1">
              <a:rPr lang="en-US" smtClean="0"/>
              <a:t>10/18/2008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2DF-04B6-4CC7-9333-EECBAAE66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8D4E-67B5-40AA-8655-E69F1DA187D7}" type="datetime1">
              <a:rPr lang="en-US" smtClean="0"/>
              <a:t>10/18/2008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2DF-04B6-4CC7-9333-EECBAAE66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88EA-BC4F-44B3-A476-8F5CE5B8176E}" type="datetime1">
              <a:rPr lang="en-US" smtClean="0"/>
              <a:t>10/18/2008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2DF-04B6-4CC7-9333-EECBAAE66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2403-77E6-4724-98FC-0386DEFA277A}" type="datetime1">
              <a:rPr lang="en-US" smtClean="0"/>
              <a:t>10/18/2008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2DF-04B6-4CC7-9333-EECBAAE66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B868-F730-4E26-8BB2-C2BC7B9C569C}" type="datetime1">
              <a:rPr lang="en-US" smtClean="0"/>
              <a:t>10/18/2008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2DF-04B6-4CC7-9333-EECBAAE66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789B6-8451-4C94-A171-900D76D26049}" type="datetime1">
              <a:rPr lang="en-US" smtClean="0"/>
              <a:t>10/18/2008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292DF-04B6-4CC7-9333-EECBAAE66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8. Structures, File I/O, Recursion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18</a:t>
            </a:r>
            <a:r>
              <a:rPr lang="en-US" baseline="30000" dirty="0" smtClean="0"/>
              <a:t>th</a:t>
            </a:r>
            <a:r>
              <a:rPr lang="en-US" dirty="0" smtClean="0"/>
              <a:t> October</a:t>
            </a:r>
          </a:p>
          <a:p>
            <a:r>
              <a:rPr lang="en-US" dirty="0" smtClean="0"/>
              <a:t>IIT Kanpur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2DF-04B6-4CC7-9333-EECBAAE663A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typedef</a:t>
            </a:r>
            <a:r>
              <a:rPr lang="en-US" dirty="0" smtClean="0"/>
              <a:t> for creating new data type names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this the name length a synonym for int. Afterwards, you can do: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context of </a:t>
            </a:r>
            <a:r>
              <a:rPr lang="en-US" dirty="0" err="1" smtClean="0"/>
              <a:t>structs</a:t>
            </a:r>
            <a:r>
              <a:rPr lang="en-US" dirty="0" smtClean="0"/>
              <a:t>, you can do: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83C8-628A-47D2-B2CB-2EBF1D3D453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2286000"/>
            <a:ext cx="19211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length;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3630" y="3962400"/>
            <a:ext cx="19781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length number = 4;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5105400"/>
            <a:ext cx="3027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tnode</a:t>
            </a:r>
            <a:r>
              <a:rPr lang="en-US" dirty="0" smtClean="0"/>
              <a:t> *</a:t>
            </a:r>
            <a:r>
              <a:rPr lang="en-US" dirty="0" err="1" smtClean="0"/>
              <a:t>TreePtr</a:t>
            </a:r>
            <a:r>
              <a:rPr lang="en-US" dirty="0" smtClean="0"/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95895" y="5048071"/>
            <a:ext cx="223830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tnode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.</a:t>
            </a:r>
          </a:p>
          <a:p>
            <a:r>
              <a:rPr lang="en-US" dirty="0" smtClean="0"/>
              <a:t>	.</a:t>
            </a:r>
          </a:p>
          <a:p>
            <a:r>
              <a:rPr lang="en-US" dirty="0" smtClean="0"/>
              <a:t>} </a:t>
            </a:r>
            <a:r>
              <a:rPr lang="en-US" dirty="0" err="1" smtClean="0"/>
              <a:t>TreeNode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union is a memory location that is shared by two or more different types of variables.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of </a:t>
            </a:r>
            <a:r>
              <a:rPr lang="en-US" dirty="0" err="1" smtClean="0"/>
              <a:t>ival</a:t>
            </a:r>
            <a:r>
              <a:rPr lang="en-US" dirty="0" smtClean="0"/>
              <a:t>, </a:t>
            </a:r>
            <a:r>
              <a:rPr lang="en-US" dirty="0" err="1" smtClean="0"/>
              <a:t>fval</a:t>
            </a:r>
            <a:r>
              <a:rPr lang="en-US" dirty="0" smtClean="0"/>
              <a:t>, </a:t>
            </a:r>
            <a:r>
              <a:rPr lang="en-US" dirty="0" err="1" smtClean="0"/>
              <a:t>cval</a:t>
            </a:r>
            <a:r>
              <a:rPr lang="en-US" dirty="0" smtClean="0"/>
              <a:t> have the same location in memory.</a:t>
            </a:r>
          </a:p>
          <a:p>
            <a:r>
              <a:rPr lang="en-US" dirty="0" smtClean="0"/>
              <a:t>Usage is similar to that of </a:t>
            </a:r>
            <a:r>
              <a:rPr lang="en-US" dirty="0" err="1" smtClean="0"/>
              <a:t>structs</a:t>
            </a:r>
            <a:r>
              <a:rPr lang="en-US" dirty="0" smtClean="0"/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83C8-628A-47D2-B2CB-2EBF1D3D453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713672"/>
            <a:ext cx="1995867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union </a:t>
            </a:r>
            <a:r>
              <a:rPr lang="en-US" dirty="0" err="1" smtClean="0"/>
              <a:t>u_tag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ival</a:t>
            </a:r>
            <a:r>
              <a:rPr lang="en-US" dirty="0" smtClean="0"/>
              <a:t>;</a:t>
            </a:r>
          </a:p>
          <a:p>
            <a:r>
              <a:rPr lang="en-US" dirty="0" smtClean="0"/>
              <a:t>	float </a:t>
            </a:r>
            <a:r>
              <a:rPr lang="en-US" dirty="0" err="1" smtClean="0"/>
              <a:t>fval</a:t>
            </a:r>
            <a:r>
              <a:rPr lang="en-US" dirty="0" smtClean="0"/>
              <a:t>;</a:t>
            </a:r>
          </a:p>
          <a:p>
            <a:r>
              <a:rPr lang="en-US" dirty="0" smtClean="0"/>
              <a:t>	char </a:t>
            </a:r>
            <a:r>
              <a:rPr lang="en-US" dirty="0" err="1" smtClean="0"/>
              <a:t>cval</a:t>
            </a:r>
            <a:r>
              <a:rPr lang="en-US" dirty="0" smtClean="0"/>
              <a:t>;</a:t>
            </a:r>
          </a:p>
          <a:p>
            <a:r>
              <a:rPr lang="en-US" dirty="0" smtClean="0"/>
              <a:t>} u;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29400" y="5638800"/>
            <a:ext cx="15308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u.ival</a:t>
            </a:r>
            <a:r>
              <a:rPr lang="en-US" dirty="0" smtClean="0"/>
              <a:t> or </a:t>
            </a:r>
            <a:r>
              <a:rPr lang="en-US" dirty="0" err="1" smtClean="0"/>
              <a:t>u.cval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Bit-fields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storage is high cost affair, we need to use memory efficiently (</a:t>
            </a:r>
            <a:r>
              <a:rPr lang="en-US" dirty="0" err="1" smtClean="0"/>
              <a:t>e.g</a:t>
            </a:r>
            <a:r>
              <a:rPr lang="en-US" dirty="0" smtClean="0"/>
              <a:t> in embedded systems)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Here each of the element takes a bit of memory (1 bit)</a:t>
            </a:r>
          </a:p>
          <a:p>
            <a:r>
              <a:rPr lang="en-US" dirty="0" smtClean="0"/>
              <a:t>The number following the colons represent the field length in bits.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83C8-628A-47D2-B2CB-2EBF1D3D453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2485072"/>
            <a:ext cx="2776722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unsigned pin1 : 1;</a:t>
            </a:r>
          </a:p>
          <a:p>
            <a:r>
              <a:rPr lang="en-US" dirty="0" smtClean="0"/>
              <a:t>	unsigned pin2 : 1;</a:t>
            </a:r>
          </a:p>
          <a:p>
            <a:r>
              <a:rPr lang="en-US" dirty="0" smtClean="0"/>
              <a:t>	unsigned pin3 : 1;</a:t>
            </a:r>
          </a:p>
          <a:p>
            <a:r>
              <a:rPr lang="en-US" dirty="0" smtClean="0"/>
              <a:t>} flags;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file pointer</a:t>
            </a:r>
          </a:p>
          <a:p>
            <a:endParaRPr lang="en-US" dirty="0" smtClean="0"/>
          </a:p>
          <a:p>
            <a:r>
              <a:rPr lang="en-US" dirty="0" smtClean="0"/>
              <a:t>Opening a file</a:t>
            </a:r>
          </a:p>
          <a:p>
            <a:endParaRPr lang="en-US" dirty="0" smtClean="0"/>
          </a:p>
          <a:p>
            <a:r>
              <a:rPr lang="en-US" dirty="0" smtClean="0"/>
              <a:t>Modes</a:t>
            </a:r>
          </a:p>
          <a:p>
            <a:pPr lvl="1"/>
            <a:r>
              <a:rPr lang="en-US" dirty="0" smtClean="0"/>
              <a:t>r : read, w: write, a: append, r+ : read and create if file does not exist, w+, a+, </a:t>
            </a:r>
            <a:r>
              <a:rPr lang="en-US" dirty="0" err="1" smtClean="0"/>
              <a:t>rb</a:t>
            </a:r>
            <a:r>
              <a:rPr lang="en-US" dirty="0" smtClean="0"/>
              <a:t>, </a:t>
            </a:r>
            <a:r>
              <a:rPr lang="en-US" dirty="0" err="1" smtClean="0"/>
              <a:t>wb</a:t>
            </a:r>
            <a:r>
              <a:rPr lang="en-US" dirty="0" smtClean="0"/>
              <a:t>, </a:t>
            </a:r>
            <a:r>
              <a:rPr lang="en-US" dirty="0" err="1" smtClean="0"/>
              <a:t>ab</a:t>
            </a:r>
            <a:r>
              <a:rPr lang="en-US" dirty="0" smtClean="0"/>
              <a:t>, </a:t>
            </a:r>
            <a:r>
              <a:rPr lang="en-US" dirty="0" err="1" smtClean="0"/>
              <a:t>r+b</a:t>
            </a:r>
            <a:r>
              <a:rPr lang="en-US" dirty="0" smtClean="0"/>
              <a:t>, </a:t>
            </a:r>
            <a:r>
              <a:rPr lang="en-US" dirty="0" err="1" smtClean="0"/>
              <a:t>r+w</a:t>
            </a:r>
            <a:r>
              <a:rPr lang="en-US" dirty="0" smtClean="0"/>
              <a:t>, </a:t>
            </a:r>
            <a:r>
              <a:rPr lang="en-US" dirty="0" err="1" smtClean="0"/>
              <a:t>r+a</a:t>
            </a:r>
            <a:endParaRPr lang="en-US" dirty="0" smtClean="0"/>
          </a:p>
          <a:p>
            <a:r>
              <a:rPr lang="en-US" dirty="0" smtClean="0"/>
              <a:t>Closing a file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281535"/>
            <a:ext cx="124425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FILE *</a:t>
            </a:r>
            <a:r>
              <a:rPr lang="en-US" sz="2400" dirty="0" err="1" smtClean="0"/>
              <a:t>fp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99097" y="3348335"/>
            <a:ext cx="415870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FILE *</a:t>
            </a:r>
            <a:r>
              <a:rPr lang="en-US" sz="2400" dirty="0" err="1" smtClean="0"/>
              <a:t>fp</a:t>
            </a:r>
            <a:r>
              <a:rPr lang="en-US" sz="2400" dirty="0" smtClean="0"/>
              <a:t> = </a:t>
            </a:r>
            <a:r>
              <a:rPr lang="en-US" sz="2400" dirty="0" err="1" smtClean="0"/>
              <a:t>fopen</a:t>
            </a:r>
            <a:r>
              <a:rPr lang="en-US" sz="2400" dirty="0" smtClean="0"/>
              <a:t>(“data.txt”, “r”);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1515" y="6019800"/>
            <a:ext cx="143308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fclose</a:t>
            </a:r>
            <a:r>
              <a:rPr lang="en-US" sz="2400" dirty="0" smtClean="0"/>
              <a:t>(</a:t>
            </a:r>
            <a:r>
              <a:rPr lang="en-US" sz="2400" dirty="0" err="1" smtClean="0"/>
              <a:t>fp</a:t>
            </a:r>
            <a:r>
              <a:rPr lang="en-US" sz="2400" dirty="0" smtClean="0"/>
              <a:t>);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2DF-04B6-4CC7-9333-EECBAAE663A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r>
              <a:rPr lang="en-US" sz="2400" dirty="0" smtClean="0"/>
              <a:t>		Some functions for file I/O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1341120"/>
          <a:ext cx="7467600" cy="445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33625"/>
                <a:gridCol w="51339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fopen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opens a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fclose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closes</a:t>
                      </a:r>
                      <a:r>
                        <a:rPr lang="en-US" baseline="0" dirty="0" smtClean="0"/>
                        <a:t> a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fputc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writes a character to a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fgetc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reads a character from a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fputs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writes a string to a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fgets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reads</a:t>
                      </a:r>
                      <a:r>
                        <a:rPr lang="en-US" baseline="0" dirty="0" smtClean="0"/>
                        <a:t> a string to a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fseek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file position indicator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ftell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to file position indicator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fprintf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similar to </a:t>
                      </a:r>
                      <a:r>
                        <a:rPr lang="en-US" dirty="0" err="1" smtClean="0"/>
                        <a:t>printf</a:t>
                      </a:r>
                      <a:r>
                        <a:rPr lang="en-US" dirty="0" smtClean="0"/>
                        <a:t>(),</a:t>
                      </a:r>
                      <a:r>
                        <a:rPr lang="en-US" baseline="0" dirty="0" smtClean="0"/>
                        <a:t> but to a file instead of console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fscanf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similar to </a:t>
                      </a:r>
                      <a:r>
                        <a:rPr lang="en-US" dirty="0" err="1" smtClean="0"/>
                        <a:t>scanf</a:t>
                      </a:r>
                      <a:r>
                        <a:rPr lang="en-US" dirty="0" smtClean="0"/>
                        <a:t>(),</a:t>
                      </a:r>
                      <a:r>
                        <a:rPr lang="en-US" baseline="0" dirty="0" smtClean="0"/>
                        <a:t> but to a file instead of console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deletes</a:t>
                      </a:r>
                      <a:r>
                        <a:rPr lang="en-US" baseline="0" dirty="0" smtClean="0"/>
                        <a:t> the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fflush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flushes</a:t>
                      </a:r>
                      <a:r>
                        <a:rPr lang="en-US" baseline="0" dirty="0" smtClean="0"/>
                        <a:t> the file pipe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2DF-04B6-4CC7-9333-EECBAAE663A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Supplement topic – I/O from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Reading from console</a:t>
            </a:r>
          </a:p>
          <a:p>
            <a:r>
              <a:rPr lang="en-US" dirty="0" smtClean="0"/>
              <a:t>During program execution</a:t>
            </a:r>
          </a:p>
          <a:p>
            <a:pPr lvl="1"/>
            <a:r>
              <a:rPr lang="en-US" dirty="0" err="1" smtClean="0"/>
              <a:t>printf</a:t>
            </a:r>
            <a:r>
              <a:rPr lang="en-US" dirty="0" smtClean="0"/>
              <a:t>(), </a:t>
            </a:r>
            <a:r>
              <a:rPr lang="en-US" dirty="0" err="1" smtClean="0"/>
              <a:t>scanf</a:t>
            </a:r>
            <a:r>
              <a:rPr lang="en-US" dirty="0" smtClean="0"/>
              <a:t>(), </a:t>
            </a:r>
            <a:r>
              <a:rPr lang="en-US" dirty="0" err="1" smtClean="0"/>
              <a:t>putc</a:t>
            </a:r>
            <a:r>
              <a:rPr lang="en-US" dirty="0" smtClean="0"/>
              <a:t>(), </a:t>
            </a:r>
            <a:r>
              <a:rPr lang="en-US" dirty="0" err="1" smtClean="0"/>
              <a:t>getc</a:t>
            </a:r>
            <a:r>
              <a:rPr lang="en-US" dirty="0" smtClean="0"/>
              <a:t>()</a:t>
            </a:r>
          </a:p>
          <a:p>
            <a:r>
              <a:rPr lang="en-US" dirty="0" smtClean="0"/>
              <a:t>Just before execution starts (parameters passed to the program)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argc</a:t>
            </a:r>
            <a:r>
              <a:rPr lang="en-US" dirty="0" smtClean="0"/>
              <a:t>: number of arguments (in above case, 5)</a:t>
            </a:r>
          </a:p>
          <a:p>
            <a:pPr lvl="1"/>
            <a:r>
              <a:rPr lang="en-US" dirty="0" err="1" smtClean="0"/>
              <a:t>argv</a:t>
            </a:r>
            <a:r>
              <a:rPr lang="en-US" dirty="0" smtClean="0"/>
              <a:t>: pointer to array of char pointers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4114800"/>
            <a:ext cx="47684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$ ./</a:t>
            </a:r>
            <a:r>
              <a:rPr lang="en-US" dirty="0" err="1" smtClean="0"/>
              <a:t>a.out</a:t>
            </a:r>
            <a:r>
              <a:rPr lang="en-US" dirty="0" smtClean="0"/>
              <a:t> 3 </a:t>
            </a:r>
            <a:r>
              <a:rPr lang="en-US" dirty="0" err="1" smtClean="0"/>
              <a:t>santa_singh</a:t>
            </a:r>
            <a:r>
              <a:rPr lang="en-US" dirty="0" smtClean="0"/>
              <a:t> </a:t>
            </a:r>
            <a:r>
              <a:rPr lang="en-US" dirty="0" err="1" smtClean="0"/>
              <a:t>banta_singh</a:t>
            </a:r>
            <a:r>
              <a:rPr lang="en-US" dirty="0" smtClean="0"/>
              <a:t> </a:t>
            </a:r>
            <a:r>
              <a:rPr lang="en-US" dirty="0" err="1" smtClean="0"/>
              <a:t>happy_singh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4648200"/>
            <a:ext cx="30245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</a:t>
            </a:r>
            <a:r>
              <a:rPr lang="en-US" dirty="0" err="1" smtClean="0"/>
              <a:t>argv</a:t>
            </a:r>
            <a:r>
              <a:rPr lang="en-US" dirty="0" smtClean="0"/>
              <a:t>[])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2DF-04B6-4CC7-9333-EECBAAE663A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supplement -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 is when a function calls itself.</a:t>
            </a:r>
          </a:p>
          <a:p>
            <a:pPr lvl="1"/>
            <a:r>
              <a:rPr lang="en-US" dirty="0" smtClean="0"/>
              <a:t>Great Utility</a:t>
            </a:r>
          </a:p>
          <a:p>
            <a:pPr lvl="1"/>
            <a:r>
              <a:rPr lang="en-US" dirty="0" smtClean="0"/>
              <a:t>Makes the code easier</a:t>
            </a:r>
          </a:p>
          <a:p>
            <a:r>
              <a:rPr lang="en-US" dirty="0" smtClean="0"/>
              <a:t>Requirements to use recursion</a:t>
            </a:r>
          </a:p>
          <a:p>
            <a:pPr lvl="1"/>
            <a:r>
              <a:rPr lang="en-US" dirty="0" smtClean="0"/>
              <a:t>A condition to cease at</a:t>
            </a:r>
          </a:p>
          <a:p>
            <a:pPr lvl="2"/>
            <a:r>
              <a:rPr lang="en-US" dirty="0" smtClean="0"/>
              <a:t>otherwise the program would never terminate</a:t>
            </a:r>
          </a:p>
          <a:p>
            <a:pPr lvl="2"/>
            <a:r>
              <a:rPr lang="en-US" dirty="0" smtClean="0"/>
              <a:t>the condition is usually written at the beginning of the recursive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2DF-04B6-4CC7-9333-EECBAAE663A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example: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4458831"/>
            <a:ext cx="6622326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imSun" pitchFamily="2" charset="-122"/>
                <a:ea typeface="SimSun" pitchFamily="2" charset="-122"/>
              </a:rPr>
              <a:t>/* recursive */</a:t>
            </a:r>
          </a:p>
          <a:p>
            <a:r>
              <a:rPr lang="en-US" sz="2000" dirty="0" err="1" smtClean="0">
                <a:latin typeface="SimSun" pitchFamily="2" charset="-122"/>
                <a:ea typeface="SimSun" pitchFamily="2" charset="-122"/>
              </a:rPr>
              <a:t>int</a:t>
            </a:r>
            <a:r>
              <a:rPr lang="en-US" sz="2000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en-US" sz="2000" dirty="0" err="1" smtClean="0">
                <a:latin typeface="SimSun" pitchFamily="2" charset="-122"/>
                <a:ea typeface="SimSun" pitchFamily="2" charset="-122"/>
              </a:rPr>
              <a:t>factr</a:t>
            </a:r>
            <a:r>
              <a:rPr lang="en-US" sz="2000" dirty="0" smtClean="0">
                <a:latin typeface="SimSun" pitchFamily="2" charset="-122"/>
                <a:ea typeface="SimSun" pitchFamily="2" charset="-122"/>
              </a:rPr>
              <a:t>(</a:t>
            </a:r>
            <a:r>
              <a:rPr lang="en-US" sz="2000" dirty="0" err="1" smtClean="0">
                <a:latin typeface="SimSun" pitchFamily="2" charset="-122"/>
                <a:ea typeface="SimSun" pitchFamily="2" charset="-122"/>
              </a:rPr>
              <a:t>int</a:t>
            </a:r>
            <a:r>
              <a:rPr lang="en-US" sz="2000" dirty="0" smtClean="0">
                <a:latin typeface="SimSun" pitchFamily="2" charset="-122"/>
                <a:ea typeface="SimSun" pitchFamily="2" charset="-122"/>
              </a:rPr>
              <a:t> n) {</a:t>
            </a:r>
          </a:p>
          <a:p>
            <a:r>
              <a:rPr lang="en-US" sz="2000" dirty="0" smtClean="0">
                <a:latin typeface="SimSun" pitchFamily="2" charset="-122"/>
                <a:ea typeface="SimSun" pitchFamily="2" charset="-122"/>
              </a:rPr>
              <a:t>	</a:t>
            </a:r>
            <a:r>
              <a:rPr lang="en-US" sz="2000" dirty="0" err="1" smtClean="0">
                <a:latin typeface="SimSun" pitchFamily="2" charset="-122"/>
                <a:ea typeface="SimSun" pitchFamily="2" charset="-122"/>
              </a:rPr>
              <a:t>int</a:t>
            </a:r>
            <a:r>
              <a:rPr lang="en-US" sz="2000" dirty="0" smtClean="0">
                <a:latin typeface="SimSun" pitchFamily="2" charset="-122"/>
                <a:ea typeface="SimSun" pitchFamily="2" charset="-122"/>
              </a:rPr>
              <a:t> answer;</a:t>
            </a:r>
          </a:p>
          <a:p>
            <a:r>
              <a:rPr lang="en-US" sz="2000" dirty="0" smtClean="0">
                <a:latin typeface="SimSun" pitchFamily="2" charset="-122"/>
                <a:ea typeface="SimSun" pitchFamily="2" charset="-122"/>
              </a:rPr>
              <a:t>	if(n==l) return(1);</a:t>
            </a:r>
          </a:p>
          <a:p>
            <a:r>
              <a:rPr lang="en-US" sz="2000" dirty="0" smtClean="0">
                <a:latin typeface="SimSun" pitchFamily="2" charset="-122"/>
                <a:ea typeface="SimSun" pitchFamily="2" charset="-122"/>
              </a:rPr>
              <a:t>	answer = </a:t>
            </a:r>
            <a:r>
              <a:rPr lang="en-US" sz="2000" dirty="0" err="1" smtClean="0">
                <a:latin typeface="SimSun" pitchFamily="2" charset="-122"/>
                <a:ea typeface="SimSun" pitchFamily="2" charset="-122"/>
              </a:rPr>
              <a:t>factr</a:t>
            </a:r>
            <a:r>
              <a:rPr lang="en-US" sz="2000" dirty="0" smtClean="0">
                <a:latin typeface="SimSun" pitchFamily="2" charset="-122"/>
                <a:ea typeface="SimSun" pitchFamily="2" charset="-122"/>
              </a:rPr>
              <a:t>(n-l)*n; /* recursive call */</a:t>
            </a:r>
          </a:p>
          <a:p>
            <a:r>
              <a:rPr lang="en-US" sz="2000" dirty="0" smtClean="0">
                <a:latin typeface="SimSun" pitchFamily="2" charset="-122"/>
                <a:ea typeface="SimSun" pitchFamily="2" charset="-122"/>
              </a:rPr>
              <a:t>	return(answer);</a:t>
            </a:r>
          </a:p>
          <a:p>
            <a:r>
              <a:rPr lang="en-US" sz="2000" dirty="0" smtClean="0">
                <a:latin typeface="SimSun" pitchFamily="2" charset="-122"/>
                <a:ea typeface="SimSun" pitchFamily="2" charset="-122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1981200"/>
            <a:ext cx="66294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imSun" pitchFamily="2" charset="-122"/>
                <a:ea typeface="SimSun" pitchFamily="2" charset="-122"/>
              </a:rPr>
              <a:t>/* non-recursive */</a:t>
            </a:r>
          </a:p>
          <a:p>
            <a:r>
              <a:rPr lang="en-US" dirty="0" err="1" smtClean="0">
                <a:latin typeface="SimSun" pitchFamily="2" charset="-122"/>
                <a:ea typeface="SimSun" pitchFamily="2" charset="-122"/>
              </a:rPr>
              <a:t>int</a:t>
            </a:r>
            <a:r>
              <a:rPr lang="en-US" dirty="0" smtClean="0">
                <a:latin typeface="SimSun" pitchFamily="2" charset="-122"/>
                <a:ea typeface="SimSun" pitchFamily="2" charset="-122"/>
              </a:rPr>
              <a:t> fact(</a:t>
            </a:r>
            <a:r>
              <a:rPr lang="en-US" dirty="0" err="1" smtClean="0">
                <a:latin typeface="SimSun" pitchFamily="2" charset="-122"/>
                <a:ea typeface="SimSun" pitchFamily="2" charset="-122"/>
              </a:rPr>
              <a:t>int</a:t>
            </a:r>
            <a:r>
              <a:rPr lang="en-US" dirty="0" smtClean="0">
                <a:latin typeface="SimSun" pitchFamily="2" charset="-122"/>
                <a:ea typeface="SimSun" pitchFamily="2" charset="-122"/>
              </a:rPr>
              <a:t> n) {</a:t>
            </a:r>
          </a:p>
          <a:p>
            <a:r>
              <a:rPr lang="en-US" dirty="0" smtClean="0">
                <a:latin typeface="SimSun" pitchFamily="2" charset="-122"/>
                <a:ea typeface="SimSun" pitchFamily="2" charset="-122"/>
              </a:rPr>
              <a:t>	</a:t>
            </a:r>
            <a:r>
              <a:rPr lang="en-US" dirty="0" err="1" smtClean="0">
                <a:latin typeface="SimSun" pitchFamily="2" charset="-122"/>
                <a:ea typeface="SimSun" pitchFamily="2" charset="-122"/>
              </a:rPr>
              <a:t>int</a:t>
            </a:r>
            <a:r>
              <a:rPr lang="en-US" dirty="0" smtClean="0">
                <a:latin typeface="SimSun" pitchFamily="2" charset="-122"/>
                <a:ea typeface="SimSun" pitchFamily="2" charset="-122"/>
              </a:rPr>
              <a:t> t, answer;</a:t>
            </a:r>
          </a:p>
          <a:p>
            <a:r>
              <a:rPr lang="en-US" dirty="0" smtClean="0">
                <a:latin typeface="SimSun" pitchFamily="2" charset="-122"/>
                <a:ea typeface="SimSun" pitchFamily="2" charset="-122"/>
              </a:rPr>
              <a:t>	answer = 1;</a:t>
            </a:r>
          </a:p>
          <a:p>
            <a:r>
              <a:rPr lang="en-US" dirty="0" smtClean="0">
                <a:latin typeface="SimSun" pitchFamily="2" charset="-122"/>
                <a:ea typeface="SimSun" pitchFamily="2" charset="-122"/>
              </a:rPr>
              <a:t>	for(t=1; t&lt;=n; t++)</a:t>
            </a:r>
          </a:p>
          <a:p>
            <a:r>
              <a:rPr lang="en-US" dirty="0" smtClean="0">
                <a:latin typeface="SimSun" pitchFamily="2" charset="-122"/>
                <a:ea typeface="SimSun" pitchFamily="2" charset="-122"/>
              </a:rPr>
              <a:t>	answer=answer*(t);</a:t>
            </a:r>
          </a:p>
          <a:p>
            <a:r>
              <a:rPr lang="en-US" dirty="0" smtClean="0">
                <a:latin typeface="SimSun" pitchFamily="2" charset="-122"/>
                <a:ea typeface="SimSun" pitchFamily="2" charset="-122"/>
              </a:rPr>
              <a:t>	return(answer);</a:t>
            </a:r>
          </a:p>
          <a:p>
            <a:r>
              <a:rPr lang="en-US" dirty="0" smtClean="0">
                <a:latin typeface="SimSun" pitchFamily="2" charset="-122"/>
                <a:ea typeface="SimSun" pitchFamily="2" charset="-122"/>
              </a:rPr>
              <a:t>}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92DF-04B6-4CC7-9333-EECBAAE663A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Definition: A collection of one or more different variables with the same handle (same name).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83C8-628A-47D2-B2CB-2EBF1D3D453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0" y="3352800"/>
            <a:ext cx="3065711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point {</a:t>
            </a:r>
          </a:p>
          <a:p>
            <a:r>
              <a:rPr lang="en-US" dirty="0"/>
              <a:t>	</a:t>
            </a:r>
            <a:r>
              <a:rPr lang="en-US" dirty="0" smtClean="0"/>
              <a:t>char name[30];</a:t>
            </a:r>
          </a:p>
          <a:p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y;</a:t>
            </a:r>
          </a:p>
          <a:p>
            <a:r>
              <a:rPr lang="en-US" dirty="0"/>
              <a:t>	</a:t>
            </a:r>
            <a:r>
              <a:rPr lang="en-US" dirty="0" smtClean="0"/>
              <a:t>double temperature;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562600" y="3352800"/>
            <a:ext cx="15847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point pt;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62600" y="3932872"/>
            <a:ext cx="139666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point {</a:t>
            </a:r>
          </a:p>
          <a:p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r>
              <a:rPr lang="en-US" dirty="0"/>
              <a:t>	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/>
              <a:t>.</a:t>
            </a:r>
          </a:p>
          <a:p>
            <a:r>
              <a:rPr lang="en-US" dirty="0" smtClean="0"/>
              <a:t>} pt, pt1;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of Structures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an element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{program: </a:t>
            </a:r>
            <a:r>
              <a:rPr lang="en-US" dirty="0" err="1" smtClean="0"/>
              <a:t>basic_of_structures.c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83C8-628A-47D2-B2CB-2EBF1D3D453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2286000"/>
            <a:ext cx="327256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structure-</a:t>
            </a:r>
            <a:r>
              <a:rPr lang="en-US" sz="2400" dirty="0" err="1" smtClean="0"/>
              <a:t>name.member</a:t>
            </a: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62000" y="4491335"/>
            <a:ext cx="465345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printf</a:t>
            </a:r>
            <a:r>
              <a:rPr lang="en-US" sz="2400" dirty="0" smtClean="0"/>
              <a:t>(“x = %d, y = %d\n”, </a:t>
            </a:r>
            <a:r>
              <a:rPr lang="en-US" sz="2400" dirty="0" err="1" smtClean="0"/>
              <a:t>pt.x</a:t>
            </a:r>
            <a:r>
              <a:rPr lang="en-US" sz="2400" dirty="0" smtClean="0"/>
              <a:t>, </a:t>
            </a:r>
            <a:r>
              <a:rPr lang="en-US" sz="2400" dirty="0" err="1" smtClean="0"/>
              <a:t>pt.y</a:t>
            </a:r>
            <a:r>
              <a:rPr lang="en-US" sz="2400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of Structures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r>
              <a:rPr lang="en-US" dirty="0" smtClean="0"/>
              <a:t> can also contain other </a:t>
            </a:r>
            <a:r>
              <a:rPr lang="en-US" dirty="0" err="1" smtClean="0"/>
              <a:t>structs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access its element: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83C8-628A-47D2-B2CB-2EBF1D3D453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362200"/>
            <a:ext cx="262514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rectangle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point pt1;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point pt2;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err="1" smtClean="0"/>
              <a:t>struct</a:t>
            </a:r>
            <a:r>
              <a:rPr lang="en-US" dirty="0" smtClean="0"/>
              <a:t> rectangle </a:t>
            </a:r>
            <a:r>
              <a:rPr lang="en-US" dirty="0" err="1" smtClean="0"/>
              <a:t>rect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5257800"/>
            <a:ext cx="11440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rect.pt1.x;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 and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structures are passed into functions all of their values are copied. (pass by value)</a:t>
            </a:r>
          </a:p>
          <a:p>
            <a:r>
              <a:rPr lang="en-US" dirty="0" smtClean="0"/>
              <a:t>A function must return the structure to affect the target structure.</a:t>
            </a:r>
          </a:p>
          <a:p>
            <a:pPr>
              <a:buNone/>
            </a:pPr>
            <a:r>
              <a:rPr lang="en-US" dirty="0" smtClean="0"/>
              <a:t>{program: </a:t>
            </a:r>
            <a:r>
              <a:rPr lang="en-US" dirty="0" err="1" smtClean="0"/>
              <a:t>structures_and_functions.c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{program: structures_and_functions1.c}</a:t>
            </a:r>
          </a:p>
          <a:p>
            <a:r>
              <a:rPr lang="en-US" dirty="0" smtClean="0"/>
              <a:t>This is a lot of copying of variable values onto and off the stack. (inefficient)</a:t>
            </a:r>
          </a:p>
          <a:p>
            <a:r>
              <a:rPr lang="en-US" dirty="0" smtClean="0"/>
              <a:t>Pointers will be used to make this better.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83C8-628A-47D2-B2CB-2EBF1D3D453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Structures act like any other array.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Memory occupied: the dimensions of the array multiply by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tag)</a:t>
            </a:r>
          </a:p>
          <a:p>
            <a:pPr lvl="1"/>
            <a:r>
              <a:rPr lang="en-US" dirty="0" smtClean="0"/>
              <a:t>(Remember) </a:t>
            </a:r>
            <a:r>
              <a:rPr lang="en-US" dirty="0" err="1" smtClean="0"/>
              <a:t>sizeof</a:t>
            </a:r>
            <a:r>
              <a:rPr lang="en-US" dirty="0" smtClean="0"/>
              <a:t>() is compile time function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83C8-628A-47D2-B2CB-2EBF1D3D453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2438400"/>
            <a:ext cx="18428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point pt[3];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3048000"/>
            <a:ext cx="181139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pt[0].name = “A”;</a:t>
            </a:r>
          </a:p>
          <a:p>
            <a:r>
              <a:rPr lang="en-US" dirty="0" smtClean="0"/>
              <a:t>pt[0].x = 0;</a:t>
            </a:r>
          </a:p>
          <a:p>
            <a:r>
              <a:rPr lang="en-US" dirty="0" smtClean="0"/>
              <a:t>pt[0].y = 1;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76600" y="3048000"/>
            <a:ext cx="183152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pt[1].name = “B”;</a:t>
            </a:r>
          </a:p>
          <a:p>
            <a:r>
              <a:rPr lang="en-US" dirty="0" smtClean="0"/>
              <a:t>pt[1].x = 4;</a:t>
            </a:r>
          </a:p>
          <a:p>
            <a:r>
              <a:rPr lang="en-US" dirty="0" smtClean="0"/>
              <a:t>pt[1].y = 1;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59873" y="3048000"/>
            <a:ext cx="287623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pt[2].name = “mid”;</a:t>
            </a:r>
          </a:p>
          <a:p>
            <a:r>
              <a:rPr lang="en-US" dirty="0" smtClean="0"/>
              <a:t>pt[2].x = (pt[0].x + pt[1].x)/2;</a:t>
            </a:r>
          </a:p>
          <a:p>
            <a:r>
              <a:rPr lang="en-US" dirty="0" smtClean="0"/>
              <a:t>pt[2].y = (pt[0].y + pt[1].y)/2;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to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Pointers are an easier way to manipulate structure members by reference</a:t>
            </a:r>
          </a:p>
          <a:p>
            <a:r>
              <a:rPr lang="en-US" dirty="0" smtClean="0"/>
              <a:t>The entire structure is not passed by value, only the address of the first member</a:t>
            </a:r>
          </a:p>
          <a:p>
            <a:r>
              <a:rPr lang="en-US" dirty="0" smtClean="0"/>
              <a:t>Use arrow operator for accessing the </a:t>
            </a:r>
            <a:r>
              <a:rPr lang="en-US" dirty="0" err="1" smtClean="0"/>
              <a:t>struct</a:t>
            </a:r>
            <a:r>
              <a:rPr lang="en-US" dirty="0" smtClean="0"/>
              <a:t> element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83C8-628A-47D2-B2CB-2EBF1D3D453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4876800"/>
            <a:ext cx="302134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Date </a:t>
            </a:r>
            <a:r>
              <a:rPr lang="en-US" dirty="0" err="1" smtClean="0"/>
              <a:t>MyDate</a:t>
            </a:r>
            <a:r>
              <a:rPr lang="en-US" dirty="0" smtClean="0"/>
              <a:t>, *</a:t>
            </a:r>
            <a:r>
              <a:rPr lang="en-US" dirty="0" err="1" smtClean="0"/>
              <a:t>DatePtr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DatePtr</a:t>
            </a:r>
            <a:r>
              <a:rPr lang="en-US" dirty="0" smtClean="0"/>
              <a:t> = &amp;</a:t>
            </a:r>
            <a:r>
              <a:rPr lang="en-US" dirty="0" err="1" smtClean="0"/>
              <a:t>MyDate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DatePtr</a:t>
            </a:r>
            <a:r>
              <a:rPr lang="en-US" dirty="0" smtClean="0"/>
              <a:t>-&gt;month = 2;</a:t>
            </a:r>
          </a:p>
          <a:p>
            <a:r>
              <a:rPr lang="en-US" dirty="0" err="1" smtClean="0"/>
              <a:t>DatePtr</a:t>
            </a:r>
            <a:r>
              <a:rPr lang="en-US" dirty="0" smtClean="0"/>
              <a:t>-&gt;day = 22;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to Structures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{program: </a:t>
            </a:r>
            <a:r>
              <a:rPr lang="en-US" dirty="0" err="1" smtClean="0"/>
              <a:t>structures_and_functions_wPtr.c</a:t>
            </a:r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83C8-628A-47D2-B2CB-2EBF1D3D453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2438400"/>
            <a:ext cx="7571303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imSun" pitchFamily="2" charset="-122"/>
                <a:ea typeface="SimSun" pitchFamily="2" charset="-122"/>
              </a:rPr>
              <a:t>struct</a:t>
            </a:r>
            <a:r>
              <a:rPr lang="en-US" dirty="0" smtClean="0">
                <a:latin typeface="SimSun" pitchFamily="2" charset="-122"/>
                <a:ea typeface="SimSun" pitchFamily="2" charset="-122"/>
              </a:rPr>
              <a:t> Date {</a:t>
            </a:r>
          </a:p>
          <a:p>
            <a:r>
              <a:rPr lang="en-US" dirty="0" smtClean="0">
                <a:latin typeface="SimSun" pitchFamily="2" charset="-122"/>
                <a:ea typeface="SimSun" pitchFamily="2" charset="-122"/>
              </a:rPr>
              <a:t>	</a:t>
            </a:r>
            <a:r>
              <a:rPr lang="en-US" dirty="0" err="1" smtClean="0">
                <a:latin typeface="SimSun" pitchFamily="2" charset="-122"/>
                <a:ea typeface="SimSun" pitchFamily="2" charset="-122"/>
              </a:rPr>
              <a:t>int</a:t>
            </a:r>
            <a:r>
              <a:rPr lang="en-US" dirty="0" smtClean="0">
                <a:latin typeface="SimSun" pitchFamily="2" charset="-122"/>
                <a:ea typeface="SimSun" pitchFamily="2" charset="-122"/>
              </a:rPr>
              <a:t> month;</a:t>
            </a:r>
          </a:p>
          <a:p>
            <a:r>
              <a:rPr lang="en-US" dirty="0" smtClean="0">
                <a:latin typeface="SimSun" pitchFamily="2" charset="-122"/>
                <a:ea typeface="SimSun" pitchFamily="2" charset="-122"/>
              </a:rPr>
              <a:t>	</a:t>
            </a:r>
            <a:r>
              <a:rPr lang="en-US" dirty="0" err="1" smtClean="0">
                <a:latin typeface="SimSun" pitchFamily="2" charset="-122"/>
                <a:ea typeface="SimSun" pitchFamily="2" charset="-122"/>
              </a:rPr>
              <a:t>int</a:t>
            </a:r>
            <a:r>
              <a:rPr lang="en-US" dirty="0" smtClean="0">
                <a:latin typeface="SimSun" pitchFamily="2" charset="-122"/>
                <a:ea typeface="SimSun" pitchFamily="2" charset="-122"/>
              </a:rPr>
              <a:t> day;</a:t>
            </a:r>
          </a:p>
          <a:p>
            <a:r>
              <a:rPr lang="en-US" dirty="0" smtClean="0">
                <a:latin typeface="SimSun" pitchFamily="2" charset="-122"/>
                <a:ea typeface="SimSun" pitchFamily="2" charset="-122"/>
              </a:rPr>
              <a:t>	</a:t>
            </a:r>
            <a:r>
              <a:rPr lang="en-US" dirty="0" err="1" smtClean="0">
                <a:latin typeface="SimSun" pitchFamily="2" charset="-122"/>
                <a:ea typeface="SimSun" pitchFamily="2" charset="-122"/>
              </a:rPr>
              <a:t>int</a:t>
            </a:r>
            <a:r>
              <a:rPr lang="en-US" dirty="0" smtClean="0">
                <a:latin typeface="SimSun" pitchFamily="2" charset="-122"/>
                <a:ea typeface="SimSun" pitchFamily="2" charset="-122"/>
              </a:rPr>
              <a:t> year;</a:t>
            </a:r>
          </a:p>
          <a:p>
            <a:r>
              <a:rPr lang="en-US" dirty="0" smtClean="0">
                <a:latin typeface="SimSun" pitchFamily="2" charset="-122"/>
                <a:ea typeface="SimSun" pitchFamily="2" charset="-122"/>
              </a:rPr>
              <a:t>};</a:t>
            </a:r>
          </a:p>
          <a:p>
            <a:endParaRPr lang="en-US" dirty="0" smtClean="0">
              <a:latin typeface="SimSun" pitchFamily="2" charset="-122"/>
              <a:ea typeface="SimSun" pitchFamily="2" charset="-122"/>
            </a:endParaRPr>
          </a:p>
          <a:p>
            <a:r>
              <a:rPr lang="en-US" dirty="0" smtClean="0">
                <a:latin typeface="SimSun" pitchFamily="2" charset="-122"/>
                <a:ea typeface="SimSun" pitchFamily="2" charset="-122"/>
              </a:rPr>
              <a:t>void </a:t>
            </a:r>
            <a:r>
              <a:rPr lang="en-US" dirty="0" err="1" smtClean="0">
                <a:latin typeface="SimSun" pitchFamily="2" charset="-122"/>
                <a:ea typeface="SimSun" pitchFamily="2" charset="-122"/>
              </a:rPr>
              <a:t>AddDecade</a:t>
            </a:r>
            <a:r>
              <a:rPr lang="en-US" dirty="0" smtClean="0">
                <a:latin typeface="SimSun" pitchFamily="2" charset="-122"/>
                <a:ea typeface="SimSun" pitchFamily="2" charset="-122"/>
              </a:rPr>
              <a:t>(</a:t>
            </a:r>
            <a:r>
              <a:rPr lang="en-US" dirty="0" err="1" smtClean="0">
                <a:latin typeface="SimSun" pitchFamily="2" charset="-122"/>
                <a:ea typeface="SimSun" pitchFamily="2" charset="-122"/>
              </a:rPr>
              <a:t>struct</a:t>
            </a:r>
            <a:r>
              <a:rPr lang="en-US" dirty="0" smtClean="0">
                <a:latin typeface="SimSun" pitchFamily="2" charset="-122"/>
                <a:ea typeface="SimSun" pitchFamily="2" charset="-122"/>
              </a:rPr>
              <a:t> Date *</a:t>
            </a:r>
            <a:r>
              <a:rPr lang="en-US" dirty="0" err="1" smtClean="0">
                <a:latin typeface="SimSun" pitchFamily="2" charset="-122"/>
                <a:ea typeface="SimSun" pitchFamily="2" charset="-122"/>
              </a:rPr>
              <a:t>tmp</a:t>
            </a:r>
            <a:r>
              <a:rPr lang="en-US" dirty="0" smtClean="0">
                <a:latin typeface="SimSun" pitchFamily="2" charset="-122"/>
                <a:ea typeface="SimSun" pitchFamily="2" charset="-122"/>
              </a:rPr>
              <a:t>) {</a:t>
            </a:r>
          </a:p>
          <a:p>
            <a:r>
              <a:rPr lang="en-US" dirty="0" smtClean="0">
                <a:latin typeface="SimSun" pitchFamily="2" charset="-122"/>
                <a:ea typeface="SimSun" pitchFamily="2" charset="-122"/>
              </a:rPr>
              <a:t>	</a:t>
            </a:r>
            <a:r>
              <a:rPr lang="en-US" dirty="0" err="1" smtClean="0">
                <a:latin typeface="SimSun" pitchFamily="2" charset="-122"/>
                <a:ea typeface="SimSun" pitchFamily="2" charset="-122"/>
              </a:rPr>
              <a:t>tmp</a:t>
            </a:r>
            <a:r>
              <a:rPr lang="en-US" dirty="0" smtClean="0">
                <a:latin typeface="SimSun" pitchFamily="2" charset="-122"/>
                <a:ea typeface="SimSun" pitchFamily="2" charset="-122"/>
              </a:rPr>
              <a:t>-&gt;year += 10;		// or (*</a:t>
            </a:r>
            <a:r>
              <a:rPr lang="en-US" dirty="0" err="1" smtClean="0">
                <a:latin typeface="SimSun" pitchFamily="2" charset="-122"/>
                <a:ea typeface="SimSun" pitchFamily="2" charset="-122"/>
              </a:rPr>
              <a:t>tmp</a:t>
            </a:r>
            <a:r>
              <a:rPr lang="en-US" dirty="0" smtClean="0">
                <a:latin typeface="SimSun" pitchFamily="2" charset="-122"/>
                <a:ea typeface="SimSun" pitchFamily="2" charset="-122"/>
              </a:rPr>
              <a:t>).year += 10;</a:t>
            </a:r>
          </a:p>
          <a:p>
            <a:r>
              <a:rPr lang="en-US" dirty="0" smtClean="0">
                <a:latin typeface="SimSun" pitchFamily="2" charset="-122"/>
                <a:ea typeface="SimSun" pitchFamily="2" charset="-122"/>
              </a:rPr>
              <a:t>}</a:t>
            </a:r>
            <a:endParaRPr lang="en-US" dirty="0">
              <a:latin typeface="SimSun" pitchFamily="2" charset="-122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referencing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in data structures like trees, linked lists.</a:t>
            </a:r>
          </a:p>
          <a:p>
            <a:r>
              <a:rPr lang="en-US" dirty="0" smtClean="0"/>
              <a:t>It is illegal for a structure to contain an instance of itself.</a:t>
            </a:r>
          </a:p>
          <a:p>
            <a:pPr lvl="1"/>
            <a:r>
              <a:rPr lang="en-US" dirty="0" err="1" smtClean="0"/>
              <a:t>Soln</a:t>
            </a:r>
            <a:r>
              <a:rPr lang="en-US" dirty="0" smtClean="0"/>
              <a:t>: Have a pointer to another instance.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83C8-628A-47D2-B2CB-2EBF1D3D45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3960674"/>
            <a:ext cx="475662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tnode</a:t>
            </a:r>
            <a:r>
              <a:rPr lang="en-US" dirty="0" smtClean="0"/>
              <a:t> { 		/* the tree node */</a:t>
            </a:r>
          </a:p>
          <a:p>
            <a:r>
              <a:rPr lang="en-US" dirty="0" smtClean="0"/>
              <a:t>	char *word;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count;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tnode</a:t>
            </a:r>
            <a:r>
              <a:rPr lang="en-US" dirty="0" smtClean="0"/>
              <a:t> *left; /* left child */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tnode</a:t>
            </a:r>
            <a:r>
              <a:rPr lang="en-US" dirty="0" smtClean="0"/>
              <a:t> *right; /* right child */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990</Words>
  <Application>Microsoft Office PowerPoint</Application>
  <PresentationFormat>On-screen Show (4:3)</PresentationFormat>
  <Paragraphs>255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8. Structures, File I/O, Recursion</vt:lpstr>
      <vt:lpstr>Basic of Structures</vt:lpstr>
      <vt:lpstr>Basic of Structures contd…</vt:lpstr>
      <vt:lpstr>Basic of Structures contd…</vt:lpstr>
      <vt:lpstr>Structures and Functions</vt:lpstr>
      <vt:lpstr>Arrays of Structures</vt:lpstr>
      <vt:lpstr>Pointers to Structures</vt:lpstr>
      <vt:lpstr>Pointer to Structures contd…</vt:lpstr>
      <vt:lpstr>Self referencing Structures</vt:lpstr>
      <vt:lpstr>Typedef</vt:lpstr>
      <vt:lpstr>Unions</vt:lpstr>
      <vt:lpstr>Bit-fields</vt:lpstr>
      <vt:lpstr>FILE I/O</vt:lpstr>
      <vt:lpstr>FILE I/O contd…</vt:lpstr>
      <vt:lpstr>Supplement topic – I/O from console</vt:lpstr>
      <vt:lpstr>More supplement - Recursion</vt:lpstr>
      <vt:lpstr>Recursion contd…</vt:lpstr>
    </vt:vector>
  </TitlesOfParts>
  <Company>IIT Kanpur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 Structures</dc:title>
  <dc:creator>Nitin Munjal</dc:creator>
  <cp:lastModifiedBy>Nitin Munjsl</cp:lastModifiedBy>
  <cp:revision>17</cp:revision>
  <dcterms:created xsi:type="dcterms:W3CDTF">2008-09-20T15:20:47Z</dcterms:created>
  <dcterms:modified xsi:type="dcterms:W3CDTF">2008-10-18T16:29:18Z</dcterms:modified>
</cp:coreProperties>
</file>