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8" autoAdjust="0"/>
    <p:restoredTop sz="86430" autoAdjust="0"/>
  </p:normalViewPr>
  <p:slideViewPr>
    <p:cSldViewPr>
      <p:cViewPr>
        <p:scale>
          <a:sx n="40" d="100"/>
          <a:sy n="40" d="100"/>
        </p:scale>
        <p:origin x="2376" y="-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32329-F390-154D-8E1C-0FB5E2DDDB4C}" type="slidenum">
              <a:rPr lang="nl-NL" altLang="x-none"/>
              <a:pPr/>
              <a:t>‹nr.›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394825"/>
            <a:ext cx="18180050" cy="648335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38650"/>
            <a:ext cx="14970125" cy="772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1263"/>
            <a:ext cx="4811712" cy="25804812"/>
          </a:xfrm>
          <a:prstGeom prst="rect">
            <a:avLst/>
          </a:prstGeo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1263"/>
            <a:ext cx="14282738" cy="2580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34175"/>
            <a:ext cx="18178463" cy="6007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19063"/>
            <a:ext cx="18178463" cy="661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252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69100"/>
            <a:ext cx="9448800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591675"/>
            <a:ext cx="9448800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69100"/>
            <a:ext cx="9451975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591675"/>
            <a:ext cx="9451975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24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111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29363"/>
            <a:ext cx="7035800" cy="2068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02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70900"/>
            <a:ext cx="12831762" cy="24987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1925"/>
            <a:ext cx="12831762" cy="1814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Sleep de afbeelding naar de tijdelijke aanduiding of klik op het pictogram als u een afbeelding wilt toevoegen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69625"/>
            <a:ext cx="12831762" cy="354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1867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+mn-ea"/>
          <a:cs typeface="+mn-cs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504107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0" y="2020888"/>
            <a:ext cx="13900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0733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nl-NL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87375" y="2205038"/>
            <a:ext cx="137382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4828" tIns="829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8300"/>
              </a:lnSpc>
            </a:pPr>
            <a:r>
              <a:rPr lang="en-US" altLang="nl-NL" sz="6900" b="1" dirty="0" smtClean="0">
                <a:solidFill>
                  <a:schemeClr val="tx2"/>
                </a:solidFill>
              </a:rPr>
              <a:t>Research Report </a:t>
            </a:r>
            <a:r>
              <a:rPr lang="mr-IN" altLang="nl-NL" sz="6900" b="1" dirty="0" smtClean="0">
                <a:solidFill>
                  <a:schemeClr val="tx2"/>
                </a:solidFill>
              </a:rPr>
              <a:t>–</a:t>
            </a:r>
            <a:r>
              <a:rPr lang="en-US" altLang="nl-NL" sz="6900" b="1" dirty="0" smtClean="0">
                <a:solidFill>
                  <a:schemeClr val="tx2"/>
                </a:solidFill>
              </a:rPr>
              <a:t> Group 11</a:t>
            </a:r>
          </a:p>
          <a:p>
            <a:pPr eaLnBrk="1" hangingPunct="1">
              <a:lnSpc>
                <a:spcPts val="8300"/>
              </a:lnSpc>
            </a:pPr>
            <a:endParaRPr lang="en-US" altLang="nl-NL" sz="69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err="1" smtClean="0">
                <a:solidFill>
                  <a:schemeClr val="tx2"/>
                </a:solidFill>
              </a:rPr>
              <a:t>Mingpeiyu</a:t>
            </a:r>
            <a:r>
              <a:rPr lang="en-US" altLang="nl-NL" sz="2800" dirty="0" smtClean="0">
                <a:solidFill>
                  <a:schemeClr val="tx2"/>
                </a:solidFill>
              </a:rPr>
              <a:t> Zhang 	- 1018903</a:t>
            </a:r>
            <a:endParaRPr lang="en-US" altLang="nl-NL" sz="2800" dirty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smtClean="0">
                <a:solidFill>
                  <a:schemeClr val="tx2"/>
                </a:solidFill>
              </a:rPr>
              <a:t>Niels </a:t>
            </a:r>
            <a:r>
              <a:rPr lang="en-US" altLang="nl-NL" sz="2800" dirty="0" err="1" smtClean="0">
                <a:solidFill>
                  <a:schemeClr val="tx2"/>
                </a:solidFill>
              </a:rPr>
              <a:t>Hellinga</a:t>
            </a:r>
            <a:r>
              <a:rPr lang="en-US" altLang="nl-NL" sz="2800" dirty="0" smtClean="0">
                <a:solidFill>
                  <a:schemeClr val="tx2"/>
                </a:solidFill>
              </a:rPr>
              <a:t> 	- 0977787</a:t>
            </a:r>
            <a:endParaRPr lang="en-US" altLang="nl-NL" sz="2800" dirty="0">
              <a:solidFill>
                <a:schemeClr val="tx2"/>
              </a:solidFill>
            </a:endParaRPr>
          </a:p>
          <a:p>
            <a:pPr eaLnBrk="1" hangingPunct="1">
              <a:lnSpc>
                <a:spcPts val="3913"/>
              </a:lnSpc>
            </a:pPr>
            <a:r>
              <a:rPr lang="en-US" altLang="nl-NL" sz="2800" dirty="0" smtClean="0">
                <a:solidFill>
                  <a:schemeClr val="tx2"/>
                </a:solidFill>
              </a:rPr>
              <a:t>Vishal </a:t>
            </a:r>
            <a:r>
              <a:rPr lang="en-US" altLang="nl-NL" sz="2800" dirty="0" err="1" smtClean="0">
                <a:solidFill>
                  <a:schemeClr val="tx2"/>
                </a:solidFill>
              </a:rPr>
              <a:t>Chouksey</a:t>
            </a:r>
            <a:r>
              <a:rPr lang="en-US" altLang="nl-NL" sz="2800" dirty="0" smtClean="0">
                <a:solidFill>
                  <a:schemeClr val="tx2"/>
                </a:solidFill>
              </a:rPr>
              <a:t> 	- 1034346</a:t>
            </a:r>
            <a:endParaRPr lang="en-US" altLang="nl-NL" sz="2800" dirty="0">
              <a:solidFill>
                <a:schemeClr val="tx2"/>
              </a:solidFill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84200" y="1001713"/>
            <a:ext cx="118745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nl-NL" sz="2800" b="1" dirty="0" smtClean="0"/>
              <a:t>2DMT00 Applied statistics</a:t>
            </a:r>
            <a:endParaRPr lang="en-US" altLang="nl-NL" sz="2800" b="1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87375" y="28730575"/>
            <a:ext cx="20212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nl-NL" sz="2800" b="1" dirty="0">
                <a:solidFill>
                  <a:schemeClr val="tx2"/>
                </a:solidFill>
              </a:rPr>
              <a:t>/ </a:t>
            </a:r>
            <a:r>
              <a:rPr lang="en-US" altLang="nl-NL" sz="2800" b="1" dirty="0" smtClean="0">
                <a:solidFill>
                  <a:schemeClr val="tx2"/>
                </a:solidFill>
              </a:rPr>
              <a:t>Department of Computer Science and Mathematics</a:t>
            </a:r>
            <a:endParaRPr lang="en-US" altLang="nl-NL" sz="2800" b="1" dirty="0">
              <a:solidFill>
                <a:schemeClr val="tx2"/>
              </a:solidFill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198586" y="6777666"/>
            <a:ext cx="9520883" cy="368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913"/>
              </a:lnSpc>
            </a:pPr>
            <a:r>
              <a:rPr lang="en-US" altLang="nl-NL" sz="3700" b="1" dirty="0" smtClean="0">
                <a:solidFill>
                  <a:schemeClr val="accent1"/>
                </a:solidFill>
              </a:rPr>
              <a:t>Problem Statement</a:t>
            </a:r>
            <a:endParaRPr lang="en-US" altLang="nl-NL" sz="3700" b="1" dirty="0">
              <a:solidFill>
                <a:schemeClr val="accent1"/>
              </a:solidFill>
            </a:endParaRPr>
          </a:p>
          <a:p>
            <a:pPr algn="just" eaLnBrk="1" hangingPunct="1">
              <a:lnSpc>
                <a:spcPts val="3913"/>
              </a:lnSpc>
            </a:pPr>
            <a:r>
              <a:rPr lang="en-IE" sz="2800" dirty="0" smtClean="0">
                <a:solidFill>
                  <a:srgbClr val="000000"/>
                </a:solidFill>
              </a:rPr>
              <a:t>An </a:t>
            </a:r>
            <a:r>
              <a:rPr lang="en-IE" sz="2800" dirty="0">
                <a:solidFill>
                  <a:srgbClr val="000000"/>
                </a:solidFill>
              </a:rPr>
              <a:t>accident occurred in the factory and there is concern of release of a toxic substance at different site of the factory. </a:t>
            </a:r>
            <a:r>
              <a:rPr lang="en-IE" sz="2800" dirty="0">
                <a:solidFill>
                  <a:srgbClr val="000000"/>
                </a:solidFill>
              </a:rPr>
              <a:t>Hence the levels of PPM were measured using 2 sensors on 7 sites hourly, up to 4 hours</a:t>
            </a:r>
          </a:p>
          <a:p>
            <a:pPr eaLnBrk="1" hangingPunct="1">
              <a:lnSpc>
                <a:spcPts val="3913"/>
              </a:lnSpc>
            </a:pPr>
            <a:endParaRPr lang="en-IE" sz="2800" dirty="0" smtClean="0"/>
          </a:p>
          <a:p>
            <a:pPr eaLnBrk="1" hangingPunct="1">
              <a:lnSpc>
                <a:spcPts val="3913"/>
              </a:lnSpc>
            </a:pPr>
            <a:r>
              <a:rPr lang="en-US" altLang="nl-NL" sz="3700" b="1" dirty="0">
                <a:solidFill>
                  <a:schemeClr val="accent1"/>
                </a:solidFill>
              </a:rPr>
              <a:t>Analysis &amp; Procedure</a:t>
            </a:r>
          </a:p>
          <a:p>
            <a:pPr eaLnBrk="1" hangingPunct="1">
              <a:lnSpc>
                <a:spcPts val="3913"/>
              </a:lnSpc>
            </a:pPr>
            <a:endParaRPr lang="en-US" altLang="nl-NL" sz="2800" dirty="0">
              <a:solidFill>
                <a:srgbClr val="000000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92" y="10383605"/>
            <a:ext cx="5814785" cy="14138935"/>
          </a:xfrm>
          <a:prstGeom prst="rect">
            <a:avLst/>
          </a:prstGeom>
        </p:spPr>
      </p:pic>
      <p:grpSp>
        <p:nvGrpSpPr>
          <p:cNvPr id="14" name="Groeperen 13"/>
          <p:cNvGrpSpPr/>
          <p:nvPr/>
        </p:nvGrpSpPr>
        <p:grpSpPr>
          <a:xfrm>
            <a:off x="13119073" y="10604496"/>
            <a:ext cx="7676979" cy="3833755"/>
            <a:chOff x="12205568" y="12617716"/>
            <a:chExt cx="8280921" cy="383375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205568" y="13184916"/>
              <a:ext cx="8280921" cy="3266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4828" tIns="1053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3913"/>
                </a:lnSpc>
              </a:pPr>
              <a:r>
                <a:rPr lang="en-US" altLang="nl-NL" sz="2800" u="sng" dirty="0">
                  <a:solidFill>
                    <a:srgbClr val="000000"/>
                  </a:solidFill>
                </a:rPr>
                <a:t>Paired sample test</a:t>
              </a:r>
              <a:r>
                <a:rPr lang="en-US" altLang="nl-NL" sz="2800" dirty="0">
                  <a:solidFill>
                    <a:srgbClr val="000000"/>
                  </a:solidFill>
                </a:rPr>
                <a:t>: </a:t>
              </a:r>
              <a:endParaRPr lang="en-US" altLang="nl-NL" sz="2800" dirty="0" smtClean="0">
                <a:solidFill>
                  <a:srgbClr val="000000"/>
                </a:solidFill>
              </a:endParaRPr>
            </a:p>
            <a:p>
              <a:pPr algn="just" eaLnBrk="1" hangingPunct="1">
                <a:lnSpc>
                  <a:spcPts val="3913"/>
                </a:lnSpc>
              </a:pPr>
              <a:r>
                <a:rPr lang="en-US" altLang="nl-NL" sz="2800" dirty="0" smtClean="0">
                  <a:solidFill>
                    <a:srgbClr val="000000"/>
                  </a:solidFill>
                </a:rPr>
                <a:t>Check </a:t>
              </a:r>
              <a:r>
                <a:rPr lang="en-US" altLang="nl-NL" sz="2800" dirty="0">
                  <a:solidFill>
                    <a:srgbClr val="000000"/>
                  </a:solidFill>
                </a:rPr>
                <a:t>if 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Sensor </a:t>
              </a:r>
              <a:r>
                <a:rPr lang="en-US" altLang="nl-NL" sz="2800" dirty="0">
                  <a:solidFill>
                    <a:srgbClr val="000000"/>
                  </a:solidFill>
                </a:rPr>
                <a:t>1 and Sensor 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2 </a:t>
              </a:r>
              <a:r>
                <a:rPr lang="en-US" altLang="nl-NL" sz="2800" dirty="0">
                  <a:solidFill>
                    <a:srgbClr val="000000"/>
                  </a:solidFill>
                </a:rPr>
                <a:t>have the same distribution</a:t>
              </a:r>
              <a:r>
                <a:rPr lang="en-US" altLang="nl-NL" sz="2800" dirty="0" smtClean="0">
                  <a:solidFill>
                    <a:srgbClr val="000000"/>
                  </a:solidFill>
                </a:rPr>
                <a:t>. Sensors of Site </a:t>
              </a:r>
              <a:r>
                <a:rPr lang="en-US" altLang="nl-NL" sz="2800" dirty="0">
                  <a:solidFill>
                    <a:srgbClr val="000000"/>
                  </a:solidFill>
                </a:rPr>
                <a:t>Before, Site 1 and Site 3 have the same distribution, while the distribution of the two sensors in the other 7 sites are significantly different. </a:t>
              </a:r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997" y="12617716"/>
              <a:ext cx="673100" cy="673100"/>
            </a:xfrm>
            <a:prstGeom prst="rect">
              <a:avLst/>
            </a:prstGeom>
          </p:spPr>
        </p:pic>
      </p:grpSp>
      <p:grpSp>
        <p:nvGrpSpPr>
          <p:cNvPr id="13" name="Groeperen 12"/>
          <p:cNvGrpSpPr/>
          <p:nvPr/>
        </p:nvGrpSpPr>
        <p:grpSpPr>
          <a:xfrm>
            <a:off x="540592" y="14887388"/>
            <a:ext cx="6886493" cy="4112068"/>
            <a:chOff x="569994" y="14647609"/>
            <a:chExt cx="6886493" cy="4112068"/>
          </a:xfrm>
        </p:grpSpPr>
        <p:sp>
          <p:nvSpPr>
            <p:cNvPr id="3" name="Tekstvak 2"/>
            <p:cNvSpPr txBox="1"/>
            <p:nvPr/>
          </p:nvSpPr>
          <p:spPr>
            <a:xfrm>
              <a:off x="569994" y="15220247"/>
              <a:ext cx="688649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Outliers </a:t>
              </a:r>
              <a:r>
                <a:rPr lang="en-IE" sz="2800" u="sng" dirty="0">
                  <a:solidFill>
                    <a:srgbClr val="000000"/>
                  </a:solidFill>
                </a:rPr>
                <a:t>Test</a:t>
              </a:r>
              <a:r>
                <a:rPr lang="en-IE" sz="2800" dirty="0">
                  <a:solidFill>
                    <a:srgbClr val="000000"/>
                  </a:solidFill>
                </a:rPr>
                <a:t>: </a:t>
              </a:r>
              <a:endParaRPr lang="en-IE" sz="2800" dirty="0" smtClean="0">
                <a:solidFill>
                  <a:srgbClr val="000000"/>
                </a:solidFill>
              </a:endParaRP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We choose </a:t>
              </a:r>
              <a:r>
                <a:rPr lang="en-IE" sz="2800" dirty="0">
                  <a:solidFill>
                    <a:srgbClr val="000000"/>
                  </a:solidFill>
                </a:rPr>
                <a:t>only to take the the testing result of </a:t>
              </a:r>
              <a:r>
                <a:rPr lang="en-IE" sz="2800" dirty="0" err="1">
                  <a:solidFill>
                    <a:srgbClr val="000000"/>
                  </a:solidFill>
                </a:rPr>
                <a:t>Doornbos</a:t>
              </a:r>
              <a:r>
                <a:rPr lang="en-IE" sz="2800" dirty="0">
                  <a:solidFill>
                    <a:srgbClr val="000000"/>
                  </a:solidFill>
                </a:rPr>
                <a:t> test. Since all the other tests assume that the samples come from a normally distributed population which we do not know so far. The results of other tests can not be trusted. We then remove the 2 detected outliers</a:t>
              </a:r>
            </a:p>
          </p:txBody>
        </p: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4" y="14647609"/>
              <a:ext cx="698500" cy="660400"/>
            </a:xfrm>
            <a:prstGeom prst="rect">
              <a:avLst/>
            </a:prstGeom>
          </p:spPr>
        </p:pic>
      </p:grpSp>
      <p:grpSp>
        <p:nvGrpSpPr>
          <p:cNvPr id="15" name="Groeperen 14"/>
          <p:cNvGrpSpPr/>
          <p:nvPr/>
        </p:nvGrpSpPr>
        <p:grpSpPr>
          <a:xfrm>
            <a:off x="13354019" y="14989278"/>
            <a:ext cx="7699256" cy="3712558"/>
            <a:chOff x="12600369" y="16576874"/>
            <a:chExt cx="7886120" cy="3712558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369" y="16576874"/>
              <a:ext cx="723900" cy="685800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/>
          </p:nvSpPr>
          <p:spPr>
            <a:xfrm>
              <a:off x="12600369" y="17180889"/>
              <a:ext cx="788612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>
                  <a:solidFill>
                    <a:srgbClr val="000000"/>
                  </a:solidFill>
                </a:rPr>
                <a:t>Normality Test</a:t>
              </a:r>
              <a:r>
                <a:rPr lang="en-IE" sz="2800" dirty="0">
                  <a:solidFill>
                    <a:srgbClr val="000000"/>
                  </a:solidFill>
                </a:rPr>
                <a:t>: </a:t>
              </a:r>
              <a:endParaRPr lang="en-IE" sz="2800" dirty="0" smtClean="0">
                <a:solidFill>
                  <a:srgbClr val="000000"/>
                </a:solidFill>
              </a:endParaRP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We have </a:t>
              </a:r>
              <a:r>
                <a:rPr lang="en-IE" sz="2800" dirty="0">
                  <a:solidFill>
                    <a:srgbClr val="000000"/>
                  </a:solidFill>
                </a:rPr>
                <a:t>two cases where we can detect normality, namely Site </a:t>
              </a:r>
              <a:r>
                <a:rPr lang="en-IE" sz="2800" dirty="0" smtClean="0">
                  <a:solidFill>
                    <a:srgbClr val="000000"/>
                  </a:solidFill>
                </a:rPr>
                <a:t>Before </a:t>
              </a:r>
              <a:r>
                <a:rPr lang="en-IE" sz="2800" dirty="0">
                  <a:solidFill>
                    <a:srgbClr val="000000"/>
                  </a:solidFill>
                </a:rPr>
                <a:t>with the transformed LOGPPM values and Site 5 for Sensor 1 with the ‘normal’ PPM values. </a:t>
              </a:r>
              <a:r>
                <a:rPr lang="en-IE" sz="2800" dirty="0">
                  <a:solidFill>
                    <a:srgbClr val="000000"/>
                  </a:solidFill>
                </a:rPr>
                <a:t>Since the rest is not normally distributed and we cannot compare Site 5 to Site Before, we will need to use non-parametric tests.</a:t>
              </a:r>
            </a:p>
          </p:txBody>
        </p:sp>
      </p:grpSp>
      <p:grpSp>
        <p:nvGrpSpPr>
          <p:cNvPr id="20" name="Groeperen 19"/>
          <p:cNvGrpSpPr/>
          <p:nvPr/>
        </p:nvGrpSpPr>
        <p:grpSpPr>
          <a:xfrm>
            <a:off x="584200" y="24522540"/>
            <a:ext cx="20215225" cy="2826379"/>
            <a:chOff x="616570" y="24394108"/>
            <a:chExt cx="11557499" cy="2120015"/>
          </a:xfrm>
        </p:grpSpPr>
        <p:grpSp>
          <p:nvGrpSpPr>
            <p:cNvPr id="16" name="Groeperen 15"/>
            <p:cNvGrpSpPr/>
            <p:nvPr/>
          </p:nvGrpSpPr>
          <p:grpSpPr>
            <a:xfrm>
              <a:off x="640036" y="24394108"/>
              <a:ext cx="11349507" cy="1528823"/>
              <a:chOff x="24866555" y="20999947"/>
              <a:chExt cx="5849035" cy="664198"/>
            </a:xfrm>
          </p:grpSpPr>
          <p:pic>
            <p:nvPicPr>
              <p:cNvPr id="24" name="Afbeelding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6555" y="20999952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5" name="Afbeelding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3749" y="20999948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6" name="Afbeelding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18689" y="20999947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7" name="Afbeelding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1495" y="20999950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8" name="Afbeelding 2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8929" y="21003575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93869" y="20999949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30" name="Afbeelding 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68809" y="20999949"/>
                <a:ext cx="596901" cy="596901"/>
              </a:xfrm>
              <a:prstGeom prst="rect">
                <a:avLst/>
              </a:prstGeom>
            </p:spPr>
          </p:pic>
          <p:pic>
            <p:nvPicPr>
              <p:cNvPr id="31" name="Afbeelding 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6651813" y="21038499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2" name="Afbeelding 3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75284" y="21092477"/>
                <a:ext cx="504371" cy="504371"/>
              </a:xfrm>
              <a:prstGeom prst="rect">
                <a:avLst/>
              </a:prstGeom>
            </p:spPr>
          </p:pic>
          <p:pic>
            <p:nvPicPr>
              <p:cNvPr id="33" name="Afbeelding 3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7529925" y="21060273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4" name="Afbeelding 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9242606" y="21060273"/>
                <a:ext cx="572863" cy="572863"/>
              </a:xfrm>
              <a:prstGeom prst="rect">
                <a:avLst/>
              </a:prstGeom>
            </p:spPr>
          </p:pic>
          <p:pic>
            <p:nvPicPr>
              <p:cNvPr id="35" name="Afbeelding 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9281" y="21159774"/>
                <a:ext cx="504371" cy="504371"/>
              </a:xfrm>
              <a:prstGeom prst="rect">
                <a:avLst/>
              </a:prstGeom>
            </p:spPr>
          </p:pic>
          <p:pic>
            <p:nvPicPr>
              <p:cNvPr id="36" name="Afbeelding 3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96019" y="21057888"/>
                <a:ext cx="573546" cy="573546"/>
              </a:xfrm>
              <a:prstGeom prst="rect">
                <a:avLst/>
              </a:prstGeom>
            </p:spPr>
          </p:pic>
          <p:pic>
            <p:nvPicPr>
              <p:cNvPr id="37" name="Afbeelding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88510" y="21069675"/>
                <a:ext cx="573546" cy="573546"/>
              </a:xfrm>
              <a:prstGeom prst="rect">
                <a:avLst/>
              </a:prstGeom>
            </p:spPr>
          </p:pic>
        </p:grpSp>
        <p:sp>
          <p:nvSpPr>
            <p:cNvPr id="17" name="Tekstvak 16"/>
            <p:cNvSpPr txBox="1"/>
            <p:nvPr/>
          </p:nvSpPr>
          <p:spPr>
            <a:xfrm>
              <a:off x="616570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1</a:t>
              </a:r>
            </a:p>
          </p:txBody>
        </p:sp>
        <p:sp>
          <p:nvSpPr>
            <p:cNvPr id="49" name="Tekstvak 48"/>
            <p:cNvSpPr txBox="1"/>
            <p:nvPr/>
          </p:nvSpPr>
          <p:spPr>
            <a:xfrm>
              <a:off x="2232553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2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Tekstvak 49"/>
            <p:cNvSpPr txBox="1"/>
            <p:nvPr/>
          </p:nvSpPr>
          <p:spPr>
            <a:xfrm>
              <a:off x="4088674" y="26029322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3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>
              <a:off x="5738639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4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7435833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5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9071654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</a:t>
              </a:r>
              <a:r>
                <a:rPr lang="en-IE" sz="3600" b="1" dirty="0" smtClean="0">
                  <a:solidFill>
                    <a:srgbClr val="000000"/>
                  </a:solidFill>
                </a:rPr>
                <a:t>6</a:t>
              </a:r>
              <a:endParaRPr lang="en-IE" sz="36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10755537" y="26027933"/>
              <a:ext cx="1418532" cy="48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000000"/>
                  </a:solidFill>
                </a:rPr>
                <a:t>Site 7</a:t>
              </a:r>
            </a:p>
          </p:txBody>
        </p:sp>
      </p:grpSp>
      <p:grpSp>
        <p:nvGrpSpPr>
          <p:cNvPr id="22" name="Groeperen 21"/>
          <p:cNvGrpSpPr/>
          <p:nvPr/>
        </p:nvGrpSpPr>
        <p:grpSpPr>
          <a:xfrm>
            <a:off x="540592" y="19582292"/>
            <a:ext cx="6778352" cy="3439656"/>
            <a:chOff x="640036" y="18735160"/>
            <a:chExt cx="6778352" cy="343965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36" y="18735160"/>
              <a:ext cx="685800" cy="762000"/>
            </a:xfrm>
            <a:prstGeom prst="rect">
              <a:avLst/>
            </a:prstGeom>
          </p:spPr>
        </p:pic>
        <p:sp>
          <p:nvSpPr>
            <p:cNvPr id="21" name="Tekstvak 20"/>
            <p:cNvSpPr txBox="1"/>
            <p:nvPr/>
          </p:nvSpPr>
          <p:spPr>
            <a:xfrm>
              <a:off x="640036" y="19497160"/>
              <a:ext cx="67783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Variance &amp; Location:</a:t>
              </a:r>
              <a:r>
                <a:rPr lang="en-IE" sz="2800" dirty="0" smtClean="0">
                  <a:solidFill>
                    <a:srgbClr val="000000"/>
                  </a:solidFill>
                </a:rPr>
                <a:t> </a:t>
              </a: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Site </a:t>
              </a:r>
              <a:r>
                <a:rPr lang="en-IE" sz="2800" dirty="0">
                  <a:solidFill>
                    <a:srgbClr val="000000"/>
                  </a:solidFill>
                </a:rPr>
                <a:t>1, Site 5 (Sensor 2), Site 6 and Site 7 do not have different variances compared to the PPM levels before the </a:t>
              </a:r>
              <a:r>
                <a:rPr lang="en-IE" sz="2800" dirty="0" smtClean="0">
                  <a:solidFill>
                    <a:srgbClr val="000000"/>
                  </a:solidFill>
                </a:rPr>
                <a:t>accident. The </a:t>
              </a:r>
              <a:r>
                <a:rPr lang="en-IE" sz="2800" dirty="0">
                  <a:solidFill>
                    <a:srgbClr val="000000"/>
                  </a:solidFill>
                </a:rPr>
                <a:t>location has changed for all the sites when compared to the Site </a:t>
              </a:r>
              <a:r>
                <a:rPr lang="en-IE" sz="2800" dirty="0" smtClean="0">
                  <a:solidFill>
                    <a:srgbClr val="000000"/>
                  </a:solidFill>
                </a:rPr>
                <a:t>Before.</a:t>
              </a:r>
              <a:endParaRPr lang="en-I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eperen 61"/>
          <p:cNvGrpSpPr/>
          <p:nvPr/>
        </p:nvGrpSpPr>
        <p:grpSpPr>
          <a:xfrm>
            <a:off x="13354018" y="19855770"/>
            <a:ext cx="7699257" cy="2367666"/>
            <a:chOff x="12533726" y="20669600"/>
            <a:chExt cx="8519550" cy="236766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8081" y="20669600"/>
              <a:ext cx="647700" cy="698500"/>
            </a:xfrm>
            <a:prstGeom prst="rect">
              <a:avLst/>
            </a:prstGeom>
          </p:spPr>
        </p:pic>
        <p:sp>
          <p:nvSpPr>
            <p:cNvPr id="60" name="Tekstvak 59"/>
            <p:cNvSpPr txBox="1"/>
            <p:nvPr/>
          </p:nvSpPr>
          <p:spPr>
            <a:xfrm>
              <a:off x="12533726" y="21221384"/>
              <a:ext cx="851955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2800" u="sng" dirty="0" smtClean="0">
                  <a:solidFill>
                    <a:srgbClr val="000000"/>
                  </a:solidFill>
                </a:rPr>
                <a:t>Results:</a:t>
              </a:r>
              <a:r>
                <a:rPr lang="en-IE" sz="2800" dirty="0" smtClean="0">
                  <a:solidFill>
                    <a:srgbClr val="000000"/>
                  </a:solidFill>
                </a:rPr>
                <a:t> </a:t>
              </a:r>
            </a:p>
            <a:p>
              <a:pPr algn="just"/>
              <a:r>
                <a:rPr lang="en-IE" sz="2800" dirty="0" smtClean="0">
                  <a:solidFill>
                    <a:srgbClr val="000000"/>
                  </a:solidFill>
                </a:rPr>
                <a:t>Site </a:t>
              </a:r>
              <a:r>
                <a:rPr lang="en-IE" sz="2800" dirty="0">
                  <a:solidFill>
                    <a:srgbClr val="000000"/>
                  </a:solidFill>
                </a:rPr>
                <a:t>1 and 2 are not worse than normal level (safe). </a:t>
              </a:r>
            </a:p>
            <a:p>
              <a:pPr algn="just"/>
              <a:r>
                <a:rPr lang="en-IE" sz="2800" dirty="0">
                  <a:solidFill>
                    <a:srgbClr val="000000"/>
                  </a:solidFill>
                </a:rPr>
                <a:t>Site 3, 4 and 6 are worse than normal level (unsafe). </a:t>
              </a:r>
            </a:p>
            <a:p>
              <a:pPr algn="just"/>
              <a:r>
                <a:rPr lang="en-IE" sz="2800" dirty="0">
                  <a:solidFill>
                    <a:srgbClr val="000000"/>
                  </a:solidFill>
                </a:rPr>
                <a:t>Site 5 and 7 We cannot say.</a:t>
              </a:r>
              <a:endParaRPr lang="en-I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eperen 54"/>
          <p:cNvGrpSpPr/>
          <p:nvPr/>
        </p:nvGrpSpPr>
        <p:grpSpPr>
          <a:xfrm>
            <a:off x="540592" y="10559655"/>
            <a:ext cx="6905983" cy="4187746"/>
            <a:chOff x="540592" y="10559655"/>
            <a:chExt cx="6905983" cy="418774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92" y="10559655"/>
              <a:ext cx="647700" cy="698500"/>
            </a:xfrm>
            <a:prstGeom prst="rect">
              <a:avLst/>
            </a:prstGeom>
          </p:spPr>
        </p:pic>
        <p:pic>
          <p:nvPicPr>
            <p:cNvPr id="47" name="Afbeelding 4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0" y="11792931"/>
              <a:ext cx="6862375" cy="2954470"/>
            </a:xfrm>
            <a:prstGeom prst="rect">
              <a:avLst/>
            </a:prstGeom>
          </p:spPr>
        </p:pic>
        <p:sp>
          <p:nvSpPr>
            <p:cNvPr id="48" name="Tekstvak 47"/>
            <p:cNvSpPr txBox="1"/>
            <p:nvPr/>
          </p:nvSpPr>
          <p:spPr>
            <a:xfrm>
              <a:off x="540592" y="11102747"/>
              <a:ext cx="3358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800" u="sng" dirty="0">
                  <a:solidFill>
                    <a:srgbClr val="000000"/>
                  </a:solidFill>
                </a:rPr>
                <a:t>Summary </a:t>
              </a:r>
              <a:r>
                <a:rPr lang="en-IE" sz="2800" u="sng" dirty="0" smtClean="0">
                  <a:solidFill>
                    <a:srgbClr val="000000"/>
                  </a:solidFill>
                </a:rPr>
                <a:t>Statistics:</a:t>
              </a:r>
              <a:endParaRPr lang="en-IE" sz="2800" u="sng" dirty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0499005" y="6834524"/>
            <a:ext cx="10300420" cy="33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913"/>
              </a:lnSpc>
            </a:pPr>
            <a:r>
              <a:rPr lang="en-US" altLang="nl-NL" sz="3700" b="1" dirty="0" smtClean="0">
                <a:solidFill>
                  <a:schemeClr val="accent1"/>
                </a:solidFill>
              </a:rPr>
              <a:t>Questions</a:t>
            </a:r>
            <a:endParaRPr lang="en-US" altLang="nl-NL" sz="3700" b="1" dirty="0">
              <a:solidFill>
                <a:schemeClr val="accent1"/>
              </a:solidFill>
            </a:endParaRP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Is/are there outlier/s in the data set?</a:t>
            </a: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Are the data normally distributed?</a:t>
            </a:r>
          </a:p>
          <a:p>
            <a:pPr marL="457200" indent="-457200" algn="just" eaLnBrk="1" hangingPunct="1">
              <a:lnSpc>
                <a:spcPts val="3913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Do the PPM levels of the sites have different locations and variances compared to the PPM levels before the accident?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0318272" y="11272024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Start</a:t>
            </a:r>
            <a:endParaRPr lang="en-IE" sz="4000" dirty="0"/>
          </a:p>
        </p:txBody>
      </p:sp>
      <p:sp>
        <p:nvSpPr>
          <p:cNvPr id="58" name="Tekstvak 57"/>
          <p:cNvSpPr txBox="1"/>
          <p:nvPr/>
        </p:nvSpPr>
        <p:spPr>
          <a:xfrm>
            <a:off x="9073903" y="22555808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smtClean="0"/>
              <a:t>Finish</a:t>
            </a:r>
            <a:endParaRPr lang="en-IE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 A1 red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A1_poster_template</Template>
  <TotalTime>70</TotalTime>
  <Words>366</Words>
  <Application>Microsoft Macintosh PowerPoint</Application>
  <PresentationFormat>Aangepast</PresentationFormat>
  <Paragraphs>37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Poster A1 red</vt:lpstr>
      <vt:lpstr>PowerPoint-presentatie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Hellinga</dc:creator>
  <dc:description>Design by Volle Kracht_x000d_
Template by Orange Pepper BV_x000d_
Copyright 2008</dc:description>
  <cp:lastModifiedBy>Niels Hellinga</cp:lastModifiedBy>
  <cp:revision>20</cp:revision>
  <dcterms:created xsi:type="dcterms:W3CDTF">2017-01-11T14:28:59Z</dcterms:created>
  <dcterms:modified xsi:type="dcterms:W3CDTF">2017-01-11T15:39:24Z</dcterms:modified>
</cp:coreProperties>
</file>