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316" r:id="rId3"/>
    <p:sldId id="350" r:id="rId4"/>
    <p:sldId id="332" r:id="rId5"/>
    <p:sldId id="333" r:id="rId6"/>
    <p:sldId id="334" r:id="rId7"/>
    <p:sldId id="352" r:id="rId8"/>
    <p:sldId id="324" r:id="rId9"/>
    <p:sldId id="337" r:id="rId10"/>
    <p:sldId id="342" r:id="rId11"/>
    <p:sldId id="353" r:id="rId12"/>
    <p:sldId id="339" r:id="rId13"/>
    <p:sldId id="345" r:id="rId14"/>
    <p:sldId id="346" r:id="rId15"/>
    <p:sldId id="348" r:id="rId16"/>
    <p:sldId id="351" r:id="rId17"/>
    <p:sldId id="299" r:id="rId18"/>
    <p:sldId id="314" r:id="rId19"/>
    <p:sldId id="331" r:id="rId20"/>
    <p:sldId id="343" r:id="rId21"/>
    <p:sldId id="347" r:id="rId22"/>
    <p:sldId id="341" r:id="rId23"/>
    <p:sldId id="338" r:id="rId24"/>
    <p:sldId id="335" r:id="rId25"/>
    <p:sldId id="349" r:id="rId26"/>
  </p:sldIdLst>
  <p:sldSz cx="9144000" cy="5143500" type="screen16x9"/>
  <p:notesSz cx="6858000" cy="9144000"/>
  <p:embeddedFontLst>
    <p:embeddedFont>
      <p:font typeface="Oswald Regular" pitchFamily="2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in Xu" initials="XX" lastIdx="1" clrIdx="0">
    <p:extLst>
      <p:ext uri="{19B8F6BF-5375-455C-9EA6-DF929625EA0E}">
        <p15:presenceInfo xmlns:p15="http://schemas.microsoft.com/office/powerpoint/2012/main" userId="S-1-5-21-3329525736-2715541036-3794833983-344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B81C"/>
    <a:srgbClr val="007DBA"/>
    <a:srgbClr val="0070C0"/>
    <a:srgbClr val="B4C6E7"/>
    <a:srgbClr val="FDC0AF"/>
    <a:srgbClr val="E6E6E6"/>
    <a:srgbClr val="B3F9C0"/>
    <a:srgbClr val="D1FAB2"/>
    <a:srgbClr val="316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3B3499-DBBB-4EB8-91A3-0CF79FFEC9E0}">
  <a:tblStyle styleId="{8B3B3499-DBBB-4EB8-91A3-0CF79FFEC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Avg Conversion Rate by</a:t>
            </a:r>
            <a:r>
              <a:rPr lang="en-US" baseline="0" dirty="0"/>
              <a:t> Devices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69143700787402"/>
          <c:y val="0.13154699803149603"/>
          <c:w val="0.87139189632545933"/>
          <c:h val="0.70492249015748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</c:v>
                </c:pt>
              </c:strCache>
            </c:strRef>
          </c:tx>
          <c:spPr>
            <a:solidFill>
              <a:srgbClr val="FFB81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1.4500000000000001E-2</c:v>
                </c:pt>
                <c:pt idx="1">
                  <c:v>4.4999999999999997E-3</c:v>
                </c:pt>
                <c:pt idx="2">
                  <c:v>1.0500000000000001E-2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D-4BC3-83C8-11806832F5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Industry Avg</c:v>
                </c:pt>
              </c:strCache>
            </c:strRef>
          </c:tx>
          <c:spPr>
            <a:solidFill>
              <a:srgbClr val="007D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3.4500000000000003E-2</c:v>
                </c:pt>
                <c:pt idx="1">
                  <c:v>1.6E-2</c:v>
                </c:pt>
                <c:pt idx="2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DD-4BC3-83C8-11806832F52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overlap val="-27"/>
        <c:axId val="568220240"/>
        <c:axId val="526421424"/>
      </c:barChart>
      <c:catAx>
        <c:axId val="56822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21424"/>
        <c:crosses val="autoZero"/>
        <c:auto val="1"/>
        <c:lblAlgn val="ctr"/>
        <c:lblOffset val="100"/>
        <c:noMultiLvlLbl val="0"/>
      </c:catAx>
      <c:valAx>
        <c:axId val="52642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22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E8F88-B26C-4505-A603-C74FFE51D0AE}" type="doc">
      <dgm:prSet loTypeId="urn:microsoft.com/office/officeart/2005/8/layout/cycle8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7AC315-D119-4E9D-867D-9862D8F22AE8}">
      <dgm:prSet/>
      <dgm:spPr/>
      <dgm:t>
        <a:bodyPr/>
        <a:lstStyle/>
        <a:p>
          <a:r>
            <a:rPr lang="en-US" b="0" i="0" dirty="0"/>
            <a:t>Anomaly Detection</a:t>
          </a:r>
          <a:endParaRPr lang="en-US" dirty="0"/>
        </a:p>
      </dgm:t>
    </dgm:pt>
    <dgm:pt modelId="{72F13D41-910D-4A8D-8CB3-BE6CA8FA0E72}" type="parTrans" cxnId="{582133D7-DF55-4EC3-B505-24D302F39E18}">
      <dgm:prSet/>
      <dgm:spPr/>
      <dgm:t>
        <a:bodyPr/>
        <a:lstStyle/>
        <a:p>
          <a:endParaRPr lang="en-US"/>
        </a:p>
      </dgm:t>
    </dgm:pt>
    <dgm:pt modelId="{2E4A65BF-982B-42D4-BB1E-3C6B9FF7D730}" type="sibTrans" cxnId="{582133D7-DF55-4EC3-B505-24D302F39E18}">
      <dgm:prSet/>
      <dgm:spPr/>
      <dgm:t>
        <a:bodyPr/>
        <a:lstStyle/>
        <a:p>
          <a:endParaRPr lang="en-US"/>
        </a:p>
      </dgm:t>
    </dgm:pt>
    <dgm:pt modelId="{B193F0BD-4A39-4EC3-BFE5-758D5087D1DD}">
      <dgm:prSet/>
      <dgm:spPr/>
      <dgm:t>
        <a:bodyPr/>
        <a:lstStyle/>
        <a:p>
          <a:r>
            <a:rPr lang="en-US" dirty="0"/>
            <a:t>Validate</a:t>
          </a:r>
        </a:p>
      </dgm:t>
    </dgm:pt>
    <dgm:pt modelId="{B37A9336-F286-4FD7-9108-EB07DD02C7D6}" type="parTrans" cxnId="{4E88B824-376D-47C0-B800-8C49CB54EA38}">
      <dgm:prSet/>
      <dgm:spPr/>
      <dgm:t>
        <a:bodyPr/>
        <a:lstStyle/>
        <a:p>
          <a:endParaRPr lang="en-US"/>
        </a:p>
      </dgm:t>
    </dgm:pt>
    <dgm:pt modelId="{FC83E9B4-5713-49CF-A5BA-1829AA6F4A40}" type="sibTrans" cxnId="{4E88B824-376D-47C0-B800-8C49CB54EA38}">
      <dgm:prSet/>
      <dgm:spPr/>
      <dgm:t>
        <a:bodyPr/>
        <a:lstStyle/>
        <a:p>
          <a:endParaRPr lang="en-US"/>
        </a:p>
      </dgm:t>
    </dgm:pt>
    <dgm:pt modelId="{A4CAECD1-BA2C-4595-AC76-1F9446502A8D}">
      <dgm:prSet/>
      <dgm:spPr/>
      <dgm:t>
        <a:bodyPr/>
        <a:lstStyle/>
        <a:p>
          <a:r>
            <a:rPr lang="en-US" dirty="0"/>
            <a:t>Forecast</a:t>
          </a:r>
        </a:p>
      </dgm:t>
    </dgm:pt>
    <dgm:pt modelId="{269B1094-C643-4F11-9C1C-4B176248735D}" type="parTrans" cxnId="{F251D77B-C1F8-4EDB-9C53-9C0F2CA78D51}">
      <dgm:prSet/>
      <dgm:spPr/>
      <dgm:t>
        <a:bodyPr/>
        <a:lstStyle/>
        <a:p>
          <a:endParaRPr lang="en-US"/>
        </a:p>
      </dgm:t>
    </dgm:pt>
    <dgm:pt modelId="{E83BA34F-35BE-4AA5-9335-EB72DA9BC727}" type="sibTrans" cxnId="{F251D77B-C1F8-4EDB-9C53-9C0F2CA78D51}">
      <dgm:prSet/>
      <dgm:spPr/>
      <dgm:t>
        <a:bodyPr/>
        <a:lstStyle/>
        <a:p>
          <a:endParaRPr lang="en-US"/>
        </a:p>
      </dgm:t>
    </dgm:pt>
    <dgm:pt modelId="{B1061451-BE3D-46BE-B5AE-B295370487C5}" type="pres">
      <dgm:prSet presAssocID="{F93E8F88-B26C-4505-A603-C74FFE51D0AE}" presName="compositeShape" presStyleCnt="0">
        <dgm:presLayoutVars>
          <dgm:chMax val="7"/>
          <dgm:dir/>
          <dgm:resizeHandles val="exact"/>
        </dgm:presLayoutVars>
      </dgm:prSet>
      <dgm:spPr/>
    </dgm:pt>
    <dgm:pt modelId="{78CFEE78-5D8E-4C00-9388-2B7A044D5747}" type="pres">
      <dgm:prSet presAssocID="{F93E8F88-B26C-4505-A603-C74FFE51D0AE}" presName="wedge1" presStyleLbl="node1" presStyleIdx="0" presStyleCnt="3"/>
      <dgm:spPr/>
    </dgm:pt>
    <dgm:pt modelId="{2021DB10-EBAB-4630-AF55-04DAFED50F26}" type="pres">
      <dgm:prSet presAssocID="{F93E8F88-B26C-4505-A603-C74FFE51D0AE}" presName="dummy1a" presStyleCnt="0"/>
      <dgm:spPr/>
    </dgm:pt>
    <dgm:pt modelId="{209921D2-7D1F-4939-AE58-C09D0891AFEA}" type="pres">
      <dgm:prSet presAssocID="{F93E8F88-B26C-4505-A603-C74FFE51D0AE}" presName="dummy1b" presStyleCnt="0"/>
      <dgm:spPr/>
    </dgm:pt>
    <dgm:pt modelId="{B48C4815-7100-4987-ACCB-3C68C5B557B0}" type="pres">
      <dgm:prSet presAssocID="{F93E8F88-B26C-4505-A603-C74FFE51D0A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44ECCAB-C898-4E64-A40C-3B6AA44521D8}" type="pres">
      <dgm:prSet presAssocID="{F93E8F88-B26C-4505-A603-C74FFE51D0AE}" presName="wedge2" presStyleLbl="node1" presStyleIdx="1" presStyleCnt="3"/>
      <dgm:spPr/>
    </dgm:pt>
    <dgm:pt modelId="{FD549E65-6FF0-4186-AF4B-8FBA02FA22C2}" type="pres">
      <dgm:prSet presAssocID="{F93E8F88-B26C-4505-A603-C74FFE51D0AE}" presName="dummy2a" presStyleCnt="0"/>
      <dgm:spPr/>
    </dgm:pt>
    <dgm:pt modelId="{AFFD6936-B471-440D-A56F-DB83B9CCE300}" type="pres">
      <dgm:prSet presAssocID="{F93E8F88-B26C-4505-A603-C74FFE51D0AE}" presName="dummy2b" presStyleCnt="0"/>
      <dgm:spPr/>
    </dgm:pt>
    <dgm:pt modelId="{106113E4-A2DA-41F6-B095-1C0C617E5055}" type="pres">
      <dgm:prSet presAssocID="{F93E8F88-B26C-4505-A603-C74FFE51D0A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4312011-E2C7-4568-BF0A-7B2D02CF0A67}" type="pres">
      <dgm:prSet presAssocID="{F93E8F88-B26C-4505-A603-C74FFE51D0AE}" presName="wedge3" presStyleLbl="node1" presStyleIdx="2" presStyleCnt="3"/>
      <dgm:spPr/>
    </dgm:pt>
    <dgm:pt modelId="{ACC8ECCD-E6B7-4E7C-88FC-AF588975D5EC}" type="pres">
      <dgm:prSet presAssocID="{F93E8F88-B26C-4505-A603-C74FFE51D0AE}" presName="dummy3a" presStyleCnt="0"/>
      <dgm:spPr/>
    </dgm:pt>
    <dgm:pt modelId="{86B5EF8D-CBD5-4CF1-8B49-CDCB781AF0FC}" type="pres">
      <dgm:prSet presAssocID="{F93E8F88-B26C-4505-A603-C74FFE51D0AE}" presName="dummy3b" presStyleCnt="0"/>
      <dgm:spPr/>
    </dgm:pt>
    <dgm:pt modelId="{B5FA736C-4984-47BD-AB86-11359F257AAA}" type="pres">
      <dgm:prSet presAssocID="{F93E8F88-B26C-4505-A603-C74FFE51D0A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DD78720-C39C-4A9C-8433-03D8E74D6FFD}" type="pres">
      <dgm:prSet presAssocID="{2E4A65BF-982B-42D4-BB1E-3C6B9FF7D730}" presName="arrowWedge1" presStyleLbl="fgSibTrans2D1" presStyleIdx="0" presStyleCnt="3"/>
      <dgm:spPr/>
    </dgm:pt>
    <dgm:pt modelId="{4488A8C1-F225-42E7-AC08-0E6FEF3E8A17}" type="pres">
      <dgm:prSet presAssocID="{FC83E9B4-5713-49CF-A5BA-1829AA6F4A40}" presName="arrowWedge2" presStyleLbl="fgSibTrans2D1" presStyleIdx="1" presStyleCnt="3"/>
      <dgm:spPr/>
    </dgm:pt>
    <dgm:pt modelId="{8DCA8D81-8BBF-43FB-AA26-22F0F9C305F1}" type="pres">
      <dgm:prSet presAssocID="{E83BA34F-35BE-4AA5-9335-EB72DA9BC727}" presName="arrowWedge3" presStyleLbl="fgSibTrans2D1" presStyleIdx="2" presStyleCnt="3"/>
      <dgm:spPr/>
    </dgm:pt>
  </dgm:ptLst>
  <dgm:cxnLst>
    <dgm:cxn modelId="{4E88B824-376D-47C0-B800-8C49CB54EA38}" srcId="{F93E8F88-B26C-4505-A603-C74FFE51D0AE}" destId="{B193F0BD-4A39-4EC3-BFE5-758D5087D1DD}" srcOrd="1" destOrd="0" parTransId="{B37A9336-F286-4FD7-9108-EB07DD02C7D6}" sibTransId="{FC83E9B4-5713-49CF-A5BA-1829AA6F4A40}"/>
    <dgm:cxn modelId="{4F0FF93D-11EC-4EAE-BC5A-5B9640E3D6EA}" type="presOf" srcId="{F93E8F88-B26C-4505-A603-C74FFE51D0AE}" destId="{B1061451-BE3D-46BE-B5AE-B295370487C5}" srcOrd="0" destOrd="0" presId="urn:microsoft.com/office/officeart/2005/8/layout/cycle8"/>
    <dgm:cxn modelId="{F251D77B-C1F8-4EDB-9C53-9C0F2CA78D51}" srcId="{F93E8F88-B26C-4505-A603-C74FFE51D0AE}" destId="{A4CAECD1-BA2C-4595-AC76-1F9446502A8D}" srcOrd="2" destOrd="0" parTransId="{269B1094-C643-4F11-9C1C-4B176248735D}" sibTransId="{E83BA34F-35BE-4AA5-9335-EB72DA9BC727}"/>
    <dgm:cxn modelId="{670ECB85-286C-4E73-94DC-65B2B83C75E2}" type="presOf" srcId="{A4CAECD1-BA2C-4595-AC76-1F9446502A8D}" destId="{64312011-E2C7-4568-BF0A-7B2D02CF0A67}" srcOrd="0" destOrd="0" presId="urn:microsoft.com/office/officeart/2005/8/layout/cycle8"/>
    <dgm:cxn modelId="{23C16489-4A0D-45A0-BAF5-3DAA229802B7}" type="presOf" srcId="{B67AC315-D119-4E9D-867D-9862D8F22AE8}" destId="{78CFEE78-5D8E-4C00-9388-2B7A044D5747}" srcOrd="0" destOrd="0" presId="urn:microsoft.com/office/officeart/2005/8/layout/cycle8"/>
    <dgm:cxn modelId="{5871AFA1-E75E-4C88-A9B0-6BEFF1235DA8}" type="presOf" srcId="{B193F0BD-4A39-4EC3-BFE5-758D5087D1DD}" destId="{106113E4-A2DA-41F6-B095-1C0C617E5055}" srcOrd="1" destOrd="0" presId="urn:microsoft.com/office/officeart/2005/8/layout/cycle8"/>
    <dgm:cxn modelId="{742303D3-14BE-4AE8-B7FD-DF1AF0EACF6E}" type="presOf" srcId="{B193F0BD-4A39-4EC3-BFE5-758D5087D1DD}" destId="{444ECCAB-C898-4E64-A40C-3B6AA44521D8}" srcOrd="0" destOrd="0" presId="urn:microsoft.com/office/officeart/2005/8/layout/cycle8"/>
    <dgm:cxn modelId="{C741F6D6-691C-42A4-9CD2-A780D9477E98}" type="presOf" srcId="{A4CAECD1-BA2C-4595-AC76-1F9446502A8D}" destId="{B5FA736C-4984-47BD-AB86-11359F257AAA}" srcOrd="1" destOrd="0" presId="urn:microsoft.com/office/officeart/2005/8/layout/cycle8"/>
    <dgm:cxn modelId="{582133D7-DF55-4EC3-B505-24D302F39E18}" srcId="{F93E8F88-B26C-4505-A603-C74FFE51D0AE}" destId="{B67AC315-D119-4E9D-867D-9862D8F22AE8}" srcOrd="0" destOrd="0" parTransId="{72F13D41-910D-4A8D-8CB3-BE6CA8FA0E72}" sibTransId="{2E4A65BF-982B-42D4-BB1E-3C6B9FF7D730}"/>
    <dgm:cxn modelId="{8027B2F9-2702-4F35-9911-7F381AB8DB5B}" type="presOf" srcId="{B67AC315-D119-4E9D-867D-9862D8F22AE8}" destId="{B48C4815-7100-4987-ACCB-3C68C5B557B0}" srcOrd="1" destOrd="0" presId="urn:microsoft.com/office/officeart/2005/8/layout/cycle8"/>
    <dgm:cxn modelId="{09981A64-4785-4B11-B40F-EE7BE578553F}" type="presParOf" srcId="{B1061451-BE3D-46BE-B5AE-B295370487C5}" destId="{78CFEE78-5D8E-4C00-9388-2B7A044D5747}" srcOrd="0" destOrd="0" presId="urn:microsoft.com/office/officeart/2005/8/layout/cycle8"/>
    <dgm:cxn modelId="{01852633-0674-4A01-9549-007B178714EB}" type="presParOf" srcId="{B1061451-BE3D-46BE-B5AE-B295370487C5}" destId="{2021DB10-EBAB-4630-AF55-04DAFED50F26}" srcOrd="1" destOrd="0" presId="urn:microsoft.com/office/officeart/2005/8/layout/cycle8"/>
    <dgm:cxn modelId="{5A2D5B6D-292E-4AD8-A364-B7B83D1A316A}" type="presParOf" srcId="{B1061451-BE3D-46BE-B5AE-B295370487C5}" destId="{209921D2-7D1F-4939-AE58-C09D0891AFEA}" srcOrd="2" destOrd="0" presId="urn:microsoft.com/office/officeart/2005/8/layout/cycle8"/>
    <dgm:cxn modelId="{0709FDC8-3A82-4327-ABF3-5F8320B4AAE3}" type="presParOf" srcId="{B1061451-BE3D-46BE-B5AE-B295370487C5}" destId="{B48C4815-7100-4987-ACCB-3C68C5B557B0}" srcOrd="3" destOrd="0" presId="urn:microsoft.com/office/officeart/2005/8/layout/cycle8"/>
    <dgm:cxn modelId="{30ECE95C-7AE5-463B-8F94-BED959021672}" type="presParOf" srcId="{B1061451-BE3D-46BE-B5AE-B295370487C5}" destId="{444ECCAB-C898-4E64-A40C-3B6AA44521D8}" srcOrd="4" destOrd="0" presId="urn:microsoft.com/office/officeart/2005/8/layout/cycle8"/>
    <dgm:cxn modelId="{A08D2E67-6BEF-4DBF-A4D6-D289849ABBE1}" type="presParOf" srcId="{B1061451-BE3D-46BE-B5AE-B295370487C5}" destId="{FD549E65-6FF0-4186-AF4B-8FBA02FA22C2}" srcOrd="5" destOrd="0" presId="urn:microsoft.com/office/officeart/2005/8/layout/cycle8"/>
    <dgm:cxn modelId="{C4E8B240-0FA4-4E64-882D-BD984EAA6FEE}" type="presParOf" srcId="{B1061451-BE3D-46BE-B5AE-B295370487C5}" destId="{AFFD6936-B471-440D-A56F-DB83B9CCE300}" srcOrd="6" destOrd="0" presId="urn:microsoft.com/office/officeart/2005/8/layout/cycle8"/>
    <dgm:cxn modelId="{436E55E5-C54A-4F30-B5EF-744EB6A22633}" type="presParOf" srcId="{B1061451-BE3D-46BE-B5AE-B295370487C5}" destId="{106113E4-A2DA-41F6-B095-1C0C617E5055}" srcOrd="7" destOrd="0" presId="urn:microsoft.com/office/officeart/2005/8/layout/cycle8"/>
    <dgm:cxn modelId="{5B785C46-3D8F-427D-81DE-CEF84CA2CA98}" type="presParOf" srcId="{B1061451-BE3D-46BE-B5AE-B295370487C5}" destId="{64312011-E2C7-4568-BF0A-7B2D02CF0A67}" srcOrd="8" destOrd="0" presId="urn:microsoft.com/office/officeart/2005/8/layout/cycle8"/>
    <dgm:cxn modelId="{4094C9F2-22AF-47C7-B868-C894DDDF976A}" type="presParOf" srcId="{B1061451-BE3D-46BE-B5AE-B295370487C5}" destId="{ACC8ECCD-E6B7-4E7C-88FC-AF588975D5EC}" srcOrd="9" destOrd="0" presId="urn:microsoft.com/office/officeart/2005/8/layout/cycle8"/>
    <dgm:cxn modelId="{AB11D8E5-F1FC-489C-8F85-591FAA1EFF16}" type="presParOf" srcId="{B1061451-BE3D-46BE-B5AE-B295370487C5}" destId="{86B5EF8D-CBD5-4CF1-8B49-CDCB781AF0FC}" srcOrd="10" destOrd="0" presId="urn:microsoft.com/office/officeart/2005/8/layout/cycle8"/>
    <dgm:cxn modelId="{52D72FCF-888E-4298-A097-E6409813FE3C}" type="presParOf" srcId="{B1061451-BE3D-46BE-B5AE-B295370487C5}" destId="{B5FA736C-4984-47BD-AB86-11359F257AAA}" srcOrd="11" destOrd="0" presId="urn:microsoft.com/office/officeart/2005/8/layout/cycle8"/>
    <dgm:cxn modelId="{4BD44C08-905E-4B95-9D40-73F4448D1039}" type="presParOf" srcId="{B1061451-BE3D-46BE-B5AE-B295370487C5}" destId="{ADD78720-C39C-4A9C-8433-03D8E74D6FFD}" srcOrd="12" destOrd="0" presId="urn:microsoft.com/office/officeart/2005/8/layout/cycle8"/>
    <dgm:cxn modelId="{F417349A-37AA-4482-B01C-1B9392A8A0F3}" type="presParOf" srcId="{B1061451-BE3D-46BE-B5AE-B295370487C5}" destId="{4488A8C1-F225-42E7-AC08-0E6FEF3E8A17}" srcOrd="13" destOrd="0" presId="urn:microsoft.com/office/officeart/2005/8/layout/cycle8"/>
    <dgm:cxn modelId="{22551C0D-D36E-48D1-8EA4-F4E099A3DB9F}" type="presParOf" srcId="{B1061451-BE3D-46BE-B5AE-B295370487C5}" destId="{8DCA8D81-8BBF-43FB-AA26-22F0F9C305F1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FEE78-5D8E-4C00-9388-2B7A044D5747}">
      <dsp:nvSpPr>
        <dsp:cNvPr id="0" name=""/>
        <dsp:cNvSpPr/>
      </dsp:nvSpPr>
      <dsp:spPr>
        <a:xfrm>
          <a:off x="916696" y="203020"/>
          <a:ext cx="2623652" cy="262365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Anomaly Detection</a:t>
          </a:r>
          <a:endParaRPr lang="en-US" sz="1600" kern="1200" dirty="0"/>
        </a:p>
      </dsp:txBody>
      <dsp:txXfrm>
        <a:off x="2299424" y="758985"/>
        <a:ext cx="937018" cy="780849"/>
      </dsp:txXfrm>
    </dsp:sp>
    <dsp:sp modelId="{444ECCAB-C898-4E64-A40C-3B6AA44521D8}">
      <dsp:nvSpPr>
        <dsp:cNvPr id="0" name=""/>
        <dsp:cNvSpPr/>
      </dsp:nvSpPr>
      <dsp:spPr>
        <a:xfrm>
          <a:off x="862662" y="296722"/>
          <a:ext cx="2623652" cy="262365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Validate</a:t>
          </a:r>
        </a:p>
      </dsp:txBody>
      <dsp:txXfrm>
        <a:off x="1487341" y="1998973"/>
        <a:ext cx="1405528" cy="687147"/>
      </dsp:txXfrm>
    </dsp:sp>
    <dsp:sp modelId="{64312011-E2C7-4568-BF0A-7B2D02CF0A67}">
      <dsp:nvSpPr>
        <dsp:cNvPr id="0" name=""/>
        <dsp:cNvSpPr/>
      </dsp:nvSpPr>
      <dsp:spPr>
        <a:xfrm>
          <a:off x="808627" y="203020"/>
          <a:ext cx="2623652" cy="262365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Forecast</a:t>
          </a:r>
        </a:p>
      </dsp:txBody>
      <dsp:txXfrm>
        <a:off x="1112533" y="758985"/>
        <a:ext cx="937018" cy="780849"/>
      </dsp:txXfrm>
    </dsp:sp>
    <dsp:sp modelId="{ADD78720-C39C-4A9C-8433-03D8E74D6FFD}">
      <dsp:nvSpPr>
        <dsp:cNvPr id="0" name=""/>
        <dsp:cNvSpPr/>
      </dsp:nvSpPr>
      <dsp:spPr>
        <a:xfrm>
          <a:off x="754496" y="40604"/>
          <a:ext cx="2948485" cy="294848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88A8C1-F225-42E7-AC08-0E6FEF3E8A17}">
      <dsp:nvSpPr>
        <dsp:cNvPr id="0" name=""/>
        <dsp:cNvSpPr/>
      </dsp:nvSpPr>
      <dsp:spPr>
        <a:xfrm>
          <a:off x="700245" y="134140"/>
          <a:ext cx="2948485" cy="294848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CA8D81-8BBF-43FB-AA26-22F0F9C305F1}">
      <dsp:nvSpPr>
        <dsp:cNvPr id="0" name=""/>
        <dsp:cNvSpPr/>
      </dsp:nvSpPr>
      <dsp:spPr>
        <a:xfrm>
          <a:off x="645994" y="40604"/>
          <a:ext cx="2948485" cy="294848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point about the switched roles of presentation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d3bf8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d3bf8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50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d3bf8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d3bf8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69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9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9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4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38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19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2436f0e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2436f0e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3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d3bf8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d3bf8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62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d3bf84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d3bf84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89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owcode.com/blog/ecommerce-conversion-rat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rowcode.com/blog/ecommerce-conversion-rat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owcode.com/blog/ecommerce-conversion-r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Anomaly Detection &amp; Forecasting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Xiaoxin Xu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66BF-0AC0-4E1E-827E-B4CB58C72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1509F-2A6B-401F-A657-B8909E536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66BF-0AC0-4E1E-827E-B4CB58C72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0" y="440870"/>
            <a:ext cx="8520600" cy="625475"/>
          </a:xfrm>
        </p:spPr>
        <p:txBody>
          <a:bodyPr/>
          <a:lstStyle/>
          <a:p>
            <a:pPr algn="l"/>
            <a:r>
              <a:rPr lang="en-US" sz="2400" dirty="0"/>
              <a:t>Forecasting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4E43DF-45E2-0846-A42E-38F709623C7D}"/>
              </a:ext>
            </a:extLst>
          </p:cNvPr>
          <p:cNvGrpSpPr/>
          <p:nvPr/>
        </p:nvGrpSpPr>
        <p:grpSpPr>
          <a:xfrm>
            <a:off x="254550" y="2179864"/>
            <a:ext cx="8579206" cy="913226"/>
            <a:chOff x="599624" y="2220685"/>
            <a:chExt cx="6950928" cy="9132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C34F92-1937-614F-A365-1AD701F3D44F}"/>
                </a:ext>
              </a:extLst>
            </p:cNvPr>
            <p:cNvGrpSpPr/>
            <p:nvPr/>
          </p:nvGrpSpPr>
          <p:grpSpPr>
            <a:xfrm>
              <a:off x="599624" y="2220686"/>
              <a:ext cx="5172526" cy="913225"/>
              <a:chOff x="2757158" y="1253186"/>
              <a:chExt cx="4216793" cy="369460"/>
            </a:xfrm>
            <a:solidFill>
              <a:srgbClr val="0070C0"/>
            </a:solidFill>
          </p:grpSpPr>
          <p:sp>
            <p:nvSpPr>
              <p:cNvPr id="5" name="Arrow: Pentagon 22">
                <a:extLst>
                  <a:ext uri="{FF2B5EF4-FFF2-40B4-BE49-F238E27FC236}">
                    <a16:creationId xmlns:a16="http://schemas.microsoft.com/office/drawing/2014/main" id="{042371B5-0C4D-7343-8CD3-F798B202FEFE}"/>
                  </a:ext>
                </a:extLst>
              </p:cNvPr>
              <p:cNvSpPr/>
              <p:nvPr/>
            </p:nvSpPr>
            <p:spPr>
              <a:xfrm>
                <a:off x="4206963" y="1262496"/>
                <a:ext cx="1317183" cy="360150"/>
              </a:xfrm>
              <a:prstGeom prst="homePlat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Metric evaluation</a:t>
                </a:r>
              </a:p>
            </p:txBody>
          </p:sp>
          <p:sp>
            <p:nvSpPr>
              <p:cNvPr id="6" name="Arrow: Pentagon 14">
                <a:extLst>
                  <a:ext uri="{FF2B5EF4-FFF2-40B4-BE49-F238E27FC236}">
                    <a16:creationId xmlns:a16="http://schemas.microsoft.com/office/drawing/2014/main" id="{CE393594-E844-6C4B-BD54-D812AAAF97B4}"/>
                  </a:ext>
                </a:extLst>
              </p:cNvPr>
              <p:cNvSpPr/>
              <p:nvPr/>
            </p:nvSpPr>
            <p:spPr>
              <a:xfrm>
                <a:off x="2757158" y="1253186"/>
                <a:ext cx="1317183" cy="360150"/>
              </a:xfrm>
              <a:prstGeom prst="homePlat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Forecast the next week</a:t>
                </a:r>
              </a:p>
            </p:txBody>
          </p:sp>
          <p:sp>
            <p:nvSpPr>
              <p:cNvPr id="7" name="Arrow: Pentagon 23">
                <a:extLst>
                  <a:ext uri="{FF2B5EF4-FFF2-40B4-BE49-F238E27FC236}">
                    <a16:creationId xmlns:a16="http://schemas.microsoft.com/office/drawing/2014/main" id="{5E87A4D3-CED0-F44E-8C79-0AB51EC36728}"/>
                  </a:ext>
                </a:extLst>
              </p:cNvPr>
              <p:cNvSpPr/>
              <p:nvPr/>
            </p:nvSpPr>
            <p:spPr>
              <a:xfrm>
                <a:off x="5656768" y="1253186"/>
                <a:ext cx="1317183" cy="360150"/>
              </a:xfrm>
              <a:prstGeom prst="homePlate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 selection</a:t>
                </a:r>
              </a:p>
            </p:txBody>
          </p:sp>
        </p:grpSp>
        <p:sp>
          <p:nvSpPr>
            <p:cNvPr id="10" name="Arrow: Pentagon 23">
              <a:extLst>
                <a:ext uri="{FF2B5EF4-FFF2-40B4-BE49-F238E27FC236}">
                  <a16:creationId xmlns:a16="http://schemas.microsoft.com/office/drawing/2014/main" id="{F1C430D6-A119-844B-BB9C-6989C9C55939}"/>
                </a:ext>
              </a:extLst>
            </p:cNvPr>
            <p:cNvSpPr/>
            <p:nvPr/>
          </p:nvSpPr>
          <p:spPr>
            <a:xfrm>
              <a:off x="5934830" y="2220685"/>
              <a:ext cx="1615722" cy="890213"/>
            </a:xfrm>
            <a:prstGeom prst="homePlat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Find anomalies in forecast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5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28032" y="1809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Models - Forecasting</a:t>
            </a:r>
            <a:endParaRPr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DBF160-8186-4B25-8ED2-551376FAB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15159"/>
              </p:ext>
            </p:extLst>
          </p:nvPr>
        </p:nvGraphicFramePr>
        <p:xfrm>
          <a:off x="307969" y="688417"/>
          <a:ext cx="3290060" cy="4308107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645030">
                  <a:extLst>
                    <a:ext uri="{9D8B030D-6E8A-4147-A177-3AD203B41FA5}">
                      <a16:colId xmlns:a16="http://schemas.microsoft.com/office/drawing/2014/main" val="482570322"/>
                    </a:ext>
                  </a:extLst>
                </a:gridCol>
                <a:gridCol w="1645030">
                  <a:extLst>
                    <a:ext uri="{9D8B030D-6E8A-4147-A177-3AD203B41FA5}">
                      <a16:colId xmlns:a16="http://schemas.microsoft.com/office/drawing/2014/main" val="2357794416"/>
                    </a:ext>
                  </a:extLst>
                </a:gridCol>
              </a:tblGrid>
              <a:tr h="281369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ARIMA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23869"/>
                  </a:ext>
                </a:extLst>
              </a:tr>
              <a:tr h="6077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Parameters(p, d, q) -&gt; more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Model assumption – stationary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 tuning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0785"/>
                  </a:ext>
                </a:extLst>
              </a:tr>
              <a:tr h="259662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2338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No requirement for stationarity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 selection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91507"/>
                  </a:ext>
                </a:extLst>
              </a:tr>
              <a:tr h="259662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Holt-Winter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87309"/>
                  </a:ext>
                </a:extLst>
              </a:tr>
              <a:tr h="4339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effectLst/>
                          <a:sym typeface="Arial"/>
                        </a:rPr>
                        <a:t>Triple exponential smoothing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Model complexity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Overfitting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870"/>
                  </a:ext>
                </a:extLst>
              </a:tr>
              <a:tr h="276062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85190"/>
                  </a:ext>
                </a:extLst>
              </a:tr>
              <a:tr h="58689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Time dependency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Perform well with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Hyperparameter Tuning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Require large data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9998"/>
                  </a:ext>
                </a:extLst>
              </a:tr>
              <a:tr h="276062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Facebook Prophet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96964"/>
                  </a:ext>
                </a:extLst>
              </a:tr>
              <a:tr h="83003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Strong Seasonal effects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Robust to missing data and outliers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Require large data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3634"/>
                  </a:ext>
                </a:extLst>
              </a:tr>
            </a:tbl>
          </a:graphicData>
        </a:graphic>
      </p:graphicFrame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3EC580A1-5C78-4B2F-97B8-3963E9170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0174" y="402067"/>
            <a:ext cx="32900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Visitors </a:t>
            </a:r>
            <a:endParaRPr dirty="0"/>
          </a:p>
        </p:txBody>
      </p:sp>
      <p:sp>
        <p:nvSpPr>
          <p:cNvPr id="15" name="Google Shape;61;p14">
            <a:extLst>
              <a:ext uri="{FF2B5EF4-FFF2-40B4-BE49-F238E27FC236}">
                <a16:creationId xmlns:a16="http://schemas.microsoft.com/office/drawing/2014/main" id="{BAC6B520-5EA3-4F33-A27E-F559B1AA36AE}"/>
              </a:ext>
            </a:extLst>
          </p:cNvPr>
          <p:cNvSpPr txBox="1">
            <a:spLocks/>
          </p:cNvSpPr>
          <p:nvPr/>
        </p:nvSpPr>
        <p:spPr>
          <a:xfrm>
            <a:off x="3488665" y="2053402"/>
            <a:ext cx="32900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dirty="0"/>
              <a:t>  Orders </a:t>
            </a:r>
          </a:p>
        </p:txBody>
      </p:sp>
      <p:sp>
        <p:nvSpPr>
          <p:cNvPr id="17" name="Google Shape;61;p14">
            <a:extLst>
              <a:ext uri="{FF2B5EF4-FFF2-40B4-BE49-F238E27FC236}">
                <a16:creationId xmlns:a16="http://schemas.microsoft.com/office/drawing/2014/main" id="{B0971E68-FD6D-4558-8716-B523D3E0EE46}"/>
              </a:ext>
            </a:extLst>
          </p:cNvPr>
          <p:cNvSpPr txBox="1">
            <a:spLocks/>
          </p:cNvSpPr>
          <p:nvPr/>
        </p:nvSpPr>
        <p:spPr>
          <a:xfrm>
            <a:off x="3707392" y="3707640"/>
            <a:ext cx="32900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dirty="0"/>
              <a:t>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CB5CC-5437-48A8-84ED-176485F89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54" b="24697"/>
          <a:stretch/>
        </p:blipFill>
        <p:spPr>
          <a:xfrm>
            <a:off x="4760464" y="0"/>
            <a:ext cx="4255130" cy="1516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DC24F-F856-441B-8CCF-6B24D5E1D9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81" t="16429" r="18110" b="19599"/>
          <a:stretch/>
        </p:blipFill>
        <p:spPr>
          <a:xfrm>
            <a:off x="4761830" y="1609287"/>
            <a:ext cx="3290060" cy="1642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C72D3-2ECA-4544-B370-07EA3B29FA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1" t="20941" r="17631" b="9555"/>
          <a:stretch/>
        </p:blipFill>
        <p:spPr>
          <a:xfrm>
            <a:off x="4980556" y="3162758"/>
            <a:ext cx="3290060" cy="18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0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3026-09C0-4B95-B018-D2FBB14E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" y="117525"/>
            <a:ext cx="8520600" cy="57270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2941-849F-4592-B912-47E52D68D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5" name="Google Shape;274;p34">
            <a:extLst>
              <a:ext uri="{FF2B5EF4-FFF2-40B4-BE49-F238E27FC236}">
                <a16:creationId xmlns:a16="http://schemas.microsoft.com/office/drawing/2014/main" id="{52AA0BEA-14E8-43C6-89AE-1D463CE1B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028101"/>
              </p:ext>
            </p:extLst>
          </p:nvPr>
        </p:nvGraphicFramePr>
        <p:xfrm>
          <a:off x="3452461" y="0"/>
          <a:ext cx="5188970" cy="1914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1909099510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21682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RMSE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MAE</a:t>
                      </a:r>
                      <a:endParaRPr lang="en-US" sz="1000" dirty="0"/>
                    </a:p>
                  </a:txBody>
                  <a:tcPr marL="68575" marR="68575" marT="91425" marB="91425"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MAPE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MASE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ARIMA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132365.16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45206.40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7.35%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0.51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4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ETS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57044.35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18758.97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2.94%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0.21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21604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Holt-Winter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78978.53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27637.01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4.36%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0.31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4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LSTM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109966.68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39619.52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6.22%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0.45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21604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Facebook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132491.19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47319.07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7.91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0.54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13713"/>
                  </a:ext>
                </a:extLst>
              </a:tr>
            </a:tbl>
          </a:graphicData>
        </a:graphic>
      </p:graphicFrame>
      <p:graphicFrame>
        <p:nvGraphicFramePr>
          <p:cNvPr id="11" name="Google Shape;274;p34">
            <a:extLst>
              <a:ext uri="{FF2B5EF4-FFF2-40B4-BE49-F238E27FC236}">
                <a16:creationId xmlns:a16="http://schemas.microsoft.com/office/drawing/2014/main" id="{4570CCF7-6A21-43CE-8280-3F11C6E2E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580310"/>
              </p:ext>
            </p:extLst>
          </p:nvPr>
        </p:nvGraphicFramePr>
        <p:xfrm>
          <a:off x="3452461" y="1943683"/>
          <a:ext cx="5188970" cy="1594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1909099510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ARIMA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2376.38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829.25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16.30%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1.59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ETS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1343.48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464.59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8.22%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0.89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Holt-Winter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B050"/>
                          </a:solidFill>
                        </a:rPr>
                        <a:t>1083.92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B050"/>
                          </a:solidFill>
                        </a:rPr>
                        <a:t>316.09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4.99%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0.60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LSTM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1373.22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400.71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6.36%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0.77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270868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Facebook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1242.65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349.72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5.52%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0.67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920219"/>
                  </a:ext>
                </a:extLst>
              </a:tr>
            </a:tbl>
          </a:graphicData>
        </a:graphic>
      </p:graphicFrame>
      <p:graphicFrame>
        <p:nvGraphicFramePr>
          <p:cNvPr id="12" name="Google Shape;274;p34">
            <a:extLst>
              <a:ext uri="{FF2B5EF4-FFF2-40B4-BE49-F238E27FC236}">
                <a16:creationId xmlns:a16="http://schemas.microsoft.com/office/drawing/2014/main" id="{43E58EDC-F718-4199-8CAA-AF53285AA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364383"/>
              </p:ext>
            </p:extLst>
          </p:nvPr>
        </p:nvGraphicFramePr>
        <p:xfrm>
          <a:off x="3452461" y="3567357"/>
          <a:ext cx="5188970" cy="1594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1909099510"/>
                    </a:ext>
                  </a:extLst>
                </a:gridCol>
                <a:gridCol w="962222">
                  <a:extLst>
                    <a:ext uri="{9D8B030D-6E8A-4147-A177-3AD203B41FA5}">
                      <a16:colId xmlns:a16="http://schemas.microsoft.com/office/drawing/2014/main" val="4003550658"/>
                    </a:ext>
                  </a:extLst>
                </a:gridCol>
              </a:tblGrid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ARIMA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B050"/>
                          </a:solidFill>
                        </a:rPr>
                        <a:t>1.31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e3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00B050"/>
                          </a:solidFill>
                        </a:rPr>
                        <a:t>0.43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e3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4.76%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0.48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ETS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2.21e3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0.63e3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6.26%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0.69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40469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FFFFFF"/>
                          </a:solidFill>
                        </a:rPr>
                        <a:t>Holt-Winter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1.69</a:t>
                      </a:r>
                      <a:r>
                        <a:rPr lang="en-US" sz="900" dirty="0"/>
                        <a:t>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900" dirty="0"/>
                        <a:t>0.54</a:t>
                      </a:r>
                      <a:r>
                        <a:rPr lang="en-US" sz="900" dirty="0"/>
                        <a:t>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6.19%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0.69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LSTM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1.74e3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0.57e3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5.94%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79388"/>
                  </a:ext>
                </a:extLst>
              </a:tr>
              <a:tr h="244844"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>
                          <a:solidFill>
                            <a:srgbClr val="FFFFFF"/>
                          </a:solidFill>
                        </a:rPr>
                        <a:t>Facebook</a:t>
                      </a:r>
                      <a:endParaRPr sz="900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2.50e3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0.68e3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7.66%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900" dirty="0"/>
                        <a:t>0.76</a:t>
                      </a:r>
                      <a:endParaRPr sz="900" dirty="0"/>
                    </a:p>
                  </a:txBody>
                  <a:tcPr marL="68575" marR="68575" marT="91425" marB="91425">
                    <a:lnL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62093"/>
                  </a:ext>
                </a:extLst>
              </a:tr>
            </a:tbl>
          </a:graphicData>
        </a:graphic>
      </p:graphicFrame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E28292CF-7410-4BCF-8AF6-4BDE8A4C8B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7466" y="830383"/>
            <a:ext cx="32900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Visitors </a:t>
            </a:r>
            <a:endParaRPr dirty="0"/>
          </a:p>
        </p:txBody>
      </p:sp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2C806054-BE6F-4792-AADB-F14F992236D3}"/>
              </a:ext>
            </a:extLst>
          </p:cNvPr>
          <p:cNvSpPr txBox="1">
            <a:spLocks/>
          </p:cNvSpPr>
          <p:nvPr/>
        </p:nvSpPr>
        <p:spPr>
          <a:xfrm>
            <a:off x="1281941" y="2316069"/>
            <a:ext cx="32900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dirty="0"/>
              <a:t>Orders </a:t>
            </a:r>
          </a:p>
        </p:txBody>
      </p:sp>
      <p:sp>
        <p:nvSpPr>
          <p:cNvPr id="15" name="Google Shape;61;p14">
            <a:extLst>
              <a:ext uri="{FF2B5EF4-FFF2-40B4-BE49-F238E27FC236}">
                <a16:creationId xmlns:a16="http://schemas.microsoft.com/office/drawing/2014/main" id="{55A5EE09-B7E8-41DF-9DA9-F77D98E7724F}"/>
              </a:ext>
            </a:extLst>
          </p:cNvPr>
          <p:cNvSpPr txBox="1">
            <a:spLocks/>
          </p:cNvSpPr>
          <p:nvPr/>
        </p:nvSpPr>
        <p:spPr>
          <a:xfrm>
            <a:off x="1367681" y="3970644"/>
            <a:ext cx="141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dirty="0"/>
              <a:t>Rate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5387D96-A9F3-4F89-8DAC-0701F7C6FBAB}"/>
              </a:ext>
            </a:extLst>
          </p:cNvPr>
          <p:cNvSpPr/>
          <p:nvPr/>
        </p:nvSpPr>
        <p:spPr>
          <a:xfrm>
            <a:off x="3146598" y="2650482"/>
            <a:ext cx="181056" cy="181056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AE0CEFEC-25EE-4894-A5B4-67EEE71A1AB1}"/>
              </a:ext>
            </a:extLst>
          </p:cNvPr>
          <p:cNvSpPr/>
          <p:nvPr/>
        </p:nvSpPr>
        <p:spPr>
          <a:xfrm>
            <a:off x="3146598" y="739855"/>
            <a:ext cx="181056" cy="181056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B87D9855-794B-439A-8C6C-E835A201F9B5}"/>
              </a:ext>
            </a:extLst>
          </p:cNvPr>
          <p:cNvSpPr/>
          <p:nvPr/>
        </p:nvSpPr>
        <p:spPr>
          <a:xfrm>
            <a:off x="3146598" y="3616929"/>
            <a:ext cx="181056" cy="181056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E7AA-450A-4ED5-BC37-0E09FC6A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86683"/>
            <a:ext cx="8520600" cy="572700"/>
          </a:xfrm>
        </p:spPr>
        <p:txBody>
          <a:bodyPr/>
          <a:lstStyle/>
          <a:p>
            <a:r>
              <a:rPr lang="en-US" sz="2400" dirty="0"/>
              <a:t>Anomalies in the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1A09-3276-48A5-9158-87B22819A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F3B4A7-E76E-420E-A4D3-07BD4D4E4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38" b="9876"/>
          <a:stretch/>
        </p:blipFill>
        <p:spPr>
          <a:xfrm>
            <a:off x="3827430" y="3310886"/>
            <a:ext cx="4294186" cy="1832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B35C8-FEAD-40F1-8EA2-C4FBE00E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72" b="18152"/>
          <a:stretch/>
        </p:blipFill>
        <p:spPr>
          <a:xfrm>
            <a:off x="3797203" y="1421108"/>
            <a:ext cx="4563573" cy="1906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BEBEB-37AE-4EB2-BBD6-70148C79CD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27" b="18641"/>
          <a:stretch/>
        </p:blipFill>
        <p:spPr>
          <a:xfrm>
            <a:off x="3895580" y="714"/>
            <a:ext cx="4245211" cy="1583711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6A04ABF-3E2B-45C4-B4E3-DDF317D6E00E}"/>
              </a:ext>
            </a:extLst>
          </p:cNvPr>
          <p:cNvSpPr/>
          <p:nvPr/>
        </p:nvSpPr>
        <p:spPr>
          <a:xfrm flipV="1">
            <a:off x="7316468" y="1001281"/>
            <a:ext cx="33638" cy="32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652F2B-953D-40AD-B171-BE024632C8C3}"/>
              </a:ext>
            </a:extLst>
          </p:cNvPr>
          <p:cNvSpPr/>
          <p:nvPr/>
        </p:nvSpPr>
        <p:spPr>
          <a:xfrm flipV="1">
            <a:off x="7266011" y="2907503"/>
            <a:ext cx="33638" cy="328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00C371-402A-46DF-B4B3-A51985CDF0AE}"/>
              </a:ext>
            </a:extLst>
          </p:cNvPr>
          <p:cNvSpPr/>
          <p:nvPr/>
        </p:nvSpPr>
        <p:spPr>
          <a:xfrm flipV="1">
            <a:off x="7211433" y="654971"/>
            <a:ext cx="33638" cy="3288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F69CC0-EC6E-461D-A8E5-FC4AF09130F4}"/>
              </a:ext>
            </a:extLst>
          </p:cNvPr>
          <p:cNvSpPr/>
          <p:nvPr/>
        </p:nvSpPr>
        <p:spPr>
          <a:xfrm flipV="1">
            <a:off x="7166699" y="2651322"/>
            <a:ext cx="33638" cy="3288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AEE00EC2-D07F-4EFD-B4C6-462C6C53B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0565" y="461469"/>
            <a:ext cx="32900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Visitors </a:t>
            </a:r>
            <a:endParaRPr dirty="0"/>
          </a:p>
        </p:txBody>
      </p:sp>
      <p:sp>
        <p:nvSpPr>
          <p:cNvPr id="26" name="Google Shape;61;p14">
            <a:extLst>
              <a:ext uri="{FF2B5EF4-FFF2-40B4-BE49-F238E27FC236}">
                <a16:creationId xmlns:a16="http://schemas.microsoft.com/office/drawing/2014/main" id="{5FF71178-2237-45F2-BA0A-117336A666DD}"/>
              </a:ext>
            </a:extLst>
          </p:cNvPr>
          <p:cNvSpPr txBox="1">
            <a:spLocks/>
          </p:cNvSpPr>
          <p:nvPr/>
        </p:nvSpPr>
        <p:spPr>
          <a:xfrm>
            <a:off x="2098619" y="1981421"/>
            <a:ext cx="32900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dirty="0"/>
              <a:t>Orders </a:t>
            </a:r>
          </a:p>
        </p:txBody>
      </p:sp>
      <p:sp>
        <p:nvSpPr>
          <p:cNvPr id="27" name="Google Shape;61;p14">
            <a:extLst>
              <a:ext uri="{FF2B5EF4-FFF2-40B4-BE49-F238E27FC236}">
                <a16:creationId xmlns:a16="http://schemas.microsoft.com/office/drawing/2014/main" id="{C8D8B552-CBF6-49FB-882B-38A986030990}"/>
              </a:ext>
            </a:extLst>
          </p:cNvPr>
          <p:cNvSpPr txBox="1">
            <a:spLocks/>
          </p:cNvSpPr>
          <p:nvPr/>
        </p:nvSpPr>
        <p:spPr>
          <a:xfrm>
            <a:off x="2250550" y="3662694"/>
            <a:ext cx="32900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dirty="0"/>
              <a:t>Rate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B3A08E4-64C3-46FB-9DB6-C331E3381BF4}"/>
              </a:ext>
            </a:extLst>
          </p:cNvPr>
          <p:cNvSpPr txBox="1">
            <a:spLocks/>
          </p:cNvSpPr>
          <p:nvPr/>
        </p:nvSpPr>
        <p:spPr>
          <a:xfrm>
            <a:off x="-48142" y="4751710"/>
            <a:ext cx="8520600" cy="144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100" dirty="0"/>
              <a:t>*Anomalies: points out of 1 rolling standard deviation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0BE421-A88D-E644-88BD-74CBDC84DBA0}"/>
              </a:ext>
            </a:extLst>
          </p:cNvPr>
          <p:cNvSpPr txBox="1">
            <a:spLocks/>
          </p:cNvSpPr>
          <p:nvPr/>
        </p:nvSpPr>
        <p:spPr>
          <a:xfrm>
            <a:off x="-48142" y="2561437"/>
            <a:ext cx="3175063" cy="144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Char char="-"/>
            </a:pPr>
            <a:r>
              <a:rPr lang="en-US" sz="1100" dirty="0"/>
              <a:t>No blue line </a:t>
            </a:r>
          </a:p>
          <a:p>
            <a:pPr>
              <a:buFontTx/>
              <a:buChar char="-"/>
            </a:pPr>
            <a:endParaRPr lang="en-US" sz="1100" dirty="0"/>
          </a:p>
          <a:p>
            <a:pPr marL="114300" indent="0"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942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5C69-99AD-49E4-9524-BC4F978E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8816D-2308-4762-A9CA-A98EC6ECF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0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2F7B-5E72-0349-9E5C-0EF6DFF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Breakdown – two callout days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E928-984A-2C49-B004-6A530718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372" y="1152475"/>
            <a:ext cx="3696964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Feb 3 </a:t>
            </a:r>
          </a:p>
          <a:p>
            <a:r>
              <a:rPr lang="en-US" sz="1400" dirty="0"/>
              <a:t>Fewer Customer and Prospect visit the website </a:t>
            </a:r>
          </a:p>
          <a:p>
            <a:r>
              <a:rPr lang="en-US" sz="1400" dirty="0"/>
              <a:t>Decrease in visitors and orders is mainly caused by Desktop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Feb 22</a:t>
            </a:r>
          </a:p>
          <a:p>
            <a:r>
              <a:rPr lang="en-US" sz="1400" dirty="0"/>
              <a:t>Large volumes of traffic come from Undetermined</a:t>
            </a:r>
          </a:p>
          <a:p>
            <a:r>
              <a:rPr lang="en-US" sz="1400" dirty="0"/>
              <a:t>Three KPIs increase across all devices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48EFA-9540-2341-969A-6619446F53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09809-3F5C-0946-99DA-33BCF4B1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5"/>
          <a:stretch/>
        </p:blipFill>
        <p:spPr>
          <a:xfrm>
            <a:off x="4049484" y="8164"/>
            <a:ext cx="50124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2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BF71-4577-4F41-8D47-93239ACC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D470-6944-48FF-9827-BF383B1F3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3F2DE-43E6-450B-871B-8F2A6B44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" y="1562505"/>
            <a:ext cx="4405308" cy="29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5BF6E3-B573-43C6-BF70-2226A3BF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71" y="1550399"/>
            <a:ext cx="4328529" cy="29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5A5957E0-9CFB-41CB-A073-1902F9CC6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1343" y="1017725"/>
            <a:ext cx="32900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# Visitors</a:t>
            </a:r>
            <a:endParaRPr dirty="0"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55DFD836-E53C-4748-9B29-610A493482B5}"/>
              </a:ext>
            </a:extLst>
          </p:cNvPr>
          <p:cNvSpPr txBox="1">
            <a:spLocks/>
          </p:cNvSpPr>
          <p:nvPr/>
        </p:nvSpPr>
        <p:spPr>
          <a:xfrm>
            <a:off x="5779959" y="1011218"/>
            <a:ext cx="32900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dirty="0"/>
              <a:t># Orders</a:t>
            </a:r>
          </a:p>
        </p:txBody>
      </p:sp>
    </p:spTree>
    <p:extLst>
      <p:ext uri="{BB962C8B-B14F-4D97-AF65-F5344CB8AC3E}">
        <p14:creationId xmlns:p14="http://schemas.microsoft.com/office/powerpoint/2010/main" val="71055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BF71-4577-4F41-8D47-93239ACC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D470-6944-48FF-9827-BF383B1F3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5A5957E0-9CFB-41CB-A073-1902F9CC6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5784" y="383251"/>
            <a:ext cx="32900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Rate = #Orders / #Visitors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E995D9-D6D2-408E-8BF2-C9087132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88" y="894177"/>
            <a:ext cx="5311525" cy="3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15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4C024-B0F0-47D4-8350-2E3F1812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345" y="2139335"/>
            <a:ext cx="4391709" cy="2823242"/>
          </a:xfrm>
          <a:prstGeom prst="rect">
            <a:avLst/>
          </a:prstGeom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28032" y="1809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Model Selection - Forecasting</a:t>
            </a:r>
            <a:endParaRPr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DBF160-8186-4B25-8ED2-551376FAB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50327"/>
              </p:ext>
            </p:extLst>
          </p:nvPr>
        </p:nvGraphicFramePr>
        <p:xfrm>
          <a:off x="307992" y="838182"/>
          <a:ext cx="3039096" cy="383249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19548">
                  <a:extLst>
                    <a:ext uri="{9D8B030D-6E8A-4147-A177-3AD203B41FA5}">
                      <a16:colId xmlns:a16="http://schemas.microsoft.com/office/drawing/2014/main" val="482570322"/>
                    </a:ext>
                  </a:extLst>
                </a:gridCol>
                <a:gridCol w="1519548">
                  <a:extLst>
                    <a:ext uri="{9D8B030D-6E8A-4147-A177-3AD203B41FA5}">
                      <a16:colId xmlns:a16="http://schemas.microsoft.com/office/drawing/2014/main" val="2357794416"/>
                    </a:ext>
                  </a:extLst>
                </a:gridCol>
              </a:tblGrid>
              <a:tr h="281369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ARIMA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23869"/>
                  </a:ext>
                </a:extLst>
              </a:tr>
              <a:tr h="6077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Parameters(p, d, q) -&gt; more 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Model assumption – stationary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 tuning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40785"/>
                  </a:ext>
                </a:extLst>
              </a:tr>
              <a:tr h="259662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ETS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23384"/>
                  </a:ext>
                </a:extLst>
              </a:tr>
              <a:tr h="5163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No requirement for stationarity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Parameter selection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91507"/>
                  </a:ext>
                </a:extLst>
              </a:tr>
              <a:tr h="259662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Holt-Winter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87309"/>
                  </a:ext>
                </a:extLst>
              </a:tr>
              <a:tr h="6778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effectLst/>
                          <a:sym typeface="Arial"/>
                        </a:rPr>
                        <a:t>Triple exponential smoothing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Model complexity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  <a:sym typeface="Arial"/>
                        </a:rPr>
                        <a:t>Overfitting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870"/>
                  </a:ext>
                </a:extLst>
              </a:tr>
              <a:tr h="276062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96964"/>
                  </a:ext>
                </a:extLst>
              </a:tr>
              <a:tr h="83003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Memory – time dependency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Arial"/>
                        </a:rPr>
                        <a:t>Perform well with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Hyperparameter Tuning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Require large data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363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9A4C531-E750-41D4-B7CE-AB5233D2CA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211"/>
          <a:stretch/>
        </p:blipFill>
        <p:spPr>
          <a:xfrm>
            <a:off x="3545218" y="-125642"/>
            <a:ext cx="4673144" cy="2697392"/>
          </a:xfrm>
          <a:prstGeom prst="rect">
            <a:avLst/>
          </a:prstGeom>
        </p:spPr>
      </p:pic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0419AE65-F2D4-4CD6-95CB-45096B92F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56756" y="96364"/>
            <a:ext cx="32900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# Visitors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22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CABA-A562-4BE2-9D07-9E36EF0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46692"/>
            <a:ext cx="8520600" cy="572700"/>
          </a:xfrm>
        </p:spPr>
        <p:txBody>
          <a:bodyPr/>
          <a:lstStyle/>
          <a:p>
            <a:r>
              <a:rPr lang="en-US" sz="1800" b="1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5D44E-395B-4E77-A979-B7634BD0356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579464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1B900-E9B2-43C8-BD50-71D431AA7511}"/>
              </a:ext>
            </a:extLst>
          </p:cNvPr>
          <p:cNvSpPr/>
          <p:nvPr/>
        </p:nvSpPr>
        <p:spPr>
          <a:xfrm>
            <a:off x="239327" y="871646"/>
            <a:ext cx="2314568" cy="17310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100" b="1" dirty="0">
                <a:solidFill>
                  <a:schemeClr val="tx1"/>
                </a:solidFill>
              </a:rPr>
              <a:t>Business Problem</a:t>
            </a:r>
            <a:endParaRPr lang="en-US" sz="10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 telecommunication major wanted to understand whether there is a problem on its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Current process was manual and the expected state was to derive anomalous behavior across major KPIs in an automated manner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3067FE-9255-4FD8-868E-05F8FF649A7B}"/>
              </a:ext>
            </a:extLst>
          </p:cNvPr>
          <p:cNvSpPr/>
          <p:nvPr/>
        </p:nvSpPr>
        <p:spPr>
          <a:xfrm>
            <a:off x="2729240" y="871646"/>
            <a:ext cx="6188551" cy="173107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Solution Approach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596586-9C41-4D1A-B3A2-4152BE86F1C0}"/>
              </a:ext>
            </a:extLst>
          </p:cNvPr>
          <p:cNvCxnSpPr>
            <a:cxnSpLocks/>
          </p:cNvCxnSpPr>
          <p:nvPr/>
        </p:nvCxnSpPr>
        <p:spPr>
          <a:xfrm>
            <a:off x="4357983" y="1671747"/>
            <a:ext cx="0" cy="743386"/>
          </a:xfrm>
          <a:prstGeom prst="line">
            <a:avLst/>
          </a:prstGeom>
          <a:ln>
            <a:solidFill>
              <a:srgbClr val="316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5F1BE-DE7F-4CEA-A608-AABB48933FBC}"/>
              </a:ext>
            </a:extLst>
          </p:cNvPr>
          <p:cNvGrpSpPr/>
          <p:nvPr/>
        </p:nvGrpSpPr>
        <p:grpSpPr>
          <a:xfrm>
            <a:off x="2908178" y="1239221"/>
            <a:ext cx="5673420" cy="369460"/>
            <a:chOff x="2757158" y="1253186"/>
            <a:chExt cx="5673420" cy="369460"/>
          </a:xfrm>
          <a:solidFill>
            <a:srgbClr val="0070C0"/>
          </a:solidFill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99451826-D8FA-45F8-A347-E69B1EF5E778}"/>
                </a:ext>
              </a:extLst>
            </p:cNvPr>
            <p:cNvSpPr/>
            <p:nvPr/>
          </p:nvSpPr>
          <p:spPr>
            <a:xfrm>
              <a:off x="4206963" y="1262496"/>
              <a:ext cx="1317183" cy="360150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Detect Anomalies</a:t>
              </a: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D8BF077B-DC08-47A1-8EC2-2613EA088531}"/>
                </a:ext>
              </a:extLst>
            </p:cNvPr>
            <p:cNvSpPr/>
            <p:nvPr/>
          </p:nvSpPr>
          <p:spPr>
            <a:xfrm>
              <a:off x="2757158" y="1253186"/>
              <a:ext cx="1317183" cy="360150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Identify key KPIs</a:t>
              </a:r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017ED369-61BA-4FCA-91CE-60E705F1889F}"/>
                </a:ext>
              </a:extLst>
            </p:cNvPr>
            <p:cNvSpPr/>
            <p:nvPr/>
          </p:nvSpPr>
          <p:spPr>
            <a:xfrm>
              <a:off x="7113395" y="1255516"/>
              <a:ext cx="1317183" cy="360150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Provide Insights</a:t>
              </a: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B46A3077-5120-4B9B-AC01-0988BC9BBD8D}"/>
                </a:ext>
              </a:extLst>
            </p:cNvPr>
            <p:cNvSpPr/>
            <p:nvPr/>
          </p:nvSpPr>
          <p:spPr>
            <a:xfrm>
              <a:off x="5656768" y="1253186"/>
              <a:ext cx="1317183" cy="360150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Forecast behavior 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4531DB-EE83-437F-A8DA-744B769A0496}"/>
              </a:ext>
            </a:extLst>
          </p:cNvPr>
          <p:cNvCxnSpPr>
            <a:cxnSpLocks/>
          </p:cNvCxnSpPr>
          <p:nvPr/>
        </p:nvCxnSpPr>
        <p:spPr>
          <a:xfrm>
            <a:off x="5808992" y="1671747"/>
            <a:ext cx="0" cy="743386"/>
          </a:xfrm>
          <a:prstGeom prst="line">
            <a:avLst/>
          </a:prstGeom>
          <a:ln>
            <a:solidFill>
              <a:srgbClr val="316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111F0-5B2F-460A-9E1E-0750FC84BC06}"/>
              </a:ext>
            </a:extLst>
          </p:cNvPr>
          <p:cNvCxnSpPr>
            <a:cxnSpLocks/>
          </p:cNvCxnSpPr>
          <p:nvPr/>
        </p:nvCxnSpPr>
        <p:spPr>
          <a:xfrm>
            <a:off x="7264415" y="1671747"/>
            <a:ext cx="0" cy="743386"/>
          </a:xfrm>
          <a:prstGeom prst="line">
            <a:avLst/>
          </a:prstGeom>
          <a:ln>
            <a:solidFill>
              <a:srgbClr val="316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F2A20B-A650-4F67-BC88-D7EA3BEF8A63}"/>
              </a:ext>
            </a:extLst>
          </p:cNvPr>
          <p:cNvCxnSpPr>
            <a:cxnSpLocks/>
          </p:cNvCxnSpPr>
          <p:nvPr/>
        </p:nvCxnSpPr>
        <p:spPr>
          <a:xfrm>
            <a:off x="2908178" y="1657787"/>
            <a:ext cx="0" cy="743386"/>
          </a:xfrm>
          <a:prstGeom prst="line">
            <a:avLst/>
          </a:prstGeom>
          <a:ln>
            <a:solidFill>
              <a:srgbClr val="316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1D00CD-58BC-4A6B-9C50-57997A997C13}"/>
              </a:ext>
            </a:extLst>
          </p:cNvPr>
          <p:cNvSpPr txBox="1"/>
          <p:nvPr/>
        </p:nvSpPr>
        <p:spPr>
          <a:xfrm>
            <a:off x="2934043" y="1626485"/>
            <a:ext cx="136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Identify business drivers and their impact on conversion rate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210C4-4462-4B99-BAA2-0A89259CD2E4}"/>
              </a:ext>
            </a:extLst>
          </p:cNvPr>
          <p:cNvSpPr txBox="1"/>
          <p:nvPr/>
        </p:nvSpPr>
        <p:spPr>
          <a:xfrm>
            <a:off x="7260001" y="1612074"/>
            <a:ext cx="154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Derive insights from Tableau visualizations and provide recommendations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04680-9F72-4832-A3E4-CB1C13F387CB}"/>
              </a:ext>
            </a:extLst>
          </p:cNvPr>
          <p:cNvSpPr/>
          <p:nvPr/>
        </p:nvSpPr>
        <p:spPr>
          <a:xfrm>
            <a:off x="239327" y="2790023"/>
            <a:ext cx="8678464" cy="22636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100" b="1" dirty="0">
                <a:solidFill>
                  <a:schemeClr val="tx1"/>
                </a:solidFill>
              </a:rPr>
              <a:t>Some Insights</a:t>
            </a:r>
            <a:endParaRPr lang="en-US" sz="1000" b="1" dirty="0">
              <a:solidFill>
                <a:srgbClr val="FF000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Many visitors browse from phones but do not place orders through mobile that often compared to desktop.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More customer browse on desktop while more undetermined browse on mobile.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Avg conversion rate of customer &gt;&gt; prospect &gt; undetermined. Traffic of undetermined &gt; customer &gt; prospect.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Avg conversion rate of desktop &gt; tablet &gt; mobile. Traffic of desktop &gt; mobile &gt;&gt; tablet. 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Change of traffic volumes and numbers placed stay consistent across device types but vary from customer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On  2/3, three metrics all went down </a:t>
            </a:r>
          </a:p>
          <a:p>
            <a:pPr lvl="8" fontAlgn="base"/>
            <a:r>
              <a:rPr lang="en-US" sz="1050" dirty="0">
                <a:solidFill>
                  <a:schemeClr val="tx1"/>
                </a:solidFill>
              </a:rPr>
              <a:t>	</a:t>
            </a:r>
            <a:r>
              <a:rPr lang="en-US" sz="1050" dirty="0">
                <a:solidFill>
                  <a:srgbClr val="C00000"/>
                </a:solidFill>
              </a:rPr>
              <a:t>Visitors and orders from Prospect and Customer go down</a:t>
            </a:r>
          </a:p>
          <a:p>
            <a:pPr lvl="1" fontAlgn="base"/>
            <a:r>
              <a:rPr lang="en-US" sz="1050" dirty="0">
                <a:solidFill>
                  <a:srgbClr val="C00000"/>
                </a:solidFill>
              </a:rPr>
              <a:t>	Visitors and orders from Undetermined experienced a little bump up but not enough to affect the overall downward trend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On 2/22, visitors, digital orders and conversion rate all spike up</a:t>
            </a:r>
          </a:p>
          <a:p>
            <a:pPr lvl="1" fontAlgn="base"/>
            <a:r>
              <a:rPr lang="en-US" sz="1050" dirty="0">
                <a:solidFill>
                  <a:schemeClr val="tx1"/>
                </a:solidFill>
              </a:rPr>
              <a:t>	</a:t>
            </a:r>
            <a:r>
              <a:rPr lang="en-US" sz="1050" dirty="0">
                <a:solidFill>
                  <a:srgbClr val="C00000"/>
                </a:solidFill>
              </a:rPr>
              <a:t>Large volumes from Undetermined visited the website and placed orders</a:t>
            </a:r>
          </a:p>
          <a:p>
            <a:pPr lvl="1" fontAlgn="base"/>
            <a:r>
              <a:rPr lang="en-US" sz="1050" dirty="0">
                <a:solidFill>
                  <a:srgbClr val="C00000"/>
                </a:solidFill>
              </a:rPr>
              <a:t>	Fewer visitors and orders  from Prospect and Customer</a:t>
            </a:r>
          </a:p>
          <a:p>
            <a:pPr lvl="1" fontAlgn="base"/>
            <a:r>
              <a:rPr lang="en-US" sz="1050" dirty="0">
                <a:solidFill>
                  <a:srgbClr val="C00000"/>
                </a:solidFill>
              </a:rPr>
              <a:t>	Conversion of Prospect increases while that of Customer decreases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</a:rPr>
              <a:t>	- </a:t>
            </a:r>
          </a:p>
          <a:p>
            <a:pPr algn="just"/>
            <a:endParaRPr lang="en-US" sz="105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baseline="300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7A74D6-02DA-4625-ABA1-CCADFAF098AE}"/>
              </a:ext>
            </a:extLst>
          </p:cNvPr>
          <p:cNvSpPr txBox="1"/>
          <p:nvPr/>
        </p:nvSpPr>
        <p:spPr>
          <a:xfrm>
            <a:off x="4369690" y="1634545"/>
            <a:ext cx="1369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Find good and bad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anomalies across major KPIs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6A452-8F3E-418B-A77A-8321ECCD1D27}"/>
              </a:ext>
            </a:extLst>
          </p:cNvPr>
          <p:cNvSpPr txBox="1"/>
          <p:nvPr/>
        </p:nvSpPr>
        <p:spPr>
          <a:xfrm>
            <a:off x="5802824" y="1626485"/>
            <a:ext cx="151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Predict the following 7 days and detect anomalies in the forecast </a:t>
            </a:r>
          </a:p>
        </p:txBody>
      </p:sp>
    </p:spTree>
    <p:extLst>
      <p:ext uri="{BB962C8B-B14F-4D97-AF65-F5344CB8AC3E}">
        <p14:creationId xmlns:p14="http://schemas.microsoft.com/office/powerpoint/2010/main" val="4190722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D470-6944-48FF-9827-BF383B1F3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922A6930-0F93-4BB6-8D08-71755C390643}"/>
              </a:ext>
            </a:extLst>
          </p:cNvPr>
          <p:cNvSpPr>
            <a:spLocks/>
          </p:cNvSpPr>
          <p:nvPr/>
        </p:nvSpPr>
        <p:spPr bwMode="gray">
          <a:xfrm>
            <a:off x="5795963" y="2838078"/>
            <a:ext cx="65" cy="246221"/>
          </a:xfrm>
          <a:custGeom>
            <a:avLst/>
            <a:gdLst>
              <a:gd name="T0" fmla="*/ 2809 w 1414"/>
              <a:gd name="T1" fmla="*/ 1461 h 1829"/>
              <a:gd name="T2" fmla="*/ 3186 w 1414"/>
              <a:gd name="T3" fmla="*/ 754 h 1829"/>
              <a:gd name="T4" fmla="*/ 2790 w 1414"/>
              <a:gd name="T5" fmla="*/ 0 h 1829"/>
              <a:gd name="T6" fmla="*/ 2574 w 1414"/>
              <a:gd name="T7" fmla="*/ 8 h 1829"/>
              <a:gd name="T8" fmla="*/ 2355 w 1414"/>
              <a:gd name="T9" fmla="*/ 31 h 1829"/>
              <a:gd name="T10" fmla="*/ 2142 w 1414"/>
              <a:gd name="T11" fmla="*/ 67 h 1829"/>
              <a:gd name="T12" fmla="*/ 1929 w 1414"/>
              <a:gd name="T13" fmla="*/ 123 h 1829"/>
              <a:gd name="T14" fmla="*/ 1723 w 1414"/>
              <a:gd name="T15" fmla="*/ 195 h 1829"/>
              <a:gd name="T16" fmla="*/ 1524 w 1414"/>
              <a:gd name="T17" fmla="*/ 279 h 1829"/>
              <a:gd name="T18" fmla="*/ 1332 w 1414"/>
              <a:gd name="T19" fmla="*/ 373 h 1829"/>
              <a:gd name="T20" fmla="*/ 1151 w 1414"/>
              <a:gd name="T21" fmla="*/ 486 h 1829"/>
              <a:gd name="T22" fmla="*/ 978 w 1414"/>
              <a:gd name="T23" fmla="*/ 611 h 1829"/>
              <a:gd name="T24" fmla="*/ 818 w 1414"/>
              <a:gd name="T25" fmla="*/ 743 h 1829"/>
              <a:gd name="T26" fmla="*/ 667 w 1414"/>
              <a:gd name="T27" fmla="*/ 891 h 1829"/>
              <a:gd name="T28" fmla="*/ 531 w 1414"/>
              <a:gd name="T29" fmla="*/ 1050 h 1829"/>
              <a:gd name="T30" fmla="*/ 413 w 1414"/>
              <a:gd name="T31" fmla="*/ 1217 h 1829"/>
              <a:gd name="T32" fmla="*/ 304 w 1414"/>
              <a:gd name="T33" fmla="*/ 1394 h 1829"/>
              <a:gd name="T34" fmla="*/ 211 w 1414"/>
              <a:gd name="T35" fmla="*/ 1574 h 1829"/>
              <a:gd name="T36" fmla="*/ 136 w 1414"/>
              <a:gd name="T37" fmla="*/ 1762 h 1829"/>
              <a:gd name="T38" fmla="*/ 79 w 1414"/>
              <a:gd name="T39" fmla="*/ 1958 h 1829"/>
              <a:gd name="T40" fmla="*/ 34 w 1414"/>
              <a:gd name="T41" fmla="*/ 2155 h 1829"/>
              <a:gd name="T42" fmla="*/ 9 w 1414"/>
              <a:gd name="T43" fmla="*/ 2352 h 1829"/>
              <a:gd name="T44" fmla="*/ 0 w 1414"/>
              <a:gd name="T45" fmla="*/ 2553 h 1829"/>
              <a:gd name="T46" fmla="*/ 5 w 1414"/>
              <a:gd name="T47" fmla="*/ 2731 h 1829"/>
              <a:gd name="T48" fmla="*/ 28 w 1414"/>
              <a:gd name="T49" fmla="*/ 2915 h 1829"/>
              <a:gd name="T50" fmla="*/ 60 w 1414"/>
              <a:gd name="T51" fmla="*/ 3093 h 1829"/>
              <a:gd name="T52" fmla="*/ 109 w 1414"/>
              <a:gd name="T53" fmla="*/ 3266 h 1829"/>
              <a:gd name="T54" fmla="*/ 173 w 1414"/>
              <a:gd name="T55" fmla="*/ 3438 h 1829"/>
              <a:gd name="T56" fmla="*/ 248 w 1414"/>
              <a:gd name="T57" fmla="*/ 3606 h 1829"/>
              <a:gd name="T58" fmla="*/ 333 w 1414"/>
              <a:gd name="T59" fmla="*/ 3770 h 1829"/>
              <a:gd name="T60" fmla="*/ 875 w 1414"/>
              <a:gd name="T61" fmla="*/ 3104 h 1829"/>
              <a:gd name="T62" fmla="*/ 1740 w 1414"/>
              <a:gd name="T63" fmla="*/ 3069 h 1829"/>
              <a:gd name="T64" fmla="*/ 1689 w 1414"/>
              <a:gd name="T65" fmla="*/ 2970 h 1829"/>
              <a:gd name="T66" fmla="*/ 1651 w 1414"/>
              <a:gd name="T67" fmla="*/ 2870 h 1829"/>
              <a:gd name="T68" fmla="*/ 1618 w 1414"/>
              <a:gd name="T69" fmla="*/ 2767 h 1829"/>
              <a:gd name="T70" fmla="*/ 1601 w 1414"/>
              <a:gd name="T71" fmla="*/ 2660 h 1829"/>
              <a:gd name="T72" fmla="*/ 1598 w 1414"/>
              <a:gd name="T73" fmla="*/ 2553 h 1829"/>
              <a:gd name="T74" fmla="*/ 1606 w 1414"/>
              <a:gd name="T75" fmla="*/ 2427 h 1829"/>
              <a:gd name="T76" fmla="*/ 1628 w 1414"/>
              <a:gd name="T77" fmla="*/ 2308 h 1829"/>
              <a:gd name="T78" fmla="*/ 1667 w 1414"/>
              <a:gd name="T79" fmla="*/ 2191 h 1829"/>
              <a:gd name="T80" fmla="*/ 1718 w 1414"/>
              <a:gd name="T81" fmla="*/ 2073 h 1829"/>
              <a:gd name="T82" fmla="*/ 1783 w 1414"/>
              <a:gd name="T83" fmla="*/ 1964 h 1829"/>
              <a:gd name="T84" fmla="*/ 1862 w 1414"/>
              <a:gd name="T85" fmla="*/ 1865 h 1829"/>
              <a:gd name="T86" fmla="*/ 1951 w 1414"/>
              <a:gd name="T87" fmla="*/ 1774 h 1829"/>
              <a:gd name="T88" fmla="*/ 2056 w 1414"/>
              <a:gd name="T89" fmla="*/ 1692 h 1829"/>
              <a:gd name="T90" fmla="*/ 2165 w 1414"/>
              <a:gd name="T91" fmla="*/ 1619 h 1829"/>
              <a:gd name="T92" fmla="*/ 2287 w 1414"/>
              <a:gd name="T93" fmla="*/ 1563 h 1829"/>
              <a:gd name="T94" fmla="*/ 2413 w 1414"/>
              <a:gd name="T95" fmla="*/ 1516 h 1829"/>
              <a:gd name="T96" fmla="*/ 2541 w 1414"/>
              <a:gd name="T97" fmla="*/ 1484 h 1829"/>
              <a:gd name="T98" fmla="*/ 2675 w 1414"/>
              <a:gd name="T99" fmla="*/ 1465 h 1829"/>
              <a:gd name="T100" fmla="*/ 2809 w 1414"/>
              <a:gd name="T101" fmla="*/ 1461 h 18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414" h="1829">
                <a:moveTo>
                  <a:pt x="1246" y="709"/>
                </a:moveTo>
                <a:lnTo>
                  <a:pt x="1413" y="365"/>
                </a:lnTo>
                <a:lnTo>
                  <a:pt x="1238" y="0"/>
                </a:lnTo>
                <a:lnTo>
                  <a:pt x="1142" y="4"/>
                </a:lnTo>
                <a:lnTo>
                  <a:pt x="1045" y="15"/>
                </a:lnTo>
                <a:lnTo>
                  <a:pt x="950" y="33"/>
                </a:lnTo>
                <a:lnTo>
                  <a:pt x="856" y="60"/>
                </a:lnTo>
                <a:lnTo>
                  <a:pt x="764" y="94"/>
                </a:lnTo>
                <a:lnTo>
                  <a:pt x="676" y="135"/>
                </a:lnTo>
                <a:lnTo>
                  <a:pt x="591" y="181"/>
                </a:lnTo>
                <a:lnTo>
                  <a:pt x="511" y="236"/>
                </a:lnTo>
                <a:lnTo>
                  <a:pt x="434" y="296"/>
                </a:lnTo>
                <a:lnTo>
                  <a:pt x="363" y="361"/>
                </a:lnTo>
                <a:lnTo>
                  <a:pt x="296" y="432"/>
                </a:lnTo>
                <a:lnTo>
                  <a:pt x="236" y="509"/>
                </a:lnTo>
                <a:lnTo>
                  <a:pt x="183" y="590"/>
                </a:lnTo>
                <a:lnTo>
                  <a:pt x="135" y="676"/>
                </a:lnTo>
                <a:lnTo>
                  <a:pt x="94" y="764"/>
                </a:lnTo>
                <a:lnTo>
                  <a:pt x="60" y="854"/>
                </a:lnTo>
                <a:lnTo>
                  <a:pt x="35" y="949"/>
                </a:lnTo>
                <a:lnTo>
                  <a:pt x="15" y="1045"/>
                </a:lnTo>
                <a:lnTo>
                  <a:pt x="4" y="1141"/>
                </a:lnTo>
                <a:lnTo>
                  <a:pt x="0" y="1238"/>
                </a:lnTo>
                <a:lnTo>
                  <a:pt x="2" y="1325"/>
                </a:lnTo>
                <a:lnTo>
                  <a:pt x="12" y="1413"/>
                </a:lnTo>
                <a:lnTo>
                  <a:pt x="27" y="1500"/>
                </a:lnTo>
                <a:lnTo>
                  <a:pt x="48" y="1584"/>
                </a:lnTo>
                <a:lnTo>
                  <a:pt x="77" y="1667"/>
                </a:lnTo>
                <a:lnTo>
                  <a:pt x="110" y="1749"/>
                </a:lnTo>
                <a:lnTo>
                  <a:pt x="148" y="1828"/>
                </a:lnTo>
                <a:lnTo>
                  <a:pt x="388" y="1505"/>
                </a:lnTo>
                <a:lnTo>
                  <a:pt x="772" y="1488"/>
                </a:lnTo>
                <a:lnTo>
                  <a:pt x="749" y="1440"/>
                </a:lnTo>
                <a:lnTo>
                  <a:pt x="732" y="1392"/>
                </a:lnTo>
                <a:lnTo>
                  <a:pt x="718" y="1342"/>
                </a:lnTo>
                <a:lnTo>
                  <a:pt x="710" y="1290"/>
                </a:lnTo>
                <a:lnTo>
                  <a:pt x="709" y="1238"/>
                </a:lnTo>
                <a:lnTo>
                  <a:pt x="712" y="1177"/>
                </a:lnTo>
                <a:lnTo>
                  <a:pt x="722" y="1119"/>
                </a:lnTo>
                <a:lnTo>
                  <a:pt x="739" y="1062"/>
                </a:lnTo>
                <a:lnTo>
                  <a:pt x="762" y="1006"/>
                </a:lnTo>
                <a:lnTo>
                  <a:pt x="791" y="952"/>
                </a:lnTo>
                <a:lnTo>
                  <a:pt x="826" y="904"/>
                </a:lnTo>
                <a:lnTo>
                  <a:pt x="866" y="860"/>
                </a:lnTo>
                <a:lnTo>
                  <a:pt x="912" y="820"/>
                </a:lnTo>
                <a:lnTo>
                  <a:pt x="960" y="785"/>
                </a:lnTo>
                <a:lnTo>
                  <a:pt x="1014" y="758"/>
                </a:lnTo>
                <a:lnTo>
                  <a:pt x="1070" y="735"/>
                </a:lnTo>
                <a:lnTo>
                  <a:pt x="1127" y="720"/>
                </a:lnTo>
                <a:lnTo>
                  <a:pt x="1187" y="710"/>
                </a:lnTo>
                <a:lnTo>
                  <a:pt x="1246" y="709"/>
                </a:lnTo>
              </a:path>
            </a:pathLst>
          </a:custGeom>
          <a:gradFill flip="none" rotWithShape="1">
            <a:gsLst>
              <a:gs pos="0">
                <a:srgbClr val="92D050">
                  <a:lumMod val="55000"/>
                  <a:lumOff val="45000"/>
                </a:srgbClr>
              </a:gs>
              <a:gs pos="46000">
                <a:srgbClr val="92D050"/>
              </a:gs>
              <a:gs pos="61000">
                <a:srgbClr val="92D050">
                  <a:lumMod val="86000"/>
                </a:srgbClr>
              </a:gs>
              <a:gs pos="100000">
                <a:srgbClr val="92D050">
                  <a:lumMod val="21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 anchorCtr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2D20EC53-30C2-4574-B9A8-652623BC69EC}"/>
              </a:ext>
            </a:extLst>
          </p:cNvPr>
          <p:cNvSpPr>
            <a:spLocks/>
          </p:cNvSpPr>
          <p:nvPr/>
        </p:nvSpPr>
        <p:spPr bwMode="gray">
          <a:xfrm>
            <a:off x="7794366" y="2854572"/>
            <a:ext cx="65" cy="246221"/>
          </a:xfrm>
          <a:custGeom>
            <a:avLst/>
            <a:gdLst>
              <a:gd name="T0" fmla="*/ 17 w 1240"/>
              <a:gd name="T1" fmla="*/ 1461 h 1850"/>
              <a:gd name="T2" fmla="*/ 22 w 1240"/>
              <a:gd name="T3" fmla="*/ 1461 h 1850"/>
              <a:gd name="T4" fmla="*/ 165 w 1240"/>
              <a:gd name="T5" fmla="*/ 1472 h 1850"/>
              <a:gd name="T6" fmla="*/ 304 w 1240"/>
              <a:gd name="T7" fmla="*/ 1496 h 1850"/>
              <a:gd name="T8" fmla="*/ 442 w 1240"/>
              <a:gd name="T9" fmla="*/ 1535 h 1850"/>
              <a:gd name="T10" fmla="*/ 568 w 1240"/>
              <a:gd name="T11" fmla="*/ 1591 h 1850"/>
              <a:gd name="T12" fmla="*/ 690 w 1240"/>
              <a:gd name="T13" fmla="*/ 1662 h 1850"/>
              <a:gd name="T14" fmla="*/ 803 w 1240"/>
              <a:gd name="T15" fmla="*/ 1741 h 1850"/>
              <a:gd name="T16" fmla="*/ 902 w 1240"/>
              <a:gd name="T17" fmla="*/ 1836 h 1850"/>
              <a:gd name="T18" fmla="*/ 987 w 1240"/>
              <a:gd name="T19" fmla="*/ 1938 h 1850"/>
              <a:gd name="T20" fmla="*/ 1062 w 1240"/>
              <a:gd name="T21" fmla="*/ 2050 h 1850"/>
              <a:gd name="T22" fmla="*/ 1117 w 1240"/>
              <a:gd name="T23" fmla="*/ 2168 h 1850"/>
              <a:gd name="T24" fmla="*/ 1160 w 1240"/>
              <a:gd name="T25" fmla="*/ 2290 h 1850"/>
              <a:gd name="T26" fmla="*/ 1183 w 1240"/>
              <a:gd name="T27" fmla="*/ 2420 h 1850"/>
              <a:gd name="T28" fmla="*/ 1189 w 1240"/>
              <a:gd name="T29" fmla="*/ 2550 h 1850"/>
              <a:gd name="T30" fmla="*/ 1188 w 1240"/>
              <a:gd name="T31" fmla="*/ 2667 h 1850"/>
              <a:gd name="T32" fmla="*/ 1166 w 1240"/>
              <a:gd name="T33" fmla="*/ 2782 h 1850"/>
              <a:gd name="T34" fmla="*/ 1132 w 1240"/>
              <a:gd name="T35" fmla="*/ 2895 h 1850"/>
              <a:gd name="T36" fmla="*/ 1082 w 1240"/>
              <a:gd name="T37" fmla="*/ 3002 h 1850"/>
              <a:gd name="T38" fmla="*/ 1027 w 1240"/>
              <a:gd name="T39" fmla="*/ 3109 h 1850"/>
              <a:gd name="T40" fmla="*/ 1513 w 1240"/>
              <a:gd name="T41" fmla="*/ 3745 h 1850"/>
              <a:gd name="T42" fmla="*/ 2431 w 1240"/>
              <a:gd name="T43" fmla="*/ 3810 h 1850"/>
              <a:gd name="T44" fmla="*/ 2526 w 1240"/>
              <a:gd name="T45" fmla="*/ 3638 h 1850"/>
              <a:gd name="T46" fmla="*/ 2602 w 1240"/>
              <a:gd name="T47" fmla="*/ 3470 h 1850"/>
              <a:gd name="T48" fmla="*/ 2672 w 1240"/>
              <a:gd name="T49" fmla="*/ 3291 h 1850"/>
              <a:gd name="T50" fmla="*/ 2724 w 1240"/>
              <a:gd name="T51" fmla="*/ 3109 h 1850"/>
              <a:gd name="T52" fmla="*/ 2762 w 1240"/>
              <a:gd name="T53" fmla="*/ 2924 h 1850"/>
              <a:gd name="T54" fmla="*/ 2784 w 1240"/>
              <a:gd name="T55" fmla="*/ 2738 h 1850"/>
              <a:gd name="T56" fmla="*/ 2794 w 1240"/>
              <a:gd name="T57" fmla="*/ 2550 h 1850"/>
              <a:gd name="T58" fmla="*/ 2784 w 1240"/>
              <a:gd name="T59" fmla="*/ 2351 h 1850"/>
              <a:gd name="T60" fmla="*/ 2758 w 1240"/>
              <a:gd name="T61" fmla="*/ 2153 h 1850"/>
              <a:gd name="T62" fmla="*/ 2716 w 1240"/>
              <a:gd name="T63" fmla="*/ 1956 h 1850"/>
              <a:gd name="T64" fmla="*/ 2653 w 1240"/>
              <a:gd name="T65" fmla="*/ 1764 h 1850"/>
              <a:gd name="T66" fmla="*/ 2581 w 1240"/>
              <a:gd name="T67" fmla="*/ 1574 h 1850"/>
              <a:gd name="T68" fmla="*/ 2490 w 1240"/>
              <a:gd name="T69" fmla="*/ 1397 h 1850"/>
              <a:gd name="T70" fmla="*/ 2381 w 1240"/>
              <a:gd name="T71" fmla="*/ 1218 h 1850"/>
              <a:gd name="T72" fmla="*/ 2261 w 1240"/>
              <a:gd name="T73" fmla="*/ 1052 h 1850"/>
              <a:gd name="T74" fmla="*/ 2127 w 1240"/>
              <a:gd name="T75" fmla="*/ 898 h 1850"/>
              <a:gd name="T76" fmla="*/ 1979 w 1240"/>
              <a:gd name="T77" fmla="*/ 751 h 1850"/>
              <a:gd name="T78" fmla="*/ 1819 w 1240"/>
              <a:gd name="T79" fmla="*/ 613 h 1850"/>
              <a:gd name="T80" fmla="*/ 1646 w 1240"/>
              <a:gd name="T81" fmla="*/ 491 h 1850"/>
              <a:gd name="T82" fmla="*/ 1463 w 1240"/>
              <a:gd name="T83" fmla="*/ 379 h 1850"/>
              <a:gd name="T84" fmla="*/ 1275 w 1240"/>
              <a:gd name="T85" fmla="*/ 280 h 1850"/>
              <a:gd name="T86" fmla="*/ 1075 w 1240"/>
              <a:gd name="T87" fmla="*/ 197 h 1850"/>
              <a:gd name="T88" fmla="*/ 871 w 1240"/>
              <a:gd name="T89" fmla="*/ 129 h 1850"/>
              <a:gd name="T90" fmla="*/ 658 w 1240"/>
              <a:gd name="T91" fmla="*/ 73 h 1850"/>
              <a:gd name="T92" fmla="*/ 447 w 1240"/>
              <a:gd name="T93" fmla="*/ 31 h 1850"/>
              <a:gd name="T94" fmla="*/ 231 w 1240"/>
              <a:gd name="T95" fmla="*/ 8 h 1850"/>
              <a:gd name="T96" fmla="*/ 9 w 1240"/>
              <a:gd name="T97" fmla="*/ 0 h 1850"/>
              <a:gd name="T98" fmla="*/ 0 w 1240"/>
              <a:gd name="T99" fmla="*/ 0 h 1850"/>
              <a:gd name="T100" fmla="*/ 393 w 1240"/>
              <a:gd name="T101" fmla="*/ 751 h 1850"/>
              <a:gd name="T102" fmla="*/ 17 w 1240"/>
              <a:gd name="T103" fmla="*/ 1461 h 185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240" h="1850">
                <a:moveTo>
                  <a:pt x="8" y="709"/>
                </a:moveTo>
                <a:lnTo>
                  <a:pt x="10" y="709"/>
                </a:lnTo>
                <a:lnTo>
                  <a:pt x="73" y="714"/>
                </a:lnTo>
                <a:lnTo>
                  <a:pt x="135" y="726"/>
                </a:lnTo>
                <a:lnTo>
                  <a:pt x="196" y="745"/>
                </a:lnTo>
                <a:lnTo>
                  <a:pt x="252" y="772"/>
                </a:lnTo>
                <a:lnTo>
                  <a:pt x="306" y="806"/>
                </a:lnTo>
                <a:lnTo>
                  <a:pt x="356" y="845"/>
                </a:lnTo>
                <a:lnTo>
                  <a:pt x="400" y="891"/>
                </a:lnTo>
                <a:lnTo>
                  <a:pt x="438" y="941"/>
                </a:lnTo>
                <a:lnTo>
                  <a:pt x="471" y="995"/>
                </a:lnTo>
                <a:lnTo>
                  <a:pt x="496" y="1052"/>
                </a:lnTo>
                <a:lnTo>
                  <a:pt x="515" y="1112"/>
                </a:lnTo>
                <a:lnTo>
                  <a:pt x="525" y="1175"/>
                </a:lnTo>
                <a:lnTo>
                  <a:pt x="528" y="1238"/>
                </a:lnTo>
                <a:lnTo>
                  <a:pt x="527" y="1294"/>
                </a:lnTo>
                <a:lnTo>
                  <a:pt x="517" y="1350"/>
                </a:lnTo>
                <a:lnTo>
                  <a:pt x="502" y="1405"/>
                </a:lnTo>
                <a:lnTo>
                  <a:pt x="480" y="1457"/>
                </a:lnTo>
                <a:lnTo>
                  <a:pt x="455" y="1509"/>
                </a:lnTo>
                <a:lnTo>
                  <a:pt x="671" y="1818"/>
                </a:lnTo>
                <a:lnTo>
                  <a:pt x="1078" y="1849"/>
                </a:lnTo>
                <a:lnTo>
                  <a:pt x="1120" y="1766"/>
                </a:lnTo>
                <a:lnTo>
                  <a:pt x="1154" y="1684"/>
                </a:lnTo>
                <a:lnTo>
                  <a:pt x="1185" y="1597"/>
                </a:lnTo>
                <a:lnTo>
                  <a:pt x="1208" y="1509"/>
                </a:lnTo>
                <a:lnTo>
                  <a:pt x="1225" y="1419"/>
                </a:lnTo>
                <a:lnTo>
                  <a:pt x="1235" y="1329"/>
                </a:lnTo>
                <a:lnTo>
                  <a:pt x="1239" y="1238"/>
                </a:lnTo>
                <a:lnTo>
                  <a:pt x="1235" y="1141"/>
                </a:lnTo>
                <a:lnTo>
                  <a:pt x="1223" y="1045"/>
                </a:lnTo>
                <a:lnTo>
                  <a:pt x="1204" y="949"/>
                </a:lnTo>
                <a:lnTo>
                  <a:pt x="1177" y="856"/>
                </a:lnTo>
                <a:lnTo>
                  <a:pt x="1145" y="764"/>
                </a:lnTo>
                <a:lnTo>
                  <a:pt x="1104" y="678"/>
                </a:lnTo>
                <a:lnTo>
                  <a:pt x="1056" y="591"/>
                </a:lnTo>
                <a:lnTo>
                  <a:pt x="1003" y="511"/>
                </a:lnTo>
                <a:lnTo>
                  <a:pt x="943" y="436"/>
                </a:lnTo>
                <a:lnTo>
                  <a:pt x="878" y="365"/>
                </a:lnTo>
                <a:lnTo>
                  <a:pt x="807" y="298"/>
                </a:lnTo>
                <a:lnTo>
                  <a:pt x="730" y="238"/>
                </a:lnTo>
                <a:lnTo>
                  <a:pt x="649" y="184"/>
                </a:lnTo>
                <a:lnTo>
                  <a:pt x="565" y="136"/>
                </a:lnTo>
                <a:lnTo>
                  <a:pt x="477" y="96"/>
                </a:lnTo>
                <a:lnTo>
                  <a:pt x="386" y="62"/>
                </a:lnTo>
                <a:lnTo>
                  <a:pt x="292" y="35"/>
                </a:lnTo>
                <a:lnTo>
                  <a:pt x="198" y="15"/>
                </a:lnTo>
                <a:lnTo>
                  <a:pt x="102" y="4"/>
                </a:lnTo>
                <a:lnTo>
                  <a:pt x="4" y="0"/>
                </a:lnTo>
                <a:lnTo>
                  <a:pt x="0" y="0"/>
                </a:lnTo>
                <a:lnTo>
                  <a:pt x="175" y="365"/>
                </a:lnTo>
                <a:lnTo>
                  <a:pt x="8" y="709"/>
                </a:lnTo>
              </a:path>
            </a:pathLst>
          </a:custGeom>
          <a:gradFill flip="none" rotWithShape="1">
            <a:gsLst>
              <a:gs pos="0">
                <a:schemeClr val="accent2"/>
              </a:gs>
              <a:gs pos="50000">
                <a:srgbClr val="98B5FF">
                  <a:lumMod val="100000"/>
                </a:srgbClr>
              </a:gs>
              <a:gs pos="65000">
                <a:schemeClr val="accent2">
                  <a:lumMod val="86000"/>
                </a:schemeClr>
              </a:gs>
              <a:gs pos="100000">
                <a:schemeClr val="accent2">
                  <a:lumMod val="23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 anchorCtr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>
              <a:solidFill>
                <a:srgbClr val="000000"/>
              </a:solidFill>
              <a:latin typeface="+mj-lt"/>
              <a:cs typeface="+mn-cs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59EB68F-BDCF-42AC-BF4E-ED7A0833D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695476"/>
              </p:ext>
            </p:extLst>
          </p:nvPr>
        </p:nvGraphicFramePr>
        <p:xfrm>
          <a:off x="2446220" y="814501"/>
          <a:ext cx="4348977" cy="312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D3E026B-9978-4B45-977F-79E2B9C5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Ideal Approach</a:t>
            </a:r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3C0750BF-D7C2-46BC-93F5-7B02160AA6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02" y="4203573"/>
            <a:ext cx="8111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>
              <a:lnSpc>
                <a:spcPts val="800"/>
              </a:lnSpc>
              <a:spcBef>
                <a:spcPts val="1000"/>
              </a:spcBef>
              <a:buNone/>
            </a:pPr>
            <a:r>
              <a:rPr lang="en-US" sz="1200" dirty="0"/>
              <a:t>*Forecasting will be useful in capturing ongoing sales and traffic, and thus it’s good for validation.</a:t>
            </a:r>
          </a:p>
          <a:p>
            <a:pPr marL="342900" lvl="0" indent="0">
              <a:lnSpc>
                <a:spcPts val="800"/>
              </a:lnSpc>
              <a:spcBef>
                <a:spcPts val="1000"/>
              </a:spcBef>
              <a:buNone/>
            </a:pPr>
            <a:r>
              <a:rPr lang="en-US" sz="1200" dirty="0"/>
              <a:t>It’s hard to “predict” anomaly in the future because forecasting assumes smoothing, trend and seasonality but</a:t>
            </a:r>
          </a:p>
          <a:p>
            <a:pPr marL="342900" lvl="0" indent="0">
              <a:lnSpc>
                <a:spcPts val="800"/>
              </a:lnSpc>
              <a:spcBef>
                <a:spcPts val="1000"/>
              </a:spcBef>
              <a:buNone/>
            </a:pPr>
            <a:r>
              <a:rPr lang="en-US" sz="1200" dirty="0"/>
              <a:t>does not consider abnormal noise. </a:t>
            </a:r>
          </a:p>
        </p:txBody>
      </p:sp>
    </p:spTree>
    <p:extLst>
      <p:ext uri="{BB962C8B-B14F-4D97-AF65-F5344CB8AC3E}">
        <p14:creationId xmlns:p14="http://schemas.microsoft.com/office/powerpoint/2010/main" val="47380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83F5-AD2D-4B0E-BEEB-067004DA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92F7-43FC-41D0-938E-875AB7E00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ARIMA outperforms </a:t>
            </a:r>
          </a:p>
          <a:p>
            <a:pPr marL="114300" indent="0">
              <a:buNone/>
            </a:pPr>
            <a:r>
              <a:rPr lang="en-US" dirty="0"/>
              <a:t>with proper tuning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16FA0-CB55-4321-93D3-CF89D19BCD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B0708D-2C53-4530-A63E-CA0A4658E2E2}"/>
              </a:ext>
            </a:extLst>
          </p:cNvPr>
          <p:cNvGrpSpPr/>
          <p:nvPr/>
        </p:nvGrpSpPr>
        <p:grpSpPr>
          <a:xfrm>
            <a:off x="3556024" y="218769"/>
            <a:ext cx="4916434" cy="4705961"/>
            <a:chOff x="567845" y="238261"/>
            <a:chExt cx="6667500" cy="73262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51377E-BF21-4CEC-BA0D-4DDAC8BD1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035" b="18967"/>
            <a:stretch/>
          </p:blipFill>
          <p:spPr>
            <a:xfrm>
              <a:off x="629164" y="238261"/>
              <a:ext cx="6253817" cy="22914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6347B4-27A8-4B99-84E7-B53E6F40A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710" b="19293"/>
            <a:stretch/>
          </p:blipFill>
          <p:spPr>
            <a:xfrm>
              <a:off x="567845" y="2497086"/>
              <a:ext cx="6667500" cy="2443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0DA6BB-A98E-4DEF-B190-9211B10B0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738" b="9876"/>
            <a:stretch/>
          </p:blipFill>
          <p:spPr>
            <a:xfrm>
              <a:off x="629163" y="4895639"/>
              <a:ext cx="6253817" cy="266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396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E18C9C-00B1-4187-B0EC-8CBB53A8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" t="17922" r="-54" b="8469"/>
          <a:stretch/>
        </p:blipFill>
        <p:spPr>
          <a:xfrm>
            <a:off x="4024530" y="1177905"/>
            <a:ext cx="4941621" cy="2338352"/>
          </a:xfrm>
          <a:prstGeom prst="rect">
            <a:avLst/>
          </a:prstGeom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28032" y="1809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Anomaly Detection on Predictions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5A7E-9AA9-4609-8C39-CA42E39B4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3" b="7126"/>
          <a:stretch/>
        </p:blipFill>
        <p:spPr>
          <a:xfrm>
            <a:off x="534841" y="1079257"/>
            <a:ext cx="3227462" cy="271950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9D92E4-84ED-4D8E-9586-6C6CC2942A1F}"/>
              </a:ext>
            </a:extLst>
          </p:cNvPr>
          <p:cNvSpPr/>
          <p:nvPr/>
        </p:nvSpPr>
        <p:spPr>
          <a:xfrm>
            <a:off x="824444" y="705741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Approach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659254-F570-425C-AAB1-EB7E0F0A55C0}"/>
              </a:ext>
            </a:extLst>
          </p:cNvPr>
          <p:cNvSpPr/>
          <p:nvPr/>
        </p:nvSpPr>
        <p:spPr>
          <a:xfrm>
            <a:off x="4287423" y="705741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Approach 2</a:t>
            </a:r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CAD6CCF7-E0D0-4C89-BB0D-2DB211A86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4670" y="3886959"/>
            <a:ext cx="32900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>
              <a:spcBef>
                <a:spcPts val="1000"/>
              </a:spcBef>
              <a:buNone/>
            </a:pPr>
            <a:r>
              <a:rPr lang="en-US" sz="1600" dirty="0"/>
              <a:t>No anomalies </a:t>
            </a:r>
          </a:p>
        </p:txBody>
      </p:sp>
      <p:sp>
        <p:nvSpPr>
          <p:cNvPr id="10" name="Google Shape;61;p14">
            <a:extLst>
              <a:ext uri="{FF2B5EF4-FFF2-40B4-BE49-F238E27FC236}">
                <a16:creationId xmlns:a16="http://schemas.microsoft.com/office/drawing/2014/main" id="{B3E0AE79-AEDA-4770-AEFB-0E3ED47AA26F}"/>
              </a:ext>
            </a:extLst>
          </p:cNvPr>
          <p:cNvSpPr txBox="1">
            <a:spLocks/>
          </p:cNvSpPr>
          <p:nvPr/>
        </p:nvSpPr>
        <p:spPr>
          <a:xfrm>
            <a:off x="4488332" y="3865059"/>
            <a:ext cx="32900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600" dirty="0"/>
              <a:t>No anomalies </a:t>
            </a:r>
          </a:p>
        </p:txBody>
      </p:sp>
      <p:sp>
        <p:nvSpPr>
          <p:cNvPr id="11" name="Google Shape;61;p14">
            <a:extLst>
              <a:ext uri="{FF2B5EF4-FFF2-40B4-BE49-F238E27FC236}">
                <a16:creationId xmlns:a16="http://schemas.microsoft.com/office/drawing/2014/main" id="{58916BD1-F9B6-4DA2-95F3-291EA83E3A96}"/>
              </a:ext>
            </a:extLst>
          </p:cNvPr>
          <p:cNvSpPr txBox="1">
            <a:spLocks/>
          </p:cNvSpPr>
          <p:nvPr/>
        </p:nvSpPr>
        <p:spPr>
          <a:xfrm>
            <a:off x="4488332" y="4290644"/>
            <a:ext cx="38899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spcBef>
                <a:spcPts val="1000"/>
              </a:spcBef>
              <a:buFont typeface="Arial"/>
              <a:buNone/>
            </a:pPr>
            <a:r>
              <a:rPr lang="en-US" sz="1600" dirty="0"/>
              <a:t>which is actually true in this case </a:t>
            </a:r>
          </a:p>
        </p:txBody>
      </p:sp>
    </p:spTree>
    <p:extLst>
      <p:ext uri="{BB962C8B-B14F-4D97-AF65-F5344CB8AC3E}">
        <p14:creationId xmlns:p14="http://schemas.microsoft.com/office/powerpoint/2010/main" val="407615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E18C9C-00B1-4187-B0EC-8CBB53A8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" t="17922" r="-54" b="8469"/>
          <a:stretch/>
        </p:blipFill>
        <p:spPr>
          <a:xfrm>
            <a:off x="4024530" y="1177905"/>
            <a:ext cx="4941621" cy="2338352"/>
          </a:xfrm>
          <a:prstGeom prst="rect">
            <a:avLst/>
          </a:prstGeom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28032" y="1809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Anomaly Detection on Predictions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5A7E-9AA9-4609-8C39-CA42E39B4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3" b="7126"/>
          <a:stretch/>
        </p:blipFill>
        <p:spPr>
          <a:xfrm>
            <a:off x="528402" y="1072818"/>
            <a:ext cx="3227462" cy="271950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9D92E4-84ED-4D8E-9586-6C6CC2942A1F}"/>
              </a:ext>
            </a:extLst>
          </p:cNvPr>
          <p:cNvSpPr/>
          <p:nvPr/>
        </p:nvSpPr>
        <p:spPr>
          <a:xfrm>
            <a:off x="824444" y="705741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Approach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659254-F570-425C-AAB1-EB7E0F0A55C0}"/>
              </a:ext>
            </a:extLst>
          </p:cNvPr>
          <p:cNvSpPr/>
          <p:nvPr/>
        </p:nvSpPr>
        <p:spPr>
          <a:xfrm>
            <a:off x="4287423" y="705741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Approach 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9484E4F-81B0-4707-9BD0-39572900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43224"/>
              </p:ext>
            </p:extLst>
          </p:nvPr>
        </p:nvGraphicFramePr>
        <p:xfrm>
          <a:off x="266903" y="3910870"/>
          <a:ext cx="8481728" cy="10894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18716">
                  <a:extLst>
                    <a:ext uri="{9D8B030D-6E8A-4147-A177-3AD203B41FA5}">
                      <a16:colId xmlns:a16="http://schemas.microsoft.com/office/drawing/2014/main" val="3640617985"/>
                    </a:ext>
                  </a:extLst>
                </a:gridCol>
                <a:gridCol w="3259227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  <a:gridCol w="4503785">
                  <a:extLst>
                    <a:ext uri="{9D8B030D-6E8A-4147-A177-3AD203B41FA5}">
                      <a16:colId xmlns:a16="http://schemas.microsoft.com/office/drawing/2014/main" val="4037395329"/>
                    </a:ext>
                  </a:extLst>
                </a:gridCol>
              </a:tblGrid>
              <a:tr h="266514">
                <a:tc>
                  <a:txBody>
                    <a:bodyPr/>
                    <a:lstStyle/>
                    <a:p>
                      <a:r>
                        <a:rPr lang="en-US" sz="900" dirty="0"/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Check if values within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Run anomaly detection algorithm on the forecasting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9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Used for validation – potentially a method for anomaly detection if more data is provided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Used to detect anomalies in the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900" dirty="0"/>
                        <a:t>Drawback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Doesn’t work when there’s no future data </a:t>
                      </a:r>
                    </a:p>
                    <a:p>
                      <a:r>
                        <a:rPr lang="en-US" sz="1050" dirty="0"/>
                        <a:t>Range is wide due to large variances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 range - point estimate instead of statistical inference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CABA-A562-4BE2-9D07-9E36EF0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1" y="119236"/>
            <a:ext cx="8520600" cy="572700"/>
          </a:xfrm>
        </p:spPr>
        <p:txBody>
          <a:bodyPr/>
          <a:lstStyle/>
          <a:p>
            <a:r>
              <a:rPr lang="en-US" sz="2400" dirty="0"/>
              <a:t>Statistics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5D44E-395B-4E77-A979-B7634BD03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64B413-D37B-4152-9333-84A93CE7AAAC}"/>
              </a:ext>
            </a:extLst>
          </p:cNvPr>
          <p:cNvGrpSpPr/>
          <p:nvPr/>
        </p:nvGrpSpPr>
        <p:grpSpPr>
          <a:xfrm>
            <a:off x="841030" y="691937"/>
            <a:ext cx="7461783" cy="1151723"/>
            <a:chOff x="841108" y="1040128"/>
            <a:chExt cx="7461783" cy="13261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18ED1E-1A1D-433F-9E05-E6AEEF791C53}"/>
                </a:ext>
              </a:extLst>
            </p:cNvPr>
            <p:cNvSpPr/>
            <p:nvPr/>
          </p:nvSpPr>
          <p:spPr>
            <a:xfrm>
              <a:off x="841108" y="1040128"/>
              <a:ext cx="7461783" cy="1326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D7917-F9B3-47E0-94AB-79ECC10FBAA3}"/>
                </a:ext>
              </a:extLst>
            </p:cNvPr>
            <p:cNvSpPr txBox="1"/>
            <p:nvPr/>
          </p:nvSpPr>
          <p:spPr>
            <a:xfrm>
              <a:off x="886550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59 </a:t>
              </a:r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Days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Feb 1 – Mar 31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3F09F-8C0B-4B5B-B095-51B3813AEEB7}"/>
                </a:ext>
              </a:extLst>
            </p:cNvPr>
            <p:cNvSpPr txBox="1"/>
            <p:nvPr/>
          </p:nvSpPr>
          <p:spPr>
            <a:xfrm>
              <a:off x="2556656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38M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Total Visitors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A51CF3-27FE-48D2-86C0-ADE23DE9B5DB}"/>
                </a:ext>
              </a:extLst>
            </p:cNvPr>
            <p:cNvSpPr txBox="1"/>
            <p:nvPr/>
          </p:nvSpPr>
          <p:spPr>
            <a:xfrm>
              <a:off x="4216029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369K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Total Orders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68ACF4-B184-430C-8D10-33FAF3D8C8D5}"/>
                </a:ext>
              </a:extLst>
            </p:cNvPr>
            <p:cNvSpPr txBox="1"/>
            <p:nvPr/>
          </p:nvSpPr>
          <p:spPr>
            <a:xfrm>
              <a:off x="6108864" y="1293228"/>
              <a:ext cx="1975726" cy="815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0.96% 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Avg Conversion Rate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Avg 2.43% in e-commerce  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C72C80-BA50-48E7-A739-759E25501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0034" y="1208340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5A08A1-56DD-4AC3-86F0-18D2CCB7EE29}"/>
                </a:ext>
              </a:extLst>
            </p:cNvPr>
            <p:cNvCxnSpPr>
              <a:cxnSpLocks/>
            </p:cNvCxnSpPr>
            <p:nvPr/>
          </p:nvCxnSpPr>
          <p:spPr>
            <a:xfrm>
              <a:off x="4161670" y="1208337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EB2306-1993-45AE-BEFA-11C4A63DB809}"/>
                </a:ext>
              </a:extLst>
            </p:cNvPr>
            <p:cNvCxnSpPr>
              <a:cxnSpLocks/>
            </p:cNvCxnSpPr>
            <p:nvPr/>
          </p:nvCxnSpPr>
          <p:spPr>
            <a:xfrm>
              <a:off x="5787902" y="1208337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CBC76C7-C632-46E8-982C-D35995C66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32084"/>
              </p:ext>
            </p:extLst>
          </p:nvPr>
        </p:nvGraphicFramePr>
        <p:xfrm>
          <a:off x="900747" y="2571750"/>
          <a:ext cx="3940375" cy="175929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66746">
                  <a:extLst>
                    <a:ext uri="{9D8B030D-6E8A-4147-A177-3AD203B41FA5}">
                      <a16:colId xmlns:a16="http://schemas.microsoft.com/office/drawing/2014/main" val="3640617985"/>
                    </a:ext>
                  </a:extLst>
                </a:gridCol>
                <a:gridCol w="663652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715199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715199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  <a:gridCol w="1079579">
                  <a:extLst>
                    <a:ext uri="{9D8B030D-6E8A-4147-A177-3AD203B41FA5}">
                      <a16:colId xmlns:a16="http://schemas.microsoft.com/office/drawing/2014/main" val="4037395329"/>
                    </a:ext>
                  </a:extLst>
                </a:gridCol>
              </a:tblGrid>
              <a:tr h="39782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Visitors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Avg</a:t>
                      </a:r>
                    </a:p>
                    <a:p>
                      <a:r>
                        <a:rPr lang="en-US" sz="1100" dirty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Avg Rate</a:t>
                      </a:r>
                    </a:p>
                    <a:p>
                      <a:r>
                        <a:rPr lang="en-US" sz="1100" dirty="0"/>
                        <a:t>(e-commerce)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1.45%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0.45%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1.05%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1012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E-Reader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82967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0CB891D5-2E54-4681-A23F-A5D812528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49035"/>
              </p:ext>
            </p:extLst>
          </p:nvPr>
        </p:nvGraphicFramePr>
        <p:xfrm>
          <a:off x="5111365" y="2571750"/>
          <a:ext cx="3079911" cy="1229621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041706">
                  <a:extLst>
                    <a:ext uri="{9D8B030D-6E8A-4147-A177-3AD203B41FA5}">
                      <a16:colId xmlns:a16="http://schemas.microsoft.com/office/drawing/2014/main" val="3640617985"/>
                    </a:ext>
                  </a:extLst>
                </a:gridCol>
                <a:gridCol w="718956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670095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649154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</a:tblGrid>
              <a:tr h="43007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Visitors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Avg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Undetermined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Prospect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6B52D24-64C7-46A0-BA11-CAED74C8B7F0}"/>
              </a:ext>
            </a:extLst>
          </p:cNvPr>
          <p:cNvSpPr/>
          <p:nvPr/>
        </p:nvSpPr>
        <p:spPr>
          <a:xfrm>
            <a:off x="900747" y="2156737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A65918-A262-47B3-BD9B-A8E604EB5AEB}"/>
              </a:ext>
            </a:extLst>
          </p:cNvPr>
          <p:cNvSpPr/>
          <p:nvPr/>
        </p:nvSpPr>
        <p:spPr>
          <a:xfrm>
            <a:off x="5111365" y="2156737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68" name="Google Shape;61;p14">
            <a:extLst>
              <a:ext uri="{FF2B5EF4-FFF2-40B4-BE49-F238E27FC236}">
                <a16:creationId xmlns:a16="http://schemas.microsoft.com/office/drawing/2014/main" id="{26F88211-FC26-4B40-ABCB-B237C8907AD6}"/>
              </a:ext>
            </a:extLst>
          </p:cNvPr>
          <p:cNvSpPr txBox="1">
            <a:spLocks/>
          </p:cNvSpPr>
          <p:nvPr/>
        </p:nvSpPr>
        <p:spPr>
          <a:xfrm>
            <a:off x="491453" y="4338474"/>
            <a:ext cx="7340279" cy="59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lnSpc>
                <a:spcPts val="900"/>
              </a:lnSpc>
              <a:spcBef>
                <a:spcPts val="1000"/>
              </a:spcBef>
              <a:buFont typeface="Arial"/>
              <a:buNone/>
            </a:pPr>
            <a:r>
              <a:rPr lang="en-US" sz="1050" dirty="0"/>
              <a:t>* Visitors and orders from Gaming Console and E-Reader are low so they are excluded from analysis</a:t>
            </a:r>
          </a:p>
          <a:p>
            <a:pPr marL="342900" indent="0">
              <a:lnSpc>
                <a:spcPts val="900"/>
              </a:lnSpc>
              <a:spcBef>
                <a:spcPts val="1000"/>
              </a:spcBef>
              <a:buNone/>
            </a:pPr>
            <a:r>
              <a:rPr lang="en-US" sz="1050" dirty="0"/>
              <a:t>* Reference: </a:t>
            </a:r>
            <a:r>
              <a:rPr lang="en-US" sz="1050" dirty="0">
                <a:hlinkClick r:id="rId2"/>
              </a:rPr>
              <a:t>https://www.growcode.com/blog/ecommerce-conversion-rate/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47728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F2877-BC2A-4525-A922-9C784C890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604" b="72602"/>
          <a:stretch/>
        </p:blipFill>
        <p:spPr>
          <a:xfrm>
            <a:off x="3958165" y="4003679"/>
            <a:ext cx="810539" cy="757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6805C5-5E56-4065-A3F2-CBB49EF9E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85" t="30211" r="33483" b="43874"/>
          <a:stretch/>
        </p:blipFill>
        <p:spPr>
          <a:xfrm>
            <a:off x="5763822" y="4047037"/>
            <a:ext cx="822960" cy="716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F249B-0EDD-4561-9308-BEE76AF5C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43" t="56264" r="17707" b="15891"/>
          <a:stretch/>
        </p:blipFill>
        <p:spPr>
          <a:xfrm>
            <a:off x="7581900" y="3961265"/>
            <a:ext cx="723900" cy="769620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68FB89C-A13C-4781-A4F6-C99F4DE17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263803"/>
              </p:ext>
            </p:extLst>
          </p:nvPr>
        </p:nvGraphicFramePr>
        <p:xfrm>
          <a:off x="2817565" y="41261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34E61932-4167-4194-BCAE-8CBCB2D7766A}"/>
              </a:ext>
            </a:extLst>
          </p:cNvPr>
          <p:cNvSpPr txBox="1">
            <a:spLocks/>
          </p:cNvSpPr>
          <p:nvPr/>
        </p:nvSpPr>
        <p:spPr>
          <a:xfrm>
            <a:off x="-72427" y="4730885"/>
            <a:ext cx="7340279" cy="59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lnSpc>
                <a:spcPts val="900"/>
              </a:lnSpc>
              <a:spcBef>
                <a:spcPts val="1000"/>
              </a:spcBef>
              <a:buNone/>
            </a:pPr>
            <a:r>
              <a:rPr lang="en-US" sz="1050" dirty="0"/>
              <a:t>* Reference: </a:t>
            </a:r>
            <a:r>
              <a:rPr lang="en-US" sz="1050" dirty="0">
                <a:hlinkClick r:id="rId4"/>
              </a:rPr>
              <a:t>https://www.growcode.com/blog/ecommerce-conversion-rate/</a:t>
            </a:r>
            <a:endParaRPr 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50F5D-B988-40C2-BEE0-92AC5AF3981A}"/>
              </a:ext>
            </a:extLst>
          </p:cNvPr>
          <p:cNvSpPr txBox="1"/>
          <p:nvPr/>
        </p:nvSpPr>
        <p:spPr>
          <a:xfrm>
            <a:off x="262919" y="747422"/>
            <a:ext cx="2358815" cy="398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Average conversion rates from all device sources are below industry averages.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Visitors’ intent and the nature of the product have a direct impact on conversion rates.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Electronics such as phones and tablets fall into t</a:t>
            </a:r>
            <a:r>
              <a:rPr lang="en-US" sz="1100" i="1" dirty="0"/>
              <a:t>h</a:t>
            </a:r>
            <a:r>
              <a:rPr lang="en-US" sz="1100" dirty="0"/>
              <a:t>e category of higher browse online/lower buy online. That means customers come to your website to research products with less intension of buying online, and take information from your site.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Focus less on factors you control, such as website messaging and design but more on visitor-centric information.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CABA-A562-4BE2-9D07-9E36EF0A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1" y="119236"/>
            <a:ext cx="8520600" cy="572700"/>
          </a:xfrm>
        </p:spPr>
        <p:txBody>
          <a:bodyPr/>
          <a:lstStyle/>
          <a:p>
            <a:r>
              <a:rPr lang="en-US" sz="2400" dirty="0"/>
              <a:t>Statistics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5D44E-395B-4E77-A979-B7634BD03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64B413-D37B-4152-9333-84A93CE7AAAC}"/>
              </a:ext>
            </a:extLst>
          </p:cNvPr>
          <p:cNvGrpSpPr/>
          <p:nvPr/>
        </p:nvGrpSpPr>
        <p:grpSpPr>
          <a:xfrm>
            <a:off x="841030" y="691937"/>
            <a:ext cx="7461783" cy="1173918"/>
            <a:chOff x="841108" y="1040128"/>
            <a:chExt cx="7461783" cy="13517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18ED1E-1A1D-433F-9E05-E6AEEF791C53}"/>
                </a:ext>
              </a:extLst>
            </p:cNvPr>
            <p:cNvSpPr/>
            <p:nvPr/>
          </p:nvSpPr>
          <p:spPr>
            <a:xfrm>
              <a:off x="841108" y="1040128"/>
              <a:ext cx="7461783" cy="1326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AD7917-F9B3-47E0-94AB-79ECC10FBAA3}"/>
                </a:ext>
              </a:extLst>
            </p:cNvPr>
            <p:cNvSpPr txBox="1"/>
            <p:nvPr/>
          </p:nvSpPr>
          <p:spPr>
            <a:xfrm>
              <a:off x="886550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59 </a:t>
              </a:r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Days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Feb 1 – Mar 31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43F09F-8C0B-4B5B-B095-51B3813AEEB7}"/>
                </a:ext>
              </a:extLst>
            </p:cNvPr>
            <p:cNvSpPr txBox="1"/>
            <p:nvPr/>
          </p:nvSpPr>
          <p:spPr>
            <a:xfrm>
              <a:off x="2556656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38M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Total Visitors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A51CF3-27FE-48D2-86C0-ADE23DE9B5DB}"/>
                </a:ext>
              </a:extLst>
            </p:cNvPr>
            <p:cNvSpPr txBox="1"/>
            <p:nvPr/>
          </p:nvSpPr>
          <p:spPr>
            <a:xfrm>
              <a:off x="4216029" y="1400618"/>
              <a:ext cx="1483690" cy="602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369K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Total Orders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68ACF4-B184-430C-8D10-33FAF3D8C8D5}"/>
                </a:ext>
              </a:extLst>
            </p:cNvPr>
            <p:cNvSpPr txBox="1"/>
            <p:nvPr/>
          </p:nvSpPr>
          <p:spPr>
            <a:xfrm>
              <a:off x="6108864" y="1293228"/>
              <a:ext cx="1975726" cy="1098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0.96% </a:t>
              </a:r>
              <a:r>
                <a:rPr lang="en-US" sz="1600" dirty="0">
                  <a:solidFill>
                    <a:srgbClr val="FF0000"/>
                  </a:solidFill>
                </a:rPr>
                <a:t>find out the stats of telecom 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Avg Conversion Rate</a:t>
              </a:r>
            </a:p>
            <a:p>
              <a:pPr algn="ctr"/>
              <a:r>
                <a:rPr lang="en-US" sz="1200" dirty="0">
                  <a:solidFill>
                    <a:schemeClr val="tx2">
                      <a:lumMod val="25000"/>
                    </a:schemeClr>
                  </a:solidFill>
                </a:rPr>
                <a:t>Avg 2.43% in e-commerce  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C72C80-BA50-48E7-A739-759E25501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0034" y="1208340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5A08A1-56DD-4AC3-86F0-18D2CCB7EE29}"/>
                </a:ext>
              </a:extLst>
            </p:cNvPr>
            <p:cNvCxnSpPr>
              <a:cxnSpLocks/>
            </p:cNvCxnSpPr>
            <p:nvPr/>
          </p:nvCxnSpPr>
          <p:spPr>
            <a:xfrm>
              <a:off x="4161670" y="1208337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EB2306-1993-45AE-BEFA-11C4A63DB809}"/>
                </a:ext>
              </a:extLst>
            </p:cNvPr>
            <p:cNvCxnSpPr>
              <a:cxnSpLocks/>
            </p:cNvCxnSpPr>
            <p:nvPr/>
          </p:nvCxnSpPr>
          <p:spPr>
            <a:xfrm>
              <a:off x="5787902" y="1208337"/>
              <a:ext cx="0" cy="1060983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6B52D24-64C7-46A0-BA11-CAED74C8B7F0}"/>
              </a:ext>
            </a:extLst>
          </p:cNvPr>
          <p:cNvSpPr/>
          <p:nvPr/>
        </p:nvSpPr>
        <p:spPr>
          <a:xfrm>
            <a:off x="1878752" y="2188790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Visitors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A65918-A262-47B3-BD9B-A8E604EB5AEB}"/>
              </a:ext>
            </a:extLst>
          </p:cNvPr>
          <p:cNvSpPr/>
          <p:nvPr/>
        </p:nvSpPr>
        <p:spPr>
          <a:xfrm>
            <a:off x="4318851" y="2195970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Orders</a:t>
            </a:r>
          </a:p>
        </p:txBody>
      </p:sp>
      <p:sp>
        <p:nvSpPr>
          <p:cNvPr id="68" name="Google Shape;61;p14">
            <a:extLst>
              <a:ext uri="{FF2B5EF4-FFF2-40B4-BE49-F238E27FC236}">
                <a16:creationId xmlns:a16="http://schemas.microsoft.com/office/drawing/2014/main" id="{26F88211-FC26-4B40-ABCB-B237C8907AD6}"/>
              </a:ext>
            </a:extLst>
          </p:cNvPr>
          <p:cNvSpPr txBox="1">
            <a:spLocks/>
          </p:cNvSpPr>
          <p:nvPr/>
        </p:nvSpPr>
        <p:spPr>
          <a:xfrm>
            <a:off x="491452" y="4231752"/>
            <a:ext cx="7340279" cy="59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lnSpc>
                <a:spcPts val="900"/>
              </a:lnSpc>
              <a:spcBef>
                <a:spcPts val="1000"/>
              </a:spcBef>
              <a:buFont typeface="Arial"/>
              <a:buNone/>
            </a:pPr>
            <a:r>
              <a:rPr lang="en-US" sz="1050" dirty="0"/>
              <a:t>* Visitors and orders from Gaming Console and E-Reader are low so they are excluded from analysis</a:t>
            </a:r>
          </a:p>
          <a:p>
            <a:pPr marL="342900" indent="0">
              <a:lnSpc>
                <a:spcPts val="900"/>
              </a:lnSpc>
              <a:spcBef>
                <a:spcPts val="1000"/>
              </a:spcBef>
              <a:buNone/>
            </a:pPr>
            <a:r>
              <a:rPr lang="en-US" sz="1050" dirty="0"/>
              <a:t>* Reference: </a:t>
            </a:r>
            <a:r>
              <a:rPr lang="en-US" sz="1050" dirty="0">
                <a:hlinkClick r:id="rId2"/>
              </a:rPr>
              <a:t>https://www.growcode.com/blog/ecommerce-conversion-rate/</a:t>
            </a:r>
            <a:endParaRPr lang="en-US" sz="105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8E1AC22-EE85-41A5-BFB5-9C3BA072C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96057"/>
              </p:ext>
            </p:extLst>
          </p:nvPr>
        </p:nvGraphicFramePr>
        <p:xfrm>
          <a:off x="886472" y="2770846"/>
          <a:ext cx="2936355" cy="106538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993150">
                  <a:extLst>
                    <a:ext uri="{9D8B030D-6E8A-4147-A177-3AD203B41FA5}">
                      <a16:colId xmlns:a16="http://schemas.microsoft.com/office/drawing/2014/main" val="3640617985"/>
                    </a:ext>
                  </a:extLst>
                </a:gridCol>
                <a:gridCol w="685446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638861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618898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</a:tblGrid>
              <a:tr h="26583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Undetermined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11.8M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Prospect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0.18M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7.6M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D68DB4-CB16-4D66-A439-2E0E71C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35920"/>
              </p:ext>
            </p:extLst>
          </p:nvPr>
        </p:nvGraphicFramePr>
        <p:xfrm>
          <a:off x="3988304" y="2770846"/>
          <a:ext cx="1943205" cy="1059239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85446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638861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618898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</a:tblGrid>
              <a:tr h="265838">
                <a:tc>
                  <a:txBody>
                    <a:bodyPr/>
                    <a:lstStyle/>
                    <a:p>
                      <a:r>
                        <a:rPr lang="en-US" sz="10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59K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037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198K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E56C002-E3FE-41D6-87CB-2C7E38A0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8179"/>
              </p:ext>
            </p:extLst>
          </p:nvPr>
        </p:nvGraphicFramePr>
        <p:xfrm>
          <a:off x="6068457" y="2767151"/>
          <a:ext cx="1943205" cy="106538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85446">
                  <a:extLst>
                    <a:ext uri="{9D8B030D-6E8A-4147-A177-3AD203B41FA5}">
                      <a16:colId xmlns:a16="http://schemas.microsoft.com/office/drawing/2014/main" val="1213574626"/>
                    </a:ext>
                  </a:extLst>
                </a:gridCol>
                <a:gridCol w="638861">
                  <a:extLst>
                    <a:ext uri="{9D8B030D-6E8A-4147-A177-3AD203B41FA5}">
                      <a16:colId xmlns:a16="http://schemas.microsoft.com/office/drawing/2014/main" val="1486993641"/>
                    </a:ext>
                  </a:extLst>
                </a:gridCol>
                <a:gridCol w="618898">
                  <a:extLst>
                    <a:ext uri="{9D8B030D-6E8A-4147-A177-3AD203B41FA5}">
                      <a16:colId xmlns:a16="http://schemas.microsoft.com/office/drawing/2014/main" val="2309199846"/>
                    </a:ext>
                  </a:extLst>
                </a:gridCol>
              </a:tblGrid>
              <a:tr h="265838">
                <a:tc>
                  <a:txBody>
                    <a:bodyPr/>
                    <a:lstStyle/>
                    <a:p>
                      <a:r>
                        <a:rPr lang="en-US" sz="10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48482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0.63%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11175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0.51%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9497"/>
                  </a:ext>
                </a:extLst>
              </a:tr>
              <a:tr h="266514">
                <a:tc>
                  <a:txBody>
                    <a:bodyPr/>
                    <a:lstStyle/>
                    <a:p>
                      <a:r>
                        <a:rPr lang="en-US" sz="1000" dirty="0"/>
                        <a:t>2.59%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42074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71533F-C178-41FE-97E5-65CB59B84616}"/>
              </a:ext>
            </a:extLst>
          </p:cNvPr>
          <p:cNvSpPr/>
          <p:nvPr/>
        </p:nvSpPr>
        <p:spPr>
          <a:xfrm>
            <a:off x="6388299" y="2191781"/>
            <a:ext cx="1142408" cy="2931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25488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50C153-2963-4D46-BACA-1AABEB0B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72" y="693281"/>
            <a:ext cx="6675328" cy="4450219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B34AD5C8-A7AD-4B9F-9199-EA80D3774B46}"/>
              </a:ext>
            </a:extLst>
          </p:cNvPr>
          <p:cNvSpPr/>
          <p:nvPr/>
        </p:nvSpPr>
        <p:spPr>
          <a:xfrm>
            <a:off x="491946" y="1200585"/>
            <a:ext cx="1486772" cy="968751"/>
          </a:xfrm>
          <a:prstGeom prst="accentCallout2">
            <a:avLst>
              <a:gd name="adj1" fmla="val 18092"/>
              <a:gd name="adj2" fmla="val 107629"/>
              <a:gd name="adj3" fmla="val 19408"/>
              <a:gd name="adj4" fmla="val 243896"/>
              <a:gd name="adj5" fmla="val 36224"/>
              <a:gd name="adj6" fmla="val 266479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2/22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0" name="Callout: Bent Line with Accent Bar 9">
            <a:extLst>
              <a:ext uri="{FF2B5EF4-FFF2-40B4-BE49-F238E27FC236}">
                <a16:creationId xmlns:a16="http://schemas.microsoft.com/office/drawing/2014/main" id="{5BB765C9-7855-4FF9-A2EB-33950DBA104A}"/>
              </a:ext>
            </a:extLst>
          </p:cNvPr>
          <p:cNvSpPr/>
          <p:nvPr/>
        </p:nvSpPr>
        <p:spPr>
          <a:xfrm>
            <a:off x="491946" y="2612516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210273"/>
              <a:gd name="adj6" fmla="val 251925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2/17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2/28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3/7 All ↓</a:t>
            </a: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A17104F3-55E2-455D-829C-5657CB812623}"/>
              </a:ext>
            </a:extLst>
          </p:cNvPr>
          <p:cNvSpPr/>
          <p:nvPr/>
        </p:nvSpPr>
        <p:spPr>
          <a:xfrm>
            <a:off x="491946" y="3641128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35600"/>
              <a:gd name="adj6" fmla="val 154742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2/3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4" name="Callout: Bent Line with Accent Bar 13">
            <a:extLst>
              <a:ext uri="{FF2B5EF4-FFF2-40B4-BE49-F238E27FC236}">
                <a16:creationId xmlns:a16="http://schemas.microsoft.com/office/drawing/2014/main" id="{12C82110-1828-4F6A-8019-CB7ECE558FA1}"/>
              </a:ext>
            </a:extLst>
          </p:cNvPr>
          <p:cNvSpPr/>
          <p:nvPr/>
        </p:nvSpPr>
        <p:spPr>
          <a:xfrm>
            <a:off x="6435874" y="486409"/>
            <a:ext cx="1342563" cy="779572"/>
          </a:xfrm>
          <a:prstGeom prst="accentCallout2">
            <a:avLst>
              <a:gd name="adj1" fmla="val 31782"/>
              <a:gd name="adj2" fmla="val -9742"/>
              <a:gd name="adj3" fmla="val 48950"/>
              <a:gd name="adj4" fmla="val -19485"/>
              <a:gd name="adj5" fmla="val 66486"/>
              <a:gd name="adj6" fmla="val -31174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3/8 &amp; 3/27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D61D96-B826-45F5-B5E3-E57EC357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073C0A-400A-46BA-98A8-DCD37843C0DF}"/>
              </a:ext>
            </a:extLst>
          </p:cNvPr>
          <p:cNvSpPr/>
          <p:nvPr/>
        </p:nvSpPr>
        <p:spPr>
          <a:xfrm>
            <a:off x="1591977" y="157882"/>
            <a:ext cx="2861611" cy="67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tagging issue?</a:t>
            </a:r>
          </a:p>
        </p:txBody>
      </p:sp>
    </p:spTree>
    <p:extLst>
      <p:ext uri="{BB962C8B-B14F-4D97-AF65-F5344CB8AC3E}">
        <p14:creationId xmlns:p14="http://schemas.microsoft.com/office/powerpoint/2010/main" val="138348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4BF5F-FEEE-4229-BFC6-3FAAA1D7C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73" y="693282"/>
            <a:ext cx="6675327" cy="4450218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07377A52-D3AE-4D68-BACC-BCC6B2925FAB}"/>
              </a:ext>
            </a:extLst>
          </p:cNvPr>
          <p:cNvSpPr/>
          <p:nvPr/>
        </p:nvSpPr>
        <p:spPr>
          <a:xfrm>
            <a:off x="491946" y="2612516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210273"/>
              <a:gd name="adj6" fmla="val 251925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2/17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2/28 All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3/7 All ↓</a:t>
            </a:r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CBD150FF-875A-4F06-BEB8-D174F214BA8B}"/>
              </a:ext>
            </a:extLst>
          </p:cNvPr>
          <p:cNvSpPr/>
          <p:nvPr/>
        </p:nvSpPr>
        <p:spPr>
          <a:xfrm>
            <a:off x="491946" y="3641128"/>
            <a:ext cx="1486772" cy="723298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35600"/>
              <a:gd name="adj6" fmla="val 154742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2/3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0" name="Callout: Bent Line with Accent Bar 9">
            <a:extLst>
              <a:ext uri="{FF2B5EF4-FFF2-40B4-BE49-F238E27FC236}">
                <a16:creationId xmlns:a16="http://schemas.microsoft.com/office/drawing/2014/main" id="{488D07C8-2BA3-4DB0-A7FC-3485AC1CE7B1}"/>
              </a:ext>
            </a:extLst>
          </p:cNvPr>
          <p:cNvSpPr/>
          <p:nvPr/>
        </p:nvSpPr>
        <p:spPr>
          <a:xfrm>
            <a:off x="491946" y="1200585"/>
            <a:ext cx="1486772" cy="968751"/>
          </a:xfrm>
          <a:prstGeom prst="accentCallout2">
            <a:avLst>
              <a:gd name="adj1" fmla="val 18092"/>
              <a:gd name="adj2" fmla="val 107629"/>
              <a:gd name="adj3" fmla="val 19408"/>
              <a:gd name="adj4" fmla="val 243896"/>
              <a:gd name="adj5" fmla="val 36224"/>
              <a:gd name="adj6" fmla="val 266479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2/22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A27FCD-A361-4F22-80AC-5067B8F3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17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1438E5-2E4D-4A0D-BBD1-4702B7E9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73" y="693282"/>
            <a:ext cx="6675327" cy="4450218"/>
          </a:xfrm>
          <a:prstGeom prst="rect">
            <a:avLst/>
          </a:prstGeom>
        </p:spPr>
      </p:pic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9" name="Callout: Bent Line with Accent Bar 8">
            <a:extLst>
              <a:ext uri="{FF2B5EF4-FFF2-40B4-BE49-F238E27FC236}">
                <a16:creationId xmlns:a16="http://schemas.microsoft.com/office/drawing/2014/main" id="{ED0DA033-C2BA-4128-9B35-53EC2A89A67C}"/>
              </a:ext>
            </a:extLst>
          </p:cNvPr>
          <p:cNvSpPr/>
          <p:nvPr/>
        </p:nvSpPr>
        <p:spPr>
          <a:xfrm>
            <a:off x="597341" y="3641127"/>
            <a:ext cx="1486772" cy="798249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45305"/>
              <a:gd name="adj5" fmla="val 35600"/>
              <a:gd name="adj6" fmla="val 154742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2/3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6F1FA245-15EA-45C4-ABCE-29C5C3473691}"/>
              </a:ext>
            </a:extLst>
          </p:cNvPr>
          <p:cNvSpPr/>
          <p:nvPr/>
        </p:nvSpPr>
        <p:spPr>
          <a:xfrm>
            <a:off x="491946" y="1200585"/>
            <a:ext cx="1486772" cy="968751"/>
          </a:xfrm>
          <a:prstGeom prst="accentCallout2">
            <a:avLst>
              <a:gd name="adj1" fmla="val 18092"/>
              <a:gd name="adj2" fmla="val 107629"/>
              <a:gd name="adj3" fmla="val 19408"/>
              <a:gd name="adj4" fmla="val 243896"/>
              <a:gd name="adj5" fmla="val 36224"/>
              <a:gd name="adj6" fmla="val 266479"/>
            </a:avLst>
          </a:prstGeom>
          <a:solidFill>
            <a:srgbClr val="B3F9C0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2/22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↑</a:t>
            </a: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4CA378C0-8D1E-4781-A7DB-378AF9695978}"/>
              </a:ext>
            </a:extLst>
          </p:cNvPr>
          <p:cNvSpPr/>
          <p:nvPr/>
        </p:nvSpPr>
        <p:spPr>
          <a:xfrm>
            <a:off x="5806336" y="431669"/>
            <a:ext cx="1342563" cy="779572"/>
          </a:xfrm>
          <a:prstGeom prst="accentCallout2">
            <a:avLst>
              <a:gd name="adj1" fmla="val 47899"/>
              <a:gd name="adj2" fmla="val 108798"/>
              <a:gd name="adj3" fmla="val 48055"/>
              <a:gd name="adj4" fmla="val 122971"/>
              <a:gd name="adj5" fmla="val 62009"/>
              <a:gd name="adj6" fmla="val 127919"/>
            </a:avLst>
          </a:prstGeom>
          <a:solidFill>
            <a:srgbClr val="FDC0AF"/>
          </a:solidFill>
          <a:ln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3/27</a:t>
            </a:r>
          </a:p>
          <a:p>
            <a:r>
              <a:rPr lang="en-US" sz="1100" dirty="0">
                <a:solidFill>
                  <a:schemeClr val="tx1"/>
                </a:solidFill>
              </a:rPr>
              <a:t>Undetermined ↑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↓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Prospect ↓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5F214F-7652-485C-B5A2-389F492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07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5D0E-1200-D247-9FCC-5B8AA632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Process – Top Down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FB81-AFB7-304D-A622-E63BCF152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6F44CB-390E-B242-88B0-52ACB273A2D9}"/>
              </a:ext>
            </a:extLst>
          </p:cNvPr>
          <p:cNvGrpSpPr/>
          <p:nvPr/>
        </p:nvGrpSpPr>
        <p:grpSpPr>
          <a:xfrm>
            <a:off x="592917" y="1969940"/>
            <a:ext cx="8175526" cy="1124323"/>
            <a:chOff x="2757158" y="1253186"/>
            <a:chExt cx="4216793" cy="369460"/>
          </a:xfrm>
          <a:solidFill>
            <a:srgbClr val="0070C0"/>
          </a:solidFill>
        </p:grpSpPr>
        <p:sp>
          <p:nvSpPr>
            <p:cNvPr id="6" name="Arrow: Pentagon 22">
              <a:extLst>
                <a:ext uri="{FF2B5EF4-FFF2-40B4-BE49-F238E27FC236}">
                  <a16:creationId xmlns:a16="http://schemas.microsoft.com/office/drawing/2014/main" id="{F868029B-7F3F-3A44-8B60-E1CFCD451B75}"/>
                </a:ext>
              </a:extLst>
            </p:cNvPr>
            <p:cNvSpPr/>
            <p:nvPr/>
          </p:nvSpPr>
          <p:spPr>
            <a:xfrm>
              <a:off x="4206963" y="1262496"/>
              <a:ext cx="1317183" cy="360150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 selection</a:t>
              </a:r>
            </a:p>
          </p:txBody>
        </p:sp>
        <p:sp>
          <p:nvSpPr>
            <p:cNvPr id="7" name="Arrow: Pentagon 14">
              <a:extLst>
                <a:ext uri="{FF2B5EF4-FFF2-40B4-BE49-F238E27FC236}">
                  <a16:creationId xmlns:a16="http://schemas.microsoft.com/office/drawing/2014/main" id="{7DB48066-1D6D-264E-8A0A-E3A2C1218A60}"/>
                </a:ext>
              </a:extLst>
            </p:cNvPr>
            <p:cNvSpPr/>
            <p:nvPr/>
          </p:nvSpPr>
          <p:spPr>
            <a:xfrm>
              <a:off x="2757158" y="1253186"/>
              <a:ext cx="1317183" cy="360150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All visitors and devices</a:t>
              </a:r>
            </a:p>
          </p:txBody>
        </p:sp>
        <p:sp>
          <p:nvSpPr>
            <p:cNvPr id="9" name="Arrow: Pentagon 23">
              <a:extLst>
                <a:ext uri="{FF2B5EF4-FFF2-40B4-BE49-F238E27FC236}">
                  <a16:creationId xmlns:a16="http://schemas.microsoft.com/office/drawing/2014/main" id="{9464551F-5646-FB45-A436-5A41C7478B43}"/>
                </a:ext>
              </a:extLst>
            </p:cNvPr>
            <p:cNvSpPr/>
            <p:nvPr/>
          </p:nvSpPr>
          <p:spPr>
            <a:xfrm>
              <a:off x="5656768" y="1253186"/>
              <a:ext cx="1317183" cy="360150"/>
            </a:xfrm>
            <a:prstGeom prst="homePlat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Breakdown across customer &amp;  device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92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591F035-FC36-4B06-BBD0-C4C0858D4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62532"/>
              </p:ext>
            </p:extLst>
          </p:nvPr>
        </p:nvGraphicFramePr>
        <p:xfrm>
          <a:off x="163312" y="696933"/>
          <a:ext cx="3360920" cy="376245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680460">
                  <a:extLst>
                    <a:ext uri="{9D8B030D-6E8A-4147-A177-3AD203B41FA5}">
                      <a16:colId xmlns:a16="http://schemas.microsoft.com/office/drawing/2014/main" val="482570322"/>
                    </a:ext>
                  </a:extLst>
                </a:gridCol>
                <a:gridCol w="1680460">
                  <a:extLst>
                    <a:ext uri="{9D8B030D-6E8A-4147-A177-3AD203B41FA5}">
                      <a16:colId xmlns:a16="http://schemas.microsoft.com/office/drawing/2014/main" val="2357794416"/>
                    </a:ext>
                  </a:extLst>
                </a:gridCol>
              </a:tblGrid>
              <a:tr h="352844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ARIMA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23869"/>
                  </a:ext>
                </a:extLst>
              </a:tr>
              <a:tr h="86560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Well-studied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Parameters(p, d, q) -&gt; more accurate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Model assumption – stationary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Parameter tuning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91507"/>
                  </a:ext>
                </a:extLst>
              </a:tr>
              <a:tr h="352844">
                <a:tc gridSpan="2">
                  <a:txBody>
                    <a:bodyPr/>
                    <a:lstStyle/>
                    <a:p>
                      <a:r>
                        <a:rPr lang="en-US" sz="1100" dirty="0" err="1"/>
                        <a:t>Twitter+IQR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87309"/>
                  </a:ext>
                </a:extLst>
              </a:tr>
              <a:tr h="10082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>
                          <a:effectLst/>
                          <a:sym typeface="Arial"/>
                        </a:rPr>
                        <a:t>Catch seasonal component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>
                          <a:effectLst/>
                          <a:sym typeface="Arial"/>
                        </a:rPr>
                        <a:t>No loops – easily scaled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u="none" strike="noStrike" cap="none" dirty="0">
                          <a:effectLst/>
                          <a:sym typeface="Arial"/>
                        </a:rPr>
                        <a:t>No long term trend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u="none" strike="noStrike" cap="none" dirty="0">
                          <a:effectLst/>
                          <a:sym typeface="Arial"/>
                        </a:rPr>
                        <a:t>IQR is easily skewed by outliers 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870"/>
                  </a:ext>
                </a:extLst>
              </a:tr>
              <a:tr h="352844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STL+GESD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96964"/>
                  </a:ext>
                </a:extLst>
              </a:tr>
              <a:tr h="83003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>
                          <a:solidFill>
                            <a:srgbClr val="FFC000"/>
                          </a:solidFill>
                          <a:effectLst/>
                          <a:sym typeface="Arial"/>
                        </a:rPr>
                        <a:t>More sensitive to capture anomalies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>
                          <a:solidFill>
                            <a:srgbClr val="FFC000"/>
                          </a:solidFill>
                          <a:effectLst/>
                          <a:sym typeface="Arial"/>
                        </a:rPr>
                        <a:t>Less resistant to outliers</a:t>
                      </a:r>
                      <a:endParaRPr lang="en-US" sz="1100" b="0" i="0" u="none" strike="noStrike" cap="none" dirty="0">
                        <a:solidFill>
                          <a:srgbClr val="FFC000"/>
                        </a:solidFill>
                        <a:effectLst/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Iterative – more expensive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363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4282404-0536-4526-AC32-1340B91A4054}"/>
              </a:ext>
            </a:extLst>
          </p:cNvPr>
          <p:cNvGrpSpPr/>
          <p:nvPr/>
        </p:nvGrpSpPr>
        <p:grpSpPr>
          <a:xfrm>
            <a:off x="3539176" y="3306034"/>
            <a:ext cx="5617530" cy="1674830"/>
            <a:chOff x="3050031" y="4145900"/>
            <a:chExt cx="5617530" cy="16748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9AC711B-878B-4A8C-A16A-A1C4AD429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464"/>
            <a:stretch/>
          </p:blipFill>
          <p:spPr>
            <a:xfrm>
              <a:off x="3050031" y="4145900"/>
              <a:ext cx="5617530" cy="1674830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C6BEEA-8AFA-41E3-8AB7-AD2BC6075272}"/>
                </a:ext>
              </a:extLst>
            </p:cNvPr>
            <p:cNvSpPr/>
            <p:nvPr/>
          </p:nvSpPr>
          <p:spPr>
            <a:xfrm flipV="1">
              <a:off x="6246676" y="5074607"/>
              <a:ext cx="35882" cy="394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FD510-E595-407D-8B89-3AF1EF9DB141}"/>
                </a:ext>
              </a:extLst>
            </p:cNvPr>
            <p:cNvSpPr/>
            <p:nvPr/>
          </p:nvSpPr>
          <p:spPr>
            <a:xfrm flipV="1">
              <a:off x="3640883" y="5298157"/>
              <a:ext cx="35882" cy="35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0BF087-64F4-49E7-8A75-EA8B92DDD7B9}"/>
                </a:ext>
              </a:extLst>
            </p:cNvPr>
            <p:cNvSpPr/>
            <p:nvPr/>
          </p:nvSpPr>
          <p:spPr>
            <a:xfrm flipV="1">
              <a:off x="5675111" y="4774435"/>
              <a:ext cx="35882" cy="35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EF0950-3A4D-49B4-BBD1-85F52F5AA50F}"/>
                </a:ext>
              </a:extLst>
            </p:cNvPr>
            <p:cNvSpPr/>
            <p:nvPr/>
          </p:nvSpPr>
          <p:spPr>
            <a:xfrm flipV="1">
              <a:off x="5111235" y="4179801"/>
              <a:ext cx="35882" cy="358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DDDE885-F7E7-44E3-B352-3389E9BD70C8}"/>
                </a:ext>
              </a:extLst>
            </p:cNvPr>
            <p:cNvSpPr/>
            <p:nvPr/>
          </p:nvSpPr>
          <p:spPr>
            <a:xfrm flipV="1">
              <a:off x="6822515" y="4440380"/>
              <a:ext cx="35882" cy="358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F4489C-ED0D-4AA1-97C8-E9F52C3792C1}"/>
                </a:ext>
              </a:extLst>
            </p:cNvPr>
            <p:cNvSpPr/>
            <p:nvPr/>
          </p:nvSpPr>
          <p:spPr>
            <a:xfrm flipV="1">
              <a:off x="4777180" y="4855600"/>
              <a:ext cx="35882" cy="358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CFE51B-B2C3-4105-9035-5A1729D12E99}"/>
                </a:ext>
              </a:extLst>
            </p:cNvPr>
            <p:cNvSpPr/>
            <p:nvPr/>
          </p:nvSpPr>
          <p:spPr>
            <a:xfrm flipV="1">
              <a:off x="6329551" y="4651090"/>
              <a:ext cx="35882" cy="3588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D1DF0E-8007-436B-8936-98DC8A1D7B55}"/>
              </a:ext>
            </a:extLst>
          </p:cNvPr>
          <p:cNvGrpSpPr/>
          <p:nvPr/>
        </p:nvGrpSpPr>
        <p:grpSpPr>
          <a:xfrm>
            <a:off x="3530128" y="1864697"/>
            <a:ext cx="5613872" cy="1284254"/>
            <a:chOff x="3407286" y="2571751"/>
            <a:chExt cx="5613872" cy="12842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D77C8-B982-4A89-8512-B62EFE389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149" b="21659"/>
            <a:stretch/>
          </p:blipFill>
          <p:spPr>
            <a:xfrm>
              <a:off x="3407286" y="2571751"/>
              <a:ext cx="5613872" cy="1284254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48C048-E2FE-4F91-8749-BC2347B00CA9}"/>
                </a:ext>
              </a:extLst>
            </p:cNvPr>
            <p:cNvSpPr/>
            <p:nvPr/>
          </p:nvSpPr>
          <p:spPr>
            <a:xfrm flipV="1">
              <a:off x="6601849" y="3596741"/>
              <a:ext cx="35859" cy="394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CD27F7-8FED-45B6-960C-A8EAC9942A6E}"/>
                </a:ext>
              </a:extLst>
            </p:cNvPr>
            <p:cNvSpPr/>
            <p:nvPr/>
          </p:nvSpPr>
          <p:spPr>
            <a:xfrm flipV="1">
              <a:off x="3997753" y="3820145"/>
              <a:ext cx="35859" cy="358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6B2792-AE5F-42CD-9DFF-E3065D7D6AE0}"/>
                </a:ext>
              </a:extLst>
            </p:cNvPr>
            <p:cNvSpPr/>
            <p:nvPr/>
          </p:nvSpPr>
          <p:spPr>
            <a:xfrm flipV="1">
              <a:off x="5129041" y="3373607"/>
              <a:ext cx="35859" cy="3585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09C086-8706-4449-9CA5-A6CB1257BBBF}"/>
                </a:ext>
              </a:extLst>
            </p:cNvPr>
            <p:cNvSpPr/>
            <p:nvPr/>
          </p:nvSpPr>
          <p:spPr>
            <a:xfrm flipV="1">
              <a:off x="7173898" y="2974881"/>
              <a:ext cx="35859" cy="358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DFEC9C-F724-4001-AF77-D2AE0B5E9516}"/>
              </a:ext>
            </a:extLst>
          </p:cNvPr>
          <p:cNvGrpSpPr/>
          <p:nvPr/>
        </p:nvGrpSpPr>
        <p:grpSpPr>
          <a:xfrm>
            <a:off x="3530128" y="593217"/>
            <a:ext cx="5613872" cy="1255542"/>
            <a:chOff x="3484706" y="1497630"/>
            <a:chExt cx="5613872" cy="12555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30AF5E-D25C-4A99-8034-EF05EE679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868" b="21220"/>
            <a:stretch/>
          </p:blipFill>
          <p:spPr>
            <a:xfrm>
              <a:off x="3484706" y="1497630"/>
              <a:ext cx="5613872" cy="125554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CE30C8-BE26-40EF-B060-39091BE488E8}"/>
                </a:ext>
              </a:extLst>
            </p:cNvPr>
            <p:cNvSpPr/>
            <p:nvPr/>
          </p:nvSpPr>
          <p:spPr>
            <a:xfrm flipV="1">
              <a:off x="6679269" y="2484040"/>
              <a:ext cx="35859" cy="394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C62341-0DF2-40E9-A969-16C6B8715AE3}"/>
                </a:ext>
              </a:extLst>
            </p:cNvPr>
            <p:cNvSpPr/>
            <p:nvPr/>
          </p:nvSpPr>
          <p:spPr>
            <a:xfrm flipV="1">
              <a:off x="5454064" y="1714472"/>
              <a:ext cx="35859" cy="3585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B15AE4-7DF0-4A99-9CFC-6715BAD99933}"/>
                </a:ext>
              </a:extLst>
            </p:cNvPr>
            <p:cNvSpPr/>
            <p:nvPr/>
          </p:nvSpPr>
          <p:spPr>
            <a:xfrm flipV="1">
              <a:off x="4081154" y="2713726"/>
              <a:ext cx="35859" cy="394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3C4EA4C2-8007-4F4F-917C-4869A3DCDBF9}"/>
              </a:ext>
            </a:extLst>
          </p:cNvPr>
          <p:cNvSpPr/>
          <p:nvPr/>
        </p:nvSpPr>
        <p:spPr>
          <a:xfrm>
            <a:off x="1088204" y="3348686"/>
            <a:ext cx="182183" cy="182183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oogle Shape;60;p14">
            <a:extLst>
              <a:ext uri="{FF2B5EF4-FFF2-40B4-BE49-F238E27FC236}">
                <a16:creationId xmlns:a16="http://schemas.microsoft.com/office/drawing/2014/main" id="{3F8AEED5-1496-40FA-B513-00B8AB05E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332" y="1968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Model Selection</a:t>
            </a:r>
            <a:endParaRPr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EDD1B-F95F-4C3B-8CE5-3B9A54DB6779}"/>
              </a:ext>
            </a:extLst>
          </p:cNvPr>
          <p:cNvSpPr txBox="1"/>
          <p:nvPr/>
        </p:nvSpPr>
        <p:spPr>
          <a:xfrm>
            <a:off x="5269812" y="240300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visitors over time </a:t>
            </a:r>
          </a:p>
        </p:txBody>
      </p:sp>
    </p:spTree>
    <p:extLst>
      <p:ext uri="{BB962C8B-B14F-4D97-AF65-F5344CB8AC3E}">
        <p14:creationId xmlns:p14="http://schemas.microsoft.com/office/powerpoint/2010/main" val="71570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59031" y="4167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8" name="Google Shape;60;p14">
            <a:extLst>
              <a:ext uri="{FF2B5EF4-FFF2-40B4-BE49-F238E27FC236}">
                <a16:creationId xmlns:a16="http://schemas.microsoft.com/office/drawing/2014/main" id="{05AF139F-C135-4BC3-85AF-9BD0C56DF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781" y="3951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STL+GESD </a:t>
            </a:r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0347CC-8A37-4F8F-B3D2-2957C76FD9F6}"/>
              </a:ext>
            </a:extLst>
          </p:cNvPr>
          <p:cNvGrpSpPr/>
          <p:nvPr/>
        </p:nvGrpSpPr>
        <p:grpSpPr>
          <a:xfrm>
            <a:off x="3458471" y="-42282"/>
            <a:ext cx="5267822" cy="5228310"/>
            <a:chOff x="3409110" y="0"/>
            <a:chExt cx="5267822" cy="52283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372428-07C3-4CFE-A5FF-DE86D8C98442}"/>
                </a:ext>
              </a:extLst>
            </p:cNvPr>
            <p:cNvGrpSpPr/>
            <p:nvPr/>
          </p:nvGrpSpPr>
          <p:grpSpPr>
            <a:xfrm>
              <a:off x="3409110" y="0"/>
              <a:ext cx="5267822" cy="5228310"/>
              <a:chOff x="3568325" y="10035"/>
              <a:chExt cx="5619322" cy="570428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B4870CE-D0F6-4530-8401-B318316092D9}"/>
                  </a:ext>
                </a:extLst>
              </p:cNvPr>
              <p:cNvGrpSpPr/>
              <p:nvPr/>
            </p:nvGrpSpPr>
            <p:grpSpPr>
              <a:xfrm>
                <a:off x="3568325" y="10035"/>
                <a:ext cx="5617530" cy="2158028"/>
                <a:chOff x="3576833" y="0"/>
                <a:chExt cx="5617530" cy="2158028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E9AC711B-878B-4A8C-A16A-A1C4AD429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960" b="-1"/>
                <a:stretch/>
              </p:blipFill>
              <p:spPr>
                <a:xfrm>
                  <a:off x="3576833" y="0"/>
                  <a:ext cx="5617530" cy="2158028"/>
                </a:xfrm>
                <a:prstGeom prst="rect">
                  <a:avLst/>
                </a:prstGeom>
              </p:spPr>
            </p:pic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FC6BEEA-8AFA-41E3-8AB7-AD2BC6075272}"/>
                    </a:ext>
                  </a:extLst>
                </p:cNvPr>
                <p:cNvSpPr/>
                <p:nvPr/>
              </p:nvSpPr>
              <p:spPr>
                <a:xfrm flipV="1">
                  <a:off x="6773478" y="1411905"/>
                  <a:ext cx="35882" cy="394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45FD510-E595-407D-8B89-3AF1EF9DB141}"/>
                    </a:ext>
                  </a:extLst>
                </p:cNvPr>
                <p:cNvSpPr/>
                <p:nvPr/>
              </p:nvSpPr>
              <p:spPr>
                <a:xfrm flipV="1">
                  <a:off x="4167685" y="1635455"/>
                  <a:ext cx="35882" cy="358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80BF087-64F4-49E7-8A75-EA8B92DDD7B9}"/>
                    </a:ext>
                  </a:extLst>
                </p:cNvPr>
                <p:cNvSpPr/>
                <p:nvPr/>
              </p:nvSpPr>
              <p:spPr>
                <a:xfrm flipV="1">
                  <a:off x="6201913" y="1111733"/>
                  <a:ext cx="35882" cy="358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1EF0950-3A4D-49B4-BBD1-85F52F5AA50F}"/>
                    </a:ext>
                  </a:extLst>
                </p:cNvPr>
                <p:cNvSpPr/>
                <p:nvPr/>
              </p:nvSpPr>
              <p:spPr>
                <a:xfrm flipV="1">
                  <a:off x="5638037" y="517099"/>
                  <a:ext cx="35882" cy="3588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DDDE885-F7E7-44E3-B352-3389E9BD70C8}"/>
                    </a:ext>
                  </a:extLst>
                </p:cNvPr>
                <p:cNvSpPr/>
                <p:nvPr/>
              </p:nvSpPr>
              <p:spPr>
                <a:xfrm flipV="1">
                  <a:off x="7349317" y="777678"/>
                  <a:ext cx="35882" cy="3588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BF4489C-ED0D-4AA1-97C8-E9F52C3792C1}"/>
                    </a:ext>
                  </a:extLst>
                </p:cNvPr>
                <p:cNvSpPr/>
                <p:nvPr/>
              </p:nvSpPr>
              <p:spPr>
                <a:xfrm flipV="1">
                  <a:off x="5303982" y="1192898"/>
                  <a:ext cx="35882" cy="358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3CFE51B-B2C3-4105-9035-5A1729D12E99}"/>
                    </a:ext>
                  </a:extLst>
                </p:cNvPr>
                <p:cNvSpPr/>
                <p:nvPr/>
              </p:nvSpPr>
              <p:spPr>
                <a:xfrm flipV="1">
                  <a:off x="6856353" y="988388"/>
                  <a:ext cx="35882" cy="3588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263CA3F-7135-4BFD-B67E-BD7B367EA8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1296"/>
              <a:stretch/>
            </p:blipFill>
            <p:spPr>
              <a:xfrm>
                <a:off x="3589002" y="1722574"/>
                <a:ext cx="5598645" cy="176253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CED407B-F5A7-40C9-BBF6-02EA23773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9001" y="3474865"/>
                <a:ext cx="5598645" cy="2239458"/>
              </a:xfrm>
              <a:prstGeom prst="rect">
                <a:avLst/>
              </a:prstGeom>
            </p:spPr>
          </p:pic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5917D3-A403-412A-B654-FC0E5863AF0A}"/>
                </a:ext>
              </a:extLst>
            </p:cNvPr>
            <p:cNvSpPr/>
            <p:nvPr/>
          </p:nvSpPr>
          <p:spPr>
            <a:xfrm flipV="1">
              <a:off x="5429986" y="3753986"/>
              <a:ext cx="33638" cy="3288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C2ED41-9C25-4AB6-82DF-421A23B546A9}"/>
                </a:ext>
              </a:extLst>
            </p:cNvPr>
            <p:cNvSpPr/>
            <p:nvPr/>
          </p:nvSpPr>
          <p:spPr>
            <a:xfrm flipV="1">
              <a:off x="3989553" y="4748328"/>
              <a:ext cx="33638" cy="328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B2AD90-FC5B-4237-B964-14B2B9710C1F}"/>
                </a:ext>
              </a:extLst>
            </p:cNvPr>
            <p:cNvSpPr/>
            <p:nvPr/>
          </p:nvSpPr>
          <p:spPr>
            <a:xfrm flipV="1">
              <a:off x="3982465" y="3147349"/>
              <a:ext cx="33638" cy="328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B11D8F-B979-49D8-BDD5-718B60E513E6}"/>
                </a:ext>
              </a:extLst>
            </p:cNvPr>
            <p:cNvSpPr/>
            <p:nvPr/>
          </p:nvSpPr>
          <p:spPr>
            <a:xfrm flipV="1">
              <a:off x="5049486" y="3006602"/>
              <a:ext cx="33638" cy="328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5795DA-1373-489A-8C8A-BAD63582C758}"/>
                </a:ext>
              </a:extLst>
            </p:cNvPr>
            <p:cNvSpPr/>
            <p:nvPr/>
          </p:nvSpPr>
          <p:spPr>
            <a:xfrm flipV="1">
              <a:off x="6415529" y="2924648"/>
              <a:ext cx="33638" cy="328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B582FD-E495-4CC1-90A8-87F95903DDE8}"/>
                </a:ext>
              </a:extLst>
            </p:cNvPr>
            <p:cNvSpPr/>
            <p:nvPr/>
          </p:nvSpPr>
          <p:spPr>
            <a:xfrm flipV="1">
              <a:off x="5428184" y="2142099"/>
              <a:ext cx="33638" cy="3288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9FFB1E-475C-4E71-9A9A-516DEB4D4CD6}"/>
                </a:ext>
              </a:extLst>
            </p:cNvPr>
            <p:cNvSpPr/>
            <p:nvPr/>
          </p:nvSpPr>
          <p:spPr>
            <a:xfrm flipV="1">
              <a:off x="5879717" y="2750213"/>
              <a:ext cx="33638" cy="328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B34AD5C8-A7AD-4B9F-9199-EA80D3774B46}"/>
              </a:ext>
            </a:extLst>
          </p:cNvPr>
          <p:cNvSpPr/>
          <p:nvPr/>
        </p:nvSpPr>
        <p:spPr>
          <a:xfrm>
            <a:off x="586333" y="1820834"/>
            <a:ext cx="1734413" cy="1061532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37324"/>
              <a:gd name="adj5" fmla="val -22298"/>
              <a:gd name="adj6" fmla="val 159437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Anomalous days of visitors and orders are consistent.  </a:t>
            </a:r>
          </a:p>
          <a:p>
            <a:r>
              <a:rPr lang="en-US" sz="1100" dirty="0">
                <a:solidFill>
                  <a:schemeClr val="tx1"/>
                </a:solidFill>
              </a:rPr>
              <a:t>Good: 2/22  </a:t>
            </a:r>
          </a:p>
          <a:p>
            <a:r>
              <a:rPr lang="en-US" sz="1100" dirty="0">
                <a:solidFill>
                  <a:schemeClr val="tx1"/>
                </a:solidFill>
              </a:rPr>
              <a:t>Bad: 2/3, 2/17, 2/28, 3/7 </a:t>
            </a:r>
          </a:p>
        </p:txBody>
      </p:sp>
      <p:sp>
        <p:nvSpPr>
          <p:cNvPr id="26" name="Callout: Bent Line with Accent Bar 25">
            <a:extLst>
              <a:ext uri="{FF2B5EF4-FFF2-40B4-BE49-F238E27FC236}">
                <a16:creationId xmlns:a16="http://schemas.microsoft.com/office/drawing/2014/main" id="{1ECD772C-18E1-40A6-B7A5-C700B8B74A0A}"/>
              </a:ext>
            </a:extLst>
          </p:cNvPr>
          <p:cNvSpPr/>
          <p:nvPr/>
        </p:nvSpPr>
        <p:spPr>
          <a:xfrm>
            <a:off x="896795" y="3499694"/>
            <a:ext cx="1486772" cy="1061532"/>
          </a:xfrm>
          <a:prstGeom prst="accentCallout2">
            <a:avLst>
              <a:gd name="adj1" fmla="val 18092"/>
              <a:gd name="adj2" fmla="val 107629"/>
              <a:gd name="adj3" fmla="val 17435"/>
              <a:gd name="adj4" fmla="val 137324"/>
              <a:gd name="adj5" fmla="val 37540"/>
              <a:gd name="adj6" fmla="val 155681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Conversion rate:</a:t>
            </a:r>
          </a:p>
          <a:p>
            <a:r>
              <a:rPr lang="en-US" sz="1100" dirty="0">
                <a:solidFill>
                  <a:schemeClr val="tx1"/>
                </a:solidFill>
              </a:rPr>
              <a:t>Bad: 2/3</a:t>
            </a:r>
          </a:p>
          <a:p>
            <a:r>
              <a:rPr lang="en-US" sz="1100" dirty="0">
                <a:solidFill>
                  <a:schemeClr val="tx1"/>
                </a:solidFill>
              </a:rPr>
              <a:t>Good: 2/22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6DB801-A748-4EBF-A075-6298AF72A0D8}"/>
              </a:ext>
            </a:extLst>
          </p:cNvPr>
          <p:cNvSpPr/>
          <p:nvPr/>
        </p:nvSpPr>
        <p:spPr>
          <a:xfrm>
            <a:off x="3864410" y="1311153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266563-C5D4-4767-94DF-5477E512E99F}"/>
              </a:ext>
            </a:extLst>
          </p:cNvPr>
          <p:cNvSpPr/>
          <p:nvPr/>
        </p:nvSpPr>
        <p:spPr>
          <a:xfrm>
            <a:off x="4903079" y="898082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479213-A5FB-4214-9EDD-3EFBF9359176}"/>
              </a:ext>
            </a:extLst>
          </p:cNvPr>
          <p:cNvSpPr/>
          <p:nvPr/>
        </p:nvSpPr>
        <p:spPr>
          <a:xfrm>
            <a:off x="5759506" y="821736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F36596-4A9D-441C-B81A-12A6579DD757}"/>
              </a:ext>
            </a:extLst>
          </p:cNvPr>
          <p:cNvSpPr/>
          <p:nvPr/>
        </p:nvSpPr>
        <p:spPr>
          <a:xfrm>
            <a:off x="6307205" y="1102766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29535D-DD9D-4897-B9DE-B1BB77C34548}"/>
              </a:ext>
            </a:extLst>
          </p:cNvPr>
          <p:cNvSpPr/>
          <p:nvPr/>
        </p:nvSpPr>
        <p:spPr>
          <a:xfrm>
            <a:off x="3881229" y="2930042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208DC-DF6C-4148-AE26-1A6D5AFD3B49}"/>
              </a:ext>
            </a:extLst>
          </p:cNvPr>
          <p:cNvSpPr/>
          <p:nvPr/>
        </p:nvSpPr>
        <p:spPr>
          <a:xfrm>
            <a:off x="4936717" y="2822704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9B32F7-8379-4227-B5FD-FB589944F92A}"/>
              </a:ext>
            </a:extLst>
          </p:cNvPr>
          <p:cNvSpPr/>
          <p:nvPr/>
        </p:nvSpPr>
        <p:spPr>
          <a:xfrm>
            <a:off x="5771393" y="2533358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BA2117-FEFB-481D-B956-FA322925E9BB}"/>
              </a:ext>
            </a:extLst>
          </p:cNvPr>
          <p:cNvSpPr/>
          <p:nvPr/>
        </p:nvSpPr>
        <p:spPr>
          <a:xfrm>
            <a:off x="6307205" y="2740819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DA4006F-69D4-4AEE-9796-0164E4CE791C}"/>
              </a:ext>
            </a:extLst>
          </p:cNvPr>
          <p:cNvSpPr/>
          <p:nvPr/>
        </p:nvSpPr>
        <p:spPr>
          <a:xfrm rot="5759517">
            <a:off x="3870406" y="4564431"/>
            <a:ext cx="349008" cy="349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67C617-841A-45AE-B3C1-1965BE4F78F0}"/>
              </a:ext>
            </a:extLst>
          </p:cNvPr>
          <p:cNvSpPr/>
          <p:nvPr/>
        </p:nvSpPr>
        <p:spPr>
          <a:xfrm>
            <a:off x="5249876" y="273609"/>
            <a:ext cx="349008" cy="349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B5D6FC-B7E5-4E61-9E4E-30242B9CCDB6}"/>
              </a:ext>
            </a:extLst>
          </p:cNvPr>
          <p:cNvSpPr/>
          <p:nvPr/>
        </p:nvSpPr>
        <p:spPr>
          <a:xfrm>
            <a:off x="5319860" y="1925313"/>
            <a:ext cx="349008" cy="349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2C4580-13CB-4C2F-BA60-31CAA0CB4AC6}"/>
              </a:ext>
            </a:extLst>
          </p:cNvPr>
          <p:cNvSpPr/>
          <p:nvPr/>
        </p:nvSpPr>
        <p:spPr>
          <a:xfrm>
            <a:off x="5319860" y="3553644"/>
            <a:ext cx="349008" cy="349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12396</TotalTime>
  <Words>1204</Words>
  <Application>Microsoft Macintosh PowerPoint</Application>
  <PresentationFormat>On-screen Show (16:9)</PresentationFormat>
  <Paragraphs>417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Oswald Regular</vt:lpstr>
      <vt:lpstr>Arial</vt:lpstr>
      <vt:lpstr>Simple Light</vt:lpstr>
      <vt:lpstr>Anomaly Detection &amp; Forecasting</vt:lpstr>
      <vt:lpstr>Executive Summary</vt:lpstr>
      <vt:lpstr>Statistics </vt:lpstr>
      <vt:lpstr>Visitors</vt:lpstr>
      <vt:lpstr>Orders</vt:lpstr>
      <vt:lpstr>Conversion Rate</vt:lpstr>
      <vt:lpstr>Anomaly Detection Process – Top Down </vt:lpstr>
      <vt:lpstr>Model Selection</vt:lpstr>
      <vt:lpstr>Using STL+GESD </vt:lpstr>
      <vt:lpstr>Forecasting</vt:lpstr>
      <vt:lpstr>Forecasting Process</vt:lpstr>
      <vt:lpstr>Models - Forecasting</vt:lpstr>
      <vt:lpstr>Evaluation Metrics</vt:lpstr>
      <vt:lpstr>Anomalies in the forecast</vt:lpstr>
      <vt:lpstr>Appendix</vt:lpstr>
      <vt:lpstr>Breakdown – two callout days</vt:lpstr>
      <vt:lpstr>Exploratory Analysis </vt:lpstr>
      <vt:lpstr>Exploratory Analysis </vt:lpstr>
      <vt:lpstr>Model Selection - Forecasting</vt:lpstr>
      <vt:lpstr>My Ideal Approach</vt:lpstr>
      <vt:lpstr>PowerPoint Presentation</vt:lpstr>
      <vt:lpstr>Anomaly Detection on Predictions</vt:lpstr>
      <vt:lpstr>Anomaly Detection on Predictions</vt:lpstr>
      <vt:lpstr>Statistics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Xiaoxin Xu</dc:creator>
  <cp:lastModifiedBy>徐 晓鑫</cp:lastModifiedBy>
  <cp:revision>229</cp:revision>
  <dcterms:modified xsi:type="dcterms:W3CDTF">2019-08-02T23:56:08Z</dcterms:modified>
</cp:coreProperties>
</file>