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377" r:id="rId3"/>
    <p:sldId id="3831" r:id="rId4"/>
    <p:sldId id="362" r:id="rId5"/>
    <p:sldId id="363" r:id="rId6"/>
    <p:sldId id="371" r:id="rId7"/>
    <p:sldId id="364" r:id="rId8"/>
    <p:sldId id="365" r:id="rId9"/>
    <p:sldId id="366" r:id="rId10"/>
    <p:sldId id="352" r:id="rId11"/>
    <p:sldId id="337" r:id="rId12"/>
    <p:sldId id="361" r:id="rId13"/>
    <p:sldId id="342" r:id="rId14"/>
    <p:sldId id="358" r:id="rId15"/>
    <p:sldId id="354" r:id="rId16"/>
    <p:sldId id="367" r:id="rId17"/>
    <p:sldId id="3835" r:id="rId18"/>
    <p:sldId id="348" r:id="rId19"/>
    <p:sldId id="355" r:id="rId20"/>
    <p:sldId id="356" r:id="rId21"/>
    <p:sldId id="345" r:id="rId22"/>
    <p:sldId id="332" r:id="rId23"/>
    <p:sldId id="333" r:id="rId24"/>
    <p:sldId id="334" r:id="rId25"/>
    <p:sldId id="3836" r:id="rId26"/>
    <p:sldId id="347" r:id="rId27"/>
    <p:sldId id="338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Oswald Regular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xin Xu" initials="XX" lastIdx="1" clrIdx="0">
    <p:extLst>
      <p:ext uri="{19B8F6BF-5375-455C-9EA6-DF929625EA0E}">
        <p15:presenceInfo xmlns:p15="http://schemas.microsoft.com/office/powerpoint/2012/main" userId="S-1-5-21-3329525736-2715541036-3794833983-344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1F2"/>
    <a:srgbClr val="D9E2F3"/>
    <a:srgbClr val="007DBA"/>
    <a:srgbClr val="4472C4"/>
    <a:srgbClr val="B4C6E7"/>
    <a:srgbClr val="3399FF"/>
    <a:srgbClr val="0070C0"/>
    <a:srgbClr val="B05E35"/>
    <a:srgbClr val="8A9F59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3B3499-DBBB-4EB8-91A3-0CF79FFEC9E0}">
  <a:tblStyle styleId="{8B3B3499-DBBB-4EB8-91A3-0CF79FFEC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5" autoAdjust="0"/>
    <p:restoredTop sz="81324" autoAdjust="0"/>
  </p:normalViewPr>
  <p:slideViewPr>
    <p:cSldViewPr snapToGrid="0">
      <p:cViewPr varScale="1">
        <p:scale>
          <a:sx n="78" d="100"/>
          <a:sy n="78" d="100"/>
        </p:scale>
        <p:origin x="9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2436f0e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2436f0e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9833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83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1d3bf84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1d3bf84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1459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94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87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33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2436f0e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2436f0e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397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2436f0e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2436f0e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542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2436f0e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2436f0e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383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1d3bf84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1d3bf84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469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85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00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8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36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10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51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77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2436f0e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2436f0e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372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app.powerbi.com/view?r=eyJrIjoiMmRiZDQ3YTItMWJkOC00OGI0LWEzMjctMDBkMjViMTQwZmFhIiwidCI6IjJkMjE5OWE4LWNiOTgtNDI2OS1iMmFlLWM2M2NmMmI3YzdmMCIsImMiOjEwfQ%3D%3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dstream.com/blog/ws/2018/08/13/google-ads-mobile-benchmark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Anomaly Detection &amp; Forecasting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Xiaoxin Xu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Aug 22, 2019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30AF5E-D25C-4A99-8034-EF05EE679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2" t="22868" r="7387" b="21220"/>
          <a:stretch/>
        </p:blipFill>
        <p:spPr>
          <a:xfrm>
            <a:off x="198518" y="1392437"/>
            <a:ext cx="2922110" cy="1698507"/>
          </a:xfrm>
          <a:prstGeom prst="rect">
            <a:avLst/>
          </a:prstGeom>
        </p:spPr>
      </p:pic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81891" y="42577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68" name="Google Shape;60;p14">
            <a:extLst>
              <a:ext uri="{FF2B5EF4-FFF2-40B4-BE49-F238E27FC236}">
                <a16:creationId xmlns:a16="http://schemas.microsoft.com/office/drawing/2014/main" id="{05AF139F-C135-4BC3-85AF-9BD0C56DFA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518" y="119613"/>
            <a:ext cx="2514202" cy="389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Model Selection</a:t>
            </a:r>
            <a:endParaRPr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693AB9-5391-42D8-8FCF-5160AD4BAE5A}"/>
              </a:ext>
            </a:extLst>
          </p:cNvPr>
          <p:cNvSpPr txBox="1"/>
          <p:nvPr/>
        </p:nvSpPr>
        <p:spPr>
          <a:xfrm>
            <a:off x="3601475" y="508805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Visitors Over Time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C4CDB8-4973-408A-9C07-31579DAEC9FF}"/>
              </a:ext>
            </a:extLst>
          </p:cNvPr>
          <p:cNvCxnSpPr>
            <a:cxnSpLocks/>
          </p:cNvCxnSpPr>
          <p:nvPr/>
        </p:nvCxnSpPr>
        <p:spPr>
          <a:xfrm>
            <a:off x="228998" y="3245231"/>
            <a:ext cx="8751448" cy="0"/>
          </a:xfrm>
          <a:prstGeom prst="straightConnector1">
            <a:avLst/>
          </a:prstGeom>
          <a:ln w="25400">
            <a:solidFill>
              <a:schemeClr val="accent3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1C88BF1-A7D0-4439-B433-EC98789090AE}"/>
              </a:ext>
            </a:extLst>
          </p:cNvPr>
          <p:cNvCxnSpPr>
            <a:cxnSpLocks/>
          </p:cNvCxnSpPr>
          <p:nvPr/>
        </p:nvCxnSpPr>
        <p:spPr>
          <a:xfrm flipH="1">
            <a:off x="3116733" y="1016558"/>
            <a:ext cx="3895" cy="2179793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C604123-F2C4-4A94-B61E-13BC5A8A48C0}"/>
              </a:ext>
            </a:extLst>
          </p:cNvPr>
          <p:cNvSpPr txBox="1"/>
          <p:nvPr/>
        </p:nvSpPr>
        <p:spPr>
          <a:xfrm>
            <a:off x="1307551" y="3249691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+mj-lt"/>
              </a:rPr>
              <a:t>Strict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1D96FD1-55DC-4D14-8212-E03B5C3E9F7C}"/>
              </a:ext>
            </a:extLst>
          </p:cNvPr>
          <p:cNvSpPr txBox="1"/>
          <p:nvPr/>
        </p:nvSpPr>
        <p:spPr>
          <a:xfrm>
            <a:off x="4312521" y="3249691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+mj-lt"/>
              </a:rPr>
              <a:t>Stricter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570A4BC-F3CE-4266-A196-8A6BE5B290F5}"/>
              </a:ext>
            </a:extLst>
          </p:cNvPr>
          <p:cNvSpPr txBox="1"/>
          <p:nvPr/>
        </p:nvSpPr>
        <p:spPr>
          <a:xfrm>
            <a:off x="7221066" y="324969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+mj-lt"/>
              </a:rPr>
              <a:t>Strictest</a:t>
            </a:r>
          </a:p>
        </p:txBody>
      </p: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C0117396-18CF-424E-A7F9-1582EC6D7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716781"/>
              </p:ext>
            </p:extLst>
          </p:nvPr>
        </p:nvGraphicFramePr>
        <p:xfrm>
          <a:off x="143889" y="3726054"/>
          <a:ext cx="8871463" cy="116792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72517">
                  <a:extLst>
                    <a:ext uri="{9D8B030D-6E8A-4147-A177-3AD203B41FA5}">
                      <a16:colId xmlns:a16="http://schemas.microsoft.com/office/drawing/2014/main" val="155795227"/>
                    </a:ext>
                  </a:extLst>
                </a:gridCol>
                <a:gridCol w="2384936">
                  <a:extLst>
                    <a:ext uri="{9D8B030D-6E8A-4147-A177-3AD203B41FA5}">
                      <a16:colId xmlns:a16="http://schemas.microsoft.com/office/drawing/2014/main" val="1124800456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397195400"/>
                    </a:ext>
                  </a:extLst>
                </a:gridCol>
                <a:gridCol w="2873630">
                  <a:extLst>
                    <a:ext uri="{9D8B030D-6E8A-4147-A177-3AD203B41FA5}">
                      <a16:colId xmlns:a16="http://schemas.microsoft.com/office/drawing/2014/main" val="1414543405"/>
                    </a:ext>
                  </a:extLst>
                </a:gridCol>
              </a:tblGrid>
              <a:tr h="589093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Well-studied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Parameters(p, d, q) -&gt; more accurate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strike="noStrike" cap="non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sym typeface="Arial"/>
                        </a:rPr>
                        <a:t>Catch seasonal component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strike="noStrike" cap="non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sym typeface="Arial"/>
                        </a:rPr>
                        <a:t>No loops – easily scaled </a:t>
                      </a:r>
                      <a:endParaRPr lang="en-US" sz="1100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strike="noStrike" cap="none" dirty="0">
                          <a:solidFill>
                            <a:srgbClr val="FFC000"/>
                          </a:solidFill>
                          <a:effectLst/>
                          <a:sym typeface="Arial"/>
                        </a:rPr>
                        <a:t>More sensitive to capture anomalies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strike="noStrike" cap="none" dirty="0">
                          <a:solidFill>
                            <a:srgbClr val="FFC000"/>
                          </a:solidFill>
                          <a:effectLst/>
                          <a:sym typeface="Arial"/>
                        </a:rPr>
                        <a:t>Less resistant to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731333"/>
                  </a:ext>
                </a:extLst>
              </a:tr>
              <a:tr h="573566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Stationarity assumption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Parameter tuning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strike="noStrike" cap="non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sym typeface="Arial"/>
                        </a:rPr>
                        <a:t>No long term trend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strike="noStrike" cap="non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sym typeface="Arial"/>
                        </a:rPr>
                        <a:t>IQR is easily skewed by outliers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strike="noStrike" cap="non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sym typeface="Arial"/>
                        </a:rPr>
                        <a:t>Iterative – more expensive </a:t>
                      </a:r>
                    </a:p>
                    <a:p>
                      <a:endParaRPr lang="en-US" sz="1100" b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73027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30EF60CF-95E4-439D-9F16-2CEA267C9FD4}"/>
              </a:ext>
            </a:extLst>
          </p:cNvPr>
          <p:cNvSpPr txBox="1"/>
          <p:nvPr/>
        </p:nvSpPr>
        <p:spPr>
          <a:xfrm>
            <a:off x="1168891" y="992325"/>
            <a:ext cx="753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ARIMA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AD0D974-CB58-41BC-8D89-C8E13FBB30A4}"/>
              </a:ext>
            </a:extLst>
          </p:cNvPr>
          <p:cNvSpPr txBox="1"/>
          <p:nvPr/>
        </p:nvSpPr>
        <p:spPr>
          <a:xfrm>
            <a:off x="4020831" y="979034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Twitter+IQR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2F67F92-F85F-4E69-A8B9-BC869E035DBC}"/>
              </a:ext>
            </a:extLst>
          </p:cNvPr>
          <p:cNvSpPr txBox="1"/>
          <p:nvPr/>
        </p:nvSpPr>
        <p:spPr>
          <a:xfrm>
            <a:off x="7156089" y="923388"/>
            <a:ext cx="1127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STL+GESD</a:t>
            </a:r>
          </a:p>
        </p:txBody>
      </p:sp>
      <p:sp>
        <p:nvSpPr>
          <p:cNvPr id="124" name="Star: 5 Points 123">
            <a:extLst>
              <a:ext uri="{FF2B5EF4-FFF2-40B4-BE49-F238E27FC236}">
                <a16:creationId xmlns:a16="http://schemas.microsoft.com/office/drawing/2014/main" id="{E2B6FBF4-FA09-4948-9C73-9505B290F283}"/>
              </a:ext>
            </a:extLst>
          </p:cNvPr>
          <p:cNvSpPr/>
          <p:nvPr/>
        </p:nvSpPr>
        <p:spPr>
          <a:xfrm>
            <a:off x="6889389" y="910489"/>
            <a:ext cx="266700" cy="266700"/>
          </a:xfrm>
          <a:prstGeom prst="star5">
            <a:avLst/>
          </a:prstGeom>
          <a:solidFill>
            <a:srgbClr val="FFB81C"/>
          </a:solidFill>
          <a:ln>
            <a:solidFill>
              <a:srgbClr val="FFB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612B85D-E757-431D-840A-EC7B5255A410}"/>
              </a:ext>
            </a:extLst>
          </p:cNvPr>
          <p:cNvSpPr txBox="1"/>
          <p:nvPr/>
        </p:nvSpPr>
        <p:spPr>
          <a:xfrm>
            <a:off x="2476500" y="76517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C569370-9406-4700-8574-FA72B0261C49}"/>
              </a:ext>
            </a:extLst>
          </p:cNvPr>
          <p:cNvSpPr/>
          <p:nvPr/>
        </p:nvSpPr>
        <p:spPr>
          <a:xfrm flipH="1" flipV="1">
            <a:off x="1885708" y="2726236"/>
            <a:ext cx="36576" cy="365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103EA1B-E919-4262-83BB-9F26012A3388}"/>
              </a:ext>
            </a:extLst>
          </p:cNvPr>
          <p:cNvSpPr/>
          <p:nvPr/>
        </p:nvSpPr>
        <p:spPr>
          <a:xfrm flipH="1" flipV="1">
            <a:off x="281492" y="2997669"/>
            <a:ext cx="36576" cy="365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C2A7319-D1E2-4C45-9E00-ADD26A4CE37E}"/>
              </a:ext>
            </a:extLst>
          </p:cNvPr>
          <p:cNvSpPr/>
          <p:nvPr/>
        </p:nvSpPr>
        <p:spPr>
          <a:xfrm flipH="1" flipV="1">
            <a:off x="1219688" y="1634605"/>
            <a:ext cx="36576" cy="365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6B8784-EDA0-4507-AE18-9C1599D4848E}"/>
              </a:ext>
            </a:extLst>
          </p:cNvPr>
          <p:cNvGrpSpPr/>
          <p:nvPr/>
        </p:nvGrpSpPr>
        <p:grpSpPr>
          <a:xfrm>
            <a:off x="3147213" y="1392436"/>
            <a:ext cx="2998348" cy="1698507"/>
            <a:chOff x="3147213" y="1392436"/>
            <a:chExt cx="2998348" cy="1698507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0BD98DD6-BEEF-463B-AAB6-426923940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52" t="22868" r="7387" b="21220"/>
            <a:stretch/>
          </p:blipFill>
          <p:spPr>
            <a:xfrm>
              <a:off x="3147213" y="1392436"/>
              <a:ext cx="2998348" cy="1698507"/>
            </a:xfrm>
            <a:prstGeom prst="rect">
              <a:avLst/>
            </a:prstGeom>
          </p:spPr>
        </p:pic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C3352CD-F047-4C5C-9D89-C8E5D01E365C}"/>
                </a:ext>
              </a:extLst>
            </p:cNvPr>
            <p:cNvSpPr/>
            <p:nvPr/>
          </p:nvSpPr>
          <p:spPr>
            <a:xfrm flipH="1" flipV="1">
              <a:off x="3234119" y="3012401"/>
              <a:ext cx="36576" cy="365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09B7E01-1ABC-40AD-B7F0-5A13A07BD134}"/>
                </a:ext>
              </a:extLst>
            </p:cNvPr>
            <p:cNvSpPr/>
            <p:nvPr/>
          </p:nvSpPr>
          <p:spPr>
            <a:xfrm flipH="1" flipV="1">
              <a:off x="4866784" y="2734703"/>
              <a:ext cx="36576" cy="365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3E2C74C-96FA-4EC9-9F71-1F139356B7AE}"/>
                </a:ext>
              </a:extLst>
            </p:cNvPr>
            <p:cNvSpPr/>
            <p:nvPr/>
          </p:nvSpPr>
          <p:spPr>
            <a:xfrm flipH="1" flipV="1">
              <a:off x="3944895" y="2452763"/>
              <a:ext cx="36576" cy="365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8F371A0-C657-4601-8A46-8B20071D76B6}"/>
                </a:ext>
              </a:extLst>
            </p:cNvPr>
            <p:cNvSpPr/>
            <p:nvPr/>
          </p:nvSpPr>
          <p:spPr>
            <a:xfrm flipH="1" flipV="1">
              <a:off x="4163654" y="1519840"/>
              <a:ext cx="36576" cy="3657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1F9CCED-4B8A-6840-9D0A-B47DE1BB9D42}"/>
              </a:ext>
            </a:extLst>
          </p:cNvPr>
          <p:cNvGrpSpPr/>
          <p:nvPr/>
        </p:nvGrpSpPr>
        <p:grpSpPr>
          <a:xfrm>
            <a:off x="6160892" y="1385452"/>
            <a:ext cx="2998348" cy="1698507"/>
            <a:chOff x="6160892" y="1385452"/>
            <a:chExt cx="2998348" cy="1698507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7AA783F4-3880-4A04-80F6-7EE5EE256D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52" t="22868" r="7387" b="21220"/>
            <a:stretch/>
          </p:blipFill>
          <p:spPr>
            <a:xfrm>
              <a:off x="6160892" y="1385452"/>
              <a:ext cx="2998348" cy="1698507"/>
            </a:xfrm>
            <a:prstGeom prst="rect">
              <a:avLst/>
            </a:prstGeom>
          </p:spPr>
        </p:pic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B5E54A7-B7EB-46FC-9389-0B232D503833}"/>
                </a:ext>
              </a:extLst>
            </p:cNvPr>
            <p:cNvSpPr/>
            <p:nvPr/>
          </p:nvSpPr>
          <p:spPr>
            <a:xfrm flipH="1" flipV="1">
              <a:off x="6254487" y="2994138"/>
              <a:ext cx="36576" cy="365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779EDDB-CD8C-4984-884E-4E689FFC641F}"/>
                </a:ext>
              </a:extLst>
            </p:cNvPr>
            <p:cNvSpPr/>
            <p:nvPr/>
          </p:nvSpPr>
          <p:spPr>
            <a:xfrm flipH="1" flipV="1">
              <a:off x="7888676" y="2719488"/>
              <a:ext cx="36576" cy="365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BBDCAA3-304A-4A34-985C-3449673A4B44}"/>
                </a:ext>
              </a:extLst>
            </p:cNvPr>
            <p:cNvSpPr/>
            <p:nvPr/>
          </p:nvSpPr>
          <p:spPr>
            <a:xfrm flipH="1" flipV="1">
              <a:off x="7693797" y="2501556"/>
              <a:ext cx="36576" cy="365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54D9286-E6D0-457D-9760-5038132D840D}"/>
                </a:ext>
              </a:extLst>
            </p:cNvPr>
            <p:cNvSpPr/>
            <p:nvPr/>
          </p:nvSpPr>
          <p:spPr>
            <a:xfrm flipH="1" flipV="1">
              <a:off x="6976016" y="2420784"/>
              <a:ext cx="36576" cy="365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2FF030A6-537A-4A63-8028-28649E23365D}"/>
                </a:ext>
              </a:extLst>
            </p:cNvPr>
            <p:cNvSpPr/>
            <p:nvPr/>
          </p:nvSpPr>
          <p:spPr>
            <a:xfrm flipH="1" flipV="1">
              <a:off x="7173438" y="1518684"/>
              <a:ext cx="36576" cy="3657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E08A361-4197-4015-88EB-196D9D9265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93" t="11442" r="88413" b="13333"/>
          <a:stretch/>
        </p:blipFill>
        <p:spPr>
          <a:xfrm>
            <a:off x="-304165" y="1113510"/>
            <a:ext cx="526483" cy="217979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DE47AEB0-323D-4FAF-9218-E8C549F38DA6}"/>
              </a:ext>
            </a:extLst>
          </p:cNvPr>
          <p:cNvSpPr/>
          <p:nvPr/>
        </p:nvSpPr>
        <p:spPr>
          <a:xfrm flipH="1" flipV="1">
            <a:off x="8481630" y="693338"/>
            <a:ext cx="36576" cy="365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6E259B-EF98-4198-B063-058275CD823D}"/>
              </a:ext>
            </a:extLst>
          </p:cNvPr>
          <p:cNvSpPr/>
          <p:nvPr/>
        </p:nvSpPr>
        <p:spPr>
          <a:xfrm flipH="1" flipV="1">
            <a:off x="8481630" y="838019"/>
            <a:ext cx="36576" cy="365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D8D7F-5D7D-45D3-89C0-258194BD0615}"/>
              </a:ext>
            </a:extLst>
          </p:cNvPr>
          <p:cNvSpPr txBox="1"/>
          <p:nvPr/>
        </p:nvSpPr>
        <p:spPr>
          <a:xfrm>
            <a:off x="8524424" y="609702"/>
            <a:ext cx="71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Good </a:t>
            </a:r>
          </a:p>
          <a:p>
            <a:r>
              <a:rPr lang="en-US" sz="900" dirty="0">
                <a:solidFill>
                  <a:schemeClr val="bg2"/>
                </a:solidFill>
              </a:rPr>
              <a:t>Bad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EE675B2-70FE-4665-AD81-4A593FEB7A82}"/>
              </a:ext>
            </a:extLst>
          </p:cNvPr>
          <p:cNvCxnSpPr>
            <a:cxnSpLocks/>
          </p:cNvCxnSpPr>
          <p:nvPr/>
        </p:nvCxnSpPr>
        <p:spPr>
          <a:xfrm>
            <a:off x="6160892" y="1008938"/>
            <a:ext cx="0" cy="2240752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94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59031" y="4167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68" name="Google Shape;60;p14">
            <a:extLst>
              <a:ext uri="{FF2B5EF4-FFF2-40B4-BE49-F238E27FC236}">
                <a16:creationId xmlns:a16="http://schemas.microsoft.com/office/drawing/2014/main" id="{05AF139F-C135-4BC3-85AF-9BD0C56DFA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674" y="290901"/>
            <a:ext cx="173441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Two Callouts</a:t>
            </a:r>
            <a:endParaRPr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F6C641-0502-40B3-89B2-E704B7E43BE5}"/>
              </a:ext>
            </a:extLst>
          </p:cNvPr>
          <p:cNvGrpSpPr/>
          <p:nvPr/>
        </p:nvGrpSpPr>
        <p:grpSpPr>
          <a:xfrm>
            <a:off x="3465559" y="-42405"/>
            <a:ext cx="5267822" cy="5228310"/>
            <a:chOff x="3458471" y="-42282"/>
            <a:chExt cx="5267822" cy="52283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0347CC-8A37-4F8F-B3D2-2957C76FD9F6}"/>
                </a:ext>
              </a:extLst>
            </p:cNvPr>
            <p:cNvGrpSpPr/>
            <p:nvPr/>
          </p:nvGrpSpPr>
          <p:grpSpPr>
            <a:xfrm>
              <a:off x="3458471" y="-42282"/>
              <a:ext cx="5267822" cy="5228310"/>
              <a:chOff x="3409110" y="0"/>
              <a:chExt cx="5267822" cy="522831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7372428-07C3-4CFE-A5FF-DE86D8C98442}"/>
                  </a:ext>
                </a:extLst>
              </p:cNvPr>
              <p:cNvGrpSpPr/>
              <p:nvPr/>
            </p:nvGrpSpPr>
            <p:grpSpPr>
              <a:xfrm>
                <a:off x="3409110" y="0"/>
                <a:ext cx="5267822" cy="5228310"/>
                <a:chOff x="3568325" y="10035"/>
                <a:chExt cx="5619322" cy="5704288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2B4870CE-D0F6-4530-8401-B318316092D9}"/>
                    </a:ext>
                  </a:extLst>
                </p:cNvPr>
                <p:cNvGrpSpPr/>
                <p:nvPr/>
              </p:nvGrpSpPr>
              <p:grpSpPr>
                <a:xfrm>
                  <a:off x="3568325" y="10035"/>
                  <a:ext cx="5617530" cy="2158028"/>
                  <a:chOff x="3576833" y="0"/>
                  <a:chExt cx="5617530" cy="2158028"/>
                </a:xfrm>
              </p:grpSpPr>
              <p:pic>
                <p:nvPicPr>
                  <p:cNvPr id="28" name="Picture 27">
                    <a:extLst>
                      <a:ext uri="{FF2B5EF4-FFF2-40B4-BE49-F238E27FC236}">
                        <a16:creationId xmlns:a16="http://schemas.microsoft.com/office/drawing/2014/main" id="{E9AC711B-878B-4A8C-A16A-A1C4AD4290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t="3960" b="-1"/>
                  <a:stretch/>
                </p:blipFill>
                <p:spPr>
                  <a:xfrm>
                    <a:off x="3576833" y="0"/>
                    <a:ext cx="5617530" cy="2158028"/>
                  </a:xfrm>
                  <a:prstGeom prst="rect">
                    <a:avLst/>
                  </a:prstGeom>
                </p:spPr>
              </p:pic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4FC6BEEA-8AFA-41E3-8AB7-AD2BC6075272}"/>
                      </a:ext>
                    </a:extLst>
                  </p:cNvPr>
                  <p:cNvSpPr/>
                  <p:nvPr/>
                </p:nvSpPr>
                <p:spPr>
                  <a:xfrm flipV="1">
                    <a:off x="6773478" y="1411905"/>
                    <a:ext cx="35882" cy="3947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545FD510-E595-407D-8B89-3AF1EF9DB141}"/>
                      </a:ext>
                    </a:extLst>
                  </p:cNvPr>
                  <p:cNvSpPr/>
                  <p:nvPr/>
                </p:nvSpPr>
                <p:spPr>
                  <a:xfrm flipV="1">
                    <a:off x="4167685" y="1635455"/>
                    <a:ext cx="35882" cy="3588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580BF087-64F4-49E7-8A75-EA8B92DDD7B9}"/>
                      </a:ext>
                    </a:extLst>
                  </p:cNvPr>
                  <p:cNvSpPr/>
                  <p:nvPr/>
                </p:nvSpPr>
                <p:spPr>
                  <a:xfrm flipV="1">
                    <a:off x="6201913" y="1111733"/>
                    <a:ext cx="35882" cy="3588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B1EF0950-3A4D-49B4-BBD1-85F52F5AA50F}"/>
                      </a:ext>
                    </a:extLst>
                  </p:cNvPr>
                  <p:cNvSpPr/>
                  <p:nvPr/>
                </p:nvSpPr>
                <p:spPr>
                  <a:xfrm flipV="1">
                    <a:off x="5638037" y="517099"/>
                    <a:ext cx="35882" cy="35882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2BF4489C-ED0D-4AA1-97C8-E9F52C3792C1}"/>
                      </a:ext>
                    </a:extLst>
                  </p:cNvPr>
                  <p:cNvSpPr/>
                  <p:nvPr/>
                </p:nvSpPr>
                <p:spPr>
                  <a:xfrm flipV="1">
                    <a:off x="5303982" y="1192898"/>
                    <a:ext cx="35882" cy="3588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9263CA3F-7135-4BFD-B67E-BD7B367EA8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21296"/>
                <a:stretch/>
              </p:blipFill>
              <p:spPr>
                <a:xfrm>
                  <a:off x="3589002" y="1722574"/>
                  <a:ext cx="5598645" cy="1762534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BCED407B-F5A7-40C9-BBF6-02EA237735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89001" y="3474865"/>
                  <a:ext cx="5598645" cy="2239458"/>
                </a:xfrm>
                <a:prstGeom prst="rect">
                  <a:avLst/>
                </a:prstGeom>
              </p:spPr>
            </p:pic>
          </p:grp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A5917D3-A403-412A-B654-FC0E5863AF0A}"/>
                  </a:ext>
                </a:extLst>
              </p:cNvPr>
              <p:cNvSpPr/>
              <p:nvPr/>
            </p:nvSpPr>
            <p:spPr>
              <a:xfrm flipV="1">
                <a:off x="5429986" y="3753986"/>
                <a:ext cx="33638" cy="32888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EC2ED41-9C25-4AB6-82DF-421A23B546A9}"/>
                  </a:ext>
                </a:extLst>
              </p:cNvPr>
              <p:cNvSpPr/>
              <p:nvPr/>
            </p:nvSpPr>
            <p:spPr>
              <a:xfrm flipV="1">
                <a:off x="3989553" y="4748328"/>
                <a:ext cx="33638" cy="3288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6B2AD90-FC5B-4237-B964-14B2B9710C1F}"/>
                  </a:ext>
                </a:extLst>
              </p:cNvPr>
              <p:cNvSpPr/>
              <p:nvPr/>
            </p:nvSpPr>
            <p:spPr>
              <a:xfrm flipV="1">
                <a:off x="3982465" y="3147349"/>
                <a:ext cx="33638" cy="3288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AB11D8F-B979-49D8-BDD5-718B60E513E6}"/>
                  </a:ext>
                </a:extLst>
              </p:cNvPr>
              <p:cNvSpPr/>
              <p:nvPr/>
            </p:nvSpPr>
            <p:spPr>
              <a:xfrm flipV="1">
                <a:off x="5049486" y="3006602"/>
                <a:ext cx="33638" cy="3288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45795DA-1373-489A-8C8A-BAD63582C758}"/>
                  </a:ext>
                </a:extLst>
              </p:cNvPr>
              <p:cNvSpPr/>
              <p:nvPr/>
            </p:nvSpPr>
            <p:spPr>
              <a:xfrm flipV="1">
                <a:off x="6415529" y="2924648"/>
                <a:ext cx="33638" cy="3288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1B582FD-E495-4CC1-90A8-87F95903DDE8}"/>
                  </a:ext>
                </a:extLst>
              </p:cNvPr>
              <p:cNvSpPr/>
              <p:nvPr/>
            </p:nvSpPr>
            <p:spPr>
              <a:xfrm flipV="1">
                <a:off x="5428184" y="2142099"/>
                <a:ext cx="33638" cy="32888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79FFB1E-475C-4E71-9A9A-516DEB4D4CD6}"/>
                  </a:ext>
                </a:extLst>
              </p:cNvPr>
              <p:cNvSpPr/>
              <p:nvPr/>
            </p:nvSpPr>
            <p:spPr>
              <a:xfrm flipV="1">
                <a:off x="5879717" y="2750213"/>
                <a:ext cx="33638" cy="3288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86DB801-A748-4EBF-A075-6298AF72A0D8}"/>
                </a:ext>
              </a:extLst>
            </p:cNvPr>
            <p:cNvSpPr/>
            <p:nvPr/>
          </p:nvSpPr>
          <p:spPr>
            <a:xfrm>
              <a:off x="3864410" y="1311153"/>
              <a:ext cx="349008" cy="3490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C29535D-DD9D-4897-B9DE-B1BB77C34548}"/>
                </a:ext>
              </a:extLst>
            </p:cNvPr>
            <p:cNvSpPr/>
            <p:nvPr/>
          </p:nvSpPr>
          <p:spPr>
            <a:xfrm>
              <a:off x="3881229" y="2930042"/>
              <a:ext cx="349008" cy="3490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DA4006F-69D4-4AEE-9796-0164E4CE791C}"/>
                </a:ext>
              </a:extLst>
            </p:cNvPr>
            <p:cNvSpPr/>
            <p:nvPr/>
          </p:nvSpPr>
          <p:spPr>
            <a:xfrm rot="5759517">
              <a:off x="3870406" y="4564431"/>
              <a:ext cx="349008" cy="3490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767C617-841A-45AE-B3C1-1965BE4F78F0}"/>
                </a:ext>
              </a:extLst>
            </p:cNvPr>
            <p:cNvSpPr/>
            <p:nvPr/>
          </p:nvSpPr>
          <p:spPr>
            <a:xfrm>
              <a:off x="5249876" y="273609"/>
              <a:ext cx="349008" cy="34900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DB5D6FC-B7E5-4E61-9E4E-30242B9CCDB6}"/>
                </a:ext>
              </a:extLst>
            </p:cNvPr>
            <p:cNvSpPr/>
            <p:nvPr/>
          </p:nvSpPr>
          <p:spPr>
            <a:xfrm>
              <a:off x="5319860" y="1925313"/>
              <a:ext cx="349008" cy="34900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B2C4580-13CB-4C2F-BA60-31CAA0CB4AC6}"/>
                </a:ext>
              </a:extLst>
            </p:cNvPr>
            <p:cNvSpPr/>
            <p:nvPr/>
          </p:nvSpPr>
          <p:spPr>
            <a:xfrm>
              <a:off x="5319860" y="3553644"/>
              <a:ext cx="349008" cy="34900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Callout: Bent Line with Accent Bar 56">
            <a:extLst>
              <a:ext uri="{FF2B5EF4-FFF2-40B4-BE49-F238E27FC236}">
                <a16:creationId xmlns:a16="http://schemas.microsoft.com/office/drawing/2014/main" id="{ADC91F22-90DB-4E98-92D3-BC813AF4B264}"/>
              </a:ext>
            </a:extLst>
          </p:cNvPr>
          <p:cNvSpPr/>
          <p:nvPr/>
        </p:nvSpPr>
        <p:spPr>
          <a:xfrm>
            <a:off x="668042" y="1569132"/>
            <a:ext cx="1912612" cy="855634"/>
          </a:xfrm>
          <a:prstGeom prst="accentCallout2">
            <a:avLst>
              <a:gd name="adj1" fmla="val 18092"/>
              <a:gd name="adj2" fmla="val 107629"/>
              <a:gd name="adj3" fmla="val 17435"/>
              <a:gd name="adj4" fmla="val 126652"/>
              <a:gd name="adj5" fmla="val -7985"/>
              <a:gd name="adj6" fmla="val 139374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Feb 3</a:t>
            </a:r>
            <a:r>
              <a:rPr lang="en-US" sz="1100" baseline="30000" dirty="0">
                <a:solidFill>
                  <a:schemeClr val="tx1"/>
                </a:solidFill>
              </a:rPr>
              <a:t>rd</a:t>
            </a:r>
            <a:r>
              <a:rPr lang="en-US" sz="1100" dirty="0">
                <a:solidFill>
                  <a:schemeClr val="tx1"/>
                </a:solidFill>
              </a:rPr>
              <a:t> – Bad anomalies</a:t>
            </a:r>
          </a:p>
          <a:p>
            <a:r>
              <a:rPr lang="en-US" sz="1100" dirty="0">
                <a:solidFill>
                  <a:schemeClr val="tx1"/>
                </a:solidFill>
              </a:rPr>
              <a:t>Feb 22</a:t>
            </a:r>
            <a:r>
              <a:rPr lang="en-US" sz="1100" baseline="30000" dirty="0">
                <a:solidFill>
                  <a:schemeClr val="tx1"/>
                </a:solidFill>
              </a:rPr>
              <a:t>nd</a:t>
            </a:r>
            <a:r>
              <a:rPr lang="en-US" sz="1100" dirty="0">
                <a:solidFill>
                  <a:schemeClr val="tx1"/>
                </a:solidFill>
              </a:rPr>
              <a:t> – Good anomalies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C14672A9-D83B-4E80-B995-A49EDCC6292F}"/>
              </a:ext>
            </a:extLst>
          </p:cNvPr>
          <p:cNvSpPr/>
          <p:nvPr/>
        </p:nvSpPr>
        <p:spPr>
          <a:xfrm>
            <a:off x="5659759" y="224371"/>
            <a:ext cx="1895634" cy="853316"/>
          </a:xfrm>
          <a:prstGeom prst="wedgeRoundRectCallout">
            <a:avLst>
              <a:gd name="adj1" fmla="val -37306"/>
              <a:gd name="adj2" fmla="val 60828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31775" marR="0" lvl="0" indent="-231775" algn="l" defTabSz="914400" rtl="0" eaLnBrk="1" fontAlgn="auto" latinLnBrk="0" hangingPunct="1">
              <a:lnSpc>
                <a:spcPts val="6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rgbClr val="474C55"/>
                </a:solidFill>
                <a:latin typeface="Calibri"/>
                <a:cs typeface="Arial" panose="020B0604020202020204" pitchFamily="34" charset="0"/>
              </a:rPr>
              <a:t>Technical issue</a:t>
            </a:r>
            <a:r>
              <a:rPr lang="en-US" altLang="zh-CN" sz="1200" kern="1200" dirty="0">
                <a:solidFill>
                  <a:srgbClr val="474C55"/>
                </a:solidFill>
                <a:latin typeface="Calibri"/>
                <a:cs typeface="Arial" panose="020B0604020202020204" pitchFamily="34" charset="0"/>
              </a:rPr>
              <a:t>s</a:t>
            </a:r>
            <a:r>
              <a:rPr lang="en-US" sz="1200" kern="1200" dirty="0">
                <a:solidFill>
                  <a:srgbClr val="474C55"/>
                </a:solidFill>
                <a:latin typeface="Calibri"/>
                <a:cs typeface="Arial" panose="020B0604020202020204" pitchFamily="34" charset="0"/>
              </a:rPr>
              <a:t>?</a:t>
            </a:r>
          </a:p>
          <a:p>
            <a:pPr marL="231775" marR="0" lvl="0" indent="-231775" algn="l" defTabSz="914400" rtl="0" eaLnBrk="1" fontAlgn="auto" latinLnBrk="0" hangingPunct="1">
              <a:lnSpc>
                <a:spcPts val="6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Launches?</a:t>
            </a:r>
          </a:p>
          <a:p>
            <a:pPr marL="231775" marR="0" lvl="0" indent="-231775" algn="l" defTabSz="914400" rtl="0" eaLnBrk="1" fontAlgn="auto" latinLnBrk="0" hangingPunct="1">
              <a:lnSpc>
                <a:spcPts val="6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rgbClr val="474C55"/>
                </a:solidFill>
                <a:latin typeface="Calibri"/>
                <a:cs typeface="Arial" panose="020B0604020202020204" pitchFamily="34" charset="0"/>
              </a:rPr>
              <a:t>Sales? Campaigns?</a:t>
            </a:r>
          </a:p>
          <a:p>
            <a:pPr marL="231775" marR="0" lvl="0" indent="-231775" algn="l" defTabSz="914400" rtl="0" eaLnBrk="1" fontAlgn="auto" latinLnBrk="0" hangingPunct="1">
              <a:lnSpc>
                <a:spcPts val="6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Events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?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74C55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B5FDC5-2610-4C9E-8410-A9F2434DEE15}"/>
              </a:ext>
            </a:extLst>
          </p:cNvPr>
          <p:cNvGrpSpPr/>
          <p:nvPr/>
        </p:nvGrpSpPr>
        <p:grpSpPr>
          <a:xfrm>
            <a:off x="3484941" y="0"/>
            <a:ext cx="5267822" cy="5228310"/>
            <a:chOff x="3458471" y="-42282"/>
            <a:chExt cx="5267822" cy="522831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3A2392B-2F4C-4DBA-BB0D-D29131F32E9B}"/>
                </a:ext>
              </a:extLst>
            </p:cNvPr>
            <p:cNvGrpSpPr/>
            <p:nvPr/>
          </p:nvGrpSpPr>
          <p:grpSpPr>
            <a:xfrm>
              <a:off x="3458471" y="-42282"/>
              <a:ext cx="5267822" cy="5228310"/>
              <a:chOff x="3409110" y="0"/>
              <a:chExt cx="5267822" cy="5228310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51421D09-CA6D-499A-9B59-C02155231F19}"/>
                  </a:ext>
                </a:extLst>
              </p:cNvPr>
              <p:cNvGrpSpPr/>
              <p:nvPr/>
            </p:nvGrpSpPr>
            <p:grpSpPr>
              <a:xfrm>
                <a:off x="3409110" y="0"/>
                <a:ext cx="5267822" cy="5228310"/>
                <a:chOff x="3568325" y="10035"/>
                <a:chExt cx="5619322" cy="5704288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66DFA659-6AD8-46A9-8BA8-226BF2FE987F}"/>
                    </a:ext>
                  </a:extLst>
                </p:cNvPr>
                <p:cNvGrpSpPr/>
                <p:nvPr/>
              </p:nvGrpSpPr>
              <p:grpSpPr>
                <a:xfrm>
                  <a:off x="3568325" y="10035"/>
                  <a:ext cx="5617530" cy="2158028"/>
                  <a:chOff x="3576833" y="0"/>
                  <a:chExt cx="5617530" cy="2158028"/>
                </a:xfrm>
              </p:grpSpPr>
              <p:pic>
                <p:nvPicPr>
                  <p:cNvPr id="71" name="Picture 70">
                    <a:extLst>
                      <a:ext uri="{FF2B5EF4-FFF2-40B4-BE49-F238E27FC236}">
                        <a16:creationId xmlns:a16="http://schemas.microsoft.com/office/drawing/2014/main" id="{6463A988-CE34-4CF4-A766-C922ED9171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t="3960" b="-1"/>
                  <a:stretch/>
                </p:blipFill>
                <p:spPr>
                  <a:xfrm>
                    <a:off x="3576833" y="0"/>
                    <a:ext cx="5617530" cy="2158028"/>
                  </a:xfrm>
                  <a:prstGeom prst="rect">
                    <a:avLst/>
                  </a:prstGeom>
                </p:spPr>
              </p:pic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323E7C59-E888-484A-AB54-7E6BB0C06579}"/>
                      </a:ext>
                    </a:extLst>
                  </p:cNvPr>
                  <p:cNvSpPr/>
                  <p:nvPr/>
                </p:nvSpPr>
                <p:spPr>
                  <a:xfrm flipV="1">
                    <a:off x="6773478" y="1411905"/>
                    <a:ext cx="35882" cy="3947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3DDE6346-6554-4009-A62B-C4CCB7D87B96}"/>
                      </a:ext>
                    </a:extLst>
                  </p:cNvPr>
                  <p:cNvSpPr/>
                  <p:nvPr/>
                </p:nvSpPr>
                <p:spPr>
                  <a:xfrm flipV="1">
                    <a:off x="4167685" y="1635455"/>
                    <a:ext cx="35882" cy="3588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DE8F53E0-862F-4DE7-996C-F153961C74A2}"/>
                      </a:ext>
                    </a:extLst>
                  </p:cNvPr>
                  <p:cNvSpPr/>
                  <p:nvPr/>
                </p:nvSpPr>
                <p:spPr>
                  <a:xfrm flipV="1">
                    <a:off x="6201913" y="1111733"/>
                    <a:ext cx="35882" cy="3588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369EA760-2278-4B3B-8B72-426DD2EC494D}"/>
                      </a:ext>
                    </a:extLst>
                  </p:cNvPr>
                  <p:cNvSpPr/>
                  <p:nvPr/>
                </p:nvSpPr>
                <p:spPr>
                  <a:xfrm flipV="1">
                    <a:off x="5638037" y="517099"/>
                    <a:ext cx="35882" cy="35882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2888BB4A-C531-4F99-A4FC-70B00E7E8A3B}"/>
                      </a:ext>
                    </a:extLst>
                  </p:cNvPr>
                  <p:cNvSpPr/>
                  <p:nvPr/>
                </p:nvSpPr>
                <p:spPr>
                  <a:xfrm flipV="1">
                    <a:off x="5303982" y="1192898"/>
                    <a:ext cx="35882" cy="3588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F56C10B2-B69A-4B5B-B065-55E705F515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21296"/>
                <a:stretch/>
              </p:blipFill>
              <p:spPr>
                <a:xfrm>
                  <a:off x="3589002" y="1722574"/>
                  <a:ext cx="5598645" cy="1762534"/>
                </a:xfrm>
                <a:prstGeom prst="rect">
                  <a:avLst/>
                </a:prstGeom>
              </p:spPr>
            </p:pic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4AD2D253-8931-481A-BBC5-A5E9C5FFB6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89001" y="3474865"/>
                  <a:ext cx="5598645" cy="2239458"/>
                </a:xfrm>
                <a:prstGeom prst="rect">
                  <a:avLst/>
                </a:prstGeom>
              </p:spPr>
            </p:pic>
          </p:grp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5A5E879-ACFA-4380-8200-0435D46A6027}"/>
                  </a:ext>
                </a:extLst>
              </p:cNvPr>
              <p:cNvSpPr/>
              <p:nvPr/>
            </p:nvSpPr>
            <p:spPr>
              <a:xfrm flipV="1">
                <a:off x="5429986" y="3753986"/>
                <a:ext cx="33638" cy="32888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5E49A4D-AB34-464F-B7A8-B0C1888B4DF0}"/>
                  </a:ext>
                </a:extLst>
              </p:cNvPr>
              <p:cNvSpPr/>
              <p:nvPr/>
            </p:nvSpPr>
            <p:spPr>
              <a:xfrm flipV="1">
                <a:off x="3989553" y="4748328"/>
                <a:ext cx="33638" cy="3288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20CAF99-C8C2-4970-8FD0-C89D93D369E3}"/>
                  </a:ext>
                </a:extLst>
              </p:cNvPr>
              <p:cNvSpPr/>
              <p:nvPr/>
            </p:nvSpPr>
            <p:spPr>
              <a:xfrm flipV="1">
                <a:off x="3982465" y="3147349"/>
                <a:ext cx="33638" cy="3288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1C2E3EA-95F9-4E3C-B6CF-711594FC6D1E}"/>
                  </a:ext>
                </a:extLst>
              </p:cNvPr>
              <p:cNvSpPr/>
              <p:nvPr/>
            </p:nvSpPr>
            <p:spPr>
              <a:xfrm flipV="1">
                <a:off x="5049486" y="3006602"/>
                <a:ext cx="33638" cy="3288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75140DA-CE3B-4A4B-BAC1-00F9ACF270B4}"/>
                  </a:ext>
                </a:extLst>
              </p:cNvPr>
              <p:cNvSpPr/>
              <p:nvPr/>
            </p:nvSpPr>
            <p:spPr>
              <a:xfrm flipV="1">
                <a:off x="6415529" y="2924648"/>
                <a:ext cx="33638" cy="3288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A4E62A0-5434-437D-A0E4-E3FB00D9C658}"/>
                  </a:ext>
                </a:extLst>
              </p:cNvPr>
              <p:cNvSpPr/>
              <p:nvPr/>
            </p:nvSpPr>
            <p:spPr>
              <a:xfrm flipV="1">
                <a:off x="5428184" y="2142099"/>
                <a:ext cx="33638" cy="32888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1DA6E50-1607-4643-91E5-3BB1E0DE9A8E}"/>
                  </a:ext>
                </a:extLst>
              </p:cNvPr>
              <p:cNvSpPr/>
              <p:nvPr/>
            </p:nvSpPr>
            <p:spPr>
              <a:xfrm flipV="1">
                <a:off x="5879717" y="2750213"/>
                <a:ext cx="33638" cy="3288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5732DB7-A589-46AE-B79F-2AC6256D14DA}"/>
                </a:ext>
              </a:extLst>
            </p:cNvPr>
            <p:cNvSpPr/>
            <p:nvPr/>
          </p:nvSpPr>
          <p:spPr>
            <a:xfrm>
              <a:off x="3864410" y="1311153"/>
              <a:ext cx="349008" cy="3490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6955A3B-DA1F-4BD3-A553-A5A507B472CF}"/>
                </a:ext>
              </a:extLst>
            </p:cNvPr>
            <p:cNvSpPr/>
            <p:nvPr/>
          </p:nvSpPr>
          <p:spPr>
            <a:xfrm>
              <a:off x="3881229" y="2930042"/>
              <a:ext cx="349008" cy="3490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BCEA77D-ADCA-472E-87D6-BAEF8B20AD26}"/>
                </a:ext>
              </a:extLst>
            </p:cNvPr>
            <p:cNvSpPr/>
            <p:nvPr/>
          </p:nvSpPr>
          <p:spPr>
            <a:xfrm rot="5759517">
              <a:off x="3870406" y="4564431"/>
              <a:ext cx="349008" cy="3490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1D594CB-E775-4E0A-844F-A650715C5626}"/>
                </a:ext>
              </a:extLst>
            </p:cNvPr>
            <p:cNvSpPr/>
            <p:nvPr/>
          </p:nvSpPr>
          <p:spPr>
            <a:xfrm>
              <a:off x="5249876" y="273609"/>
              <a:ext cx="349008" cy="34900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524F435-7794-4A36-84BF-24DC2FEB34EC}"/>
                </a:ext>
              </a:extLst>
            </p:cNvPr>
            <p:cNvSpPr/>
            <p:nvPr/>
          </p:nvSpPr>
          <p:spPr>
            <a:xfrm>
              <a:off x="5319860" y="1925313"/>
              <a:ext cx="349008" cy="34900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C536FE9-D7FF-45E6-A600-AF8087ACE482}"/>
                </a:ext>
              </a:extLst>
            </p:cNvPr>
            <p:cNvSpPr/>
            <p:nvPr/>
          </p:nvSpPr>
          <p:spPr>
            <a:xfrm>
              <a:off x="5319860" y="3553644"/>
              <a:ext cx="349008" cy="34900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Callout: Bent Line with Accent Bar 78">
            <a:extLst>
              <a:ext uri="{FF2B5EF4-FFF2-40B4-BE49-F238E27FC236}">
                <a16:creationId xmlns:a16="http://schemas.microsoft.com/office/drawing/2014/main" id="{1AB11D7D-6596-43B7-BAED-DE09B1F6B186}"/>
              </a:ext>
            </a:extLst>
          </p:cNvPr>
          <p:cNvSpPr/>
          <p:nvPr/>
        </p:nvSpPr>
        <p:spPr>
          <a:xfrm>
            <a:off x="677976" y="2999345"/>
            <a:ext cx="1912612" cy="1240971"/>
          </a:xfrm>
          <a:prstGeom prst="accentCallout2">
            <a:avLst>
              <a:gd name="adj1" fmla="val 18092"/>
              <a:gd name="adj2" fmla="val 107629"/>
              <a:gd name="adj3" fmla="val 17435"/>
              <a:gd name="adj4" fmla="val 126652"/>
              <a:gd name="adj5" fmla="val 36752"/>
              <a:gd name="adj6" fmla="val 1410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ts val="600"/>
              </a:lnSpc>
              <a:spcBef>
                <a:spcPts val="800"/>
              </a:spcBef>
              <a:buClrTx/>
              <a:defRPr/>
            </a:pPr>
            <a:r>
              <a:rPr lang="en-US" sz="1100" b="1" kern="1200" dirty="0">
                <a:solidFill>
                  <a:schemeClr val="tx1"/>
                </a:solidFill>
                <a:cs typeface="Arial" panose="020B0604020202020204" pitchFamily="34" charset="0"/>
              </a:rPr>
              <a:t>Cause Analysis</a:t>
            </a:r>
          </a:p>
          <a:p>
            <a:pPr marL="231775" lvl="0" indent="-231775">
              <a:lnSpc>
                <a:spcPts val="6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100" kern="1200" dirty="0">
                <a:solidFill>
                  <a:schemeClr val="tx1"/>
                </a:solidFill>
                <a:cs typeface="Arial" panose="020B0604020202020204" pitchFamily="34" charset="0"/>
              </a:rPr>
              <a:t>Technical issue</a:t>
            </a:r>
            <a:r>
              <a:rPr lang="en-US" altLang="zh-CN" sz="1100" kern="1200" dirty="0">
                <a:solidFill>
                  <a:schemeClr val="tx1"/>
                </a:solidFill>
                <a:cs typeface="Arial" panose="020B0604020202020204" pitchFamily="34" charset="0"/>
              </a:rPr>
              <a:t>s</a:t>
            </a:r>
            <a:r>
              <a:rPr lang="en-US" sz="1100" kern="1200" dirty="0">
                <a:solidFill>
                  <a:schemeClr val="tx1"/>
                </a:solidFill>
                <a:cs typeface="Arial" panose="020B0604020202020204" pitchFamily="34" charset="0"/>
              </a:rPr>
              <a:t>?</a:t>
            </a:r>
          </a:p>
          <a:p>
            <a:pPr marL="231775" lvl="0" indent="-231775">
              <a:lnSpc>
                <a:spcPts val="6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100" kern="1200" dirty="0">
                <a:solidFill>
                  <a:schemeClr val="tx1"/>
                </a:solidFill>
                <a:cs typeface="Arial" panose="020B0604020202020204" pitchFamily="34" charset="0"/>
              </a:rPr>
              <a:t>Launches?</a:t>
            </a:r>
          </a:p>
          <a:p>
            <a:pPr marL="231775" lvl="0" indent="-231775">
              <a:lnSpc>
                <a:spcPts val="6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100" kern="1200" dirty="0">
                <a:solidFill>
                  <a:schemeClr val="tx1"/>
                </a:solidFill>
                <a:cs typeface="Arial" panose="020B0604020202020204" pitchFamily="34" charset="0"/>
              </a:rPr>
              <a:t>Sales? Campaigns?</a:t>
            </a:r>
          </a:p>
          <a:p>
            <a:pPr marL="231775" lvl="0" indent="-231775">
              <a:lnSpc>
                <a:spcPts val="6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100" kern="1200" dirty="0">
                <a:solidFill>
                  <a:schemeClr val="tx1"/>
                </a:solidFill>
                <a:cs typeface="Arial" panose="020B0604020202020204" pitchFamily="34" charset="0"/>
              </a:rPr>
              <a:t>Events</a:t>
            </a:r>
            <a:r>
              <a:rPr lang="en-US" altLang="zh-CN" sz="1100" kern="1200" dirty="0">
                <a:solidFill>
                  <a:schemeClr val="tx1"/>
                </a:solidFill>
                <a:cs typeface="Arial" panose="020B0604020202020204" pitchFamily="34" charset="0"/>
              </a:rPr>
              <a:t>?</a:t>
            </a:r>
            <a:endParaRPr lang="en-US" sz="1100" kern="1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8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658171-C6DD-45C7-8331-0DABD8AD0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7" y="1373745"/>
            <a:ext cx="3943553" cy="3098959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23915-CC1B-43E3-997A-5CC91529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33" y="442196"/>
            <a:ext cx="2790323" cy="572700"/>
          </a:xfrm>
        </p:spPr>
        <p:txBody>
          <a:bodyPr/>
          <a:lstStyle/>
          <a:p>
            <a:r>
              <a:rPr lang="en-US" dirty="0"/>
              <a:t>Cause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7E5B5-17C6-4246-AD56-BEDD74FBF3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A2D8C-A054-446D-9024-7BFB44A857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3" t="3507" r="2310" b="9048"/>
          <a:stretch/>
        </p:blipFill>
        <p:spPr>
          <a:xfrm>
            <a:off x="4468344" y="1373746"/>
            <a:ext cx="4386310" cy="3098958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41C665B-1281-4A29-B329-EFB8EABEEB4B}"/>
              </a:ext>
            </a:extLst>
          </p:cNvPr>
          <p:cNvSpPr/>
          <p:nvPr/>
        </p:nvSpPr>
        <p:spPr>
          <a:xfrm>
            <a:off x="5659759" y="224371"/>
            <a:ext cx="1895634" cy="853316"/>
          </a:xfrm>
          <a:prstGeom prst="wedgeRoundRectCallout">
            <a:avLst>
              <a:gd name="adj1" fmla="val -37306"/>
              <a:gd name="adj2" fmla="val 60828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31775" marR="0" lvl="0" indent="-231775" algn="l" defTabSz="914400" rtl="0" eaLnBrk="1" fontAlgn="auto" latinLnBrk="0" hangingPunct="1">
              <a:lnSpc>
                <a:spcPts val="6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rgbClr val="474C55"/>
                </a:solidFill>
                <a:latin typeface="Calibri"/>
                <a:cs typeface="Arial" panose="020B0604020202020204" pitchFamily="34" charset="0"/>
              </a:rPr>
              <a:t>Technical issue</a:t>
            </a:r>
            <a:r>
              <a:rPr lang="en-US" altLang="zh-CN" sz="1200" kern="1200" dirty="0">
                <a:solidFill>
                  <a:srgbClr val="474C55"/>
                </a:solidFill>
                <a:latin typeface="Calibri"/>
                <a:cs typeface="Arial" panose="020B0604020202020204" pitchFamily="34" charset="0"/>
              </a:rPr>
              <a:t>s</a:t>
            </a:r>
            <a:r>
              <a:rPr lang="en-US" sz="1200" kern="1200" dirty="0">
                <a:solidFill>
                  <a:srgbClr val="474C55"/>
                </a:solidFill>
                <a:latin typeface="Calibri"/>
                <a:cs typeface="Arial" panose="020B0604020202020204" pitchFamily="34" charset="0"/>
              </a:rPr>
              <a:t>?</a:t>
            </a:r>
          </a:p>
          <a:p>
            <a:pPr marL="231775" marR="0" lvl="0" indent="-231775" algn="l" defTabSz="914400" rtl="0" eaLnBrk="1" fontAlgn="auto" latinLnBrk="0" hangingPunct="1">
              <a:lnSpc>
                <a:spcPts val="6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Launches?</a:t>
            </a:r>
          </a:p>
          <a:p>
            <a:pPr marL="231775" marR="0" lvl="0" indent="-231775" algn="l" defTabSz="914400" rtl="0" eaLnBrk="1" fontAlgn="auto" latinLnBrk="0" hangingPunct="1">
              <a:lnSpc>
                <a:spcPts val="6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rgbClr val="474C55"/>
                </a:solidFill>
                <a:latin typeface="Calibri"/>
                <a:cs typeface="Arial" panose="020B0604020202020204" pitchFamily="34" charset="0"/>
              </a:rPr>
              <a:t>Sales? Campaigns?</a:t>
            </a:r>
          </a:p>
          <a:p>
            <a:pPr marL="231775" marR="0" lvl="0" indent="-231775" algn="l" defTabSz="914400" rtl="0" eaLnBrk="1" fontAlgn="auto" latinLnBrk="0" hangingPunct="1">
              <a:lnSpc>
                <a:spcPts val="6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Events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?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74C55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3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66BF-0AC0-4E1E-827E-B4CB58C72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1509F-2A6B-401F-A657-B8909E536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15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228032" y="18092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Model Selection - Forecasting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B80A4B-81C3-411B-A201-5AE057E11756}"/>
              </a:ext>
            </a:extLst>
          </p:cNvPr>
          <p:cNvSpPr txBox="1"/>
          <p:nvPr/>
        </p:nvSpPr>
        <p:spPr>
          <a:xfrm>
            <a:off x="315431" y="618814"/>
            <a:ext cx="54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Pros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6905F-5B88-4881-A481-4226F96465BE}"/>
              </a:ext>
            </a:extLst>
          </p:cNvPr>
          <p:cNvSpPr txBox="1"/>
          <p:nvPr/>
        </p:nvSpPr>
        <p:spPr>
          <a:xfrm>
            <a:off x="1960461" y="619244"/>
            <a:ext cx="92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Cons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B103F-FF3A-46E9-95CD-BDD7BD830A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12" b="18499"/>
          <a:stretch/>
        </p:blipFill>
        <p:spPr>
          <a:xfrm>
            <a:off x="3732075" y="155522"/>
            <a:ext cx="5349004" cy="1654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3ED013-3EFA-4AA8-894F-B76229C9E4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698" r="16727" b="18150"/>
          <a:stretch/>
        </p:blipFill>
        <p:spPr>
          <a:xfrm>
            <a:off x="3732075" y="1755067"/>
            <a:ext cx="4452426" cy="1581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7B7C4D-4C88-4D1D-8A7B-2B90649494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330" r="16727"/>
          <a:stretch/>
        </p:blipFill>
        <p:spPr>
          <a:xfrm>
            <a:off x="3732075" y="3336430"/>
            <a:ext cx="4452426" cy="2076424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16F3B39-53A5-4181-B48A-8B1B57D68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06160"/>
              </p:ext>
            </p:extLst>
          </p:nvPr>
        </p:nvGraphicFramePr>
        <p:xfrm>
          <a:off x="315431" y="933180"/>
          <a:ext cx="3290060" cy="3813562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645030">
                  <a:extLst>
                    <a:ext uri="{9D8B030D-6E8A-4147-A177-3AD203B41FA5}">
                      <a16:colId xmlns:a16="http://schemas.microsoft.com/office/drawing/2014/main" val="482570322"/>
                    </a:ext>
                  </a:extLst>
                </a:gridCol>
                <a:gridCol w="1645030">
                  <a:extLst>
                    <a:ext uri="{9D8B030D-6E8A-4147-A177-3AD203B41FA5}">
                      <a16:colId xmlns:a16="http://schemas.microsoft.com/office/drawing/2014/main" val="2357794416"/>
                    </a:ext>
                  </a:extLst>
                </a:gridCol>
              </a:tblGrid>
              <a:tr h="256484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ARIMA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723869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Parameters(p, d, q) -&gt; more accurate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Model assumption – stationary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Parameter tuning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940785"/>
                  </a:ext>
                </a:extLst>
              </a:tr>
              <a:tr h="240169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ETS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523384"/>
                  </a:ext>
                </a:extLst>
              </a:tr>
              <a:tr h="39665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No requirement for stationarity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Parameter selection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991507"/>
                  </a:ext>
                </a:extLst>
              </a:tr>
              <a:tr h="240169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Holt-Winter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787309"/>
                  </a:ext>
                </a:extLst>
              </a:tr>
              <a:tr h="39557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strike="noStrike" cap="none" dirty="0">
                          <a:effectLst/>
                          <a:sym typeface="Arial"/>
                        </a:rPr>
                        <a:t>Triple exponential smoothing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Model complexity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Overfitting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16870"/>
                  </a:ext>
                </a:extLst>
              </a:tr>
              <a:tr h="251646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LSTM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485190"/>
                  </a:ext>
                </a:extLst>
              </a:tr>
              <a:tr h="58490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  <a:sym typeface="Arial"/>
                        </a:rPr>
                        <a:t>Time dependency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  <a:sym typeface="Arial"/>
                        </a:rPr>
                        <a:t>Perform well with large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Hyperparameter tuning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Require large data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19998"/>
                  </a:ext>
                </a:extLst>
              </a:tr>
              <a:tr h="251646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Facebook Prophet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696964"/>
                  </a:ext>
                </a:extLst>
              </a:tr>
              <a:tr h="54189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  <a:sym typeface="Arial"/>
                        </a:rPr>
                        <a:t>Seasonal effects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  <a:sym typeface="Arial"/>
                        </a:rPr>
                        <a:t>Robust to missing data and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Overfitting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Require large data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1363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CCD6873-EC38-423A-A70A-609AD108590F}"/>
              </a:ext>
            </a:extLst>
          </p:cNvPr>
          <p:cNvSpPr txBox="1"/>
          <p:nvPr/>
        </p:nvSpPr>
        <p:spPr>
          <a:xfrm>
            <a:off x="5750275" y="32411"/>
            <a:ext cx="912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Visitors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8F331D-F97B-493C-AC8E-94EDA45C8FB5}"/>
              </a:ext>
            </a:extLst>
          </p:cNvPr>
          <p:cNvSpPr txBox="1"/>
          <p:nvPr/>
        </p:nvSpPr>
        <p:spPr>
          <a:xfrm>
            <a:off x="5750276" y="1387588"/>
            <a:ext cx="912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E6AF0-24D0-40D3-AFB1-22080AF2E011}"/>
              </a:ext>
            </a:extLst>
          </p:cNvPr>
          <p:cNvSpPr txBox="1"/>
          <p:nvPr/>
        </p:nvSpPr>
        <p:spPr>
          <a:xfrm>
            <a:off x="5823751" y="3149227"/>
            <a:ext cx="912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1363450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3026-09C0-4B95-B018-D2FBB14E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1" y="307386"/>
            <a:ext cx="8520600" cy="572700"/>
          </a:xfrm>
        </p:spPr>
        <p:txBody>
          <a:bodyPr/>
          <a:lstStyle/>
          <a:p>
            <a:r>
              <a:rPr lang="en-US" sz="2400" dirty="0"/>
              <a:t>Metric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2941-849F-4592-B912-47E52D68D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5" name="Google Shape;274;p34">
            <a:extLst>
              <a:ext uri="{FF2B5EF4-FFF2-40B4-BE49-F238E27FC236}">
                <a16:creationId xmlns:a16="http://schemas.microsoft.com/office/drawing/2014/main" id="{52AA0BEA-14E8-43C6-89AE-1D463CE1BA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5368868"/>
              </p:ext>
            </p:extLst>
          </p:nvPr>
        </p:nvGraphicFramePr>
        <p:xfrm>
          <a:off x="705506" y="1761916"/>
          <a:ext cx="2798131" cy="191358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979">
                  <a:extLst>
                    <a:ext uri="{9D8B030D-6E8A-4147-A177-3AD203B41FA5}">
                      <a16:colId xmlns:a16="http://schemas.microsoft.com/office/drawing/2014/main" val="1909099510"/>
                    </a:ext>
                  </a:extLst>
                </a:gridCol>
                <a:gridCol w="661307">
                  <a:extLst>
                    <a:ext uri="{9D8B030D-6E8A-4147-A177-3AD203B41FA5}">
                      <a16:colId xmlns:a16="http://schemas.microsoft.com/office/drawing/2014/main" val="40035506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RMSE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MAPE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MASE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FFFFFF"/>
                          </a:solidFill>
                        </a:rPr>
                        <a:t>ARIMA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/>
                        <a:t>132365.1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7.3%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0.5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ETS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66286.1</a:t>
                      </a:r>
                      <a:endParaRPr sz="900" dirty="0">
                        <a:solidFill>
                          <a:srgbClr val="00B050"/>
                        </a:solidFill>
                      </a:endParaRPr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2.9%</a:t>
                      </a:r>
                      <a:endParaRPr sz="900" dirty="0">
                        <a:solidFill>
                          <a:srgbClr val="00B050"/>
                        </a:solidFill>
                      </a:endParaRPr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0.2</a:t>
                      </a:r>
                      <a:endParaRPr sz="900" dirty="0">
                        <a:solidFill>
                          <a:srgbClr val="00B050"/>
                        </a:solidFill>
                      </a:endParaRPr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540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HW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/>
                        <a:t>78978.5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4.4%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0.3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LSTM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109966.7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6.2%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0.5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79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FB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132491.2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7.9%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0.5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13713"/>
                  </a:ext>
                </a:extLst>
              </a:tr>
            </a:tbl>
          </a:graphicData>
        </a:graphic>
      </p:graphicFrame>
      <p:graphicFrame>
        <p:nvGraphicFramePr>
          <p:cNvPr id="11" name="Google Shape;274;p34">
            <a:extLst>
              <a:ext uri="{FF2B5EF4-FFF2-40B4-BE49-F238E27FC236}">
                <a16:creationId xmlns:a16="http://schemas.microsoft.com/office/drawing/2014/main" id="{4570CCF7-6A21-43CE-8280-3F11C6E2E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029937"/>
              </p:ext>
            </p:extLst>
          </p:nvPr>
        </p:nvGraphicFramePr>
        <p:xfrm>
          <a:off x="3652380" y="1761916"/>
          <a:ext cx="2036184" cy="191358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307">
                  <a:extLst>
                    <a:ext uri="{9D8B030D-6E8A-4147-A177-3AD203B41FA5}">
                      <a16:colId xmlns:a16="http://schemas.microsoft.com/office/drawing/2014/main" val="1909099510"/>
                    </a:ext>
                  </a:extLst>
                </a:gridCol>
                <a:gridCol w="672749">
                  <a:extLst>
                    <a:ext uri="{9D8B030D-6E8A-4147-A177-3AD203B41FA5}">
                      <a16:colId xmlns:a16="http://schemas.microsoft.com/office/drawing/2014/main" val="4003550658"/>
                    </a:ext>
                  </a:extLst>
                </a:gridCol>
              </a:tblGrid>
              <a:tr h="270868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RMSE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MAPE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MASE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532339"/>
                  </a:ext>
                </a:extLst>
              </a:tr>
              <a:tr h="270868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/>
                        <a:t>2376.4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16.3%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1.6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868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1343.5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8.2%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0.9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540469"/>
                  </a:ext>
                </a:extLst>
              </a:tr>
              <a:tr h="270868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00B050"/>
                          </a:solidFill>
                        </a:rPr>
                        <a:t>1093.8</a:t>
                      </a:r>
                      <a:endParaRPr sz="900" dirty="0">
                        <a:solidFill>
                          <a:srgbClr val="00B050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5.0%</a:t>
                      </a:r>
                      <a:endParaRPr sz="900" dirty="0">
                        <a:solidFill>
                          <a:srgbClr val="00B050"/>
                        </a:solidFill>
                      </a:endParaRPr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0.3</a:t>
                      </a:r>
                      <a:endParaRPr sz="900" dirty="0">
                        <a:solidFill>
                          <a:srgbClr val="00B050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868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1373.2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6.4%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0.8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79388"/>
                  </a:ext>
                </a:extLst>
              </a:tr>
              <a:tr h="270868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1242.6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5.5%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0.6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920219"/>
                  </a:ext>
                </a:extLst>
              </a:tr>
            </a:tbl>
          </a:graphicData>
        </a:graphic>
      </p:graphicFrame>
      <p:graphicFrame>
        <p:nvGraphicFramePr>
          <p:cNvPr id="12" name="Google Shape;274;p34">
            <a:extLst>
              <a:ext uri="{FF2B5EF4-FFF2-40B4-BE49-F238E27FC236}">
                <a16:creationId xmlns:a16="http://schemas.microsoft.com/office/drawing/2014/main" id="{43E58EDC-F718-4199-8CAA-AF53285AA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581341"/>
              </p:ext>
            </p:extLst>
          </p:nvPr>
        </p:nvGraphicFramePr>
        <p:xfrm>
          <a:off x="5837307" y="1761916"/>
          <a:ext cx="1983267" cy="191358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6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978">
                  <a:extLst>
                    <a:ext uri="{9D8B030D-6E8A-4147-A177-3AD203B41FA5}">
                      <a16:colId xmlns:a16="http://schemas.microsoft.com/office/drawing/2014/main" val="1909099510"/>
                    </a:ext>
                  </a:extLst>
                </a:gridCol>
                <a:gridCol w="661685">
                  <a:extLst>
                    <a:ext uri="{9D8B030D-6E8A-4147-A177-3AD203B41FA5}">
                      <a16:colId xmlns:a16="http://schemas.microsoft.com/office/drawing/2014/main" val="4003550658"/>
                    </a:ext>
                  </a:extLst>
                </a:gridCol>
              </a:tblGrid>
              <a:tr h="244844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RMSE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MAPE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MASE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216264"/>
                  </a:ext>
                </a:extLst>
              </a:tr>
              <a:tr h="244844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00B050"/>
                          </a:solidFill>
                        </a:rPr>
                        <a:t>1.5</a:t>
                      </a: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e3</a:t>
                      </a:r>
                      <a:endParaRPr sz="900" dirty="0">
                        <a:solidFill>
                          <a:srgbClr val="00B050"/>
                        </a:solidFill>
                      </a:endParaRPr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5.1%</a:t>
                      </a:r>
                      <a:endParaRPr sz="900" dirty="0">
                        <a:solidFill>
                          <a:srgbClr val="00B050"/>
                        </a:solidFill>
                      </a:endParaRPr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0.5</a:t>
                      </a:r>
                      <a:endParaRPr sz="900" dirty="0">
                        <a:solidFill>
                          <a:srgbClr val="00B050"/>
                        </a:solidFill>
                      </a:endParaRPr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44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2.2e3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6.3%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0.7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540469"/>
                  </a:ext>
                </a:extLst>
              </a:tr>
              <a:tr h="244844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/>
                        <a:t>1.7</a:t>
                      </a:r>
                      <a:r>
                        <a:rPr lang="en-US" sz="900" dirty="0"/>
                        <a:t>e3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6.2%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0.7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1.7e3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5.9%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0.6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79388"/>
                  </a:ext>
                </a:extLst>
              </a:tr>
              <a:tr h="244844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2.5e3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7.7%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0.8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162093"/>
                  </a:ext>
                </a:extLst>
              </a:tr>
            </a:tbl>
          </a:graphicData>
        </a:graphic>
      </p:graphicFrame>
      <p:sp>
        <p:nvSpPr>
          <p:cNvPr id="13" name="Google Shape;61;p14">
            <a:extLst>
              <a:ext uri="{FF2B5EF4-FFF2-40B4-BE49-F238E27FC236}">
                <a16:creationId xmlns:a16="http://schemas.microsoft.com/office/drawing/2014/main" id="{E28292CF-7410-4BCF-8AF6-4BDE8A4C8B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73296" y="1191468"/>
            <a:ext cx="13925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solidFill>
                  <a:schemeClr val="tx1"/>
                </a:solidFill>
              </a:rPr>
              <a:t>Visitors 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4" name="Google Shape;61;p14">
            <a:extLst>
              <a:ext uri="{FF2B5EF4-FFF2-40B4-BE49-F238E27FC236}">
                <a16:creationId xmlns:a16="http://schemas.microsoft.com/office/drawing/2014/main" id="{2C806054-BE6F-4792-AADB-F14F992236D3}"/>
              </a:ext>
            </a:extLst>
          </p:cNvPr>
          <p:cNvSpPr txBox="1">
            <a:spLocks/>
          </p:cNvSpPr>
          <p:nvPr/>
        </p:nvSpPr>
        <p:spPr>
          <a:xfrm>
            <a:off x="3987962" y="1191468"/>
            <a:ext cx="17006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0">
              <a:spcBef>
                <a:spcPts val="1000"/>
              </a:spcBef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</a:rPr>
              <a:t>Orders </a:t>
            </a:r>
          </a:p>
        </p:txBody>
      </p:sp>
      <p:sp>
        <p:nvSpPr>
          <p:cNvPr id="15" name="Google Shape;61;p14">
            <a:extLst>
              <a:ext uri="{FF2B5EF4-FFF2-40B4-BE49-F238E27FC236}">
                <a16:creationId xmlns:a16="http://schemas.microsoft.com/office/drawing/2014/main" id="{55A5EE09-B7E8-41DF-9DA9-F77D98E7724F}"/>
              </a:ext>
            </a:extLst>
          </p:cNvPr>
          <p:cNvSpPr txBox="1">
            <a:spLocks/>
          </p:cNvSpPr>
          <p:nvPr/>
        </p:nvSpPr>
        <p:spPr>
          <a:xfrm>
            <a:off x="6172889" y="1191468"/>
            <a:ext cx="1417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0">
              <a:spcBef>
                <a:spcPts val="1000"/>
              </a:spcBef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</a:rPr>
              <a:t>Rate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F7AEE1-798B-49B1-AAFC-E2A7BE890342}"/>
              </a:ext>
            </a:extLst>
          </p:cNvPr>
          <p:cNvSpPr/>
          <p:nvPr/>
        </p:nvSpPr>
        <p:spPr>
          <a:xfrm>
            <a:off x="390958" y="3928171"/>
            <a:ext cx="35301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* See metrics across customer and device type in appendix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7BD397-5DE9-47CC-8954-8B46F3F86D69}"/>
              </a:ext>
            </a:extLst>
          </p:cNvPr>
          <p:cNvSpPr/>
          <p:nvPr/>
        </p:nvSpPr>
        <p:spPr>
          <a:xfrm>
            <a:off x="467735" y="839187"/>
            <a:ext cx="1609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Training: Feb1 – Mar 24</a:t>
            </a:r>
          </a:p>
          <a:p>
            <a:r>
              <a:rPr lang="en-US" sz="1000" dirty="0">
                <a:solidFill>
                  <a:schemeClr val="tx1"/>
                </a:solidFill>
              </a:rPr>
              <a:t>Testing: Mar 25 – Mar 31</a:t>
            </a:r>
          </a:p>
        </p:txBody>
      </p:sp>
    </p:spTree>
    <p:extLst>
      <p:ext uri="{BB962C8B-B14F-4D97-AF65-F5344CB8AC3E}">
        <p14:creationId xmlns:p14="http://schemas.microsoft.com/office/powerpoint/2010/main" val="4881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A53E1D0-1F17-474D-BEC8-3531178CC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08" r="11192" b="18165"/>
          <a:stretch/>
        </p:blipFill>
        <p:spPr>
          <a:xfrm>
            <a:off x="3388978" y="1612216"/>
            <a:ext cx="4856832" cy="1655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33E7AA-450A-4ED5-BC37-0E09FC6A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40" y="388631"/>
            <a:ext cx="1242620" cy="92042"/>
          </a:xfrm>
        </p:spPr>
        <p:txBody>
          <a:bodyPr/>
          <a:lstStyle/>
          <a:p>
            <a:r>
              <a:rPr lang="en-US" sz="2400" dirty="0"/>
              <a:t>Forecast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41A09-3276-48A5-9158-87B22819A84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71149" y="4603950"/>
            <a:ext cx="444076" cy="318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25" name="Google Shape;61;p14">
            <a:extLst>
              <a:ext uri="{FF2B5EF4-FFF2-40B4-BE49-F238E27FC236}">
                <a16:creationId xmlns:a16="http://schemas.microsoft.com/office/drawing/2014/main" id="{AEE00EC2-D07F-4EFD-B4C6-462C6C53B6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83778" y="480673"/>
            <a:ext cx="1305199" cy="238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solidFill>
                  <a:schemeClr val="tx1"/>
                </a:solidFill>
              </a:rPr>
              <a:t>Visitors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47057-A85F-4FC7-BE36-E1888F524B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031" r="13580" b="16443"/>
          <a:stretch/>
        </p:blipFill>
        <p:spPr>
          <a:xfrm>
            <a:off x="3388978" y="18547"/>
            <a:ext cx="4726247" cy="16550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28177B-7C8F-421C-9B1B-9067A29F48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79" t="21721" r="12301" b="5250"/>
          <a:stretch/>
        </p:blipFill>
        <p:spPr>
          <a:xfrm>
            <a:off x="3388977" y="3246010"/>
            <a:ext cx="4726247" cy="19969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45E0157-B903-42C6-BBB1-67AA7E8EE8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705" t="10527" r="1037" b="66219"/>
          <a:stretch/>
        </p:blipFill>
        <p:spPr>
          <a:xfrm>
            <a:off x="8227058" y="-41979"/>
            <a:ext cx="800175" cy="826450"/>
          </a:xfrm>
          <a:prstGeom prst="rect">
            <a:avLst/>
          </a:prstGeom>
        </p:spPr>
      </p:pic>
      <p:sp>
        <p:nvSpPr>
          <p:cNvPr id="23" name="Google Shape;61;p14">
            <a:extLst>
              <a:ext uri="{FF2B5EF4-FFF2-40B4-BE49-F238E27FC236}">
                <a16:creationId xmlns:a16="http://schemas.microsoft.com/office/drawing/2014/main" id="{1FCEE475-020D-4F63-8DCC-89B28A9317BB}"/>
              </a:ext>
            </a:extLst>
          </p:cNvPr>
          <p:cNvSpPr txBox="1">
            <a:spLocks/>
          </p:cNvSpPr>
          <p:nvPr/>
        </p:nvSpPr>
        <p:spPr>
          <a:xfrm>
            <a:off x="2083777" y="2070829"/>
            <a:ext cx="1305199" cy="23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0">
              <a:spcBef>
                <a:spcPts val="1000"/>
              </a:spcBef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</a:rPr>
              <a:t>Orders</a:t>
            </a:r>
            <a:endParaRPr lang="en-US" dirty="0"/>
          </a:p>
        </p:txBody>
      </p:sp>
      <p:sp>
        <p:nvSpPr>
          <p:cNvPr id="24" name="Google Shape;61;p14">
            <a:extLst>
              <a:ext uri="{FF2B5EF4-FFF2-40B4-BE49-F238E27FC236}">
                <a16:creationId xmlns:a16="http://schemas.microsoft.com/office/drawing/2014/main" id="{65873B97-E55B-4C4A-AF4F-990E56CA08C9}"/>
              </a:ext>
            </a:extLst>
          </p:cNvPr>
          <p:cNvSpPr txBox="1">
            <a:spLocks/>
          </p:cNvSpPr>
          <p:nvPr/>
        </p:nvSpPr>
        <p:spPr>
          <a:xfrm>
            <a:off x="2230734" y="3696763"/>
            <a:ext cx="1305199" cy="23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0">
              <a:spcBef>
                <a:spcPts val="1000"/>
              </a:spcBef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</a:rPr>
              <a:t>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2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A53E1D0-1F17-474D-BEC8-3531178CC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08" r="11192" b="18165"/>
          <a:stretch/>
        </p:blipFill>
        <p:spPr>
          <a:xfrm>
            <a:off x="3388978" y="1612216"/>
            <a:ext cx="4856832" cy="1655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33E7AA-450A-4ED5-BC37-0E09FC6A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143711"/>
            <a:ext cx="2971799" cy="330898"/>
          </a:xfrm>
        </p:spPr>
        <p:txBody>
          <a:bodyPr/>
          <a:lstStyle/>
          <a:p>
            <a:r>
              <a:rPr lang="en-US" sz="2400" dirty="0"/>
              <a:t>Outliers in the forecast?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41A09-3276-48A5-9158-87B22819A84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71149" y="4603950"/>
            <a:ext cx="444076" cy="318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25" name="Google Shape;61;p14">
            <a:extLst>
              <a:ext uri="{FF2B5EF4-FFF2-40B4-BE49-F238E27FC236}">
                <a16:creationId xmlns:a16="http://schemas.microsoft.com/office/drawing/2014/main" id="{AEE00EC2-D07F-4EFD-B4C6-462C6C53B6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83778" y="480673"/>
            <a:ext cx="1305199" cy="238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solidFill>
                  <a:schemeClr val="tx1"/>
                </a:solidFill>
              </a:rPr>
              <a:t>Visitors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47057-A85F-4FC7-BE36-E1888F524B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031" r="13580" b="16443"/>
          <a:stretch/>
        </p:blipFill>
        <p:spPr>
          <a:xfrm>
            <a:off x="3388978" y="18547"/>
            <a:ext cx="4726247" cy="16550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28177B-7C8F-421C-9B1B-9067A29F48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79" t="21721" r="12301" b="5250"/>
          <a:stretch/>
        </p:blipFill>
        <p:spPr>
          <a:xfrm>
            <a:off x="3388977" y="3246010"/>
            <a:ext cx="4726247" cy="19969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45E0157-B903-42C6-BBB1-67AA7E8EE8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705" t="10527" r="1037" b="66219"/>
          <a:stretch/>
        </p:blipFill>
        <p:spPr>
          <a:xfrm>
            <a:off x="8227058" y="-41979"/>
            <a:ext cx="800175" cy="826450"/>
          </a:xfrm>
          <a:prstGeom prst="rect">
            <a:avLst/>
          </a:prstGeom>
        </p:spPr>
      </p:pic>
      <p:sp>
        <p:nvSpPr>
          <p:cNvPr id="23" name="Google Shape;61;p14">
            <a:extLst>
              <a:ext uri="{FF2B5EF4-FFF2-40B4-BE49-F238E27FC236}">
                <a16:creationId xmlns:a16="http://schemas.microsoft.com/office/drawing/2014/main" id="{1FCEE475-020D-4F63-8DCC-89B28A9317BB}"/>
              </a:ext>
            </a:extLst>
          </p:cNvPr>
          <p:cNvSpPr txBox="1">
            <a:spLocks/>
          </p:cNvSpPr>
          <p:nvPr/>
        </p:nvSpPr>
        <p:spPr>
          <a:xfrm>
            <a:off x="2083777" y="2070829"/>
            <a:ext cx="1305199" cy="23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0">
              <a:spcBef>
                <a:spcPts val="1000"/>
              </a:spcBef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</a:rPr>
              <a:t>Orders</a:t>
            </a:r>
            <a:endParaRPr lang="en-US" dirty="0"/>
          </a:p>
        </p:txBody>
      </p:sp>
      <p:sp>
        <p:nvSpPr>
          <p:cNvPr id="24" name="Google Shape;61;p14">
            <a:extLst>
              <a:ext uri="{FF2B5EF4-FFF2-40B4-BE49-F238E27FC236}">
                <a16:creationId xmlns:a16="http://schemas.microsoft.com/office/drawing/2014/main" id="{65873B97-E55B-4C4A-AF4F-990E56CA08C9}"/>
              </a:ext>
            </a:extLst>
          </p:cNvPr>
          <p:cNvSpPr txBox="1">
            <a:spLocks/>
          </p:cNvSpPr>
          <p:nvPr/>
        </p:nvSpPr>
        <p:spPr>
          <a:xfrm>
            <a:off x="2230734" y="3696763"/>
            <a:ext cx="1305199" cy="23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0">
              <a:spcBef>
                <a:spcPts val="1000"/>
              </a:spcBef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</a:rPr>
              <a:t>Rate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FF2047-0D57-467E-8F72-DCF038798382}"/>
              </a:ext>
            </a:extLst>
          </p:cNvPr>
          <p:cNvSpPr/>
          <p:nvPr/>
        </p:nvSpPr>
        <p:spPr>
          <a:xfrm rot="10800000">
            <a:off x="3878036" y="600099"/>
            <a:ext cx="5149197" cy="28337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  <a:gs pos="31556">
                <a:schemeClr val="bg1">
                  <a:lumMod val="85000"/>
                  <a:alpha val="50000"/>
                </a:schemeClr>
              </a:gs>
              <a:gs pos="62000">
                <a:schemeClr val="bg1">
                  <a:lumMod val="85000"/>
                  <a:alpha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959AB1-B2DB-40FE-BD27-EADBFB3F0305}"/>
              </a:ext>
            </a:extLst>
          </p:cNvPr>
          <p:cNvSpPr/>
          <p:nvPr/>
        </p:nvSpPr>
        <p:spPr>
          <a:xfrm>
            <a:off x="7782045" y="554380"/>
            <a:ext cx="45720" cy="457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BD3CF0-5CF5-485B-8607-1A0E832BEA46}"/>
              </a:ext>
            </a:extLst>
          </p:cNvPr>
          <p:cNvSpPr/>
          <p:nvPr/>
        </p:nvSpPr>
        <p:spPr>
          <a:xfrm>
            <a:off x="7936683" y="883470"/>
            <a:ext cx="45720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78C89D-3F88-4FF4-B75C-3289F429C04D}"/>
              </a:ext>
            </a:extLst>
          </p:cNvPr>
          <p:cNvSpPr/>
          <p:nvPr/>
        </p:nvSpPr>
        <p:spPr>
          <a:xfrm rot="10800000">
            <a:off x="3878036" y="2691171"/>
            <a:ext cx="4969732" cy="23434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  <a:gs pos="31556">
                <a:schemeClr val="bg1">
                  <a:lumMod val="85000"/>
                  <a:alpha val="50000"/>
                </a:schemeClr>
              </a:gs>
              <a:gs pos="62000">
                <a:schemeClr val="bg1">
                  <a:lumMod val="85000"/>
                  <a:alpha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0071E4-8E55-4A36-A293-32DD220058B3}"/>
              </a:ext>
            </a:extLst>
          </p:cNvPr>
          <p:cNvSpPr/>
          <p:nvPr/>
        </p:nvSpPr>
        <p:spPr>
          <a:xfrm>
            <a:off x="7782045" y="2615752"/>
            <a:ext cx="45720" cy="457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3FE521-5CF6-482C-92F1-54A8A8D48F4D}"/>
              </a:ext>
            </a:extLst>
          </p:cNvPr>
          <p:cNvSpPr/>
          <p:nvPr/>
        </p:nvSpPr>
        <p:spPr>
          <a:xfrm>
            <a:off x="7920278" y="2914005"/>
            <a:ext cx="45720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9869B1-3EA6-488F-92CD-9B422AFBD331}"/>
              </a:ext>
            </a:extLst>
          </p:cNvPr>
          <p:cNvSpPr/>
          <p:nvPr/>
        </p:nvSpPr>
        <p:spPr>
          <a:xfrm rot="10800000">
            <a:off x="3535933" y="4469878"/>
            <a:ext cx="5458792" cy="2388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  <a:gs pos="31556">
                <a:schemeClr val="bg1">
                  <a:lumMod val="85000"/>
                  <a:alpha val="50000"/>
                </a:schemeClr>
              </a:gs>
              <a:gs pos="62000">
                <a:schemeClr val="bg1">
                  <a:lumMod val="85000"/>
                  <a:alpha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3767F-2AC6-4B41-9490-231FDC9A7FA0}"/>
              </a:ext>
            </a:extLst>
          </p:cNvPr>
          <p:cNvSpPr txBox="1"/>
          <p:nvPr/>
        </p:nvSpPr>
        <p:spPr>
          <a:xfrm>
            <a:off x="55327" y="4795542"/>
            <a:ext cx="3286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 Outliers: points lie out of </a:t>
            </a:r>
            <a:r>
              <a:rPr lang="en-US" sz="900" i="1" dirty="0"/>
              <a:t>±</a:t>
            </a:r>
            <a:r>
              <a:rPr lang="en-US" sz="900" dirty="0"/>
              <a:t>1.5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04122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5C69-99AD-49E4-9524-BC4F978E4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KPI Dashboard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8816D-2308-4762-A9CA-A98EC6ECF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01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9FCCF-BA2D-43E6-8711-505D39DD8C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B9BC25D6-4EBB-4532-827C-23661317C0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2"/>
          <a:stretch/>
        </p:blipFill>
        <p:spPr>
          <a:xfrm>
            <a:off x="15334" y="0"/>
            <a:ext cx="912866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8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A1D8-AF3C-4BA5-BA70-520C3461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05" y="151831"/>
            <a:ext cx="8520600" cy="572700"/>
          </a:xfrm>
        </p:spPr>
        <p:txBody>
          <a:bodyPr/>
          <a:lstStyle/>
          <a:p>
            <a:r>
              <a:rPr lang="en-US" sz="2400" dirty="0"/>
              <a:t>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CD9FC-C835-47B9-A347-BD4BC7EFA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395" y="664511"/>
            <a:ext cx="7777641" cy="1410488"/>
          </a:xfrm>
        </p:spPr>
        <p:txBody>
          <a:bodyPr/>
          <a:lstStyle/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Business Problem</a:t>
            </a:r>
          </a:p>
          <a:p>
            <a:r>
              <a:rPr lang="en-US" sz="1200" dirty="0">
                <a:solidFill>
                  <a:schemeClr val="tx1"/>
                </a:solidFill>
              </a:rPr>
              <a:t>A telecommunication major wanted to understand if there is a problem on its website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Current process is manual and the expected state was to derive anomalous behavior across major KPIs in an automated manner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02971-F65B-45D6-82E0-6B587034933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6B13F9-8780-4C8C-ABAD-152CF367459C}"/>
              </a:ext>
            </a:extLst>
          </p:cNvPr>
          <p:cNvGrpSpPr/>
          <p:nvPr/>
        </p:nvGrpSpPr>
        <p:grpSpPr>
          <a:xfrm>
            <a:off x="557033" y="2202377"/>
            <a:ext cx="7997278" cy="2287982"/>
            <a:chOff x="557033" y="2235034"/>
            <a:chExt cx="7997278" cy="228798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922D2F6-5164-4BFF-A725-24327A97EE24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6337" t="6119" r="4520" b="6184"/>
            <a:stretch/>
          </p:blipFill>
          <p:spPr>
            <a:xfrm>
              <a:off x="6268311" y="2638218"/>
              <a:ext cx="2286000" cy="1864964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5B6C5EA-B7CB-4C05-AD16-6CA15D18D43A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37378" t="16597" r="2889" b="19066"/>
            <a:stretch/>
          </p:blipFill>
          <p:spPr>
            <a:xfrm>
              <a:off x="3429000" y="2658052"/>
              <a:ext cx="2286000" cy="1864964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70A129C-769D-49BD-966D-1F42BC518774}"/>
                </a:ext>
              </a:extLst>
            </p:cNvPr>
            <p:cNvSpPr/>
            <p:nvPr/>
          </p:nvSpPr>
          <p:spPr>
            <a:xfrm>
              <a:off x="557033" y="2235034"/>
              <a:ext cx="2286000" cy="27873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Identify KPIs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4D8EF08-D263-463C-BC9D-CB6BE9BE3515}"/>
                </a:ext>
              </a:extLst>
            </p:cNvPr>
            <p:cNvSpPr/>
            <p:nvPr/>
          </p:nvSpPr>
          <p:spPr>
            <a:xfrm>
              <a:off x="3429000" y="2235034"/>
              <a:ext cx="2286000" cy="27873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Anomaly Detection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8FC73EF-E43C-41F9-B61A-2D0AA9293350}"/>
                </a:ext>
              </a:extLst>
            </p:cNvPr>
            <p:cNvSpPr/>
            <p:nvPr/>
          </p:nvSpPr>
          <p:spPr>
            <a:xfrm>
              <a:off x="6268311" y="2235034"/>
              <a:ext cx="2286000" cy="27873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Forecasting</a:t>
              </a:r>
            </a:p>
          </p:txBody>
        </p:sp>
      </p:grp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F1CA009-98B8-4F62-A0F9-94A9FA2DAD42}"/>
              </a:ext>
            </a:extLst>
          </p:cNvPr>
          <p:cNvSpPr txBox="1">
            <a:spLocks/>
          </p:cNvSpPr>
          <p:nvPr/>
        </p:nvSpPr>
        <p:spPr>
          <a:xfrm>
            <a:off x="305005" y="1795159"/>
            <a:ext cx="8281962" cy="43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400" b="1" dirty="0">
                <a:solidFill>
                  <a:schemeClr val="tx1"/>
                </a:solidFill>
              </a:rPr>
              <a:t>Solution Approach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D660C1-FAED-4C55-97E3-FFEF83D0A63A}"/>
              </a:ext>
            </a:extLst>
          </p:cNvPr>
          <p:cNvSpPr/>
          <p:nvPr/>
        </p:nvSpPr>
        <p:spPr>
          <a:xfrm>
            <a:off x="644002" y="4547801"/>
            <a:ext cx="2112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900" dirty="0"/>
              <a:t>Identify main KPIs</a:t>
            </a:r>
          </a:p>
          <a:p>
            <a:pPr algn="ctr" fontAlgn="b"/>
            <a:r>
              <a:rPr lang="en-US" sz="900" dirty="0"/>
              <a:t>Conversion Rate = #Orders / #Visitors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BD6586-6355-44EC-89EF-D366A2585821}"/>
              </a:ext>
            </a:extLst>
          </p:cNvPr>
          <p:cNvSpPr/>
          <p:nvPr/>
        </p:nvSpPr>
        <p:spPr>
          <a:xfrm>
            <a:off x="3711777" y="4542502"/>
            <a:ext cx="1720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900" dirty="0"/>
              <a:t>Find good and bad anomalies across key KPIs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68D1D0-C116-46C4-BE4C-CBFFCB47735C}"/>
              </a:ext>
            </a:extLst>
          </p:cNvPr>
          <p:cNvSpPr/>
          <p:nvPr/>
        </p:nvSpPr>
        <p:spPr>
          <a:xfrm>
            <a:off x="6468752" y="4542502"/>
            <a:ext cx="1885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900" dirty="0"/>
              <a:t>Predict the following 7days and find outliers in the forecast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9682A16-A99F-4BAB-93FD-D57E06A07D4B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t="13252" b="8819"/>
          <a:stretch/>
        </p:blipFill>
        <p:spPr>
          <a:xfrm>
            <a:off x="557033" y="2625394"/>
            <a:ext cx="2286000" cy="186496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2DB04EF-9DFF-44E7-8AA1-685565862A0B}"/>
              </a:ext>
            </a:extLst>
          </p:cNvPr>
          <p:cNvSpPr/>
          <p:nvPr/>
        </p:nvSpPr>
        <p:spPr>
          <a:xfrm rot="5400000">
            <a:off x="3026709" y="3484431"/>
            <a:ext cx="251271" cy="1468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122DF89F-2846-4F64-8747-1F020F254D7B}"/>
              </a:ext>
            </a:extLst>
          </p:cNvPr>
          <p:cNvSpPr/>
          <p:nvPr/>
        </p:nvSpPr>
        <p:spPr>
          <a:xfrm rot="5400000">
            <a:off x="5883314" y="3484430"/>
            <a:ext cx="251271" cy="1468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0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5C69-99AD-49E4-9524-BC4F978E4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8816D-2308-4762-A9CA-A98EC6ECF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00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3026-09C0-4B95-B018-D2FBB14E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48" y="122385"/>
            <a:ext cx="8520600" cy="572700"/>
          </a:xfrm>
        </p:spPr>
        <p:txBody>
          <a:bodyPr/>
          <a:lstStyle/>
          <a:p>
            <a:r>
              <a:rPr lang="en-US" sz="2400" dirty="0"/>
              <a:t>Metric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2941-849F-4592-B912-47E52D68D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graphicFrame>
        <p:nvGraphicFramePr>
          <p:cNvPr id="5" name="Google Shape;274;p34">
            <a:extLst>
              <a:ext uri="{FF2B5EF4-FFF2-40B4-BE49-F238E27FC236}">
                <a16:creationId xmlns:a16="http://schemas.microsoft.com/office/drawing/2014/main" id="{52AA0BEA-14E8-43C6-89AE-1D463CE1BA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6493925"/>
              </p:ext>
            </p:extLst>
          </p:nvPr>
        </p:nvGraphicFramePr>
        <p:xfrm>
          <a:off x="122841" y="1047325"/>
          <a:ext cx="3915727" cy="3644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1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58588967"/>
                    </a:ext>
                  </a:extLst>
                </a:gridCol>
                <a:gridCol w="678802">
                  <a:extLst>
                    <a:ext uri="{9D8B030D-6E8A-4147-A177-3AD203B41FA5}">
                      <a16:colId xmlns:a16="http://schemas.microsoft.com/office/drawing/2014/main" val="4003550658"/>
                    </a:ext>
                  </a:extLst>
                </a:gridCol>
              </a:tblGrid>
              <a:tr h="331279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RMSE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MAE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MASE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79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All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66286.08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20686.66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0.235732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60196"/>
                  </a:ext>
                </a:extLst>
              </a:tr>
              <a:tr h="331279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Customer x Desktop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73263.96</a:t>
                      </a:r>
                    </a:p>
                  </a:txBody>
                  <a:tcPr marL="6350" marR="6350" marT="6350" marB="0" anchor="b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23571.93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0.899388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79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Customer x Mobile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86510.63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30973.98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0.727294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540469"/>
                  </a:ext>
                </a:extLst>
              </a:tr>
              <a:tr h="331279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FFFFFF"/>
                          </a:solidFill>
                        </a:rPr>
                        <a:t>Customer </a:t>
                      </a: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x Tablet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9435.26</a:t>
                      </a:r>
                    </a:p>
                  </a:txBody>
                  <a:tcPr marL="6350" marR="6350" marT="6350" marB="0" anchor="b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3168.783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0.713414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79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Prospect x Desktop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80504.49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24909.79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0.497514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79388"/>
                  </a:ext>
                </a:extLst>
              </a:tr>
              <a:tr h="331279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Prospect x Mobile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130128.7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39952.52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0.617765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13713"/>
                  </a:ext>
                </a:extLst>
              </a:tr>
              <a:tr h="331279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Prospect x Tablet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19274.86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6028.2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1.240991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078655"/>
                  </a:ext>
                </a:extLst>
              </a:tr>
              <a:tr h="331279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Undetermined x Desktop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13608.78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4135.544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0.465872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65695"/>
                  </a:ext>
                </a:extLst>
              </a:tr>
              <a:tr h="331279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Undetermined x Mobile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14486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5197.83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1.120878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960319"/>
                  </a:ext>
                </a:extLst>
              </a:tr>
              <a:tr h="331279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Undetermined x Tablet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3193.753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927.2324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0.726834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05826"/>
                  </a:ext>
                </a:extLst>
              </a:tr>
            </a:tbl>
          </a:graphicData>
        </a:graphic>
      </p:graphicFrame>
      <p:graphicFrame>
        <p:nvGraphicFramePr>
          <p:cNvPr id="16" name="Google Shape;274;p34">
            <a:extLst>
              <a:ext uri="{FF2B5EF4-FFF2-40B4-BE49-F238E27FC236}">
                <a16:creationId xmlns:a16="http://schemas.microsoft.com/office/drawing/2014/main" id="{E1FE08D3-0122-4E64-992F-29181999C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858114"/>
              </p:ext>
            </p:extLst>
          </p:nvPr>
        </p:nvGraphicFramePr>
        <p:xfrm>
          <a:off x="4147103" y="1044015"/>
          <a:ext cx="2234155" cy="365108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7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7029">
                  <a:extLst>
                    <a:ext uri="{9D8B030D-6E8A-4147-A177-3AD203B41FA5}">
                      <a16:colId xmlns:a16="http://schemas.microsoft.com/office/drawing/2014/main" val="2324386129"/>
                    </a:ext>
                  </a:extLst>
                </a:gridCol>
                <a:gridCol w="640097">
                  <a:extLst>
                    <a:ext uri="{9D8B030D-6E8A-4147-A177-3AD203B41FA5}">
                      <a16:colId xmlns:a16="http://schemas.microsoft.com/office/drawing/2014/main" val="4003550658"/>
                    </a:ext>
                  </a:extLst>
                </a:gridCol>
              </a:tblGrid>
              <a:tr h="335682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RMSE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MAE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MASE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2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1093.834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310.1625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0.269539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48265"/>
                  </a:ext>
                </a:extLst>
              </a:tr>
              <a:tr h="33852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865.6737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253.26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0.922383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3745.477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1068.289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0.942647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540469"/>
                  </a:ext>
                </a:extLst>
              </a:tr>
              <a:tr h="33852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353.9444</a:t>
                      </a:r>
                    </a:p>
                  </a:txBody>
                  <a:tcPr marL="6350" marR="6350" marT="6350" marB="0" anchor="b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89.99719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0.548286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2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1274.202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336.9946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0.894224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79388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3954.163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1001.093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0.876723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1371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370.9294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95.74592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1.012419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078655"/>
                  </a:ext>
                </a:extLst>
              </a:tr>
              <a:tr h="33852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112.8573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32.89702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0.903055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65695"/>
                  </a:ext>
                </a:extLst>
              </a:tr>
              <a:tr h="33852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115.6508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36.62473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0.989858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960319"/>
                  </a:ext>
                </a:extLst>
              </a:tr>
              <a:tr h="33852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13.16669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4.430497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0.939802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05826"/>
                  </a:ext>
                </a:extLst>
              </a:tr>
            </a:tbl>
          </a:graphicData>
        </a:graphic>
      </p:graphicFrame>
      <p:graphicFrame>
        <p:nvGraphicFramePr>
          <p:cNvPr id="18" name="Google Shape;274;p34">
            <a:extLst>
              <a:ext uri="{FF2B5EF4-FFF2-40B4-BE49-F238E27FC236}">
                <a16:creationId xmlns:a16="http://schemas.microsoft.com/office/drawing/2014/main" id="{EE3B19A0-476F-4B6D-9359-6E0081FCCE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0514316"/>
              </p:ext>
            </p:extLst>
          </p:nvPr>
        </p:nvGraphicFramePr>
        <p:xfrm>
          <a:off x="6489793" y="1044019"/>
          <a:ext cx="2234155" cy="3648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7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7029">
                  <a:extLst>
                    <a:ext uri="{9D8B030D-6E8A-4147-A177-3AD203B41FA5}">
                      <a16:colId xmlns:a16="http://schemas.microsoft.com/office/drawing/2014/main" val="3903875190"/>
                    </a:ext>
                  </a:extLst>
                </a:gridCol>
                <a:gridCol w="640097">
                  <a:extLst>
                    <a:ext uri="{9D8B030D-6E8A-4147-A177-3AD203B41FA5}">
                      <a16:colId xmlns:a16="http://schemas.microsoft.com/office/drawing/2014/main" val="4003550658"/>
                    </a:ext>
                  </a:extLst>
                </a:gridCol>
              </a:tblGrid>
              <a:tr h="332880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RMSE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MAE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MASE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29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0.001493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0.000511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0.832543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3238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0.00494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0.001532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1.647831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0.014045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0.004057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0.680417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54046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0.022752</a:t>
                      </a:r>
                    </a:p>
                  </a:txBody>
                  <a:tcPr marL="6350" marR="6350" marT="6350" marB="0" anchor="b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0.006194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0.77245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0.002757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0.000761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0.783244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7938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0.014254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0.003275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0.817562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1371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0.008957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0.002382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0.954046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07865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0.002962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0.00083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1.17678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6569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0.006676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0.001979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1.013532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96031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0.004344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0.00128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1.045439</a:t>
                      </a:r>
                    </a:p>
                  </a:txBody>
                  <a:tcPr marL="6350" marR="6350" marT="6350" marB="0" anchor="b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058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D883030-EF87-4D99-ACAA-23F5EB326322}"/>
              </a:ext>
            </a:extLst>
          </p:cNvPr>
          <p:cNvSpPr txBox="1"/>
          <p:nvPr/>
        </p:nvSpPr>
        <p:spPr>
          <a:xfrm>
            <a:off x="2556933" y="72315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Visitor 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A9A54F-C065-4B52-B22C-3E63407A7B4F}"/>
              </a:ext>
            </a:extLst>
          </p:cNvPr>
          <p:cNvSpPr txBox="1"/>
          <p:nvPr/>
        </p:nvSpPr>
        <p:spPr>
          <a:xfrm>
            <a:off x="4555066" y="695085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Holt-Winter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D3370-7F8F-4B2B-8915-F6FCEB66A14A}"/>
              </a:ext>
            </a:extLst>
          </p:cNvPr>
          <p:cNvSpPr txBox="1"/>
          <p:nvPr/>
        </p:nvSpPr>
        <p:spPr>
          <a:xfrm>
            <a:off x="7016003" y="723149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 ARIMA</a:t>
            </a:r>
          </a:p>
        </p:txBody>
      </p:sp>
    </p:spTree>
    <p:extLst>
      <p:ext uri="{BB962C8B-B14F-4D97-AF65-F5344CB8AC3E}">
        <p14:creationId xmlns:p14="http://schemas.microsoft.com/office/powerpoint/2010/main" val="1419612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750C153-2963-4D46-BACA-1AABEB0B5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72" y="693281"/>
            <a:ext cx="6675328" cy="4450219"/>
          </a:xfrm>
          <a:prstGeom prst="rect">
            <a:avLst/>
          </a:prstGeom>
        </p:spPr>
      </p:pic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59031" y="4167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3" name="Callout: Bent Line with Accent Bar 2">
            <a:extLst>
              <a:ext uri="{FF2B5EF4-FFF2-40B4-BE49-F238E27FC236}">
                <a16:creationId xmlns:a16="http://schemas.microsoft.com/office/drawing/2014/main" id="{B34AD5C8-A7AD-4B9F-9199-EA80D3774B46}"/>
              </a:ext>
            </a:extLst>
          </p:cNvPr>
          <p:cNvSpPr/>
          <p:nvPr/>
        </p:nvSpPr>
        <p:spPr>
          <a:xfrm>
            <a:off x="491946" y="1200585"/>
            <a:ext cx="1486772" cy="968751"/>
          </a:xfrm>
          <a:prstGeom prst="accentCallout2">
            <a:avLst>
              <a:gd name="adj1" fmla="val 18092"/>
              <a:gd name="adj2" fmla="val 107629"/>
              <a:gd name="adj3" fmla="val 19408"/>
              <a:gd name="adj4" fmla="val 243896"/>
              <a:gd name="adj5" fmla="val 36224"/>
              <a:gd name="adj6" fmla="val 266479"/>
            </a:avLst>
          </a:prstGeom>
          <a:solidFill>
            <a:srgbClr val="B3F9C0"/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2/22</a:t>
            </a:r>
          </a:p>
          <a:p>
            <a:r>
              <a:rPr lang="en-US" sz="1100" dirty="0">
                <a:solidFill>
                  <a:schemeClr val="tx1"/>
                </a:solidFill>
              </a:rPr>
              <a:t>Undetermined ↑</a:t>
            </a:r>
          </a:p>
          <a:p>
            <a:r>
              <a:rPr lang="en-US" sz="1100" dirty="0">
                <a:solidFill>
                  <a:schemeClr val="tx1"/>
                </a:solidFill>
              </a:rPr>
              <a:t>Customer ↓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Prospect ↓</a:t>
            </a:r>
          </a:p>
        </p:txBody>
      </p:sp>
      <p:sp>
        <p:nvSpPr>
          <p:cNvPr id="10" name="Callout: Bent Line with Accent Bar 9">
            <a:extLst>
              <a:ext uri="{FF2B5EF4-FFF2-40B4-BE49-F238E27FC236}">
                <a16:creationId xmlns:a16="http://schemas.microsoft.com/office/drawing/2014/main" id="{5BB765C9-7855-4FF9-A2EB-33950DBA104A}"/>
              </a:ext>
            </a:extLst>
          </p:cNvPr>
          <p:cNvSpPr/>
          <p:nvPr/>
        </p:nvSpPr>
        <p:spPr>
          <a:xfrm>
            <a:off x="491946" y="2612516"/>
            <a:ext cx="1486772" cy="723298"/>
          </a:xfrm>
          <a:prstGeom prst="accentCallout2">
            <a:avLst>
              <a:gd name="adj1" fmla="val 18092"/>
              <a:gd name="adj2" fmla="val 107629"/>
              <a:gd name="adj3" fmla="val 17435"/>
              <a:gd name="adj4" fmla="val 145305"/>
              <a:gd name="adj5" fmla="val 210273"/>
              <a:gd name="adj6" fmla="val 251925"/>
            </a:avLst>
          </a:prstGeom>
          <a:solidFill>
            <a:srgbClr val="FDC0AF"/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2/17 All ↓</a:t>
            </a:r>
          </a:p>
          <a:p>
            <a:r>
              <a:rPr lang="en-US" sz="1100" dirty="0">
                <a:solidFill>
                  <a:schemeClr val="tx1"/>
                </a:solidFill>
              </a:rPr>
              <a:t>2/28 All ↓</a:t>
            </a:r>
          </a:p>
          <a:p>
            <a:r>
              <a:rPr lang="en-US" sz="1100" dirty="0">
                <a:solidFill>
                  <a:schemeClr val="tx1"/>
                </a:solidFill>
              </a:rPr>
              <a:t>3/7 All ↓</a:t>
            </a:r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A17104F3-55E2-455D-829C-5657CB812623}"/>
              </a:ext>
            </a:extLst>
          </p:cNvPr>
          <p:cNvSpPr/>
          <p:nvPr/>
        </p:nvSpPr>
        <p:spPr>
          <a:xfrm>
            <a:off x="491946" y="3641128"/>
            <a:ext cx="1486772" cy="723298"/>
          </a:xfrm>
          <a:prstGeom prst="accentCallout2">
            <a:avLst>
              <a:gd name="adj1" fmla="val 18092"/>
              <a:gd name="adj2" fmla="val 107629"/>
              <a:gd name="adj3" fmla="val 17435"/>
              <a:gd name="adj4" fmla="val 145305"/>
              <a:gd name="adj5" fmla="val 35600"/>
              <a:gd name="adj6" fmla="val 154742"/>
            </a:avLst>
          </a:prstGeom>
          <a:solidFill>
            <a:srgbClr val="FDC0AF"/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2/3</a:t>
            </a:r>
          </a:p>
          <a:p>
            <a:r>
              <a:rPr lang="en-US" sz="1100" dirty="0">
                <a:solidFill>
                  <a:schemeClr val="tx1"/>
                </a:solidFill>
              </a:rPr>
              <a:t>Customer ↓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Prospect ↓</a:t>
            </a:r>
          </a:p>
        </p:txBody>
      </p:sp>
      <p:sp>
        <p:nvSpPr>
          <p:cNvPr id="14" name="Callout: Bent Line with Accent Bar 13">
            <a:extLst>
              <a:ext uri="{FF2B5EF4-FFF2-40B4-BE49-F238E27FC236}">
                <a16:creationId xmlns:a16="http://schemas.microsoft.com/office/drawing/2014/main" id="{12C82110-1828-4F6A-8019-CB7ECE558FA1}"/>
              </a:ext>
            </a:extLst>
          </p:cNvPr>
          <p:cNvSpPr/>
          <p:nvPr/>
        </p:nvSpPr>
        <p:spPr>
          <a:xfrm>
            <a:off x="6435874" y="486409"/>
            <a:ext cx="1342563" cy="779572"/>
          </a:xfrm>
          <a:prstGeom prst="accentCallout2">
            <a:avLst>
              <a:gd name="adj1" fmla="val 31782"/>
              <a:gd name="adj2" fmla="val -9742"/>
              <a:gd name="adj3" fmla="val 48950"/>
              <a:gd name="adj4" fmla="val -19485"/>
              <a:gd name="adj5" fmla="val 66486"/>
              <a:gd name="adj6" fmla="val -31174"/>
            </a:avLst>
          </a:prstGeom>
          <a:solidFill>
            <a:srgbClr val="B3F9C0"/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3/8 &amp; 3/27</a:t>
            </a:r>
          </a:p>
          <a:p>
            <a:r>
              <a:rPr lang="en-US" sz="1100" dirty="0">
                <a:solidFill>
                  <a:schemeClr val="tx1"/>
                </a:solidFill>
              </a:rPr>
              <a:t>Undetermined ↑</a:t>
            </a:r>
          </a:p>
          <a:p>
            <a:r>
              <a:rPr lang="en-US" sz="1100" dirty="0">
                <a:solidFill>
                  <a:schemeClr val="tx1"/>
                </a:solidFill>
              </a:rPr>
              <a:t>Customer ↓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Prospect ↓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D61D96-B826-45F5-B5E3-E57EC357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F073C0A-400A-46BA-98A8-DCD37843C0DF}"/>
              </a:ext>
            </a:extLst>
          </p:cNvPr>
          <p:cNvSpPr/>
          <p:nvPr/>
        </p:nvSpPr>
        <p:spPr>
          <a:xfrm>
            <a:off x="1898481" y="224272"/>
            <a:ext cx="2861611" cy="67099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tagging issue?</a:t>
            </a:r>
          </a:p>
        </p:txBody>
      </p:sp>
    </p:spTree>
    <p:extLst>
      <p:ext uri="{BB962C8B-B14F-4D97-AF65-F5344CB8AC3E}">
        <p14:creationId xmlns:p14="http://schemas.microsoft.com/office/powerpoint/2010/main" val="1383480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4BF5F-FEEE-4229-BFC6-3FAAA1D7C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73" y="693282"/>
            <a:ext cx="6675327" cy="4450218"/>
          </a:xfrm>
          <a:prstGeom prst="rect">
            <a:avLst/>
          </a:prstGeom>
        </p:spPr>
      </p:pic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59031" y="4167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8" name="Callout: Bent Line with Accent Bar 7">
            <a:extLst>
              <a:ext uri="{FF2B5EF4-FFF2-40B4-BE49-F238E27FC236}">
                <a16:creationId xmlns:a16="http://schemas.microsoft.com/office/drawing/2014/main" id="{07377A52-D3AE-4D68-BACC-BCC6B2925FAB}"/>
              </a:ext>
            </a:extLst>
          </p:cNvPr>
          <p:cNvSpPr/>
          <p:nvPr/>
        </p:nvSpPr>
        <p:spPr>
          <a:xfrm>
            <a:off x="491946" y="2612516"/>
            <a:ext cx="1486772" cy="723298"/>
          </a:xfrm>
          <a:prstGeom prst="accentCallout2">
            <a:avLst>
              <a:gd name="adj1" fmla="val 18092"/>
              <a:gd name="adj2" fmla="val 107629"/>
              <a:gd name="adj3" fmla="val 17435"/>
              <a:gd name="adj4" fmla="val 145305"/>
              <a:gd name="adj5" fmla="val 210273"/>
              <a:gd name="adj6" fmla="val 251925"/>
            </a:avLst>
          </a:prstGeom>
          <a:solidFill>
            <a:srgbClr val="FDC0AF"/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2/17 All ↓</a:t>
            </a:r>
          </a:p>
          <a:p>
            <a:r>
              <a:rPr lang="en-US" sz="1100" dirty="0">
                <a:solidFill>
                  <a:schemeClr val="tx1"/>
                </a:solidFill>
              </a:rPr>
              <a:t>2/28 All ↓</a:t>
            </a:r>
          </a:p>
          <a:p>
            <a:r>
              <a:rPr lang="en-US" sz="1100" dirty="0">
                <a:solidFill>
                  <a:schemeClr val="tx1"/>
                </a:solidFill>
              </a:rPr>
              <a:t>3/7 All ↓</a:t>
            </a:r>
          </a:p>
        </p:txBody>
      </p:sp>
      <p:sp>
        <p:nvSpPr>
          <p:cNvPr id="9" name="Callout: Bent Line with Accent Bar 8">
            <a:extLst>
              <a:ext uri="{FF2B5EF4-FFF2-40B4-BE49-F238E27FC236}">
                <a16:creationId xmlns:a16="http://schemas.microsoft.com/office/drawing/2014/main" id="{CBD150FF-875A-4F06-BEB8-D174F214BA8B}"/>
              </a:ext>
            </a:extLst>
          </p:cNvPr>
          <p:cNvSpPr/>
          <p:nvPr/>
        </p:nvSpPr>
        <p:spPr>
          <a:xfrm>
            <a:off x="491946" y="3641128"/>
            <a:ext cx="1486772" cy="723298"/>
          </a:xfrm>
          <a:prstGeom prst="accentCallout2">
            <a:avLst>
              <a:gd name="adj1" fmla="val 18092"/>
              <a:gd name="adj2" fmla="val 107629"/>
              <a:gd name="adj3" fmla="val 17435"/>
              <a:gd name="adj4" fmla="val 145305"/>
              <a:gd name="adj5" fmla="val 35600"/>
              <a:gd name="adj6" fmla="val 154742"/>
            </a:avLst>
          </a:prstGeom>
          <a:solidFill>
            <a:srgbClr val="FDC0AF"/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2/3</a:t>
            </a:r>
          </a:p>
          <a:p>
            <a:r>
              <a:rPr lang="en-US" sz="1100" dirty="0">
                <a:solidFill>
                  <a:schemeClr val="tx1"/>
                </a:solidFill>
              </a:rPr>
              <a:t>Customer ↓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Prospect ↓</a:t>
            </a:r>
          </a:p>
        </p:txBody>
      </p:sp>
      <p:sp>
        <p:nvSpPr>
          <p:cNvPr id="10" name="Callout: Bent Line with Accent Bar 9">
            <a:extLst>
              <a:ext uri="{FF2B5EF4-FFF2-40B4-BE49-F238E27FC236}">
                <a16:creationId xmlns:a16="http://schemas.microsoft.com/office/drawing/2014/main" id="{488D07C8-2BA3-4DB0-A7FC-3485AC1CE7B1}"/>
              </a:ext>
            </a:extLst>
          </p:cNvPr>
          <p:cNvSpPr/>
          <p:nvPr/>
        </p:nvSpPr>
        <p:spPr>
          <a:xfrm>
            <a:off x="491946" y="1200585"/>
            <a:ext cx="1486772" cy="968751"/>
          </a:xfrm>
          <a:prstGeom prst="accentCallout2">
            <a:avLst>
              <a:gd name="adj1" fmla="val 18092"/>
              <a:gd name="adj2" fmla="val 107629"/>
              <a:gd name="adj3" fmla="val 19408"/>
              <a:gd name="adj4" fmla="val 243896"/>
              <a:gd name="adj5" fmla="val 36224"/>
              <a:gd name="adj6" fmla="val 266479"/>
            </a:avLst>
          </a:prstGeom>
          <a:solidFill>
            <a:srgbClr val="B3F9C0"/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2/22</a:t>
            </a:r>
          </a:p>
          <a:p>
            <a:r>
              <a:rPr lang="en-US" sz="1100" dirty="0">
                <a:solidFill>
                  <a:schemeClr val="tx1"/>
                </a:solidFill>
              </a:rPr>
              <a:t>Undetermined ↑</a:t>
            </a:r>
          </a:p>
          <a:p>
            <a:r>
              <a:rPr lang="en-US" sz="1100" dirty="0">
                <a:solidFill>
                  <a:schemeClr val="tx1"/>
                </a:solidFill>
              </a:rPr>
              <a:t>Customer ↓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Prospect ↓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A27FCD-A361-4F22-80AC-5067B8F3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217568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1438E5-2E4D-4A0D-BBD1-4702B7E99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73" y="693282"/>
            <a:ext cx="6675327" cy="4450218"/>
          </a:xfrm>
          <a:prstGeom prst="rect">
            <a:avLst/>
          </a:prstGeom>
        </p:spPr>
      </p:pic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59031" y="4167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sp>
        <p:nvSpPr>
          <p:cNvPr id="9" name="Callout: Bent Line with Accent Bar 8">
            <a:extLst>
              <a:ext uri="{FF2B5EF4-FFF2-40B4-BE49-F238E27FC236}">
                <a16:creationId xmlns:a16="http://schemas.microsoft.com/office/drawing/2014/main" id="{ED0DA033-C2BA-4128-9B35-53EC2A89A67C}"/>
              </a:ext>
            </a:extLst>
          </p:cNvPr>
          <p:cNvSpPr/>
          <p:nvPr/>
        </p:nvSpPr>
        <p:spPr>
          <a:xfrm>
            <a:off x="597341" y="3641127"/>
            <a:ext cx="1486772" cy="798249"/>
          </a:xfrm>
          <a:prstGeom prst="accentCallout2">
            <a:avLst>
              <a:gd name="adj1" fmla="val 18092"/>
              <a:gd name="adj2" fmla="val 107629"/>
              <a:gd name="adj3" fmla="val 17435"/>
              <a:gd name="adj4" fmla="val 145305"/>
              <a:gd name="adj5" fmla="val 35600"/>
              <a:gd name="adj6" fmla="val 154742"/>
            </a:avLst>
          </a:prstGeom>
          <a:solidFill>
            <a:srgbClr val="FDC0AF"/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2/3</a:t>
            </a:r>
          </a:p>
          <a:p>
            <a:r>
              <a:rPr lang="en-US" sz="1100" dirty="0">
                <a:solidFill>
                  <a:schemeClr val="tx1"/>
                </a:solidFill>
              </a:rPr>
              <a:t>Undetermined ↑</a:t>
            </a:r>
          </a:p>
          <a:p>
            <a:r>
              <a:rPr lang="en-US" sz="1100" dirty="0">
                <a:solidFill>
                  <a:schemeClr val="tx1"/>
                </a:solidFill>
              </a:rPr>
              <a:t>Customer ↓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Prospect ↓</a:t>
            </a:r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6F1FA245-15EA-45C4-ABCE-29C5C3473691}"/>
              </a:ext>
            </a:extLst>
          </p:cNvPr>
          <p:cNvSpPr/>
          <p:nvPr/>
        </p:nvSpPr>
        <p:spPr>
          <a:xfrm>
            <a:off x="491946" y="1200585"/>
            <a:ext cx="1486772" cy="968751"/>
          </a:xfrm>
          <a:prstGeom prst="accentCallout2">
            <a:avLst>
              <a:gd name="adj1" fmla="val 18092"/>
              <a:gd name="adj2" fmla="val 107629"/>
              <a:gd name="adj3" fmla="val 19408"/>
              <a:gd name="adj4" fmla="val 243896"/>
              <a:gd name="adj5" fmla="val 36224"/>
              <a:gd name="adj6" fmla="val 266479"/>
            </a:avLst>
          </a:prstGeom>
          <a:solidFill>
            <a:srgbClr val="B3F9C0"/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2/22</a:t>
            </a:r>
          </a:p>
          <a:p>
            <a:r>
              <a:rPr lang="en-US" sz="1100" dirty="0">
                <a:solidFill>
                  <a:schemeClr val="tx1"/>
                </a:solidFill>
              </a:rPr>
              <a:t>Undetermined ↑</a:t>
            </a:r>
          </a:p>
          <a:p>
            <a:r>
              <a:rPr lang="en-US" sz="1100" dirty="0">
                <a:solidFill>
                  <a:schemeClr val="tx1"/>
                </a:solidFill>
              </a:rPr>
              <a:t>Customer ↓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Prospect ↑</a:t>
            </a:r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4CA378C0-8D1E-4781-A7DB-378AF9695978}"/>
              </a:ext>
            </a:extLst>
          </p:cNvPr>
          <p:cNvSpPr/>
          <p:nvPr/>
        </p:nvSpPr>
        <p:spPr>
          <a:xfrm>
            <a:off x="5806336" y="431669"/>
            <a:ext cx="1342563" cy="779572"/>
          </a:xfrm>
          <a:prstGeom prst="accentCallout2">
            <a:avLst>
              <a:gd name="adj1" fmla="val 47899"/>
              <a:gd name="adj2" fmla="val 108798"/>
              <a:gd name="adj3" fmla="val 48055"/>
              <a:gd name="adj4" fmla="val 122971"/>
              <a:gd name="adj5" fmla="val 62009"/>
              <a:gd name="adj6" fmla="val 127919"/>
            </a:avLst>
          </a:prstGeom>
          <a:solidFill>
            <a:srgbClr val="FDC0AF"/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3/27</a:t>
            </a:r>
          </a:p>
          <a:p>
            <a:r>
              <a:rPr lang="en-US" sz="1100" dirty="0">
                <a:solidFill>
                  <a:schemeClr val="tx1"/>
                </a:solidFill>
              </a:rPr>
              <a:t>Undetermined ↑</a:t>
            </a:r>
          </a:p>
          <a:p>
            <a:r>
              <a:rPr lang="en-US" sz="1100" dirty="0">
                <a:solidFill>
                  <a:schemeClr val="tx1"/>
                </a:solidFill>
              </a:rPr>
              <a:t>Customer ↓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Prospect ↓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5F214F-7652-485C-B5A2-389F492E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Rate</a:t>
            </a:r>
          </a:p>
        </p:txBody>
      </p:sp>
    </p:spTree>
    <p:extLst>
      <p:ext uri="{BB962C8B-B14F-4D97-AF65-F5344CB8AC3E}">
        <p14:creationId xmlns:p14="http://schemas.microsoft.com/office/powerpoint/2010/main" val="10749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CD68-E5AC-4475-BA9D-C190DB15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Models for Anomaly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E1E98-DB88-4C99-8996-DC0CFAA62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ARIMAX</a:t>
            </a:r>
          </a:p>
          <a:p>
            <a:r>
              <a:rPr lang="en-US" dirty="0"/>
              <a:t>Deep Learning</a:t>
            </a:r>
          </a:p>
          <a:p>
            <a:r>
              <a:rPr lang="en-US" dirty="0"/>
              <a:t>Clustering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00F6F-0611-4738-8C97-51958A65F2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1223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83F5-AD2D-4B0E-BEEB-067004DA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C92F7-43FC-41D0-938E-875AB7E00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ARIMA outperforms </a:t>
            </a:r>
          </a:p>
          <a:p>
            <a:pPr marL="114300" indent="0">
              <a:buNone/>
            </a:pPr>
            <a:r>
              <a:rPr lang="en-US" dirty="0"/>
              <a:t>with proper tuning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16FA0-CB55-4321-93D3-CF89D19BCD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B0708D-2C53-4530-A63E-CA0A4658E2E2}"/>
              </a:ext>
            </a:extLst>
          </p:cNvPr>
          <p:cNvGrpSpPr/>
          <p:nvPr/>
        </p:nvGrpSpPr>
        <p:grpSpPr>
          <a:xfrm>
            <a:off x="3556024" y="218769"/>
            <a:ext cx="4916434" cy="4705961"/>
            <a:chOff x="567845" y="238261"/>
            <a:chExt cx="6667500" cy="732629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51377E-BF21-4CEC-BA0D-4DDAC8BD1F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4035" b="18967"/>
            <a:stretch/>
          </p:blipFill>
          <p:spPr>
            <a:xfrm>
              <a:off x="629164" y="238261"/>
              <a:ext cx="6253817" cy="22914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96347B4-27A8-4B99-84E7-B53E6F40A5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3710" b="19293"/>
            <a:stretch/>
          </p:blipFill>
          <p:spPr>
            <a:xfrm>
              <a:off x="567845" y="2497086"/>
              <a:ext cx="6667500" cy="244305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60DA6BB-A98E-4DEF-B190-9211B10B0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3738" b="9876"/>
            <a:stretch/>
          </p:blipFill>
          <p:spPr>
            <a:xfrm>
              <a:off x="629163" y="4895639"/>
              <a:ext cx="6253817" cy="2668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0396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E18C9C-00B1-4187-B0EC-8CBB53A85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" t="17922" r="-54" b="8469"/>
          <a:stretch/>
        </p:blipFill>
        <p:spPr>
          <a:xfrm>
            <a:off x="4024530" y="1177905"/>
            <a:ext cx="4941621" cy="2338352"/>
          </a:xfrm>
          <a:prstGeom prst="rect">
            <a:avLst/>
          </a:prstGeom>
        </p:spPr>
      </p:pic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252525" y="3197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Anomaly Detection on Predictions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F5A7E-9AA9-4609-8C39-CA42E39B48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13" b="7126"/>
          <a:stretch/>
        </p:blipFill>
        <p:spPr>
          <a:xfrm>
            <a:off x="528402" y="1072818"/>
            <a:ext cx="3227462" cy="271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3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CBB7-D68B-4946-A950-BE975659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1" y="105255"/>
            <a:ext cx="8520600" cy="572700"/>
          </a:xfrm>
        </p:spPr>
        <p:txBody>
          <a:bodyPr/>
          <a:lstStyle/>
          <a:p>
            <a:r>
              <a:rPr lang="en-US" dirty="0"/>
              <a:t>Architecture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85FA3-7D26-4DD6-9E43-5FA5FCAB7A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E531DB-1F01-42CB-A9AD-1446B0E88B00}"/>
              </a:ext>
            </a:extLst>
          </p:cNvPr>
          <p:cNvGrpSpPr/>
          <p:nvPr/>
        </p:nvGrpSpPr>
        <p:grpSpPr>
          <a:xfrm>
            <a:off x="148386" y="821791"/>
            <a:ext cx="1828800" cy="914400"/>
            <a:chOff x="1380456" y="330390"/>
            <a:chExt cx="1828800" cy="914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F80C42-FDC7-41E3-883D-43177D1B75A8}"/>
                </a:ext>
              </a:extLst>
            </p:cNvPr>
            <p:cNvSpPr/>
            <p:nvPr/>
          </p:nvSpPr>
          <p:spPr>
            <a:xfrm>
              <a:off x="1380456" y="330390"/>
              <a:ext cx="18288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7" name="Picture 4" descr="Image result for database icon">
              <a:extLst>
                <a:ext uri="{FF2B5EF4-FFF2-40B4-BE49-F238E27FC236}">
                  <a16:creationId xmlns:a16="http://schemas.microsoft.com/office/drawing/2014/main" id="{54DCAC34-1D31-4B25-B8A0-5835945CB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3221" y="54348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7CA83B1-7DC3-4C35-8EBA-6F4A4785F2EE}"/>
              </a:ext>
            </a:extLst>
          </p:cNvPr>
          <p:cNvSpPr/>
          <p:nvPr/>
        </p:nvSpPr>
        <p:spPr>
          <a:xfrm>
            <a:off x="2473218" y="832285"/>
            <a:ext cx="18288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D9C329-2480-4D20-B454-D37681B54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568" y="1068364"/>
            <a:ext cx="457200" cy="457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2381B34-CB24-478B-828B-744AECACAAC1}"/>
              </a:ext>
            </a:extLst>
          </p:cNvPr>
          <p:cNvSpPr/>
          <p:nvPr/>
        </p:nvSpPr>
        <p:spPr>
          <a:xfrm>
            <a:off x="4831551" y="836706"/>
            <a:ext cx="18288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8C3C55-29C0-4FAF-A4E7-1DBA634C2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717" y="1080604"/>
            <a:ext cx="365760" cy="3657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9AE9ABF-0602-4749-BE78-439C756678E6}"/>
              </a:ext>
            </a:extLst>
          </p:cNvPr>
          <p:cNvSpPr/>
          <p:nvPr/>
        </p:nvSpPr>
        <p:spPr>
          <a:xfrm>
            <a:off x="7173556" y="839764"/>
            <a:ext cx="1828800" cy="9144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B2933E-0CCE-48D3-8822-87A1C09D30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6019" y="1069924"/>
            <a:ext cx="457200" cy="4572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7A68E86-A365-4D46-9A54-E569D8B083F7}"/>
              </a:ext>
            </a:extLst>
          </p:cNvPr>
          <p:cNvSpPr/>
          <p:nvPr/>
        </p:nvSpPr>
        <p:spPr>
          <a:xfrm>
            <a:off x="766353" y="1058652"/>
            <a:ext cx="1075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1200" b="1" dirty="0"/>
              <a:t>Input Data</a:t>
            </a:r>
          </a:p>
          <a:p>
            <a:pPr fontAlgn="b"/>
            <a:r>
              <a:rPr lang="en-US" sz="1100" dirty="0"/>
              <a:t>Excel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CA374B-70C4-44C8-A58E-A7BDD82D8566}"/>
              </a:ext>
            </a:extLst>
          </p:cNvPr>
          <p:cNvSpPr/>
          <p:nvPr/>
        </p:nvSpPr>
        <p:spPr>
          <a:xfrm>
            <a:off x="3281850" y="958951"/>
            <a:ext cx="107570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1200" b="1" dirty="0"/>
              <a:t>Algorithm</a:t>
            </a:r>
          </a:p>
          <a:p>
            <a:pPr fontAlgn="b"/>
            <a:r>
              <a:rPr lang="en-US" sz="1100" dirty="0"/>
              <a:t>Python</a:t>
            </a:r>
          </a:p>
          <a:p>
            <a:pPr fontAlgn="b"/>
            <a:r>
              <a:rPr lang="en-US" sz="1100" dirty="0"/>
              <a:t>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A3A4DD-AA1B-465C-B309-131C93CEA421}"/>
              </a:ext>
            </a:extLst>
          </p:cNvPr>
          <p:cNvSpPr/>
          <p:nvPr/>
        </p:nvSpPr>
        <p:spPr>
          <a:xfrm>
            <a:off x="5491105" y="940051"/>
            <a:ext cx="124920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1200" b="1" dirty="0"/>
              <a:t>Consumption</a:t>
            </a:r>
          </a:p>
          <a:p>
            <a:pPr fontAlgn="b"/>
            <a:r>
              <a:rPr lang="en-US" sz="1100" dirty="0"/>
              <a:t>Power BI</a:t>
            </a:r>
          </a:p>
          <a:p>
            <a:pPr fontAlgn="b"/>
            <a:r>
              <a:rPr lang="en-US" sz="1100" dirty="0"/>
              <a:t>Tableau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B732E3-C532-4427-8340-F50F02C08745}"/>
              </a:ext>
            </a:extLst>
          </p:cNvPr>
          <p:cNvSpPr/>
          <p:nvPr/>
        </p:nvSpPr>
        <p:spPr>
          <a:xfrm>
            <a:off x="8106848" y="1060445"/>
            <a:ext cx="720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1200" b="1" dirty="0"/>
              <a:t>Deck</a:t>
            </a:r>
          </a:p>
          <a:p>
            <a:pPr fontAlgn="b"/>
            <a:r>
              <a:rPr lang="en-US" sz="1100" dirty="0"/>
              <a:t>PPT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D367CA-2198-4378-9916-528065A1BC29}"/>
              </a:ext>
            </a:extLst>
          </p:cNvPr>
          <p:cNvSpPr/>
          <p:nvPr/>
        </p:nvSpPr>
        <p:spPr>
          <a:xfrm>
            <a:off x="202606" y="2104731"/>
            <a:ext cx="8773543" cy="27366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BB7B63-EB75-4528-8798-FCD7506A1E14}"/>
              </a:ext>
            </a:extLst>
          </p:cNvPr>
          <p:cNvSpPr txBox="1"/>
          <p:nvPr/>
        </p:nvSpPr>
        <p:spPr>
          <a:xfrm>
            <a:off x="8106848" y="2104732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Pipeline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A8719E-6D61-4C71-8874-BFD6A487B8E3}"/>
              </a:ext>
            </a:extLst>
          </p:cNvPr>
          <p:cNvGrpSpPr/>
          <p:nvPr/>
        </p:nvGrpSpPr>
        <p:grpSpPr>
          <a:xfrm>
            <a:off x="673285" y="2361551"/>
            <a:ext cx="7459595" cy="2253637"/>
            <a:chOff x="968782" y="1246799"/>
            <a:chExt cx="7459595" cy="225363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9CC3F21-B86E-4467-8C3A-CA0D285841CA}"/>
                </a:ext>
              </a:extLst>
            </p:cNvPr>
            <p:cNvSpPr/>
            <p:nvPr/>
          </p:nvSpPr>
          <p:spPr>
            <a:xfrm>
              <a:off x="968782" y="1246799"/>
              <a:ext cx="1988820" cy="3466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Input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53B19AF-CF01-4A9E-90AC-37496F56C245}"/>
                </a:ext>
              </a:extLst>
            </p:cNvPr>
            <p:cNvSpPr/>
            <p:nvPr/>
          </p:nvSpPr>
          <p:spPr>
            <a:xfrm>
              <a:off x="3666464" y="1268585"/>
              <a:ext cx="1988820" cy="3466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Automation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FC4BDC-F21A-4757-A8ED-6012F7BFB368}"/>
                </a:ext>
              </a:extLst>
            </p:cNvPr>
            <p:cNvSpPr/>
            <p:nvPr/>
          </p:nvSpPr>
          <p:spPr>
            <a:xfrm>
              <a:off x="6439557" y="1246799"/>
              <a:ext cx="1988820" cy="3466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Output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4560B52-A24D-4BF9-9620-2848A23D6827}"/>
                </a:ext>
              </a:extLst>
            </p:cNvPr>
            <p:cNvSpPr/>
            <p:nvPr/>
          </p:nvSpPr>
          <p:spPr>
            <a:xfrm>
              <a:off x="968782" y="1797534"/>
              <a:ext cx="1967723" cy="17029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41" name="Picture 4" descr="Image result for database icon">
              <a:extLst>
                <a:ext uri="{FF2B5EF4-FFF2-40B4-BE49-F238E27FC236}">
                  <a16:creationId xmlns:a16="http://schemas.microsoft.com/office/drawing/2014/main" id="{8A146F0A-4A26-49F1-A296-E228C03AF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350" y="2043068"/>
              <a:ext cx="702684" cy="702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51CA05-2CCD-4678-82CB-FF8849AC05FF}"/>
                </a:ext>
              </a:extLst>
            </p:cNvPr>
            <p:cNvSpPr/>
            <p:nvPr/>
          </p:nvSpPr>
          <p:spPr>
            <a:xfrm>
              <a:off x="1392255" y="2701597"/>
              <a:ext cx="110638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"/>
              <a:r>
                <a:rPr lang="en-US" sz="900" dirty="0"/>
                <a:t>Website data</a:t>
              </a:r>
            </a:p>
            <a:p>
              <a:pPr algn="ctr" fontAlgn="b"/>
              <a:r>
                <a:rPr lang="en-US" sz="900" dirty="0"/>
                <a:t>Abode Site Cat</a:t>
              </a:r>
            </a:p>
            <a:p>
              <a:pPr algn="ctr" fontAlgn="b"/>
              <a:r>
                <a:rPr lang="en-US" sz="900" dirty="0"/>
                <a:t>CSV format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9C24BF-A63E-475D-88B0-8F8BDF9B2498}"/>
                </a:ext>
              </a:extLst>
            </p:cNvPr>
            <p:cNvSpPr/>
            <p:nvPr/>
          </p:nvSpPr>
          <p:spPr>
            <a:xfrm>
              <a:off x="3666464" y="1796659"/>
              <a:ext cx="1988820" cy="1703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A651060-637D-4467-8093-F7E9B87D4241}"/>
                </a:ext>
              </a:extLst>
            </p:cNvPr>
            <p:cNvSpPr/>
            <p:nvPr/>
          </p:nvSpPr>
          <p:spPr>
            <a:xfrm>
              <a:off x="6439557" y="1801981"/>
              <a:ext cx="1967723" cy="1346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3"/>
              <a:endParaRPr lang="en-US" sz="800" dirty="0"/>
            </a:p>
            <a:p>
              <a:pPr marL="228594" lvl="3" indent="-228594">
                <a:buFont typeface="Arial" panose="020B0604020202020204" pitchFamily="34" charset="0"/>
                <a:buChar char="•"/>
              </a:pPr>
              <a:r>
                <a:rPr lang="en-US" sz="1050" dirty="0"/>
                <a:t>When </a:t>
              </a:r>
              <a:r>
                <a:rPr lang="en-US" altLang="zh-CN" sz="1050" dirty="0"/>
                <a:t>did</a:t>
              </a:r>
              <a:r>
                <a:rPr lang="en-US" sz="1050" dirty="0"/>
                <a:t> the anomalies happen?</a:t>
              </a:r>
            </a:p>
            <a:p>
              <a:pPr marL="228594" lvl="3" indent="-228594">
                <a:buFont typeface="Arial" panose="020B0604020202020204" pitchFamily="34" charset="0"/>
                <a:buChar char="•"/>
              </a:pPr>
              <a:r>
                <a:rPr lang="en-US" sz="1050" dirty="0"/>
                <a:t>Which customer/device types lead to the anomalous behavior?</a:t>
              </a:r>
            </a:p>
            <a:p>
              <a:pPr marL="228594" lvl="3" indent="-228594">
                <a:buFont typeface="Arial" panose="020B0604020202020204" pitchFamily="34" charset="0"/>
                <a:buChar char="•"/>
              </a:pPr>
              <a:r>
                <a:rPr lang="en-US" sz="1050" dirty="0"/>
                <a:t>What are the projections of main KPIs?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9022181-AAAD-4117-BB0D-20A1D8626BA8}"/>
                </a:ext>
              </a:extLst>
            </p:cNvPr>
            <p:cNvSpPr/>
            <p:nvPr/>
          </p:nvSpPr>
          <p:spPr>
            <a:xfrm>
              <a:off x="6439557" y="1795784"/>
              <a:ext cx="1967723" cy="17046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2CB0A1F-B404-4701-A2F8-F35C75781705}"/>
                </a:ext>
              </a:extLst>
            </p:cNvPr>
            <p:cNvSpPr/>
            <p:nvPr/>
          </p:nvSpPr>
          <p:spPr>
            <a:xfrm>
              <a:off x="3964525" y="2288552"/>
              <a:ext cx="1371600" cy="457200"/>
            </a:xfrm>
            <a:prstGeom prst="rect">
              <a:avLst/>
            </a:prstGeom>
            <a:solidFill>
              <a:srgbClr val="007DB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Anomaly Detection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409F27-2D11-4BD9-9EA4-BCE794F1CFDD}"/>
                </a:ext>
              </a:extLst>
            </p:cNvPr>
            <p:cNvSpPr/>
            <p:nvPr/>
          </p:nvSpPr>
          <p:spPr>
            <a:xfrm>
              <a:off x="3975074" y="2836483"/>
              <a:ext cx="1371600" cy="457200"/>
            </a:xfrm>
            <a:prstGeom prst="rect">
              <a:avLst/>
            </a:prstGeom>
            <a:solidFill>
              <a:srgbClr val="007DB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Forecasting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73DAE82-FAF9-4E24-9A14-17BD1543EE8A}"/>
                </a:ext>
              </a:extLst>
            </p:cNvPr>
            <p:cNvSpPr/>
            <p:nvPr/>
          </p:nvSpPr>
          <p:spPr>
            <a:xfrm>
              <a:off x="3802730" y="1934656"/>
              <a:ext cx="17162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"/>
              <a:r>
                <a:rPr lang="en-US" sz="1200" dirty="0"/>
                <a:t>Time Series Models</a:t>
              </a: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DA54ED8-11B5-4377-97A8-18ADABEF39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2561" y="1746417"/>
            <a:ext cx="625360" cy="604909"/>
          </a:xfrm>
          <a:prstGeom prst="bentConnector3">
            <a:avLst>
              <a:gd name="adj1" fmla="val 18667"/>
            </a:avLst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751946C-B2BC-4691-BE9B-2C8DF92CE2F8}"/>
              </a:ext>
            </a:extLst>
          </p:cNvPr>
          <p:cNvCxnSpPr>
            <a:stCxn id="9" idx="2"/>
            <a:endCxn id="38" idx="0"/>
          </p:cNvCxnSpPr>
          <p:nvPr/>
        </p:nvCxnSpPr>
        <p:spPr>
          <a:xfrm rot="16200000" flipH="1">
            <a:off x="3558171" y="1576131"/>
            <a:ext cx="636652" cy="977759"/>
          </a:xfrm>
          <a:prstGeom prst="bentConnector3">
            <a:avLst>
              <a:gd name="adj1" fmla="val 17940"/>
            </a:avLst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A86FED17-74A1-4151-B007-945FE037A3A1}"/>
              </a:ext>
            </a:extLst>
          </p:cNvPr>
          <p:cNvSpPr/>
          <p:nvPr/>
        </p:nvSpPr>
        <p:spPr>
          <a:xfrm rot="5400000">
            <a:off x="2109154" y="1209595"/>
            <a:ext cx="251271" cy="1468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F3FE8EAA-A112-49A7-AEAF-C7D0263AC183}"/>
              </a:ext>
            </a:extLst>
          </p:cNvPr>
          <p:cNvSpPr/>
          <p:nvPr/>
        </p:nvSpPr>
        <p:spPr>
          <a:xfrm rot="5400000">
            <a:off x="4463741" y="1247284"/>
            <a:ext cx="251271" cy="1468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EE01BBDD-3833-48E6-9C84-B354A7C81DD1}"/>
              </a:ext>
            </a:extLst>
          </p:cNvPr>
          <p:cNvSpPr/>
          <p:nvPr/>
        </p:nvSpPr>
        <p:spPr>
          <a:xfrm rot="5400000">
            <a:off x="6813839" y="1247284"/>
            <a:ext cx="251271" cy="1468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6DEC361F-60C4-4490-838F-6EBEC4F1ABB6}"/>
              </a:ext>
            </a:extLst>
          </p:cNvPr>
          <p:cNvSpPr/>
          <p:nvPr/>
        </p:nvSpPr>
        <p:spPr>
          <a:xfrm rot="5400000">
            <a:off x="2907509" y="3636081"/>
            <a:ext cx="251271" cy="1468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3D878EB4-57C3-49B4-8C16-01F259AE3D21}"/>
              </a:ext>
            </a:extLst>
          </p:cNvPr>
          <p:cNvSpPr/>
          <p:nvPr/>
        </p:nvSpPr>
        <p:spPr>
          <a:xfrm rot="5400000">
            <a:off x="5626532" y="3617269"/>
            <a:ext cx="251271" cy="1468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9E9F106-9046-4152-8323-8A3250995C3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4529" y="1360069"/>
            <a:ext cx="610445" cy="1392519"/>
          </a:xfrm>
          <a:prstGeom prst="bentConnector3">
            <a:avLst>
              <a:gd name="adj1" fmla="val 70062"/>
            </a:avLst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E7AD7C-9293-400F-80D1-7A8E2BA5906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59895" y="1899837"/>
            <a:ext cx="291346" cy="2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26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CABA-A562-4BE2-9D07-9E36EF0A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49" y="265465"/>
            <a:ext cx="2523472" cy="572700"/>
          </a:xfrm>
        </p:spPr>
        <p:txBody>
          <a:bodyPr/>
          <a:lstStyle/>
          <a:p>
            <a:r>
              <a:rPr lang="en-US" sz="2400" dirty="0"/>
              <a:t>Data &amp; Statistics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5D44E-395B-4E77-A979-B7634BD035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64B413-D37B-4152-9333-84A93CE7AAAC}"/>
              </a:ext>
            </a:extLst>
          </p:cNvPr>
          <p:cNvGrpSpPr/>
          <p:nvPr/>
        </p:nvGrpSpPr>
        <p:grpSpPr>
          <a:xfrm>
            <a:off x="703870" y="891032"/>
            <a:ext cx="7461783" cy="1151723"/>
            <a:chOff x="841108" y="1040128"/>
            <a:chExt cx="7461783" cy="13261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18ED1E-1A1D-433F-9E05-E6AEEF791C53}"/>
                </a:ext>
              </a:extLst>
            </p:cNvPr>
            <p:cNvSpPr/>
            <p:nvPr/>
          </p:nvSpPr>
          <p:spPr>
            <a:xfrm>
              <a:off x="841108" y="1040128"/>
              <a:ext cx="7461783" cy="1326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AD7917-F9B3-47E0-94AB-79ECC10FBAA3}"/>
                </a:ext>
              </a:extLst>
            </p:cNvPr>
            <p:cNvSpPr txBox="1"/>
            <p:nvPr/>
          </p:nvSpPr>
          <p:spPr>
            <a:xfrm>
              <a:off x="886550" y="1400618"/>
              <a:ext cx="1483690" cy="602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</a:rPr>
                <a:t>59 </a:t>
              </a:r>
              <a:r>
                <a:rPr lang="en-US" sz="1200" dirty="0">
                  <a:solidFill>
                    <a:schemeClr val="tx2">
                      <a:lumMod val="25000"/>
                    </a:schemeClr>
                  </a:solidFill>
                </a:rPr>
                <a:t>Days</a:t>
              </a:r>
            </a:p>
            <a:p>
              <a:pPr algn="ctr"/>
              <a:r>
                <a:rPr lang="en-US" sz="1200" dirty="0">
                  <a:solidFill>
                    <a:schemeClr val="tx2">
                      <a:lumMod val="25000"/>
                    </a:schemeClr>
                  </a:solidFill>
                </a:rPr>
                <a:t>Feb 1 – Mar 31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43F09F-8C0B-4B5B-B095-51B3813AEEB7}"/>
                </a:ext>
              </a:extLst>
            </p:cNvPr>
            <p:cNvSpPr txBox="1"/>
            <p:nvPr/>
          </p:nvSpPr>
          <p:spPr>
            <a:xfrm>
              <a:off x="2556656" y="1400618"/>
              <a:ext cx="1483690" cy="602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</a:rPr>
                <a:t>38M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Total Visitors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A51CF3-27FE-48D2-86C0-ADE23DE9B5DB}"/>
                </a:ext>
              </a:extLst>
            </p:cNvPr>
            <p:cNvSpPr txBox="1"/>
            <p:nvPr/>
          </p:nvSpPr>
          <p:spPr>
            <a:xfrm>
              <a:off x="4216029" y="1400618"/>
              <a:ext cx="1483690" cy="602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</a:rPr>
                <a:t>369K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Total Orders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68ACF4-B184-430C-8D10-33FAF3D8C8D5}"/>
                </a:ext>
              </a:extLst>
            </p:cNvPr>
            <p:cNvSpPr txBox="1"/>
            <p:nvPr/>
          </p:nvSpPr>
          <p:spPr>
            <a:xfrm>
              <a:off x="6108864" y="1293228"/>
              <a:ext cx="1975726" cy="815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</a:rPr>
                <a:t>0.96% </a:t>
              </a:r>
            </a:p>
            <a:p>
              <a:pPr algn="ctr"/>
              <a:r>
                <a:rPr lang="en-US" sz="1200" dirty="0">
                  <a:solidFill>
                    <a:schemeClr val="tx2">
                      <a:lumMod val="25000"/>
                    </a:schemeClr>
                  </a:solidFill>
                </a:rPr>
                <a:t>Avg Conversion Rate</a:t>
              </a:r>
            </a:p>
            <a:p>
              <a:pPr algn="ctr"/>
              <a:r>
                <a:rPr lang="en-US" sz="1200" dirty="0">
                  <a:solidFill>
                    <a:schemeClr val="tx2">
                      <a:lumMod val="25000"/>
                    </a:schemeClr>
                  </a:solidFill>
                </a:rPr>
                <a:t>Avg 3.33% in Telecom*  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C72C80-BA50-48E7-A739-759E255010BB}"/>
                </a:ext>
              </a:extLst>
            </p:cNvPr>
            <p:cNvCxnSpPr>
              <a:cxnSpLocks/>
            </p:cNvCxnSpPr>
            <p:nvPr/>
          </p:nvCxnSpPr>
          <p:spPr>
            <a:xfrm>
              <a:off x="2450034" y="1208340"/>
              <a:ext cx="0" cy="1060983"/>
            </a:xfrm>
            <a:prstGeom prst="line">
              <a:avLst/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65A08A1-56DD-4AC3-86F0-18D2CCB7EE29}"/>
                </a:ext>
              </a:extLst>
            </p:cNvPr>
            <p:cNvCxnSpPr>
              <a:cxnSpLocks/>
            </p:cNvCxnSpPr>
            <p:nvPr/>
          </p:nvCxnSpPr>
          <p:spPr>
            <a:xfrm>
              <a:off x="4161670" y="1208337"/>
              <a:ext cx="0" cy="1060983"/>
            </a:xfrm>
            <a:prstGeom prst="line">
              <a:avLst/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EB2306-1993-45AE-BEFA-11C4A63DB809}"/>
                </a:ext>
              </a:extLst>
            </p:cNvPr>
            <p:cNvCxnSpPr>
              <a:cxnSpLocks/>
            </p:cNvCxnSpPr>
            <p:nvPr/>
          </p:nvCxnSpPr>
          <p:spPr>
            <a:xfrm>
              <a:off x="5787902" y="1208337"/>
              <a:ext cx="0" cy="1060983"/>
            </a:xfrm>
            <a:prstGeom prst="line">
              <a:avLst/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Google Shape;61;p14">
            <a:extLst>
              <a:ext uri="{FF2B5EF4-FFF2-40B4-BE49-F238E27FC236}">
                <a16:creationId xmlns:a16="http://schemas.microsoft.com/office/drawing/2014/main" id="{26F88211-FC26-4B40-ABCB-B237C8907AD6}"/>
              </a:ext>
            </a:extLst>
          </p:cNvPr>
          <p:cNvSpPr txBox="1">
            <a:spLocks/>
          </p:cNvSpPr>
          <p:nvPr/>
        </p:nvSpPr>
        <p:spPr>
          <a:xfrm>
            <a:off x="504704" y="3957067"/>
            <a:ext cx="7340279" cy="59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0">
              <a:lnSpc>
                <a:spcPts val="900"/>
              </a:lnSpc>
              <a:spcBef>
                <a:spcPts val="1000"/>
              </a:spcBef>
              <a:buFont typeface="Arial"/>
              <a:buNone/>
            </a:pPr>
            <a:r>
              <a:rPr lang="zh-CN" altLang="en-US" sz="900" dirty="0"/>
              <a:t>* </a:t>
            </a:r>
            <a:r>
              <a:rPr lang="en-US" altLang="zh-CN" sz="900" dirty="0"/>
              <a:t>Conversion</a:t>
            </a:r>
            <a:r>
              <a:rPr lang="zh-CN" altLang="en-US" sz="900" dirty="0"/>
              <a:t> </a:t>
            </a:r>
            <a:r>
              <a:rPr lang="en-US" altLang="zh-CN" sz="900" dirty="0"/>
              <a:t>rate</a:t>
            </a:r>
            <a:r>
              <a:rPr lang="zh-CN" altLang="en-US" sz="900" dirty="0"/>
              <a:t> </a:t>
            </a:r>
            <a:r>
              <a:rPr lang="en-US" altLang="zh-CN" sz="900" dirty="0"/>
              <a:t>=</a:t>
            </a:r>
            <a:r>
              <a:rPr lang="zh-CN" altLang="en-US" sz="900" dirty="0"/>
              <a:t> </a:t>
            </a:r>
            <a:r>
              <a:rPr lang="en-US" altLang="zh-CN" sz="900" dirty="0"/>
              <a:t>#Orders</a:t>
            </a:r>
            <a:r>
              <a:rPr lang="zh-CN" altLang="en-US" sz="900" dirty="0"/>
              <a:t> </a:t>
            </a:r>
            <a:r>
              <a:rPr lang="en-US" altLang="zh-CN" sz="900" dirty="0"/>
              <a:t>/</a:t>
            </a:r>
            <a:r>
              <a:rPr lang="zh-CN" altLang="en-US" sz="900" dirty="0"/>
              <a:t> </a:t>
            </a:r>
            <a:r>
              <a:rPr lang="en-US" altLang="zh-CN" sz="900" dirty="0"/>
              <a:t>#Visitors</a:t>
            </a:r>
            <a:endParaRPr lang="en-US" sz="900" dirty="0"/>
          </a:p>
          <a:p>
            <a:pPr marL="342900" indent="0">
              <a:lnSpc>
                <a:spcPts val="900"/>
              </a:lnSpc>
              <a:spcBef>
                <a:spcPts val="1000"/>
              </a:spcBef>
              <a:buFont typeface="Arial"/>
              <a:buNone/>
            </a:pPr>
            <a:r>
              <a:rPr lang="en-US" sz="900" dirty="0"/>
              <a:t>* Visitors and orders from Gaming Console and E-Reader are low so they are excluded from analysis</a:t>
            </a:r>
          </a:p>
          <a:p>
            <a:pPr marL="342900" indent="0">
              <a:lnSpc>
                <a:spcPts val="900"/>
              </a:lnSpc>
              <a:spcBef>
                <a:spcPts val="1000"/>
              </a:spcBef>
              <a:buNone/>
            </a:pPr>
            <a:r>
              <a:rPr lang="en-US" sz="900" dirty="0"/>
              <a:t>* Reference: </a:t>
            </a:r>
            <a:r>
              <a:rPr lang="en-US" sz="900" dirty="0">
                <a:hlinkClick r:id="rId3"/>
              </a:rPr>
              <a:t>https://www.wordstream.com/blog/ws/2018/08/13/google-ads-mobile-benchmarks</a:t>
            </a:r>
            <a:endParaRPr lang="en-US" sz="900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8E1AC22-EE85-41A5-BFB5-9C3BA072C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902643"/>
              </p:ext>
            </p:extLst>
          </p:nvPr>
        </p:nvGraphicFramePr>
        <p:xfrm>
          <a:off x="877819" y="2596440"/>
          <a:ext cx="2952145" cy="106538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998491">
                  <a:extLst>
                    <a:ext uri="{9D8B030D-6E8A-4147-A177-3AD203B41FA5}">
                      <a16:colId xmlns:a16="http://schemas.microsoft.com/office/drawing/2014/main" val="3640617985"/>
                    </a:ext>
                  </a:extLst>
                </a:gridCol>
                <a:gridCol w="689132">
                  <a:extLst>
                    <a:ext uri="{9D8B030D-6E8A-4147-A177-3AD203B41FA5}">
                      <a16:colId xmlns:a16="http://schemas.microsoft.com/office/drawing/2014/main" val="1213574626"/>
                    </a:ext>
                  </a:extLst>
                </a:gridCol>
                <a:gridCol w="642296">
                  <a:extLst>
                    <a:ext uri="{9D8B030D-6E8A-4147-A177-3AD203B41FA5}">
                      <a16:colId xmlns:a16="http://schemas.microsoft.com/office/drawing/2014/main" val="1486993641"/>
                    </a:ext>
                  </a:extLst>
                </a:gridCol>
                <a:gridCol w="622226">
                  <a:extLst>
                    <a:ext uri="{9D8B030D-6E8A-4147-A177-3AD203B41FA5}">
                      <a16:colId xmlns:a16="http://schemas.microsoft.com/office/drawing/2014/main" val="2309199846"/>
                    </a:ext>
                  </a:extLst>
                </a:gridCol>
              </a:tblGrid>
              <a:tr h="26583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Tablet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48482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1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7.6M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4.8M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11175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1000" dirty="0"/>
                        <a:t>Prospect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C00000"/>
                          </a:solidFill>
                        </a:rPr>
                        <a:t>0.18M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49497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1000" dirty="0"/>
                        <a:t>Undetermined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9.3M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11.8M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4207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2D68DB4-CB16-4D66-A439-2E0E71C7E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477232"/>
              </p:ext>
            </p:extLst>
          </p:nvPr>
        </p:nvGraphicFramePr>
        <p:xfrm>
          <a:off x="4011299" y="2596637"/>
          <a:ext cx="1886703" cy="1059239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665516">
                  <a:extLst>
                    <a:ext uri="{9D8B030D-6E8A-4147-A177-3AD203B41FA5}">
                      <a16:colId xmlns:a16="http://schemas.microsoft.com/office/drawing/2014/main" val="1213574626"/>
                    </a:ext>
                  </a:extLst>
                </a:gridCol>
                <a:gridCol w="620285">
                  <a:extLst>
                    <a:ext uri="{9D8B030D-6E8A-4147-A177-3AD203B41FA5}">
                      <a16:colId xmlns:a16="http://schemas.microsoft.com/office/drawing/2014/main" val="1486993641"/>
                    </a:ext>
                  </a:extLst>
                </a:gridCol>
                <a:gridCol w="600902">
                  <a:extLst>
                    <a:ext uri="{9D8B030D-6E8A-4147-A177-3AD203B41FA5}">
                      <a16:colId xmlns:a16="http://schemas.microsoft.com/office/drawing/2014/main" val="2309199846"/>
                    </a:ext>
                  </a:extLst>
                </a:gridCol>
              </a:tblGrid>
              <a:tr h="265838">
                <a:tc>
                  <a:txBody>
                    <a:bodyPr/>
                    <a:lstStyle/>
                    <a:p>
                      <a:r>
                        <a:rPr lang="en-US" sz="1000" dirty="0"/>
                        <a:t>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Tablet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48482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198K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11175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1000" dirty="0"/>
                        <a:t>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C00000"/>
                          </a:solidFill>
                        </a:rPr>
                        <a:t>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49497"/>
                  </a:ext>
                </a:extLst>
              </a:tr>
              <a:tr h="26037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4207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E56C002-E3FE-41D6-87CB-2C7E38A0C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93950"/>
              </p:ext>
            </p:extLst>
          </p:nvPr>
        </p:nvGraphicFramePr>
        <p:xfrm>
          <a:off x="6079337" y="2596440"/>
          <a:ext cx="1904174" cy="106538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671678">
                  <a:extLst>
                    <a:ext uri="{9D8B030D-6E8A-4147-A177-3AD203B41FA5}">
                      <a16:colId xmlns:a16="http://schemas.microsoft.com/office/drawing/2014/main" val="1213574626"/>
                    </a:ext>
                  </a:extLst>
                </a:gridCol>
                <a:gridCol w="626029">
                  <a:extLst>
                    <a:ext uri="{9D8B030D-6E8A-4147-A177-3AD203B41FA5}">
                      <a16:colId xmlns:a16="http://schemas.microsoft.com/office/drawing/2014/main" val="1486993641"/>
                    </a:ext>
                  </a:extLst>
                </a:gridCol>
                <a:gridCol w="606467">
                  <a:extLst>
                    <a:ext uri="{9D8B030D-6E8A-4147-A177-3AD203B41FA5}">
                      <a16:colId xmlns:a16="http://schemas.microsoft.com/office/drawing/2014/main" val="2309199846"/>
                    </a:ext>
                  </a:extLst>
                </a:gridCol>
              </a:tblGrid>
              <a:tr h="265838">
                <a:tc>
                  <a:txBody>
                    <a:bodyPr/>
                    <a:lstStyle/>
                    <a:p>
                      <a:r>
                        <a:rPr lang="en-US" sz="1000" dirty="0"/>
                        <a:t>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Tablet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48482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2.59%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1.02%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11175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1000" dirty="0"/>
                        <a:t>0.51%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49497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C00000"/>
                          </a:solidFill>
                        </a:rPr>
                        <a:t>0.23%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420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48FDC0-F243-4620-A1CD-519A9218E94B}"/>
              </a:ext>
            </a:extLst>
          </p:cNvPr>
          <p:cNvSpPr txBox="1"/>
          <p:nvPr/>
        </p:nvSpPr>
        <p:spPr>
          <a:xfrm>
            <a:off x="2419418" y="220194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Visitor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AA6EC2-1410-42A8-84B9-E8D11927077F}"/>
              </a:ext>
            </a:extLst>
          </p:cNvPr>
          <p:cNvSpPr txBox="1"/>
          <p:nvPr/>
        </p:nvSpPr>
        <p:spPr>
          <a:xfrm>
            <a:off x="4613021" y="2198468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FB148E-F826-447A-B50F-77B79CC6C5AB}"/>
              </a:ext>
            </a:extLst>
          </p:cNvPr>
          <p:cNvSpPr txBox="1"/>
          <p:nvPr/>
        </p:nvSpPr>
        <p:spPr>
          <a:xfrm>
            <a:off x="6732447" y="2201182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Rate</a:t>
            </a:r>
            <a:r>
              <a:rPr lang="zh-CN" altLang="en-US" dirty="0">
                <a:solidFill>
                  <a:schemeClr val="accent3"/>
                </a:solidFill>
              </a:rPr>
              <a:t>*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73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DC7BEA-9122-4F68-AADA-58A6766EE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591" y="1172538"/>
            <a:ext cx="7398130" cy="37784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15A12C-4089-4FF1-A1CA-41379BEA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21" y="86683"/>
            <a:ext cx="8520600" cy="5727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Exploratory Analysis - Visitor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AFF81-B13F-4B99-9931-EC9891B867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2A2F4-3636-441A-80CA-EB04F4D191B3}"/>
              </a:ext>
            </a:extLst>
          </p:cNvPr>
          <p:cNvCxnSpPr>
            <a:cxnSpLocks/>
          </p:cNvCxnSpPr>
          <p:nvPr/>
        </p:nvCxnSpPr>
        <p:spPr>
          <a:xfrm>
            <a:off x="2754765" y="4312923"/>
            <a:ext cx="68580" cy="12954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10414E-B40D-46E2-8503-D29BB2E04EFB}"/>
              </a:ext>
            </a:extLst>
          </p:cNvPr>
          <p:cNvCxnSpPr/>
          <p:nvPr/>
        </p:nvCxnSpPr>
        <p:spPr>
          <a:xfrm flipV="1">
            <a:off x="5196840" y="4236720"/>
            <a:ext cx="68580" cy="6477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E4491A-FE02-4608-9A22-6EB963A445D4}"/>
              </a:ext>
            </a:extLst>
          </p:cNvPr>
          <p:cNvCxnSpPr/>
          <p:nvPr/>
        </p:nvCxnSpPr>
        <p:spPr>
          <a:xfrm>
            <a:off x="7658100" y="4716557"/>
            <a:ext cx="609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23779A-C818-4071-84D9-C4BBBD2E30A9}"/>
              </a:ext>
            </a:extLst>
          </p:cNvPr>
          <p:cNvSpPr txBox="1"/>
          <p:nvPr/>
        </p:nvSpPr>
        <p:spPr>
          <a:xfrm>
            <a:off x="2118360" y="788022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Desktop</a:t>
            </a:r>
            <a:endParaRPr lang="en-US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011FCD-C53A-4931-9BEA-F98706AD162A}"/>
              </a:ext>
            </a:extLst>
          </p:cNvPr>
          <p:cNvSpPr txBox="1"/>
          <p:nvPr/>
        </p:nvSpPr>
        <p:spPr>
          <a:xfrm>
            <a:off x="4463891" y="788022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Mobile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3FAFD6-C289-4A46-9751-973AD9FAC4F5}"/>
              </a:ext>
            </a:extLst>
          </p:cNvPr>
          <p:cNvSpPr txBox="1"/>
          <p:nvPr/>
        </p:nvSpPr>
        <p:spPr>
          <a:xfrm>
            <a:off x="7085171" y="788021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Tablet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5563D3-1261-4608-BDCE-4DD2F86CC52B}"/>
              </a:ext>
            </a:extLst>
          </p:cNvPr>
          <p:cNvSpPr txBox="1"/>
          <p:nvPr/>
        </p:nvSpPr>
        <p:spPr>
          <a:xfrm>
            <a:off x="237946" y="1640122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Customer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615265-B5D8-4AE2-B099-6E337AD0ACFE}"/>
              </a:ext>
            </a:extLst>
          </p:cNvPr>
          <p:cNvSpPr txBox="1"/>
          <p:nvPr/>
        </p:nvSpPr>
        <p:spPr>
          <a:xfrm>
            <a:off x="267601" y="2897860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Prospect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3087B8-1509-409A-9A4F-E4D01B5870F8}"/>
              </a:ext>
            </a:extLst>
          </p:cNvPr>
          <p:cNvSpPr txBox="1"/>
          <p:nvPr/>
        </p:nvSpPr>
        <p:spPr>
          <a:xfrm>
            <a:off x="89668" y="4089261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Undetermined</a:t>
            </a:r>
          </a:p>
        </p:txBody>
      </p:sp>
      <p:sp>
        <p:nvSpPr>
          <p:cNvPr id="32" name="Callout: Line with Accent Bar 31">
            <a:extLst>
              <a:ext uri="{FF2B5EF4-FFF2-40B4-BE49-F238E27FC236}">
                <a16:creationId xmlns:a16="http://schemas.microsoft.com/office/drawing/2014/main" id="{69F9E94A-5EE7-41D6-813B-3C7D2621D048}"/>
              </a:ext>
            </a:extLst>
          </p:cNvPr>
          <p:cNvSpPr/>
          <p:nvPr/>
        </p:nvSpPr>
        <p:spPr>
          <a:xfrm>
            <a:off x="5404681" y="139891"/>
            <a:ext cx="2409349" cy="412618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tagging problem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C8566E-DF72-416F-9A0C-90F34AFD5F78}"/>
              </a:ext>
            </a:extLst>
          </p:cNvPr>
          <p:cNvGrpSpPr/>
          <p:nvPr/>
        </p:nvGrpSpPr>
        <p:grpSpPr>
          <a:xfrm>
            <a:off x="7989605" y="664707"/>
            <a:ext cx="791929" cy="507831"/>
            <a:chOff x="7989605" y="664707"/>
            <a:chExt cx="791929" cy="50783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434E40-BF83-4911-8CB2-32A0BF827AB4}"/>
                </a:ext>
              </a:extLst>
            </p:cNvPr>
            <p:cNvCxnSpPr/>
            <p:nvPr/>
          </p:nvCxnSpPr>
          <p:spPr>
            <a:xfrm>
              <a:off x="7989605" y="794160"/>
              <a:ext cx="254000" cy="0"/>
            </a:xfrm>
            <a:prstGeom prst="line">
              <a:avLst/>
            </a:prstGeom>
            <a:ln w="28575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5843CBB-1C51-4142-A94E-EE2CBEB2DFDF}"/>
                </a:ext>
              </a:extLst>
            </p:cNvPr>
            <p:cNvCxnSpPr/>
            <p:nvPr/>
          </p:nvCxnSpPr>
          <p:spPr>
            <a:xfrm>
              <a:off x="7989605" y="910913"/>
              <a:ext cx="254000" cy="0"/>
            </a:xfrm>
            <a:prstGeom prst="line">
              <a:avLst/>
            </a:prstGeom>
            <a:ln w="28575">
              <a:solidFill>
                <a:srgbClr val="8A9F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2B4C445-DBF5-4389-BA43-2673A11FE5D3}"/>
                </a:ext>
              </a:extLst>
            </p:cNvPr>
            <p:cNvCxnSpPr/>
            <p:nvPr/>
          </p:nvCxnSpPr>
          <p:spPr>
            <a:xfrm>
              <a:off x="7989605" y="1035365"/>
              <a:ext cx="254000" cy="0"/>
            </a:xfrm>
            <a:prstGeom prst="line">
              <a:avLst/>
            </a:prstGeom>
            <a:ln w="28575">
              <a:solidFill>
                <a:srgbClr val="B05E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A7EA35-742B-47FA-928F-84185728BF87}"/>
                </a:ext>
              </a:extLst>
            </p:cNvPr>
            <p:cNvSpPr txBox="1"/>
            <p:nvPr/>
          </p:nvSpPr>
          <p:spPr>
            <a:xfrm>
              <a:off x="8224971" y="664707"/>
              <a:ext cx="556563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2"/>
                  </a:solidFill>
                </a:rPr>
                <a:t>Neutral</a:t>
              </a:r>
            </a:p>
            <a:p>
              <a:r>
                <a:rPr lang="en-US" sz="900" dirty="0">
                  <a:solidFill>
                    <a:srgbClr val="8A9F59"/>
                  </a:solidFill>
                </a:rPr>
                <a:t>Best</a:t>
              </a:r>
            </a:p>
            <a:p>
              <a:r>
                <a:rPr lang="en-US" sz="900" dirty="0">
                  <a:solidFill>
                    <a:srgbClr val="B05E35"/>
                  </a:solidFill>
                </a:rPr>
                <a:t>Worst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BA5B80F9-F99F-4F9E-91E4-FAC4BC5EDF26}"/>
              </a:ext>
            </a:extLst>
          </p:cNvPr>
          <p:cNvSpPr/>
          <p:nvPr/>
        </p:nvSpPr>
        <p:spPr>
          <a:xfrm>
            <a:off x="1451640" y="1919817"/>
            <a:ext cx="321733" cy="3132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A26C24F-EBCA-4A61-B114-4451FFAAAD97}"/>
              </a:ext>
            </a:extLst>
          </p:cNvPr>
          <p:cNvSpPr/>
          <p:nvPr/>
        </p:nvSpPr>
        <p:spPr>
          <a:xfrm>
            <a:off x="2109106" y="2048934"/>
            <a:ext cx="321733" cy="3132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2541F6E-1FE4-4E3B-AB45-3008E4210813}"/>
              </a:ext>
            </a:extLst>
          </p:cNvPr>
          <p:cNvSpPr/>
          <p:nvPr/>
        </p:nvSpPr>
        <p:spPr>
          <a:xfrm>
            <a:off x="3302027" y="2079626"/>
            <a:ext cx="321733" cy="3132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672CDC-85A1-47B4-8378-5D0E2C4A39C8}"/>
              </a:ext>
            </a:extLst>
          </p:cNvPr>
          <p:cNvSpPr/>
          <p:nvPr/>
        </p:nvSpPr>
        <p:spPr>
          <a:xfrm>
            <a:off x="1480878" y="3914493"/>
            <a:ext cx="321733" cy="3132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E63447-E018-4495-B1CB-6871620A2DDC}"/>
              </a:ext>
            </a:extLst>
          </p:cNvPr>
          <p:cNvSpPr/>
          <p:nvPr/>
        </p:nvSpPr>
        <p:spPr>
          <a:xfrm>
            <a:off x="2099852" y="3599110"/>
            <a:ext cx="321733" cy="3132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B7B5AA9-200A-4866-A997-3A7B4B27CBEF}"/>
              </a:ext>
            </a:extLst>
          </p:cNvPr>
          <p:cNvSpPr/>
          <p:nvPr/>
        </p:nvSpPr>
        <p:spPr>
          <a:xfrm>
            <a:off x="3302026" y="3814328"/>
            <a:ext cx="321733" cy="3132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7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DC7BEA-9122-4F68-AADA-58A6766EE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591" y="1172538"/>
            <a:ext cx="7398130" cy="37784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15A12C-4089-4FF1-A1CA-41379BEA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21" y="86683"/>
            <a:ext cx="8520600" cy="5727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Exploratory Analysis - Visitor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AFF81-B13F-4B99-9931-EC9891B867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2A2F4-3636-441A-80CA-EB04F4D191B3}"/>
              </a:ext>
            </a:extLst>
          </p:cNvPr>
          <p:cNvCxnSpPr>
            <a:cxnSpLocks/>
          </p:cNvCxnSpPr>
          <p:nvPr/>
        </p:nvCxnSpPr>
        <p:spPr>
          <a:xfrm>
            <a:off x="2745529" y="4303687"/>
            <a:ext cx="68580" cy="12954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10414E-B40D-46E2-8503-D29BB2E04EFB}"/>
              </a:ext>
            </a:extLst>
          </p:cNvPr>
          <p:cNvCxnSpPr/>
          <p:nvPr/>
        </p:nvCxnSpPr>
        <p:spPr>
          <a:xfrm flipV="1">
            <a:off x="5196840" y="4236720"/>
            <a:ext cx="68580" cy="6477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E4491A-FE02-4608-9A22-6EB963A445D4}"/>
              </a:ext>
            </a:extLst>
          </p:cNvPr>
          <p:cNvCxnSpPr/>
          <p:nvPr/>
        </p:nvCxnSpPr>
        <p:spPr>
          <a:xfrm>
            <a:off x="7658100" y="4707321"/>
            <a:ext cx="609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23779A-C818-4071-84D9-C4BBBD2E30A9}"/>
              </a:ext>
            </a:extLst>
          </p:cNvPr>
          <p:cNvSpPr txBox="1"/>
          <p:nvPr/>
        </p:nvSpPr>
        <p:spPr>
          <a:xfrm>
            <a:off x="2118360" y="788022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Desktop</a:t>
            </a:r>
            <a:endParaRPr lang="en-US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011FCD-C53A-4931-9BEA-F98706AD162A}"/>
              </a:ext>
            </a:extLst>
          </p:cNvPr>
          <p:cNvSpPr txBox="1"/>
          <p:nvPr/>
        </p:nvSpPr>
        <p:spPr>
          <a:xfrm>
            <a:off x="4463891" y="788022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Mobile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3FAFD6-C289-4A46-9751-973AD9FAC4F5}"/>
              </a:ext>
            </a:extLst>
          </p:cNvPr>
          <p:cNvSpPr txBox="1"/>
          <p:nvPr/>
        </p:nvSpPr>
        <p:spPr>
          <a:xfrm>
            <a:off x="7085171" y="788021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Tablet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5563D3-1261-4608-BDCE-4DD2F86CC52B}"/>
              </a:ext>
            </a:extLst>
          </p:cNvPr>
          <p:cNvSpPr txBox="1"/>
          <p:nvPr/>
        </p:nvSpPr>
        <p:spPr>
          <a:xfrm>
            <a:off x="237946" y="1640122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Customer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615265-B5D8-4AE2-B099-6E337AD0ACFE}"/>
              </a:ext>
            </a:extLst>
          </p:cNvPr>
          <p:cNvSpPr txBox="1"/>
          <p:nvPr/>
        </p:nvSpPr>
        <p:spPr>
          <a:xfrm>
            <a:off x="267601" y="2897860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Prospect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3087B8-1509-409A-9A4F-E4D01B5870F8}"/>
              </a:ext>
            </a:extLst>
          </p:cNvPr>
          <p:cNvSpPr txBox="1"/>
          <p:nvPr/>
        </p:nvSpPr>
        <p:spPr>
          <a:xfrm>
            <a:off x="89668" y="4089261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Undetermined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C8566E-DF72-416F-9A0C-90F34AFD5F78}"/>
              </a:ext>
            </a:extLst>
          </p:cNvPr>
          <p:cNvGrpSpPr/>
          <p:nvPr/>
        </p:nvGrpSpPr>
        <p:grpSpPr>
          <a:xfrm>
            <a:off x="7989605" y="664707"/>
            <a:ext cx="791929" cy="507831"/>
            <a:chOff x="7989605" y="664707"/>
            <a:chExt cx="791929" cy="50783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434E40-BF83-4911-8CB2-32A0BF827AB4}"/>
                </a:ext>
              </a:extLst>
            </p:cNvPr>
            <p:cNvCxnSpPr/>
            <p:nvPr/>
          </p:nvCxnSpPr>
          <p:spPr>
            <a:xfrm>
              <a:off x="7989605" y="794160"/>
              <a:ext cx="254000" cy="0"/>
            </a:xfrm>
            <a:prstGeom prst="line">
              <a:avLst/>
            </a:prstGeom>
            <a:ln w="28575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5843CBB-1C51-4142-A94E-EE2CBEB2DFDF}"/>
                </a:ext>
              </a:extLst>
            </p:cNvPr>
            <p:cNvCxnSpPr/>
            <p:nvPr/>
          </p:nvCxnSpPr>
          <p:spPr>
            <a:xfrm>
              <a:off x="7989605" y="910913"/>
              <a:ext cx="254000" cy="0"/>
            </a:xfrm>
            <a:prstGeom prst="line">
              <a:avLst/>
            </a:prstGeom>
            <a:ln w="28575">
              <a:solidFill>
                <a:srgbClr val="8A9F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2B4C445-DBF5-4389-BA43-2673A11FE5D3}"/>
                </a:ext>
              </a:extLst>
            </p:cNvPr>
            <p:cNvCxnSpPr/>
            <p:nvPr/>
          </p:nvCxnSpPr>
          <p:spPr>
            <a:xfrm>
              <a:off x="7989605" y="1035365"/>
              <a:ext cx="254000" cy="0"/>
            </a:xfrm>
            <a:prstGeom prst="line">
              <a:avLst/>
            </a:prstGeom>
            <a:ln w="28575">
              <a:solidFill>
                <a:srgbClr val="B05E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A7EA35-742B-47FA-928F-84185728BF87}"/>
                </a:ext>
              </a:extLst>
            </p:cNvPr>
            <p:cNvSpPr txBox="1"/>
            <p:nvPr/>
          </p:nvSpPr>
          <p:spPr>
            <a:xfrm>
              <a:off x="8224971" y="664707"/>
              <a:ext cx="556563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2"/>
                  </a:solidFill>
                </a:rPr>
                <a:t>Neutral</a:t>
              </a:r>
            </a:p>
            <a:p>
              <a:r>
                <a:rPr lang="en-US" sz="900" dirty="0">
                  <a:solidFill>
                    <a:srgbClr val="8A9F59"/>
                  </a:solidFill>
                </a:rPr>
                <a:t>Best</a:t>
              </a:r>
            </a:p>
            <a:p>
              <a:r>
                <a:rPr lang="en-US" sz="900" dirty="0">
                  <a:solidFill>
                    <a:srgbClr val="B05E35"/>
                  </a:solidFill>
                </a:rPr>
                <a:t>Worst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18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254F69-29FF-44BF-89D0-3A5601D48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117" y="1073484"/>
            <a:ext cx="7398130" cy="38165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15A12C-4089-4FF1-A1CA-41379BEA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21" y="86683"/>
            <a:ext cx="8520600" cy="572700"/>
          </a:xfrm>
        </p:spPr>
        <p:txBody>
          <a:bodyPr/>
          <a:lstStyle/>
          <a:p>
            <a:r>
              <a:rPr lang="en-US" sz="2400" dirty="0"/>
              <a:t>Exploratory Analysis -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AFF81-B13F-4B99-9931-EC9891B867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2A2F4-3636-441A-80CA-EB04F4D191B3}"/>
              </a:ext>
            </a:extLst>
          </p:cNvPr>
          <p:cNvCxnSpPr>
            <a:cxnSpLocks/>
          </p:cNvCxnSpPr>
          <p:nvPr/>
        </p:nvCxnSpPr>
        <p:spPr>
          <a:xfrm>
            <a:off x="2707641" y="4573049"/>
            <a:ext cx="68580" cy="12954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10414E-B40D-46E2-8503-D29BB2E04EFB}"/>
              </a:ext>
            </a:extLst>
          </p:cNvPr>
          <p:cNvCxnSpPr/>
          <p:nvPr/>
        </p:nvCxnSpPr>
        <p:spPr>
          <a:xfrm flipV="1">
            <a:off x="5196840" y="4236720"/>
            <a:ext cx="68580" cy="6477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E4491A-FE02-4608-9A22-6EB963A445D4}"/>
              </a:ext>
            </a:extLst>
          </p:cNvPr>
          <p:cNvCxnSpPr/>
          <p:nvPr/>
        </p:nvCxnSpPr>
        <p:spPr>
          <a:xfrm>
            <a:off x="7658100" y="4716557"/>
            <a:ext cx="609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23779A-C818-4071-84D9-C4BBBD2E30A9}"/>
              </a:ext>
            </a:extLst>
          </p:cNvPr>
          <p:cNvSpPr txBox="1"/>
          <p:nvPr/>
        </p:nvSpPr>
        <p:spPr>
          <a:xfrm>
            <a:off x="2118360" y="788022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Desktop</a:t>
            </a:r>
            <a:endParaRPr lang="en-US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011FCD-C53A-4931-9BEA-F98706AD162A}"/>
              </a:ext>
            </a:extLst>
          </p:cNvPr>
          <p:cNvSpPr txBox="1"/>
          <p:nvPr/>
        </p:nvSpPr>
        <p:spPr>
          <a:xfrm>
            <a:off x="4463891" y="788022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Mobile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3FAFD6-C289-4A46-9751-973AD9FAC4F5}"/>
              </a:ext>
            </a:extLst>
          </p:cNvPr>
          <p:cNvSpPr txBox="1"/>
          <p:nvPr/>
        </p:nvSpPr>
        <p:spPr>
          <a:xfrm>
            <a:off x="7085171" y="788021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Tablet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5563D3-1261-4608-BDCE-4DD2F86CC52B}"/>
              </a:ext>
            </a:extLst>
          </p:cNvPr>
          <p:cNvSpPr txBox="1"/>
          <p:nvPr/>
        </p:nvSpPr>
        <p:spPr>
          <a:xfrm>
            <a:off x="237946" y="1640122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Customer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615265-B5D8-4AE2-B099-6E337AD0ACFE}"/>
              </a:ext>
            </a:extLst>
          </p:cNvPr>
          <p:cNvSpPr txBox="1"/>
          <p:nvPr/>
        </p:nvSpPr>
        <p:spPr>
          <a:xfrm>
            <a:off x="267601" y="2897860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Prospect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3087B8-1509-409A-9A4F-E4D01B5870F8}"/>
              </a:ext>
            </a:extLst>
          </p:cNvPr>
          <p:cNvSpPr txBox="1"/>
          <p:nvPr/>
        </p:nvSpPr>
        <p:spPr>
          <a:xfrm>
            <a:off x="89668" y="4089261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Undetermined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B15CF6-1BD2-47C2-A9B7-C08073440BF2}"/>
              </a:ext>
            </a:extLst>
          </p:cNvPr>
          <p:cNvSpPr/>
          <p:nvPr/>
        </p:nvSpPr>
        <p:spPr>
          <a:xfrm>
            <a:off x="5166360" y="4674273"/>
            <a:ext cx="45720" cy="2936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6E0D34-053D-4615-8B5B-4F49921D3754}"/>
              </a:ext>
            </a:extLst>
          </p:cNvPr>
          <p:cNvGrpSpPr/>
          <p:nvPr/>
        </p:nvGrpSpPr>
        <p:grpSpPr>
          <a:xfrm>
            <a:off x="7989605" y="664707"/>
            <a:ext cx="791929" cy="507831"/>
            <a:chOff x="7989605" y="664707"/>
            <a:chExt cx="791929" cy="50783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82588D6-CA31-4E8D-85D9-7BABC9C6BF5A}"/>
                </a:ext>
              </a:extLst>
            </p:cNvPr>
            <p:cNvCxnSpPr/>
            <p:nvPr/>
          </p:nvCxnSpPr>
          <p:spPr>
            <a:xfrm>
              <a:off x="7989605" y="794160"/>
              <a:ext cx="254000" cy="0"/>
            </a:xfrm>
            <a:prstGeom prst="line">
              <a:avLst/>
            </a:prstGeom>
            <a:ln w="28575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9C7AC76-D5A4-434E-8FBB-58648927E119}"/>
                </a:ext>
              </a:extLst>
            </p:cNvPr>
            <p:cNvCxnSpPr/>
            <p:nvPr/>
          </p:nvCxnSpPr>
          <p:spPr>
            <a:xfrm>
              <a:off x="7989605" y="910913"/>
              <a:ext cx="254000" cy="0"/>
            </a:xfrm>
            <a:prstGeom prst="line">
              <a:avLst/>
            </a:prstGeom>
            <a:ln w="28575">
              <a:solidFill>
                <a:srgbClr val="8A9F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3225AF-B85D-4304-8C27-613474CA1CE0}"/>
                </a:ext>
              </a:extLst>
            </p:cNvPr>
            <p:cNvCxnSpPr/>
            <p:nvPr/>
          </p:nvCxnSpPr>
          <p:spPr>
            <a:xfrm>
              <a:off x="7989605" y="1035365"/>
              <a:ext cx="254000" cy="0"/>
            </a:xfrm>
            <a:prstGeom prst="line">
              <a:avLst/>
            </a:prstGeom>
            <a:ln w="28575">
              <a:solidFill>
                <a:srgbClr val="B05E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98D673-66B9-4FE1-9570-0EB98DAFCC8D}"/>
                </a:ext>
              </a:extLst>
            </p:cNvPr>
            <p:cNvSpPr txBox="1"/>
            <p:nvPr/>
          </p:nvSpPr>
          <p:spPr>
            <a:xfrm>
              <a:off x="8224971" y="664707"/>
              <a:ext cx="556563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2"/>
                  </a:solidFill>
                </a:rPr>
                <a:t>Neutral</a:t>
              </a:r>
            </a:p>
            <a:p>
              <a:r>
                <a:rPr lang="en-US" sz="900" dirty="0">
                  <a:solidFill>
                    <a:srgbClr val="8A9F59"/>
                  </a:solidFill>
                </a:rPr>
                <a:t>Best</a:t>
              </a:r>
            </a:p>
            <a:p>
              <a:r>
                <a:rPr lang="en-US" sz="900" dirty="0">
                  <a:solidFill>
                    <a:srgbClr val="B05E35"/>
                  </a:solidFill>
                </a:rPr>
                <a:t>Worst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596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460B33-BCDE-4EC1-8687-C8C7E8072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50" y="1085750"/>
            <a:ext cx="7360028" cy="38355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15A12C-4089-4FF1-A1CA-41379BEA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21" y="86683"/>
            <a:ext cx="8520600" cy="572700"/>
          </a:xfrm>
        </p:spPr>
        <p:txBody>
          <a:bodyPr/>
          <a:lstStyle/>
          <a:p>
            <a:r>
              <a:rPr lang="en-US" sz="2400" dirty="0"/>
              <a:t>Exploratory Analysis -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AFF81-B13F-4B99-9931-EC9891B867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10414E-B40D-46E2-8503-D29BB2E04EFB}"/>
              </a:ext>
            </a:extLst>
          </p:cNvPr>
          <p:cNvCxnSpPr/>
          <p:nvPr/>
        </p:nvCxnSpPr>
        <p:spPr>
          <a:xfrm flipV="1">
            <a:off x="5196840" y="4236720"/>
            <a:ext cx="68580" cy="6477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E4491A-FE02-4608-9A22-6EB963A445D4}"/>
              </a:ext>
            </a:extLst>
          </p:cNvPr>
          <p:cNvCxnSpPr/>
          <p:nvPr/>
        </p:nvCxnSpPr>
        <p:spPr>
          <a:xfrm>
            <a:off x="7658100" y="4716557"/>
            <a:ext cx="609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23779A-C818-4071-84D9-C4BBBD2E30A9}"/>
              </a:ext>
            </a:extLst>
          </p:cNvPr>
          <p:cNvSpPr txBox="1"/>
          <p:nvPr/>
        </p:nvSpPr>
        <p:spPr>
          <a:xfrm>
            <a:off x="2118360" y="788022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Desktop</a:t>
            </a:r>
            <a:endParaRPr lang="en-US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011FCD-C53A-4931-9BEA-F98706AD162A}"/>
              </a:ext>
            </a:extLst>
          </p:cNvPr>
          <p:cNvSpPr txBox="1"/>
          <p:nvPr/>
        </p:nvSpPr>
        <p:spPr>
          <a:xfrm>
            <a:off x="4463891" y="788022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Mobile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3FAFD6-C289-4A46-9751-973AD9FAC4F5}"/>
              </a:ext>
            </a:extLst>
          </p:cNvPr>
          <p:cNvSpPr txBox="1"/>
          <p:nvPr/>
        </p:nvSpPr>
        <p:spPr>
          <a:xfrm>
            <a:off x="7085171" y="788021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Tablet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5563D3-1261-4608-BDCE-4DD2F86CC52B}"/>
              </a:ext>
            </a:extLst>
          </p:cNvPr>
          <p:cNvSpPr txBox="1"/>
          <p:nvPr/>
        </p:nvSpPr>
        <p:spPr>
          <a:xfrm>
            <a:off x="237946" y="1640122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Customer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615265-B5D8-4AE2-B099-6E337AD0ACFE}"/>
              </a:ext>
            </a:extLst>
          </p:cNvPr>
          <p:cNvSpPr txBox="1"/>
          <p:nvPr/>
        </p:nvSpPr>
        <p:spPr>
          <a:xfrm>
            <a:off x="267601" y="2897860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Prospect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3087B8-1509-409A-9A4F-E4D01B5870F8}"/>
              </a:ext>
            </a:extLst>
          </p:cNvPr>
          <p:cNvSpPr txBox="1"/>
          <p:nvPr/>
        </p:nvSpPr>
        <p:spPr>
          <a:xfrm>
            <a:off x="89668" y="4089261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Undetermined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B15CF6-1BD2-47C2-A9B7-C08073440BF2}"/>
              </a:ext>
            </a:extLst>
          </p:cNvPr>
          <p:cNvSpPr/>
          <p:nvPr/>
        </p:nvSpPr>
        <p:spPr>
          <a:xfrm>
            <a:off x="5166360" y="4674273"/>
            <a:ext cx="45720" cy="2936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D594BC-E5E8-4A12-8DE9-81C99400F273}"/>
              </a:ext>
            </a:extLst>
          </p:cNvPr>
          <p:cNvSpPr/>
          <p:nvPr/>
        </p:nvSpPr>
        <p:spPr>
          <a:xfrm>
            <a:off x="2725000" y="4502876"/>
            <a:ext cx="45719" cy="393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0C1DA97-DD4B-435A-82AB-58BD721C2A40}"/>
              </a:ext>
            </a:extLst>
          </p:cNvPr>
          <p:cNvSpPr/>
          <p:nvPr/>
        </p:nvSpPr>
        <p:spPr>
          <a:xfrm>
            <a:off x="5196840" y="4716557"/>
            <a:ext cx="45719" cy="2704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D5EDD3-59CA-463B-9D8F-7519FA33FA67}"/>
              </a:ext>
            </a:extLst>
          </p:cNvPr>
          <p:cNvSpPr/>
          <p:nvPr/>
        </p:nvSpPr>
        <p:spPr>
          <a:xfrm>
            <a:off x="7610687" y="4634853"/>
            <a:ext cx="68615" cy="2896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3FCE06-9C94-4267-97DE-DD0774A9930F}"/>
              </a:ext>
            </a:extLst>
          </p:cNvPr>
          <p:cNvGrpSpPr/>
          <p:nvPr/>
        </p:nvGrpSpPr>
        <p:grpSpPr>
          <a:xfrm>
            <a:off x="7989605" y="664707"/>
            <a:ext cx="791929" cy="507831"/>
            <a:chOff x="7989605" y="664707"/>
            <a:chExt cx="791929" cy="50783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AE3CC0-6F7C-4C5F-9748-F555A5A016A0}"/>
                </a:ext>
              </a:extLst>
            </p:cNvPr>
            <p:cNvCxnSpPr/>
            <p:nvPr/>
          </p:nvCxnSpPr>
          <p:spPr>
            <a:xfrm>
              <a:off x="7989605" y="794160"/>
              <a:ext cx="254000" cy="0"/>
            </a:xfrm>
            <a:prstGeom prst="line">
              <a:avLst/>
            </a:prstGeom>
            <a:ln w="28575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8105A04-6EF9-46C6-9C60-B23642A1F5CC}"/>
                </a:ext>
              </a:extLst>
            </p:cNvPr>
            <p:cNvCxnSpPr/>
            <p:nvPr/>
          </p:nvCxnSpPr>
          <p:spPr>
            <a:xfrm>
              <a:off x="7989605" y="910913"/>
              <a:ext cx="254000" cy="0"/>
            </a:xfrm>
            <a:prstGeom prst="line">
              <a:avLst/>
            </a:prstGeom>
            <a:ln w="28575">
              <a:solidFill>
                <a:srgbClr val="8A9F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90D12A8-A31C-4575-A4AE-684E29C5EAD3}"/>
                </a:ext>
              </a:extLst>
            </p:cNvPr>
            <p:cNvCxnSpPr/>
            <p:nvPr/>
          </p:nvCxnSpPr>
          <p:spPr>
            <a:xfrm>
              <a:off x="7989605" y="1035365"/>
              <a:ext cx="254000" cy="0"/>
            </a:xfrm>
            <a:prstGeom prst="line">
              <a:avLst/>
            </a:prstGeom>
            <a:ln w="28575">
              <a:solidFill>
                <a:srgbClr val="B05E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BE9F03-AAC1-483E-92B7-FE11B598EFA4}"/>
                </a:ext>
              </a:extLst>
            </p:cNvPr>
            <p:cNvSpPr txBox="1"/>
            <p:nvPr/>
          </p:nvSpPr>
          <p:spPr>
            <a:xfrm>
              <a:off x="8224971" y="664707"/>
              <a:ext cx="556563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2"/>
                  </a:solidFill>
                </a:rPr>
                <a:t>Neutral</a:t>
              </a:r>
            </a:p>
            <a:p>
              <a:r>
                <a:rPr lang="en-US" sz="900" dirty="0">
                  <a:solidFill>
                    <a:srgbClr val="8A9F59"/>
                  </a:solidFill>
                </a:rPr>
                <a:t>Best</a:t>
              </a:r>
            </a:p>
            <a:p>
              <a:r>
                <a:rPr lang="en-US" sz="900" dirty="0">
                  <a:solidFill>
                    <a:srgbClr val="B05E35"/>
                  </a:solidFill>
                </a:rPr>
                <a:t>Worst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082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66BF-0AC0-4E1E-827E-B4CB58C72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1509F-2A6B-401F-A657-B8909E536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36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20063</TotalTime>
  <Words>889</Words>
  <Application>Microsoft Office PowerPoint</Application>
  <PresentationFormat>On-screen Show (16:9)</PresentationFormat>
  <Paragraphs>462</Paragraphs>
  <Slides>27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Oswald Regular</vt:lpstr>
      <vt:lpstr>Simple Light</vt:lpstr>
      <vt:lpstr>Anomaly Detection &amp; Forecasting</vt:lpstr>
      <vt:lpstr>Executive Summary</vt:lpstr>
      <vt:lpstr>Architecture </vt:lpstr>
      <vt:lpstr>Data &amp; Statistics</vt:lpstr>
      <vt:lpstr>Exploratory Analysis - Visitor</vt:lpstr>
      <vt:lpstr>Exploratory Analysis - Visitor</vt:lpstr>
      <vt:lpstr>Exploratory Analysis - Order</vt:lpstr>
      <vt:lpstr>Exploratory Analysis - Rate</vt:lpstr>
      <vt:lpstr>Anomaly Detection</vt:lpstr>
      <vt:lpstr>Model Selection</vt:lpstr>
      <vt:lpstr>Two Callouts</vt:lpstr>
      <vt:lpstr>Cause Analysis</vt:lpstr>
      <vt:lpstr>Forecasting</vt:lpstr>
      <vt:lpstr>Model Selection - Forecasting</vt:lpstr>
      <vt:lpstr>Metric Evaluation</vt:lpstr>
      <vt:lpstr>Forecast </vt:lpstr>
      <vt:lpstr>Outliers in the forecast?</vt:lpstr>
      <vt:lpstr>KPI Dashboard Demo</vt:lpstr>
      <vt:lpstr>PowerPoint Presentation</vt:lpstr>
      <vt:lpstr>Appendix</vt:lpstr>
      <vt:lpstr>Metric Evaluation</vt:lpstr>
      <vt:lpstr>Visitors</vt:lpstr>
      <vt:lpstr>Orders</vt:lpstr>
      <vt:lpstr>Conversion Rate</vt:lpstr>
      <vt:lpstr>More Models for Anomaly Detection</vt:lpstr>
      <vt:lpstr>PowerPoint Presentation</vt:lpstr>
      <vt:lpstr>Anomaly Detection on 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Xiaoxin Xu</dc:creator>
  <cp:lastModifiedBy>Xiaoxin Xu</cp:lastModifiedBy>
  <cp:revision>381</cp:revision>
  <dcterms:modified xsi:type="dcterms:W3CDTF">2019-08-21T20:33:32Z</dcterms:modified>
</cp:coreProperties>
</file>