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61" r:id="rId5"/>
    <p:sldId id="268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4" autoAdjust="0"/>
    <p:restoredTop sz="94660"/>
  </p:normalViewPr>
  <p:slideViewPr>
    <p:cSldViewPr>
      <p:cViewPr varScale="1">
        <p:scale>
          <a:sx n="153" d="100"/>
          <a:sy n="153" d="100"/>
        </p:scale>
        <p:origin x="20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1CEC62F-9D0E-53A6-E0DD-37A1556BB3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VE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5B1C5D6-2680-CCA1-E1C7-82DDFDFFA0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en-VE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6CE673DD-CC0A-9657-3587-0D661BD050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8EBD3A9A-15C3-ECA0-610F-5B5436C4E8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VE"/>
              <a:t>Click to edit Master text styles</a:t>
            </a:r>
          </a:p>
          <a:p>
            <a:pPr lvl="1"/>
            <a:r>
              <a:rPr lang="ru-RU" altLang="en-VE"/>
              <a:t>Second level</a:t>
            </a:r>
          </a:p>
          <a:p>
            <a:pPr lvl="2"/>
            <a:r>
              <a:rPr lang="ru-RU" altLang="en-VE"/>
              <a:t>Third level</a:t>
            </a:r>
          </a:p>
          <a:p>
            <a:pPr lvl="3"/>
            <a:r>
              <a:rPr lang="ru-RU" altLang="en-VE"/>
              <a:t>Fourth level</a:t>
            </a:r>
          </a:p>
          <a:p>
            <a:pPr lvl="4"/>
            <a:r>
              <a:rPr lang="ru-RU" altLang="en-VE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0BAD15A6-B36A-F3B6-8BA3-69250F22D2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VE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99A7698D-B249-8B3B-B12A-9F1FAA70F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8E8B971-9C48-2A47-A923-E3F02CDE390E}" type="slidenum">
              <a:rPr lang="ru-RU" altLang="en-VE"/>
              <a:pPr/>
              <a:t>‹#›</a:t>
            </a:fld>
            <a:endParaRPr lang="ru-RU" altLang="en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8CF39E2-B7BA-0920-EC0A-82550B86CE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5150" y="5157788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200">
                <a:solidFill>
                  <a:srgbClr val="080808"/>
                </a:solidFill>
              </a:defRPr>
            </a:lvl1pPr>
          </a:lstStyle>
          <a:p>
            <a:pPr lvl="0"/>
            <a:r>
              <a:rPr lang="en-US" altLang="en-VE" noProof="0"/>
              <a:t>Click to edit Master title style</a:t>
            </a:r>
            <a:endParaRPr lang="ru-RU" altLang="en-VE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C05908F-24E0-67D4-8180-69BE8EF87B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5150" y="6045200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altLang="en-VE" noProof="0"/>
              <a:t>Click to edit Master subtitle style</a:t>
            </a:r>
            <a:endParaRPr lang="ru-RU" altLang="en-V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A06-4FC9-F309-8A4C-E40B308A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76B5B-94C2-0F2C-F03A-85841A50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E"/>
          </a:p>
        </p:txBody>
      </p:sp>
    </p:spTree>
    <p:extLst>
      <p:ext uri="{BB962C8B-B14F-4D97-AF65-F5344CB8AC3E}">
        <p14:creationId xmlns:p14="http://schemas.microsoft.com/office/powerpoint/2010/main" val="193724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8A165-7E10-96AF-0A9D-5E0B7BD57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264275" y="620713"/>
            <a:ext cx="1908175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8A06-FBD6-1215-6DAD-2963D052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620713"/>
            <a:ext cx="5572125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E"/>
          </a:p>
        </p:txBody>
      </p:sp>
    </p:spTree>
    <p:extLst>
      <p:ext uri="{BB962C8B-B14F-4D97-AF65-F5344CB8AC3E}">
        <p14:creationId xmlns:p14="http://schemas.microsoft.com/office/powerpoint/2010/main" val="295896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6BBB-9B01-7C09-3979-F47D4AA6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889C-EB2B-94FE-067E-3B25C366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E"/>
          </a:p>
        </p:txBody>
      </p:sp>
    </p:spTree>
    <p:extLst>
      <p:ext uri="{BB962C8B-B14F-4D97-AF65-F5344CB8AC3E}">
        <p14:creationId xmlns:p14="http://schemas.microsoft.com/office/powerpoint/2010/main" val="375722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E5C7-6DC7-8958-EBB1-D1BBF229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F029-EADC-541E-82CC-F86961C6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739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3C35-46AE-E509-3BFF-21E1ABA8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F670-A974-A311-1BE9-F5722C47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3632200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3A50C-D797-6DFE-ACC7-C3E7ADEF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4350" y="1628775"/>
            <a:ext cx="3632200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E"/>
          </a:p>
        </p:txBody>
      </p:sp>
    </p:spTree>
    <p:extLst>
      <p:ext uri="{BB962C8B-B14F-4D97-AF65-F5344CB8AC3E}">
        <p14:creationId xmlns:p14="http://schemas.microsoft.com/office/powerpoint/2010/main" val="303259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CEA-9323-B906-EB36-3DF344AC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97838-1267-955F-59EC-45971ED0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7E45-F4E2-4567-6C0A-AE221ACE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0F270-CBD7-DD5E-254A-DFA86151D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FF2B8-A06C-7B96-C796-E1DAC600B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E"/>
          </a:p>
        </p:txBody>
      </p:sp>
    </p:spTree>
    <p:extLst>
      <p:ext uri="{BB962C8B-B14F-4D97-AF65-F5344CB8AC3E}">
        <p14:creationId xmlns:p14="http://schemas.microsoft.com/office/powerpoint/2010/main" val="350422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BD9E-4011-4026-B02A-DD4EF97C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E"/>
          </a:p>
        </p:txBody>
      </p:sp>
    </p:spTree>
    <p:extLst>
      <p:ext uri="{BB962C8B-B14F-4D97-AF65-F5344CB8AC3E}">
        <p14:creationId xmlns:p14="http://schemas.microsoft.com/office/powerpoint/2010/main" val="19605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7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1904-66B2-17DF-1FE4-93BA8152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46D5-FD5C-1795-59AF-313E95DD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D4DD1-D1F3-BEB6-3568-4A50F8FFB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06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1AD1-06DA-074F-E983-DB19CE05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7E708-C368-D076-6512-0D078C771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A479E-2832-870D-5921-8E305E65A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0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A0A751-5485-7113-170F-18E20F892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207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E"/>
              <a:t>Click to edit Master title style</a:t>
            </a:r>
            <a:endParaRPr lang="ru-RU" altLang="en-VE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D6B7D8-ECAE-ECEA-8D9A-2E9A46597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741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E"/>
              <a:t>Click to edit Master text styles</a:t>
            </a:r>
          </a:p>
          <a:p>
            <a:pPr lvl="1"/>
            <a:r>
              <a:rPr lang="en-US" altLang="en-VE"/>
              <a:t>Second level</a:t>
            </a:r>
          </a:p>
          <a:p>
            <a:pPr lvl="2"/>
            <a:r>
              <a:rPr lang="en-US" altLang="en-VE"/>
              <a:t>Third level</a:t>
            </a:r>
          </a:p>
          <a:p>
            <a:pPr lvl="3"/>
            <a:r>
              <a:rPr lang="en-US" altLang="en-VE"/>
              <a:t>Fourth level</a:t>
            </a:r>
          </a:p>
          <a:p>
            <a:pPr lvl="4"/>
            <a:r>
              <a:rPr lang="en-US" altLang="en-VE"/>
              <a:t>Fifth level</a:t>
            </a:r>
            <a:endParaRPr lang="ru-RU" altLang="en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84C80864-BD43-E18B-FD6C-E33F7BC7EE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95513" y="5516563"/>
            <a:ext cx="5154612" cy="720725"/>
          </a:xfrm>
        </p:spPr>
        <p:txBody>
          <a:bodyPr/>
          <a:lstStyle/>
          <a:p>
            <a:r>
              <a:rPr lang="es-ES" altLang="en-VE" dirty="0">
                <a:latin typeface="Tahoma" panose="020B0604030504040204" pitchFamily="34" charset="0"/>
              </a:rPr>
              <a:t>Calidad del Vino</a:t>
            </a:r>
            <a:endParaRPr lang="en-US" altLang="en-VE" dirty="0">
              <a:latin typeface="Tahoma" panose="020B0604030504040204" pitchFamily="34" charset="0"/>
            </a:endParaRP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D543217E-7CDE-20FD-9F2A-8FCFD95213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68538" y="6092825"/>
            <a:ext cx="3959646" cy="647700"/>
          </a:xfrm>
        </p:spPr>
        <p:txBody>
          <a:bodyPr/>
          <a:lstStyle/>
          <a:p>
            <a:r>
              <a:rPr lang="es-ES" altLang="en-VE" dirty="0" err="1"/>
              <a:t>Bootcamp</a:t>
            </a:r>
            <a:r>
              <a:rPr lang="es-ES" altLang="en-VE" dirty="0"/>
              <a:t> Avanzado</a:t>
            </a:r>
            <a:endParaRPr lang="uk-UA" altLang="en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0A9D40-B7A4-8459-1E3F-D4405D457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5616575" cy="649288"/>
          </a:xfrm>
        </p:spPr>
        <p:txBody>
          <a:bodyPr/>
          <a:lstStyle/>
          <a:p>
            <a:pPr algn="l"/>
            <a:r>
              <a:rPr lang="en-US" altLang="en-VE" sz="3200" dirty="0" err="1">
                <a:latin typeface="Tahoma" panose="020B0604030504040204" pitchFamily="34" charset="0"/>
              </a:rPr>
              <a:t>Objetivos</a:t>
            </a:r>
            <a:endParaRPr lang="uk-UA" altLang="en-VE" sz="3200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35CBF7A-2AA9-FC2A-E9DB-0A4BA9F93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916832"/>
            <a:ext cx="7777162" cy="3095922"/>
          </a:xfrm>
        </p:spPr>
        <p:txBody>
          <a:bodyPr/>
          <a:lstStyle/>
          <a:p>
            <a:pPr marL="342900" lvl="0" indent="-342900">
              <a:buFont typeface="Symbol" pitchFamily="2" charset="2"/>
              <a:buChar char=""/>
            </a:pPr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Aplicar los conocimientos adquiridos durante el </a:t>
            </a:r>
            <a:r>
              <a:rPr lang="es-ES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Bootcamp</a:t>
            </a:r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 en un proyecto.</a:t>
            </a:r>
            <a:endParaRPr lang="en-VE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Fomentar el desarrollo de proyectos reales.</a:t>
            </a:r>
            <a:endParaRPr lang="en-VE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Desarrollar un proyecto para portafolio donde se aplique ciencia de datos.</a:t>
            </a:r>
            <a:r>
              <a:rPr lang="en-VE" sz="2000" dirty="0"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endParaRPr lang="uk-UA" altLang="en-VE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0A9D40-B7A4-8459-1E3F-D4405D457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5616575" cy="649288"/>
          </a:xfrm>
        </p:spPr>
        <p:txBody>
          <a:bodyPr/>
          <a:lstStyle/>
          <a:p>
            <a:pPr algn="l"/>
            <a:r>
              <a:rPr lang="en-US" altLang="en-VE" sz="3200" dirty="0" err="1">
                <a:latin typeface="Tahoma" panose="020B0604030504040204" pitchFamily="34" charset="0"/>
              </a:rPr>
              <a:t>Descripción</a:t>
            </a:r>
            <a:endParaRPr lang="uk-UA" altLang="en-VE" sz="3200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35CBF7A-2AA9-FC2A-E9DB-0A4BA9F93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2348880"/>
            <a:ext cx="7777162" cy="3095922"/>
          </a:xfrm>
        </p:spPr>
        <p:txBody>
          <a:bodyPr/>
          <a:lstStyle/>
          <a:p>
            <a:pPr lvl="0">
              <a:buFont typeface="Symbol" pitchFamily="2" charset="2"/>
              <a:buChar char=""/>
            </a:pPr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Predicción de la calidad y el tipo del vino mediante el análisis de ingredientes</a:t>
            </a:r>
            <a:r>
              <a:rPr lang="en-VE" sz="2000" dirty="0">
                <a:latin typeface="Verdana" panose="020B0604030504040204" pitchFamily="34" charset="0"/>
                <a:ea typeface="굴림" panose="020B0600000101010101" pitchFamily="34" charset="-127"/>
              </a:rPr>
              <a:t>.</a:t>
            </a:r>
          </a:p>
          <a:p>
            <a:pPr marL="0" lvl="0" indent="0">
              <a:buNone/>
            </a:pPr>
            <a:endParaRPr lang="en-VE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Fuentes:</a:t>
            </a:r>
          </a:p>
          <a:p>
            <a:pPr lvl="1" indent="-342900">
              <a:buFont typeface="Symbol" pitchFamily="2" charset="2"/>
              <a:buChar char=""/>
            </a:pP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https://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www.kaggle.com</a:t>
            </a: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/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datasets</a:t>
            </a: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/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subhajournal</a:t>
            </a: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/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wine</a:t>
            </a: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-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quality</a:t>
            </a: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-data-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combined</a:t>
            </a: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/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code?resource</a:t>
            </a: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=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download</a:t>
            </a:r>
            <a:endParaRPr lang="es-ES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342900" lvl="0" indent="-342900">
              <a:buFont typeface="Symbol" pitchFamily="2" charset="2"/>
              <a:buChar char=""/>
            </a:pPr>
            <a:endParaRPr lang="en-VE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r>
              <a:rPr lang="es-ES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Dataset</a:t>
            </a:r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: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WineQuality.csv</a:t>
            </a:r>
            <a:endParaRPr lang="en-V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VE" sz="2000" dirty="0"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endParaRPr lang="uk-UA" altLang="en-VE" sz="2000" dirty="0"/>
          </a:p>
        </p:txBody>
      </p:sp>
    </p:spTree>
    <p:extLst>
      <p:ext uri="{BB962C8B-B14F-4D97-AF65-F5344CB8AC3E}">
        <p14:creationId xmlns:p14="http://schemas.microsoft.com/office/powerpoint/2010/main" val="128849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0A9D40-B7A4-8459-1E3F-D4405D457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5616575" cy="649288"/>
          </a:xfrm>
        </p:spPr>
        <p:txBody>
          <a:bodyPr/>
          <a:lstStyle/>
          <a:p>
            <a:pPr algn="l"/>
            <a:r>
              <a:rPr lang="en-US" altLang="en-VE" sz="3200" dirty="0" err="1">
                <a:latin typeface="Tahoma" panose="020B0604030504040204" pitchFamily="34" charset="0"/>
              </a:rPr>
              <a:t>Procedimientos</a:t>
            </a:r>
            <a:endParaRPr lang="uk-UA" altLang="en-VE" sz="3200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35CBF7A-2AA9-FC2A-E9DB-0A4BA9F93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7162" cy="4202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Recopoliación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 de </a:t>
            </a:r>
            <a:r>
              <a:rPr lang="en-US" altLang="ko-K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Datos</a:t>
            </a: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800100" lvl="2" indent="0">
              <a:buNone/>
            </a:pP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1) 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Dataset</a:t>
            </a: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: 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WineQuality.csv</a:t>
            </a:r>
            <a:endParaRPr lang="en-VE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800100" lvl="2" indent="0">
              <a:buNone/>
            </a:pP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2) Importar bibliotecas y cargar datos</a:t>
            </a:r>
            <a:endParaRPr lang="en-VE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800100" lvl="2" indent="0">
              <a:buNone/>
            </a:pP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3) Exploración del conjunto de datos (EDA)</a:t>
            </a:r>
            <a:endParaRPr lang="en-VE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800100" lvl="2" indent="0">
              <a:buNone/>
            </a:pP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4) Aplicar Machine 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Learning</a:t>
            </a:r>
            <a:endParaRPr lang="en-VE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800100" lvl="2" indent="0">
              <a:buNone/>
            </a:pP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5) Predicciones</a:t>
            </a:r>
            <a:endParaRPr lang="en-VE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800100" lvl="2" indent="0">
              <a:buNone/>
            </a:pP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6) Modelos finales</a:t>
            </a:r>
            <a:endParaRPr lang="en-VE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9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0A9D40-B7A4-8459-1E3F-D4405D457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5616575" cy="649288"/>
          </a:xfrm>
        </p:spPr>
        <p:txBody>
          <a:bodyPr/>
          <a:lstStyle/>
          <a:p>
            <a:pPr algn="l"/>
            <a:r>
              <a:rPr lang="en-US" altLang="en-VE" sz="3200">
                <a:latin typeface="Tahoma" panose="020B0604030504040204" pitchFamily="34" charset="0"/>
              </a:rPr>
              <a:t>Procedimientos</a:t>
            </a:r>
            <a:endParaRPr lang="uk-UA" altLang="en-VE" sz="3200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35CBF7A-2AA9-FC2A-E9DB-0A4BA9F93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567856"/>
            <a:ext cx="7777162" cy="4202112"/>
          </a:xfrm>
        </p:spPr>
        <p:txBody>
          <a:bodyPr/>
          <a:lstStyle/>
          <a:p>
            <a:pPr marL="800100" lvl="2" indent="0">
              <a:buNone/>
            </a:pPr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1) </a:t>
            </a:r>
            <a:r>
              <a:rPr lang="es-ES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Dataset</a:t>
            </a:r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: </a:t>
            </a:r>
            <a:r>
              <a:rPr lang="es-ES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WineQuality.csv</a:t>
            </a:r>
            <a:endParaRPr lang="en-VE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 indent="-342900">
              <a:buAutoNum type="arabicParenR"/>
            </a:pP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Dataset</a:t>
            </a: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: </a:t>
            </a:r>
            <a:r>
              <a:rPr lang="es-ES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WineQuality.csv</a:t>
            </a:r>
            <a:endParaRPr lang="es-ES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 indent="-342900">
              <a:buAutoNum type="arabicParenR"/>
            </a:pPr>
            <a:endParaRPr lang="es-ES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2" indent="-342900">
              <a:buAutoNum type="arabicParenR"/>
            </a:pPr>
            <a:endParaRPr lang="en-VE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800100" lvl="2" indent="0">
              <a:buNone/>
            </a:pPr>
            <a:r>
              <a:rPr lang="es-ES" sz="1600" dirty="0">
                <a:latin typeface="Verdana" panose="020B0604030504040204" pitchFamily="34" charset="0"/>
                <a:ea typeface="굴림" panose="020B0600000101010101" pitchFamily="34" charset="-127"/>
              </a:rPr>
              <a:t>2) Importar bibliotecas y cargar datos</a:t>
            </a:r>
            <a:endParaRPr lang="en-VE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000" dirty="0">
                <a:latin typeface="Verdana" panose="020B0604030504040204" pitchFamily="34" charset="0"/>
                <a:ea typeface="굴림" panose="020B0600000101010101" pitchFamily="34" charset="-127"/>
              </a:rPr>
              <a:t>2) Importar bibliotecas y cargar datos</a:t>
            </a:r>
            <a:endParaRPr lang="en-VE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4312CF4-3C29-267E-432B-B187C39E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988840"/>
            <a:ext cx="6781800" cy="1917700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56C0A7-8B64-EF10-18B9-1ACB2D96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70" y="4437112"/>
            <a:ext cx="4026902" cy="22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0A9D40-B7A4-8459-1E3F-D4405D457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5616575" cy="649288"/>
          </a:xfrm>
        </p:spPr>
        <p:txBody>
          <a:bodyPr/>
          <a:lstStyle/>
          <a:p>
            <a:pPr algn="l"/>
            <a:r>
              <a:rPr lang="en-US" altLang="en-VE" sz="3200" dirty="0">
                <a:latin typeface="Tahoma" panose="020B0604030504040204" pitchFamily="34" charset="0"/>
              </a:rPr>
              <a:t>EDA</a:t>
            </a:r>
            <a:endParaRPr lang="uk-UA" altLang="en-VE" sz="3200" dirty="0">
              <a:latin typeface="Tahoma" panose="020B0604030504040204" pitchFamily="34" charset="0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2C90632-E4C3-2EFC-987D-F6C2CEF1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600200"/>
            <a:ext cx="3471615" cy="1900808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EB3EBB7-62CC-4B04-7C2D-6AEB5CAD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608708"/>
            <a:ext cx="4495800" cy="1892300"/>
          </a:xfrm>
          <a:prstGeom prst="rect">
            <a:avLst/>
          </a:prstGeom>
        </p:spPr>
      </p:pic>
      <p:pic>
        <p:nvPicPr>
          <p:cNvPr id="8" name="Picture 7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BEF6207F-7AD7-70FC-FBFF-4D4467958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699460"/>
            <a:ext cx="7772400" cy="125440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05D14D9-6017-0989-67A6-37B6EFD3E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5085184"/>
            <a:ext cx="2084722" cy="1705682"/>
          </a:xfrm>
          <a:prstGeom prst="rect">
            <a:avLst/>
          </a:prstGeom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32801C8-F81D-F740-9F57-1D5ADAE26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115" y="5152318"/>
            <a:ext cx="1594005" cy="4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0A9D40-B7A4-8459-1E3F-D4405D457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849046" cy="649288"/>
          </a:xfrm>
        </p:spPr>
        <p:txBody>
          <a:bodyPr/>
          <a:lstStyle/>
          <a:p>
            <a:pPr algn="l"/>
            <a:r>
              <a:rPr lang="en-US" altLang="en-VE" sz="3200" dirty="0">
                <a:latin typeface="Tahoma" panose="020B0604030504040204" pitchFamily="34" charset="0"/>
              </a:rPr>
              <a:t>Machine Learning – Predictions</a:t>
            </a:r>
            <a:endParaRPr lang="uk-UA" altLang="en-VE" sz="3200" dirty="0">
              <a:latin typeface="Tahoma" panose="020B0604030504040204" pitchFamily="34" charset="0"/>
            </a:endParaRPr>
          </a:p>
        </p:txBody>
      </p:sp>
      <p:pic>
        <p:nvPicPr>
          <p:cNvPr id="6" name="Picture 5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4A7C23CD-938D-7B21-78C9-B045BD1B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3543300" cy="29464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E8A6651-922E-D629-CD94-39C23550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00" y="1772816"/>
            <a:ext cx="3648405" cy="1368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9BF69-A145-2FF4-93D8-4B2E69F92F78}"/>
              </a:ext>
            </a:extLst>
          </p:cNvPr>
          <p:cNvSpPr txBox="1"/>
          <p:nvPr/>
        </p:nvSpPr>
        <p:spPr>
          <a:xfrm>
            <a:off x="3643395" y="3290500"/>
            <a:ext cx="53210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V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matriz de confusión para la predicción de la calidad del vino es una matriz 7x7 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VE" sz="12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V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uestra el número de verdaderos positivos, falsos positivos, verdaderos negativos y falsos negativos para cada una de las 7 clases de calidad del vino (de 3 a 9). 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V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precisión del modelo de predicción de la calidad del vino es de 0,9946</a:t>
            </a:r>
            <a:r>
              <a:rPr lang="en-VE" sz="12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V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V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 que indica que el modelo hizo predicciones precisas para la mayoría de los casos de calidad del vino.</a:t>
            </a:r>
          </a:p>
          <a:p>
            <a:pPr marL="171450" indent="-171450">
              <a:buFont typeface="Wingdings" pitchFamily="2" charset="2"/>
              <a:buChar char="ü"/>
            </a:pPr>
            <a:endParaRPr lang="en-VE" sz="1200" kern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7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0A9D40-B7A4-8459-1E3F-D4405D457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5616575" cy="649288"/>
          </a:xfrm>
        </p:spPr>
        <p:txBody>
          <a:bodyPr/>
          <a:lstStyle/>
          <a:p>
            <a:pPr algn="l"/>
            <a:r>
              <a:rPr lang="en-US" altLang="en-VE" sz="3200" dirty="0" err="1">
                <a:latin typeface="Tahoma" panose="020B0604030504040204" pitchFamily="34" charset="0"/>
              </a:rPr>
              <a:t>Mejores</a:t>
            </a:r>
            <a:r>
              <a:rPr lang="en-US" altLang="en-VE" sz="3200" dirty="0">
                <a:latin typeface="Tahoma" panose="020B0604030504040204" pitchFamily="34" charset="0"/>
              </a:rPr>
              <a:t> </a:t>
            </a:r>
            <a:r>
              <a:rPr lang="en-US" altLang="en-VE" sz="3200" dirty="0" err="1">
                <a:latin typeface="Tahoma" panose="020B0604030504040204" pitchFamily="34" charset="0"/>
              </a:rPr>
              <a:t>Modelos</a:t>
            </a:r>
            <a:endParaRPr lang="uk-UA" altLang="en-VE" sz="3200" dirty="0">
              <a:latin typeface="Tahoma" panose="020B0604030504040204" pitchFamily="34" charset="0"/>
            </a:endParaRPr>
          </a:p>
        </p:txBody>
      </p:sp>
      <p:pic>
        <p:nvPicPr>
          <p:cNvPr id="4" name="Picture 3" descr="A bar chart with blue squares&#10;&#10;Description automatically generated">
            <a:extLst>
              <a:ext uri="{FF2B5EF4-FFF2-40B4-BE49-F238E27FC236}">
                <a16:creationId xmlns:a16="http://schemas.microsoft.com/office/drawing/2014/main" id="{B6370DFA-566B-A8FA-D726-BC0837F0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880828"/>
            <a:ext cx="4120278" cy="3329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23067-DB88-DA15-8C28-9CD748BD534E}"/>
              </a:ext>
            </a:extLst>
          </p:cNvPr>
          <p:cNvSpPr txBox="1"/>
          <p:nvPr/>
        </p:nvSpPr>
        <p:spPr>
          <a:xfrm>
            <a:off x="897775" y="5561215"/>
            <a:ext cx="741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este ejemplo, estamos trazando las puntuaciones de precisión para cuatro modelos diferentes (Modelo A, Modelo B, Modelo C y Modelo D). Podemos ajustar el código para incluir diferentes variantes de modelo y puntajes de precisión basados en nuestro caso especifico.</a:t>
            </a:r>
            <a:endParaRPr lang="en-VE" sz="1000" dirty="0"/>
          </a:p>
        </p:txBody>
      </p:sp>
    </p:spTree>
    <p:extLst>
      <p:ext uri="{BB962C8B-B14F-4D97-AF65-F5344CB8AC3E}">
        <p14:creationId xmlns:p14="http://schemas.microsoft.com/office/powerpoint/2010/main" val="295666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0A9D40-B7A4-8459-1E3F-D4405D457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5616575" cy="649288"/>
          </a:xfrm>
        </p:spPr>
        <p:txBody>
          <a:bodyPr/>
          <a:lstStyle/>
          <a:p>
            <a:pPr algn="l"/>
            <a:r>
              <a:rPr lang="en-US" altLang="en-VE" sz="3200" dirty="0" err="1">
                <a:latin typeface="Tahoma" panose="020B0604030504040204" pitchFamily="34" charset="0"/>
              </a:rPr>
              <a:t>Conclusión</a:t>
            </a:r>
            <a:endParaRPr lang="uk-UA" altLang="en-VE" sz="3200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35CBF7A-2AA9-FC2A-E9DB-0A4BA9F93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7162" cy="420211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1800" dirty="0">
                <a:solidFill>
                  <a:srgbClr val="242438"/>
                </a:solidFill>
                <a:latin typeface="Roboto" panose="02000000000000000000" pitchFamily="2" charset="0"/>
              </a:rPr>
              <a:t>L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os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modelos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finales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utilizados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para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predecir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la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calidad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del vino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pueden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variar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dependiendo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del conjunto de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datos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variables y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algoritmos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Machine Learning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utilizados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 Los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valores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métricas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utilizadas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para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evaluar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el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rendimiento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estos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modelos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también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pueden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variar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pero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los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más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comunes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incluyen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precisión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En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última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instancia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el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mejor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método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para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predecir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la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calidad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del vino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depende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del conjunto de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datos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específicos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los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objetivos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 del </a:t>
            </a:r>
            <a:r>
              <a:rPr lang="en-US" sz="1800" b="0" i="0" u="none" strike="noStrike" dirty="0" err="1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análisis</a:t>
            </a:r>
            <a:r>
              <a:rPr lang="en-US" sz="1800" b="0" i="0" u="none" strike="noStrike" dirty="0">
                <a:solidFill>
                  <a:srgbClr val="242438"/>
                </a:solidFill>
                <a:effectLst/>
                <a:latin typeface="Roboto" panose="02000000000000000000" pitchFamily="2" charset="0"/>
              </a:rPr>
              <a:t>.</a:t>
            </a:r>
            <a:endParaRPr lang="uk-UA" altLang="en-VE" dirty="0"/>
          </a:p>
        </p:txBody>
      </p:sp>
    </p:spTree>
    <p:extLst>
      <p:ext uri="{BB962C8B-B14F-4D97-AF65-F5344CB8AC3E}">
        <p14:creationId xmlns:p14="http://schemas.microsoft.com/office/powerpoint/2010/main" val="1444786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V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V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</TotalTime>
  <Words>360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Roboto</vt:lpstr>
      <vt:lpstr>Symbol</vt:lpstr>
      <vt:lpstr>Tahoma</vt:lpstr>
      <vt:lpstr>Times New Roman</vt:lpstr>
      <vt:lpstr>Verdana</vt:lpstr>
      <vt:lpstr>Wingdings</vt:lpstr>
      <vt:lpstr>template</vt:lpstr>
      <vt:lpstr>Calidad del Vino</vt:lpstr>
      <vt:lpstr>Objetivos</vt:lpstr>
      <vt:lpstr>Descripción</vt:lpstr>
      <vt:lpstr>Procedimientos</vt:lpstr>
      <vt:lpstr>Procedimientos</vt:lpstr>
      <vt:lpstr>EDA</vt:lpstr>
      <vt:lpstr>Machine Learning – Predictions</vt:lpstr>
      <vt:lpstr>Mejores Modelos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Vicente Ciampa</dc:creator>
  <cp:lastModifiedBy>Vicente Ciampa</cp:lastModifiedBy>
  <cp:revision>10</cp:revision>
  <dcterms:created xsi:type="dcterms:W3CDTF">2023-08-07T15:58:43Z</dcterms:created>
  <dcterms:modified xsi:type="dcterms:W3CDTF">2023-08-07T16:36:12Z</dcterms:modified>
</cp:coreProperties>
</file>