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317" r:id="rId3"/>
    <p:sldId id="310" r:id="rId4"/>
    <p:sldId id="311" r:id="rId5"/>
    <p:sldId id="312" r:id="rId6"/>
    <p:sldId id="313" r:id="rId7"/>
    <p:sldId id="306" r:id="rId8"/>
    <p:sldId id="294" r:id="rId9"/>
    <p:sldId id="304" r:id="rId10"/>
    <p:sldId id="308" r:id="rId11"/>
    <p:sldId id="309" r:id="rId12"/>
    <p:sldId id="298" r:id="rId13"/>
    <p:sldId id="305" r:id="rId14"/>
    <p:sldId id="316" r:id="rId15"/>
    <p:sldId id="318" r:id="rId16"/>
    <p:sldId id="320" r:id="rId17"/>
    <p:sldId id="321" r:id="rId18"/>
    <p:sldId id="322" r:id="rId19"/>
    <p:sldId id="323" r:id="rId20"/>
    <p:sldId id="319" r:id="rId21"/>
    <p:sldId id="324" r:id="rId22"/>
    <p:sldId id="325" r:id="rId23"/>
    <p:sldId id="327" r:id="rId24"/>
    <p:sldId id="326" r:id="rId25"/>
    <p:sldId id="32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79020" autoAdjust="0"/>
  </p:normalViewPr>
  <p:slideViewPr>
    <p:cSldViewPr snapToGrid="0">
      <p:cViewPr>
        <p:scale>
          <a:sx n="68" d="100"/>
          <a:sy n="68" d="100"/>
        </p:scale>
        <p:origin x="1253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2T11:06:51.5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484 1,'-5'0,"-7"0,-7 0,-6 0,-3 0,-19 0,-12 0,-1 0,4 0,6 0,7 0,0 0,6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92AFCF-D6F5-4728-946C-FB5A6A2EC24D}" type="datetimeFigureOut">
              <a:rPr lang="en-AU" smtClean="0"/>
              <a:t>12/04/2021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56CC48-A98B-46D2-A920-CEC1553D29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2597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Who wants to use regex!?</a:t>
            </a:r>
          </a:p>
          <a:p>
            <a:r>
              <a:rPr lang="en-AU" dirty="0"/>
              <a:t>Middle click hold drag to multiline easier in </a:t>
            </a:r>
            <a:r>
              <a:rPr lang="en-AU" dirty="0" err="1"/>
              <a:t>VSCode</a:t>
            </a:r>
            <a:r>
              <a:rPr lang="en-AU" dirty="0"/>
              <a:t>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56CC48-A98B-46D2-A920-CEC1553D294A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53286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56:40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56CC48-A98B-46D2-A920-CEC1553D294A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72239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60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56CC48-A98B-46D2-A920-CEC1553D294A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68956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65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56CC48-A98B-46D2-A920-CEC1553D294A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1833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Laptop coding is infinitely easier!</a:t>
            </a:r>
          </a:p>
          <a:p>
            <a:endParaRPr lang="en-AU" dirty="0"/>
          </a:p>
          <a:p>
            <a:r>
              <a:rPr lang="en-AU" dirty="0"/>
              <a:t>Much more intuitive! Commands make sense! Shortcuts make sense…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56CC48-A98B-46D2-A920-CEC1553D294A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7245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10:40m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56CC48-A98B-46D2-A920-CEC1553D294A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6840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18:40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56CC48-A98B-46D2-A920-CEC1553D294A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1032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23:40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56CC48-A98B-46D2-A920-CEC1553D294A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1367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33:40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56CC48-A98B-46D2-A920-CEC1553D294A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2323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38:40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56CC48-A98B-46D2-A920-CEC1553D294A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5974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46:40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56CC48-A98B-46D2-A920-CEC1553D294A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9997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51:40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56CC48-A98B-46D2-A920-CEC1553D294A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7947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D1E39-3BAB-42F1-AF0F-E55749229C9F}" type="datetimeFigureOut">
              <a:rPr lang="en-AU" smtClean="0"/>
              <a:t>12/04/2021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2B8AF30-179C-45E3-B727-BA6FE81F32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5460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D1E39-3BAB-42F1-AF0F-E55749229C9F}" type="datetimeFigureOut">
              <a:rPr lang="en-AU" smtClean="0"/>
              <a:t>12/04/2021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2B8AF30-179C-45E3-B727-BA6FE81F32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4299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D1E39-3BAB-42F1-AF0F-E55749229C9F}" type="datetimeFigureOut">
              <a:rPr lang="en-AU" smtClean="0"/>
              <a:t>12/04/2021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2B8AF30-179C-45E3-B727-BA6FE81F3233}" type="slidenum">
              <a:rPr lang="en-AU" smtClean="0"/>
              <a:t>‹#›</a:t>
            </a:fld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2365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D1E39-3BAB-42F1-AF0F-E55749229C9F}" type="datetimeFigureOut">
              <a:rPr lang="en-AU" smtClean="0"/>
              <a:t>12/04/2021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2B8AF30-179C-45E3-B727-BA6FE81F32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1143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D1E39-3BAB-42F1-AF0F-E55749229C9F}" type="datetimeFigureOut">
              <a:rPr lang="en-AU" smtClean="0"/>
              <a:t>12/04/2021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2B8AF30-179C-45E3-B727-BA6FE81F3233}" type="slidenum">
              <a:rPr lang="en-AU" smtClean="0"/>
              <a:t>‹#›</a:t>
            </a:fld>
            <a:endParaRPr lang="en-A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2499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D1E39-3BAB-42F1-AF0F-E55749229C9F}" type="datetimeFigureOut">
              <a:rPr lang="en-AU" smtClean="0"/>
              <a:t>12/04/2021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2B8AF30-179C-45E3-B727-BA6FE81F32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6108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D1E39-3BAB-42F1-AF0F-E55749229C9F}" type="datetimeFigureOut">
              <a:rPr lang="en-AU" smtClean="0"/>
              <a:t>12/04/2021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8AF30-179C-45E3-B727-BA6FE81F32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82441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D1E39-3BAB-42F1-AF0F-E55749229C9F}" type="datetimeFigureOut">
              <a:rPr lang="en-AU" smtClean="0"/>
              <a:t>12/04/2021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8AF30-179C-45E3-B727-BA6FE81F32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4655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D1E39-3BAB-42F1-AF0F-E55749229C9F}" type="datetimeFigureOut">
              <a:rPr lang="en-AU" smtClean="0"/>
              <a:t>12/04/2021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8AF30-179C-45E3-B727-BA6FE81F32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5477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D1E39-3BAB-42F1-AF0F-E55749229C9F}" type="datetimeFigureOut">
              <a:rPr lang="en-AU" smtClean="0"/>
              <a:t>12/04/2021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2B8AF30-179C-45E3-B727-BA6FE81F32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2334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D1E39-3BAB-42F1-AF0F-E55749229C9F}" type="datetimeFigureOut">
              <a:rPr lang="en-AU" smtClean="0"/>
              <a:t>12/04/2021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2B8AF30-179C-45E3-B727-BA6FE81F32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382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D1E39-3BAB-42F1-AF0F-E55749229C9F}" type="datetimeFigureOut">
              <a:rPr lang="en-AU" smtClean="0"/>
              <a:t>12/04/2021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2B8AF30-179C-45E3-B727-BA6FE81F32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876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D1E39-3BAB-42F1-AF0F-E55749229C9F}" type="datetimeFigureOut">
              <a:rPr lang="en-AU" smtClean="0"/>
              <a:t>12/04/2021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8AF30-179C-45E3-B727-BA6FE81F32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2501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D1E39-3BAB-42F1-AF0F-E55749229C9F}" type="datetimeFigureOut">
              <a:rPr lang="en-AU" smtClean="0"/>
              <a:t>12/04/2021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8AF30-179C-45E3-B727-BA6FE81F32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7931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D1E39-3BAB-42F1-AF0F-E55749229C9F}" type="datetimeFigureOut">
              <a:rPr lang="en-AU" smtClean="0"/>
              <a:t>12/04/2021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8AF30-179C-45E3-B727-BA6FE81F32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577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D1E39-3BAB-42F1-AF0F-E55749229C9F}" type="datetimeFigureOut">
              <a:rPr lang="en-AU" smtClean="0"/>
              <a:t>12/04/2021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2B8AF30-179C-45E3-B727-BA6FE81F32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7685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D1E39-3BAB-42F1-AF0F-E55749229C9F}" type="datetimeFigureOut">
              <a:rPr lang="en-AU" smtClean="0"/>
              <a:t>12/04/2021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2B8AF30-179C-45E3-B727-BA6FE81F32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8725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hyperlink" Target="http://www.viemu.com/vi-vim-cheat-sheet.gi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vim-adventures.com/" TargetMode="External"/><Relationship Id="rId2" Type="http://schemas.openxmlformats.org/officeDocument/2006/relationships/hyperlink" Target="https://www.youtube.com/channel/UC8ENHE5xdFSwx71u3fDH5Xw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         go </a:t>
            </a:r>
            <a:r>
              <a:rPr lang="en-AU" dirty="0" err="1"/>
              <a:t>brrr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2" y="5175896"/>
            <a:ext cx="8915399" cy="593611"/>
          </a:xfrm>
        </p:spPr>
        <p:txBody>
          <a:bodyPr>
            <a:normAutofit/>
          </a:bodyPr>
          <a:lstStyle/>
          <a:p>
            <a:r>
              <a:rPr lang="en-AU" sz="2400" dirty="0"/>
              <a:t>Victor Kuo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30A2EE0-9C10-4730-BB49-25D76056A829}"/>
              </a:ext>
            </a:extLst>
          </p:cNvPr>
          <p:cNvSpPr txBox="1">
            <a:spLocks/>
          </p:cNvSpPr>
          <p:nvPr/>
        </p:nvSpPr>
        <p:spPr>
          <a:xfrm>
            <a:off x="2589213" y="5472704"/>
            <a:ext cx="8915399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  <p:pic>
        <p:nvPicPr>
          <p:cNvPr id="1026" name="Picture 2" descr="Vim (text editor) - Wikipedia">
            <a:extLst>
              <a:ext uri="{FF2B5EF4-FFF2-40B4-BE49-F238E27FC236}">
                <a16:creationId xmlns:a16="http://schemas.microsoft.com/office/drawing/2014/main" id="{A7DAEEFD-60BF-4DF8-B697-557B32C2A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3" y="3066457"/>
            <a:ext cx="1708150" cy="1710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9F9966-865A-4338-8C69-C07238E9D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4933" y="1305844"/>
            <a:ext cx="4335707" cy="424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473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9045C-C94A-40D8-AD0B-5BE0C2127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1367" y="3154245"/>
            <a:ext cx="8911687" cy="1280890"/>
          </a:xfrm>
        </p:spPr>
        <p:txBody>
          <a:bodyPr/>
          <a:lstStyle/>
          <a:p>
            <a:r>
              <a:rPr lang="en-AU" dirty="0"/>
              <a:t>Let’s get started!</a:t>
            </a:r>
          </a:p>
        </p:txBody>
      </p:sp>
    </p:spTree>
    <p:extLst>
      <p:ext uri="{BB962C8B-B14F-4D97-AF65-F5344CB8AC3E}">
        <p14:creationId xmlns:p14="http://schemas.microsoft.com/office/powerpoint/2010/main" val="3284642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300F4A-BB46-4028-8452-1419DC4F22A1}"/>
              </a:ext>
            </a:extLst>
          </p:cNvPr>
          <p:cNvSpPr txBox="1"/>
          <p:nvPr/>
        </p:nvSpPr>
        <p:spPr>
          <a:xfrm>
            <a:off x="2574524" y="5903650"/>
            <a:ext cx="5397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hlinkClick r:id="rId2"/>
              </a:rPr>
              <a:t>http://www.viemu.com/vi-vim-cheat-sheet.gif</a:t>
            </a:r>
            <a:endParaRPr lang="en-A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D693CAD-1880-4AA9-98FD-1A3A3FD86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744" y="47602"/>
            <a:ext cx="8282512" cy="5856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220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hy I love Vim: It's the lesser-known features that make it so amazing | by  Amit Kulkarni | freeCodeCamp.org | Medium">
            <a:extLst>
              <a:ext uri="{FF2B5EF4-FFF2-40B4-BE49-F238E27FC236}">
                <a16:creationId xmlns:a16="http://schemas.microsoft.com/office/drawing/2014/main" id="{1134A4A5-0A6F-474A-924D-196562839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459" y="1024094"/>
            <a:ext cx="6413081" cy="4809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EA6B09-D3A2-46FF-888C-492C95271E99}"/>
              </a:ext>
            </a:extLst>
          </p:cNvPr>
          <p:cNvSpPr txBox="1"/>
          <p:nvPr/>
        </p:nvSpPr>
        <p:spPr>
          <a:xfrm>
            <a:off x="5330579" y="4928538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Exiting vim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DD7E871-6C4B-4AD0-83B9-8AE5D1971461}"/>
                  </a:ext>
                </a:extLst>
              </p14:cNvPr>
              <p14:cNvContentPartPr/>
              <p14:nvPr/>
            </p14:nvContentPartPr>
            <p14:xfrm>
              <a:off x="5210120" y="5113204"/>
              <a:ext cx="17460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DD7E871-6C4B-4AD0-83B9-8AE5D197146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01120" y="5104564"/>
                <a:ext cx="19224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884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218EE-2F07-4BB5-83DC-0BADA8C29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goal tonight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AE374C-7F79-4BFC-9CBD-AFB7A9F88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185" y="1559830"/>
            <a:ext cx="4565630" cy="501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471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195BA-7999-445D-8743-A137F4405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to get the most out of this talk…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FDE2D-53B2-454A-9409-1CCD8B88B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Sit back, relax, and enjoy!</a:t>
            </a:r>
          </a:p>
          <a:p>
            <a:endParaRPr lang="en-AU" dirty="0"/>
          </a:p>
          <a:p>
            <a:r>
              <a:rPr lang="en-AU" dirty="0"/>
              <a:t>The goal is to give you guys exposure, to let you know what is out there.</a:t>
            </a:r>
          </a:p>
          <a:p>
            <a:endParaRPr lang="en-AU" dirty="0"/>
          </a:p>
          <a:p>
            <a:r>
              <a:rPr lang="en-AU" dirty="0"/>
              <a:t>Feel free to download these slides afterwards and try it out on your own </a:t>
            </a:r>
            <a:r>
              <a:rPr lang="en-AU" dirty="0">
                <a:sym typeface="Wingdings" panose="05000000000000000000" pitchFamily="2" charset="2"/>
              </a:rPr>
              <a:t>.</a:t>
            </a:r>
          </a:p>
          <a:p>
            <a:endParaRPr lang="en-AU" dirty="0">
              <a:sym typeface="Wingdings" panose="05000000000000000000" pitchFamily="2" charset="2"/>
            </a:endParaRPr>
          </a:p>
          <a:p>
            <a:r>
              <a:rPr lang="en-AU" dirty="0">
                <a:sym typeface="Wingdings" panose="05000000000000000000" pitchFamily="2" charset="2"/>
              </a:rPr>
              <a:t>Taking notes or following along will drain you too quickly and you’ll miss what is really important! (</a:t>
            </a:r>
            <a:r>
              <a:rPr lang="en-AU" dirty="0" err="1">
                <a:sym typeface="Wingdings" panose="05000000000000000000" pitchFamily="2" charset="2"/>
              </a:rPr>
              <a:t>imo</a:t>
            </a:r>
            <a:r>
              <a:rPr lang="en-AU" dirty="0">
                <a:sym typeface="Wingdings" panose="05000000000000000000" pitchFamily="2" charset="2"/>
              </a:rPr>
              <a:t> at least)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59393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9045C-C94A-40D8-AD0B-5BE0C2127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1367" y="3154245"/>
            <a:ext cx="8911687" cy="1280890"/>
          </a:xfrm>
        </p:spPr>
        <p:txBody>
          <a:bodyPr/>
          <a:lstStyle/>
          <a:p>
            <a:r>
              <a:rPr lang="en-AU" dirty="0"/>
              <a:t>Let’s actually get started…!</a:t>
            </a:r>
          </a:p>
        </p:txBody>
      </p:sp>
    </p:spTree>
    <p:extLst>
      <p:ext uri="{BB962C8B-B14F-4D97-AF65-F5344CB8AC3E}">
        <p14:creationId xmlns:p14="http://schemas.microsoft.com/office/powerpoint/2010/main" val="3126940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214A5-A8BE-4F48-B445-BA4F078BC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5 minute break!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A56EC-3B84-4ED6-AEEC-014C0342A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600" dirty="0"/>
              <a:t>First 5 people can VIM-BE-GOOD!</a:t>
            </a:r>
          </a:p>
        </p:txBody>
      </p:sp>
    </p:spTree>
    <p:extLst>
      <p:ext uri="{BB962C8B-B14F-4D97-AF65-F5344CB8AC3E}">
        <p14:creationId xmlns:p14="http://schemas.microsoft.com/office/powerpoint/2010/main" val="2245926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608F7-188D-4BC9-85E1-04C7810CC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More complex Vim…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CDBF6-E48B-446D-9932-DBD3A497E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Macro</a:t>
            </a:r>
          </a:p>
        </p:txBody>
      </p:sp>
    </p:spTree>
    <p:extLst>
      <p:ext uri="{BB962C8B-B14F-4D97-AF65-F5344CB8AC3E}">
        <p14:creationId xmlns:p14="http://schemas.microsoft.com/office/powerpoint/2010/main" val="843071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24787-FDBA-4A3B-8F7F-FFDB35A2D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Intermission programming example with application of learnt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EC06C-67FE-4E52-941B-6D00B1053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7835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FC48E-F975-427C-8B96-14668E60F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Plugins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E17A7-1947-4A64-B6DB-4E707E6A4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/>
              <a:t>Recommended:</a:t>
            </a:r>
          </a:p>
          <a:p>
            <a:pPr lvl="1"/>
            <a:r>
              <a:rPr lang="en-AU" sz="1700" dirty="0"/>
              <a:t>Plug '</a:t>
            </a:r>
            <a:r>
              <a:rPr lang="en-AU" sz="1700" dirty="0" err="1"/>
              <a:t>junegunn</a:t>
            </a:r>
            <a:r>
              <a:rPr lang="en-AU" sz="1700" dirty="0"/>
              <a:t>/</a:t>
            </a:r>
            <a:r>
              <a:rPr lang="en-AU" sz="1700" dirty="0" err="1"/>
              <a:t>fzf</a:t>
            </a:r>
            <a:r>
              <a:rPr lang="en-AU" sz="1700" dirty="0"/>
              <a:t>', { 'do': { -&gt; </a:t>
            </a:r>
            <a:r>
              <a:rPr lang="en-AU" sz="1700" dirty="0" err="1"/>
              <a:t>fzf#install</a:t>
            </a:r>
            <a:r>
              <a:rPr lang="en-AU" sz="1700" dirty="0"/>
              <a:t>()  }  } " fuzzy find </a:t>
            </a:r>
          </a:p>
          <a:p>
            <a:pPr lvl="1"/>
            <a:r>
              <a:rPr lang="en-AU" sz="1700" dirty="0"/>
              <a:t>Plug '</a:t>
            </a:r>
            <a:r>
              <a:rPr lang="en-AU" sz="1700" dirty="0" err="1"/>
              <a:t>junegunn</a:t>
            </a:r>
            <a:r>
              <a:rPr lang="en-AU" sz="1700" dirty="0"/>
              <a:t>/</a:t>
            </a:r>
            <a:r>
              <a:rPr lang="en-AU" sz="1700" dirty="0" err="1"/>
              <a:t>fzf.vim</a:t>
            </a:r>
            <a:r>
              <a:rPr lang="en-AU" sz="1700" dirty="0"/>
              <a:t>'</a:t>
            </a:r>
          </a:p>
          <a:p>
            <a:pPr lvl="1"/>
            <a:r>
              <a:rPr lang="en-AU" sz="1700" dirty="0"/>
              <a:t>Plug '</a:t>
            </a:r>
            <a:r>
              <a:rPr lang="en-AU" sz="1700" dirty="0" err="1"/>
              <a:t>morhetz</a:t>
            </a:r>
            <a:r>
              <a:rPr lang="en-AU" sz="1700" dirty="0"/>
              <a:t>/</a:t>
            </a:r>
            <a:r>
              <a:rPr lang="en-AU" sz="1700" dirty="0" err="1"/>
              <a:t>gruvbox</a:t>
            </a:r>
            <a:r>
              <a:rPr lang="en-AU" sz="1700" dirty="0"/>
              <a:t>'</a:t>
            </a:r>
          </a:p>
          <a:p>
            <a:pPr lvl="1"/>
            <a:r>
              <a:rPr lang="en-AU" sz="1700" dirty="0"/>
              <a:t>Plug '</a:t>
            </a:r>
            <a:r>
              <a:rPr lang="en-AU" sz="1700" dirty="0" err="1"/>
              <a:t>tpope</a:t>
            </a:r>
            <a:r>
              <a:rPr lang="en-AU" sz="1700" dirty="0"/>
              <a:t>/vim-commentary' </a:t>
            </a:r>
          </a:p>
          <a:p>
            <a:pPr lvl="1"/>
            <a:r>
              <a:rPr lang="en-AU" sz="1700" dirty="0"/>
              <a:t>Plug '</a:t>
            </a:r>
            <a:r>
              <a:rPr lang="en-AU" sz="1700" dirty="0" err="1"/>
              <a:t>preservim</a:t>
            </a:r>
            <a:r>
              <a:rPr lang="en-AU" sz="1700" dirty="0"/>
              <a:t>/</a:t>
            </a:r>
            <a:r>
              <a:rPr lang="en-AU" sz="1700" dirty="0" err="1"/>
              <a:t>nerdtree</a:t>
            </a:r>
            <a:r>
              <a:rPr lang="en-AU" sz="1700" dirty="0"/>
              <a:t>'</a:t>
            </a:r>
          </a:p>
          <a:p>
            <a:pPr lvl="1"/>
            <a:r>
              <a:rPr lang="en-AU" sz="1700" dirty="0"/>
              <a:t>Plug '</a:t>
            </a:r>
            <a:r>
              <a:rPr lang="en-AU" sz="1700" dirty="0" err="1"/>
              <a:t>tpope</a:t>
            </a:r>
            <a:r>
              <a:rPr lang="en-AU" sz="1700" dirty="0"/>
              <a:t>/vim-surround'</a:t>
            </a:r>
          </a:p>
          <a:p>
            <a:pPr lvl="1"/>
            <a:r>
              <a:rPr lang="en-AU" sz="1700" dirty="0"/>
              <a:t>Plug '</a:t>
            </a:r>
            <a:r>
              <a:rPr lang="en-AU" sz="1700" dirty="0" err="1"/>
              <a:t>jiangmiao</a:t>
            </a:r>
            <a:r>
              <a:rPr lang="en-AU" sz="1700" dirty="0"/>
              <a:t>/auto-pairs'</a:t>
            </a:r>
          </a:p>
          <a:p>
            <a:pPr lvl="1"/>
            <a:endParaRPr lang="en-AU" sz="1700" dirty="0"/>
          </a:p>
          <a:p>
            <a:pPr lvl="1"/>
            <a:r>
              <a:rPr lang="en-AU" sz="1700" dirty="0"/>
              <a:t>&lt;your language syntax highlighter&gt;</a:t>
            </a:r>
          </a:p>
          <a:p>
            <a:pPr lvl="1"/>
            <a:r>
              <a:rPr lang="en-AU" sz="1700" dirty="0"/>
              <a:t>&lt;</a:t>
            </a:r>
            <a:r>
              <a:rPr lang="en-AU" sz="1700" dirty="0" err="1"/>
              <a:t>Intellisense</a:t>
            </a:r>
            <a:r>
              <a:rPr lang="en-AU" sz="1700" dirty="0"/>
              <a:t> recommend COC&gt;</a:t>
            </a:r>
          </a:p>
          <a:p>
            <a:pPr lvl="1"/>
            <a:endParaRPr lang="en-AU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23615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B2135-E277-4143-872D-B0CC5D00F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schedule tonight…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82A3A-A905-4933-B758-CC70E7898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What is Vim? </a:t>
            </a:r>
          </a:p>
          <a:p>
            <a:r>
              <a:rPr lang="en-AU" dirty="0"/>
              <a:t>Why use Vim? </a:t>
            </a:r>
          </a:p>
          <a:p>
            <a:r>
              <a:rPr lang="en-AU" dirty="0"/>
              <a:t>Vim crash course</a:t>
            </a:r>
          </a:p>
          <a:p>
            <a:r>
              <a:rPr lang="en-AU" dirty="0"/>
              <a:t>Tips to make Vim more useable!</a:t>
            </a:r>
          </a:p>
          <a:p>
            <a:pPr lvl="1"/>
            <a:r>
              <a:rPr lang="en-AU" dirty="0"/>
              <a:t>Plugins</a:t>
            </a:r>
          </a:p>
          <a:p>
            <a:pPr lvl="1"/>
            <a:r>
              <a:rPr lang="en-AU" dirty="0"/>
              <a:t>Computer settings</a:t>
            </a:r>
          </a:p>
          <a:p>
            <a:r>
              <a:rPr lang="en-AU" dirty="0" err="1"/>
              <a:t>Tmux</a:t>
            </a:r>
            <a:endParaRPr lang="en-AU" dirty="0"/>
          </a:p>
          <a:p>
            <a:r>
              <a:rPr lang="en-AU" dirty="0"/>
              <a:t>Quality of life shell tweaks</a:t>
            </a:r>
          </a:p>
        </p:txBody>
      </p:sp>
    </p:spTree>
    <p:extLst>
      <p:ext uri="{BB962C8B-B14F-4D97-AF65-F5344CB8AC3E}">
        <p14:creationId xmlns:p14="http://schemas.microsoft.com/office/powerpoint/2010/main" val="162528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A8A4C-AF5F-40F8-BAE2-42C1E8EF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F3819-1904-4272-B115-013FB7414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Always look for easier ways to do things.</a:t>
            </a:r>
          </a:p>
          <a:p>
            <a:r>
              <a:rPr lang="en-AU" dirty="0"/>
              <a:t>Remap caps lock to be ctrl </a:t>
            </a:r>
          </a:p>
          <a:p>
            <a:r>
              <a:rPr lang="en-AU" dirty="0"/>
              <a:t>Remap leader to space</a:t>
            </a:r>
          </a:p>
          <a:p>
            <a:r>
              <a:rPr lang="en-AU" dirty="0"/>
              <a:t>Increase the key repeat rate </a:t>
            </a:r>
          </a:p>
          <a:p>
            <a:r>
              <a:rPr lang="en-AU" dirty="0"/>
              <a:t>Decrease the key repeat delay (to start)</a:t>
            </a:r>
          </a:p>
          <a:p>
            <a:r>
              <a:rPr lang="en-AU" dirty="0"/>
              <a:t>Practise!!!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77825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E35C9-642D-4163-B5F3-6A12444C6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Vim &amp; </a:t>
            </a:r>
            <a:r>
              <a:rPr lang="en-AU" dirty="0" err="1"/>
              <a:t>Tmux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6B918-CC7F-4218-9E09-67CF2C53F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9578C7-515F-4DD6-ABC2-363E5EC45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0943" y="2059637"/>
            <a:ext cx="5830114" cy="41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4802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EC73D-80F7-4888-B4B7-6B21C1B36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Zsh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57216-DD4C-4DD7-87FC-35A19942F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02722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8A7A5-0607-4F85-884C-AF01E3C47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Caveats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B6BD9-F811-4CC1-8203-2E1600B32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Live debugging is hard… </a:t>
            </a:r>
          </a:p>
          <a:p>
            <a:r>
              <a:rPr lang="en-AU" dirty="0"/>
              <a:t>Installing everything on a new machine takes a bit longer than installing a single </a:t>
            </a:r>
            <a:r>
              <a:rPr lang="en-AU" dirty="0" err="1"/>
              <a:t>VSCode</a:t>
            </a:r>
            <a:r>
              <a:rPr lang="en-AU" dirty="0"/>
              <a:t> installer. </a:t>
            </a:r>
          </a:p>
          <a:p>
            <a:r>
              <a:rPr lang="en-AU" dirty="0"/>
              <a:t>Massive productivity drop at the start. </a:t>
            </a:r>
          </a:p>
          <a:p>
            <a:pPr lvl="1"/>
            <a:r>
              <a:rPr lang="en-AU" dirty="0"/>
              <a:t>Learning all the basic shortcuts takes time…</a:t>
            </a:r>
          </a:p>
          <a:p>
            <a:pPr lvl="1"/>
            <a:r>
              <a:rPr lang="en-AU" dirty="0"/>
              <a:t>Learning all the plugins takes time…</a:t>
            </a:r>
          </a:p>
          <a:p>
            <a:pPr lvl="1"/>
            <a:r>
              <a:rPr lang="en-AU" dirty="0"/>
              <a:t>Configuring your new keymaps takes time…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458869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7B435-4C09-4273-A405-BB303891D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Closing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B1A75-296D-45D6-8E92-F7220BE2B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Vim is HARD to get started with. </a:t>
            </a:r>
          </a:p>
          <a:p>
            <a:pPr lvl="1"/>
            <a:r>
              <a:rPr lang="en-AU" dirty="0"/>
              <a:t>But it’s a long term investment on your hands (and girlfriend 😉). </a:t>
            </a:r>
          </a:p>
          <a:p>
            <a:r>
              <a:rPr lang="en-AU" dirty="0"/>
              <a:t>But once you see the light, once you come out of the other side of the tunnel, you will emerge a new, woke coder.</a:t>
            </a:r>
          </a:p>
        </p:txBody>
      </p:sp>
    </p:spTree>
    <p:extLst>
      <p:ext uri="{BB962C8B-B14F-4D97-AF65-F5344CB8AC3E}">
        <p14:creationId xmlns:p14="http://schemas.microsoft.com/office/powerpoint/2010/main" val="31132377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990AF-6DAC-4027-94C9-16965B36B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Further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BCD7B-BFD6-459A-BBFE-F3D8163E8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`</a:t>
            </a:r>
            <a:r>
              <a:rPr lang="en-AU" dirty="0" err="1"/>
              <a:t>vimtutor</a:t>
            </a:r>
            <a:r>
              <a:rPr lang="en-AU" dirty="0"/>
              <a:t>`</a:t>
            </a:r>
          </a:p>
          <a:p>
            <a:r>
              <a:rPr lang="en-AU" dirty="0"/>
              <a:t>This talk’s recording</a:t>
            </a:r>
          </a:p>
          <a:p>
            <a:r>
              <a:rPr lang="en-AU" dirty="0"/>
              <a:t>The </a:t>
            </a:r>
            <a:r>
              <a:rPr lang="en-AU" dirty="0" err="1"/>
              <a:t>Primeagen</a:t>
            </a:r>
            <a:r>
              <a:rPr lang="en-AU" dirty="0"/>
              <a:t> </a:t>
            </a:r>
            <a:r>
              <a:rPr lang="en-AU" dirty="0">
                <a:hlinkClick r:id="rId2"/>
              </a:rPr>
              <a:t>https://www.youtube.com/channel/UC8ENHE5xdFSwx71u3fDH5Xw</a:t>
            </a:r>
            <a:r>
              <a:rPr lang="en-AU" dirty="0"/>
              <a:t> </a:t>
            </a:r>
          </a:p>
          <a:p>
            <a:r>
              <a:rPr lang="en-AU" dirty="0">
                <a:hlinkClick r:id="rId3"/>
              </a:rPr>
              <a:t>https://vim-adventures.com/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37770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92C30-2138-47F2-A442-1F40993DB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VIM?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B67532-4C6E-4A40-9755-46135A042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68738"/>
            <a:ext cx="8915400" cy="3777622"/>
          </a:xfrm>
        </p:spPr>
        <p:txBody>
          <a:bodyPr/>
          <a:lstStyle/>
          <a:p>
            <a:r>
              <a:rPr lang="en-AU" dirty="0"/>
              <a:t>A text editor!</a:t>
            </a:r>
          </a:p>
          <a:p>
            <a:pPr lvl="1"/>
            <a:r>
              <a:rPr lang="en-AU" dirty="0"/>
              <a:t>Edits anything that is stored as raw text</a:t>
            </a:r>
          </a:p>
          <a:p>
            <a:pPr lvl="1"/>
            <a:r>
              <a:rPr lang="en-AU" dirty="0"/>
              <a:t>E.g.</a:t>
            </a:r>
          </a:p>
          <a:p>
            <a:pPr lvl="2"/>
            <a:r>
              <a:rPr lang="en-AU" dirty="0"/>
              <a:t>Text files</a:t>
            </a:r>
          </a:p>
          <a:p>
            <a:pPr lvl="2"/>
            <a:r>
              <a:rPr lang="en-AU" dirty="0"/>
              <a:t>CSV files</a:t>
            </a:r>
          </a:p>
          <a:p>
            <a:pPr lvl="2"/>
            <a:r>
              <a:rPr lang="en-AU" dirty="0"/>
              <a:t>Markdown files</a:t>
            </a:r>
          </a:p>
          <a:p>
            <a:pPr lvl="2"/>
            <a:r>
              <a:rPr lang="en-AU" dirty="0"/>
              <a:t>Latex files</a:t>
            </a:r>
          </a:p>
          <a:p>
            <a:pPr lvl="2"/>
            <a:r>
              <a:rPr lang="en-AU" dirty="0"/>
              <a:t>Source code (no matter the language!)</a:t>
            </a:r>
          </a:p>
          <a:p>
            <a:pPr marL="914400" lvl="2" indent="0">
              <a:buNone/>
            </a:pP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65FAA2-F0B0-40F1-B57E-9B55CC329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8255" y="452890"/>
            <a:ext cx="2248214" cy="714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9A1BCF-030E-48A9-9D9C-B99D0FDF7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8255" y="1272351"/>
            <a:ext cx="3448050" cy="11122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56509F-8DA4-4537-BBFA-ABB069AD89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8255" y="2505990"/>
            <a:ext cx="3224377" cy="16623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8C9ED4B-EA74-42D0-863D-9B73733DD5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8255" y="4273298"/>
            <a:ext cx="3609065" cy="174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315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113E1-E50E-4624-AEA8-52B3CC193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But what is a </a:t>
            </a:r>
            <a:r>
              <a:rPr lang="en-AU" i="1" u="sng"/>
              <a:t>text file</a:t>
            </a:r>
            <a:r>
              <a:rPr lang="en-AU"/>
              <a:t>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F01EF-6A68-4AF3-AD27-723BABAC2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158660"/>
            <a:ext cx="5249863" cy="4453897"/>
          </a:xfrm>
        </p:spPr>
        <p:txBody>
          <a:bodyPr/>
          <a:lstStyle/>
          <a:p>
            <a:r>
              <a:rPr lang="en-AU" dirty="0"/>
              <a:t>Raw text.	</a:t>
            </a:r>
          </a:p>
          <a:p>
            <a:pPr lvl="1"/>
            <a:r>
              <a:rPr lang="en-AU" dirty="0"/>
              <a:t>Letters, numbers, symbols, etc. </a:t>
            </a:r>
          </a:p>
          <a:p>
            <a:pPr lvl="1"/>
            <a:r>
              <a:rPr lang="en-AU" dirty="0"/>
              <a:t>No images, fancy colouring, groupings, etc. </a:t>
            </a:r>
          </a:p>
          <a:p>
            <a:pPr lvl="1"/>
            <a:endParaRPr lang="en-AU" dirty="0"/>
          </a:p>
          <a:p>
            <a:pPr marL="457200" lvl="1" indent="0">
              <a:buNone/>
            </a:pPr>
            <a:endParaRPr lang="en-AU" dirty="0"/>
          </a:p>
          <a:p>
            <a:pPr lvl="1"/>
            <a:endParaRPr lang="en-AU" dirty="0"/>
          </a:p>
          <a:p>
            <a:r>
              <a:rPr lang="en-AU" dirty="0"/>
              <a:t>What about binary files?</a:t>
            </a:r>
          </a:p>
          <a:p>
            <a:pPr lvl="1"/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015BAC-896E-42C2-99AE-2851D38C8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4962" y="0"/>
            <a:ext cx="2268225" cy="22607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7BCAD64-29F7-4E17-A371-F71852185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4962" y="2388256"/>
            <a:ext cx="3096616" cy="9989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E5F87C0-D80B-4332-8543-492AB5FD50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4962" y="3460107"/>
            <a:ext cx="2895740" cy="14928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0CBBA39-97A8-4DD6-985A-F5D7DCB69D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4962" y="5025944"/>
            <a:ext cx="3241220" cy="156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516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F7704-8478-4595-B085-6B5561D8D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287FF-D68E-4814-ADA4-593C38CD3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53F0D6-3F33-4B43-8431-1B0634671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450"/>
            <a:ext cx="12192000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531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2C360-021A-4DA9-ADC4-7DC7834D1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Why learn to edit </a:t>
            </a:r>
            <a:r>
              <a:rPr lang="en-AU" i="1" dirty="0"/>
              <a:t>text </a:t>
            </a:r>
            <a:r>
              <a:rPr lang="en-AU" dirty="0"/>
              <a:t>files when we have “better” software?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5B9B1-7BAE-45F2-B3FD-DE0140CF7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Text files:</a:t>
            </a:r>
          </a:p>
          <a:p>
            <a:pPr lvl="1"/>
            <a:r>
              <a:rPr lang="en-AU" dirty="0"/>
              <a:t>Will never disappear. </a:t>
            </a:r>
          </a:p>
          <a:p>
            <a:pPr lvl="1"/>
            <a:r>
              <a:rPr lang="en-AU" dirty="0"/>
              <a:t>Fully standardised across the world. </a:t>
            </a:r>
          </a:p>
          <a:p>
            <a:pPr lvl="1"/>
            <a:r>
              <a:rPr lang="en-AU" dirty="0"/>
              <a:t>Viewable and editable by any format abiding editor. </a:t>
            </a:r>
          </a:p>
          <a:p>
            <a:pPr lvl="1"/>
            <a:endParaRPr lang="en-AU" dirty="0"/>
          </a:p>
          <a:p>
            <a:r>
              <a:rPr lang="en-AU" dirty="0"/>
              <a:t>Binary files:</a:t>
            </a:r>
          </a:p>
          <a:p>
            <a:pPr lvl="1"/>
            <a:r>
              <a:rPr lang="en-AU" dirty="0"/>
              <a:t>Regularly change versions, format, styles, contents.</a:t>
            </a:r>
          </a:p>
          <a:p>
            <a:pPr lvl="1"/>
            <a:r>
              <a:rPr lang="en-AU" dirty="0"/>
              <a:t>Hide away your actual contents in binary form. </a:t>
            </a:r>
          </a:p>
          <a:p>
            <a:pPr lvl="1"/>
            <a:r>
              <a:rPr lang="en-AU" dirty="0"/>
              <a:t>You’re at the mercy of the software provider. </a:t>
            </a:r>
          </a:p>
          <a:p>
            <a:pPr lvl="1"/>
            <a:r>
              <a:rPr lang="en-AU" dirty="0"/>
              <a:t>(This is not to say that binary files are bad, or that proprietary software is bad)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4513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92C30-2138-47F2-A442-1F40993DB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VIM?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B67532-4C6E-4A40-9755-46135A042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21955"/>
            <a:ext cx="8915400" cy="3777622"/>
          </a:xfrm>
        </p:spPr>
        <p:txBody>
          <a:bodyPr/>
          <a:lstStyle/>
          <a:p>
            <a:r>
              <a:rPr lang="en-AU" dirty="0"/>
              <a:t>A text editor!</a:t>
            </a:r>
          </a:p>
          <a:p>
            <a:r>
              <a:rPr lang="en-AU" dirty="0"/>
              <a:t>Essentially, the same function as:</a:t>
            </a:r>
          </a:p>
        </p:txBody>
      </p:sp>
      <p:pic>
        <p:nvPicPr>
          <p:cNvPr id="1028" name="Picture 4" descr="Visual Studio Code - Wikipedia">
            <a:extLst>
              <a:ext uri="{FF2B5EF4-FFF2-40B4-BE49-F238E27FC236}">
                <a16:creationId xmlns:a16="http://schemas.microsoft.com/office/drawing/2014/main" id="{B5ABB625-DAB1-4910-BC9C-B72C10127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381" y="2737200"/>
            <a:ext cx="1663601" cy="166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tom Text Editor PNG - Atom Text Editor Icon, Atom Text Editor Logo, Atom  Text Editor Mac Os On Vm, Atom Text Editor Mac, Atom Text Editor Python  Console. - CleanPNG / KissPNG">
            <a:extLst>
              <a:ext uri="{FF2B5EF4-FFF2-40B4-BE49-F238E27FC236}">
                <a16:creationId xmlns:a16="http://schemas.microsoft.com/office/drawing/2014/main" id="{14E106FD-7D56-415E-86A7-013D33770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521" y="2620817"/>
            <a:ext cx="1779984" cy="1779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Notepad | HTML &amp; CSS Wiki | Fandom">
            <a:extLst>
              <a:ext uri="{FF2B5EF4-FFF2-40B4-BE49-F238E27FC236}">
                <a16:creationId xmlns:a16="http://schemas.microsoft.com/office/drawing/2014/main" id="{AD388910-B326-42B5-846B-2F37D5BB2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781" y="2675287"/>
            <a:ext cx="1752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ownload IntelliJ IDEA: The Capable &amp; Ergonomic Java IDE by JetBrains">
            <a:extLst>
              <a:ext uri="{FF2B5EF4-FFF2-40B4-BE49-F238E27FC236}">
                <a16:creationId xmlns:a16="http://schemas.microsoft.com/office/drawing/2014/main" id="{279A5F0B-6D26-4279-AD4D-44F003EE4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044" y="2648201"/>
            <a:ext cx="1752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Google Logo Background png download - 500*500 - Free Transparent Eclipse  png Download. - CleanPNG / KissPNG">
            <a:extLst>
              <a:ext uri="{FF2B5EF4-FFF2-40B4-BE49-F238E27FC236}">
                <a16:creationId xmlns:a16="http://schemas.microsoft.com/office/drawing/2014/main" id="{16A6BC11-A6AF-4835-975E-3F22B7859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511" y="4487932"/>
            <a:ext cx="226314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Sublime Text Text Editor MacOS Source Code Editor, PNG, 512x512px, Sublime  Text, Brand, Comment, Computer Software,">
            <a:extLst>
              <a:ext uri="{FF2B5EF4-FFF2-40B4-BE49-F238E27FC236}">
                <a16:creationId xmlns:a16="http://schemas.microsoft.com/office/drawing/2014/main" id="{D144D487-B070-4416-BCF9-675587BC3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010" y="4492411"/>
            <a:ext cx="2272315" cy="1418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Notepad++">
            <a:extLst>
              <a:ext uri="{FF2B5EF4-FFF2-40B4-BE49-F238E27FC236}">
                <a16:creationId xmlns:a16="http://schemas.microsoft.com/office/drawing/2014/main" id="{10628E42-EC82-4EA8-B2F2-5CAC8A98B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394" y="4468514"/>
            <a:ext cx="1663601" cy="1442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1A826978-F64C-429A-9B84-8BF072CEE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651" y="4487932"/>
            <a:ext cx="1423290" cy="1423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8422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8F6123-6AC2-4D7C-A816-6F6C79C21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148" y="1131599"/>
            <a:ext cx="8259703" cy="459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586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9E30A2-1E22-4686-95C5-81015D6E2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3138" y="0"/>
            <a:ext cx="53457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35770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1177</TotalTime>
  <Words>621</Words>
  <Application>Microsoft Office PowerPoint</Application>
  <PresentationFormat>Widescreen</PresentationFormat>
  <Paragraphs>124</Paragraphs>
  <Slides>25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Century Gothic</vt:lpstr>
      <vt:lpstr>Wingdings 3</vt:lpstr>
      <vt:lpstr>Wisp</vt:lpstr>
      <vt:lpstr>         go brrr</vt:lpstr>
      <vt:lpstr>The schedule tonight… </vt:lpstr>
      <vt:lpstr>What is VIM?</vt:lpstr>
      <vt:lpstr>But what is a text file?</vt:lpstr>
      <vt:lpstr>PowerPoint Presentation</vt:lpstr>
      <vt:lpstr>Why learn to edit text files when we have “better” software?</vt:lpstr>
      <vt:lpstr>What is VIM?</vt:lpstr>
      <vt:lpstr>PowerPoint Presentation</vt:lpstr>
      <vt:lpstr>PowerPoint Presentation</vt:lpstr>
      <vt:lpstr>Let’s get started!</vt:lpstr>
      <vt:lpstr>PowerPoint Presentation</vt:lpstr>
      <vt:lpstr>PowerPoint Presentation</vt:lpstr>
      <vt:lpstr>The goal tonight</vt:lpstr>
      <vt:lpstr>How to get the most out of this talk… </vt:lpstr>
      <vt:lpstr>Let’s actually get started…!</vt:lpstr>
      <vt:lpstr>5 minute break!</vt:lpstr>
      <vt:lpstr>More complex Vim…</vt:lpstr>
      <vt:lpstr>Intermission programming example with application of learnt stuff</vt:lpstr>
      <vt:lpstr>Plugins</vt:lpstr>
      <vt:lpstr>Tips</vt:lpstr>
      <vt:lpstr>Vim &amp; Tmux</vt:lpstr>
      <vt:lpstr>Zsh</vt:lpstr>
      <vt:lpstr>Caveats</vt:lpstr>
      <vt:lpstr>Closing</vt:lpstr>
      <vt:lpstr>Further study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INFO1110 Seminar!</dc:title>
  <dc:creator>Victor</dc:creator>
  <cp:lastModifiedBy>Victor Kuo</cp:lastModifiedBy>
  <cp:revision>159</cp:revision>
  <cp:lastPrinted>2020-02-24T23:40:27Z</cp:lastPrinted>
  <dcterms:created xsi:type="dcterms:W3CDTF">2020-02-24T08:32:08Z</dcterms:created>
  <dcterms:modified xsi:type="dcterms:W3CDTF">2021-04-12T13:09:38Z</dcterms:modified>
</cp:coreProperties>
</file>