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66" r:id="rId3"/>
    <p:sldId id="267" r:id="rId4"/>
    <p:sldId id="296" r:id="rId5"/>
    <p:sldId id="297" r:id="rId6"/>
    <p:sldId id="298" r:id="rId7"/>
    <p:sldId id="299" r:id="rId8"/>
    <p:sldId id="300" r:id="rId9"/>
    <p:sldId id="301" r:id="rId10"/>
    <p:sldId id="354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24" r:id="rId25"/>
    <p:sldId id="325" r:id="rId26"/>
    <p:sldId id="326" r:id="rId27"/>
    <p:sldId id="327" r:id="rId28"/>
    <p:sldId id="355" r:id="rId29"/>
    <p:sldId id="356" r:id="rId30"/>
    <p:sldId id="357" r:id="rId31"/>
    <p:sldId id="358" r:id="rId32"/>
    <p:sldId id="331" r:id="rId33"/>
    <p:sldId id="328" r:id="rId34"/>
    <p:sldId id="360" r:id="rId35"/>
    <p:sldId id="359" r:id="rId36"/>
    <p:sldId id="361" r:id="rId37"/>
    <p:sldId id="362" r:id="rId38"/>
    <p:sldId id="363" r:id="rId39"/>
    <p:sldId id="332" r:id="rId40"/>
    <p:sldId id="333" r:id="rId41"/>
    <p:sldId id="334" r:id="rId42"/>
    <p:sldId id="364" r:id="rId43"/>
    <p:sldId id="365" r:id="rId44"/>
    <p:sldId id="366" r:id="rId45"/>
    <p:sldId id="367" r:id="rId46"/>
    <p:sldId id="335" r:id="rId47"/>
    <p:sldId id="368" r:id="rId48"/>
    <p:sldId id="336" r:id="rId49"/>
    <p:sldId id="337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02T11:49:35.8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189 1 8355,'-51'12'1652,"7"-3"0,-1-7-1323,15 5 0,11-2 0,19 9 0,0 2-635,0 3 0,0-5 0,0 0 0,3 0 1,1 0-1,6-2-1046,1-3 1,13-11-1,8-10 1</inkml:trace>
  <inkml:trace contextRef="#ctx0" brushRef="#br0" timeOffset="1761">315 400 7186,'21'0'-26,"-7"0"0,0 0 0,3 0 0,1 0 0,3 0 1,0 0-1,0 0 0,0 0 0,0 0-831,0 0 825,0 0 1,-7 7 0,0 2 0,0 3 0,0 2 216,0-2 0,-7 6-144,7-4 1,-2 5 0,4 0 0,-4-3 130,-3-2 1,1 0-1,-6 7 1,6 0-88,1 0 1,-6 0 0,4 0 0,-2 0-47,0 0 0,3 0 0,-6 0 1,6-2-16,1-5 1,-6 4 0,4-6-33,1 0 0,-6 4 1,10-9 7,3-2 1,-6-3-1,3-2 1,3 0 42,1 0 0,10-9 1,3-5-1,1-7-37,6-7 1,1 2-1,6-11 1,1-3-3,3 0 1,10-13 0,-3 11 0,4-3-16,3 1 0,7-5 1,0 0-1,-2 2 7,-3 3 0,5 2 0,0 2 1,-4 3-7,-8 2 0,2 9 0,-6 1 0,0 6-1,-5 5 1,-7 9 0,-5-2 0,-4 5 3,-3 2 1,0 9 0,-6 5 0,-1 5 4,-4 2 1,-10 9 0,3 5-1,-3 5-9,-4 2 1,-3 0-1,-4 2 1,-5 3-26,-7 2 1,-5 0 0,0-7 0,3-2 18,2-5 1,2 2-1,-4-9 1,2-2 0,-2-3 0,4-2 6,-2 0 11,9-9 0,-2-3 1,12-11 30,2-5 0,16-7 0,-2-12 0,5-4-10,4-3 1,1 5 0,6-7 0,-4 0-19,-3 2 0,5 3 0,-7 7 0,0-1-5,2 3 1,-6-4 0,4 13 0,-5-2 1,-2 0 0,0 9 0,0-2-29,0 5 1,-7 4 0,-2 5 0,-3 7 42,-4 5 0,-3 9 0,-2 2 0,0 1 29,0-1 0,-2 7 0,-3-4 0,-4 2-4,-3 0 1,7-9 0,-4 2 60,0-5-126,6-2 1,-4-9 7,14-5 1,-2-5 0,9-2-1,2-2 10,3-5 0,2-5 0,0-9 0,0 0 35,0 0 1,0 0 0,0 0 9,0 0 0,0 2 0,-2 3 84,-5 2 1,2 7 25,-9-7-52,0 9-59,-7-4 1,0 11-37,0 5 1,0-2-1,-2 7 1,-3-1-3,-2 1 1,-2-5 116,2 7-97,-5 0 1,-2 5 39,0-5 11,9-5-44,-4-9-34,9 0-808,0 0 1,0-9-1,0-3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4862D-0FB2-4248-A1CF-3AF4C3692001}" type="datetimeFigureOut">
              <a:rPr lang="ko-KR" altLang="en-US" smtClean="0"/>
              <a:t>2018. 4. 2.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497B0-D00C-4208-98E1-B0AC8F60A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1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6069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0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2018. 4. 2.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85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2018. 4. 2.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2018. 4. 2.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2018. 4. 2.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0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2018. 4. 2.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8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2018. 4. 2.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6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2018. 4. 2.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73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2018. 4. 2.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68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2018. 4. 2.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5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2018. 4. 2.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7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52736"/>
            <a:ext cx="109728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2E23-059E-41BA-8414-6959ACF4935A}" type="datetimeFigureOut">
              <a:rPr lang="ko-KR" altLang="en-US" smtClean="0"/>
              <a:t>2018. 4. 2.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 txBox="1">
            <a:spLocks/>
          </p:cNvSpPr>
          <p:nvPr/>
        </p:nvSpPr>
        <p:spPr>
          <a:xfrm>
            <a:off x="1533939" y="1626704"/>
            <a:ext cx="89154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4000" dirty="0">
                <a:latin typeface="Times New Roman" pitchFamily="18" charset="0"/>
                <a:cs typeface="Times New Roman" pitchFamily="18" charset="0"/>
              </a:rPr>
              <a:t>데이터구조와 알고리즘</a:t>
            </a:r>
            <a:endParaRPr lang="en-US" altLang="ko-KR" sz="400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ko-KR" altLang="en-US" sz="4000" dirty="0">
                <a:latin typeface="Times New Roman" pitchFamily="18" charset="0"/>
                <a:cs typeface="Times New Roman" pitchFamily="18" charset="0"/>
              </a:rPr>
              <a:t>트리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000">
                <a:latin typeface="Times New Roman" pitchFamily="18" charset="0"/>
                <a:cs typeface="Times New Roman" pitchFamily="18" charset="0"/>
              </a:rPr>
              <a:t>Tree) I</a:t>
            </a:r>
            <a:endParaRPr lang="en-US" altLang="ko-K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724439" y="3743739"/>
            <a:ext cx="8534400" cy="1752600"/>
          </a:xfrm>
        </p:spPr>
        <p:txBody>
          <a:bodyPr/>
          <a:lstStyle/>
          <a:p>
            <a:r>
              <a:rPr lang="ko-KR" altLang="en-US" dirty="0"/>
              <a:t>남춘성</a:t>
            </a:r>
          </a:p>
        </p:txBody>
      </p:sp>
    </p:spTree>
    <p:extLst>
      <p:ext uri="{BB962C8B-B14F-4D97-AF65-F5344CB8AC3E}">
        <p14:creationId xmlns:p14="http://schemas.microsoft.com/office/powerpoint/2010/main" val="137336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721266"/>
            <a:ext cx="10972800" cy="5184576"/>
          </a:xfrm>
        </p:spPr>
        <p:txBody>
          <a:bodyPr/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추상 </a:t>
            </a:r>
            <a:r>
              <a:rPr lang="ko-KR" altLang="en-US" sz="2400" b="1" dirty="0" err="1">
                <a:solidFill>
                  <a:srgbClr val="0070C0"/>
                </a:solidFill>
              </a:rPr>
              <a:t>자료형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ko-KR" altLang="en-US" sz="2400" b="1" dirty="0" err="1">
                <a:solidFill>
                  <a:srgbClr val="0070C0"/>
                </a:solidFill>
              </a:rPr>
              <a:t>이진트리</a:t>
            </a:r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70259" y="1223010"/>
            <a:ext cx="8051482" cy="5499967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 dirty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ADT  </a:t>
            </a:r>
            <a:r>
              <a:rPr lang="en-US" altLang="ko-KR" sz="1400" b="1" dirty="0" err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BinaryTree</a:t>
            </a:r>
            <a:r>
              <a:rPr lang="en-US" altLang="ko-KR" sz="1400" dirty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 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공백이거나 루트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서브 트리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서브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트리로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구성된 </a:t>
            </a:r>
          </a:p>
          <a:p>
            <a:pPr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노드들의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유한 집합 </a:t>
            </a:r>
          </a:p>
          <a:p>
            <a:pPr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 연산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bt1, bt2∈BinaryTree;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item∈Element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createBT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∷= create an empty binary tree;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// 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 이진 </a:t>
            </a:r>
            <a:r>
              <a:rPr lang="ko-KR" altLang="en-US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트리를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생성하는 연산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 </a:t>
            </a:r>
          </a:p>
          <a:p>
            <a:pPr eaLnBrk="1" hangingPunct="1">
              <a:spcBef>
                <a:spcPct val="40000"/>
              </a:spcBef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isEmpty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∷=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is empty)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then return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         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return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false;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이진 </a:t>
            </a:r>
            <a:r>
              <a:rPr lang="ko-KR" altLang="en-US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트리가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공백인지 아닌지를 확인하는 연산 </a:t>
            </a:r>
          </a:p>
          <a:p>
            <a:pPr eaLnBrk="1" hangingPunct="1">
              <a:spcBef>
                <a:spcPct val="40000"/>
              </a:spcBef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makeBT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(bt1, item, bt2)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∷=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{item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루트로 하고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bt1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왼쪽 서브 트리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                                          bt2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오른쪽 서브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트리로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하는 이진 트리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이진 서브 </a:t>
            </a:r>
            <a:r>
              <a:rPr lang="ko-KR" altLang="en-US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트리를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연결하여 하나의 이진 </a:t>
            </a:r>
            <a:r>
              <a:rPr lang="ko-KR" altLang="en-US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트리를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만드는 연산 </a:t>
            </a:r>
          </a:p>
          <a:p>
            <a:pPr eaLnBrk="1" hangingPunct="1">
              <a:spcBef>
                <a:spcPct val="40000"/>
              </a:spcBef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leftSubtree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∷=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isEmpty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))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then return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             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return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left subtree of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이진 </a:t>
            </a:r>
            <a:r>
              <a:rPr lang="ko-KR" altLang="en-US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트리의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왼쪽 서브 </a:t>
            </a:r>
            <a:r>
              <a:rPr lang="ko-KR" altLang="en-US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트리를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구하는 연산 </a:t>
            </a:r>
          </a:p>
          <a:p>
            <a:pPr eaLnBrk="1" hangingPunct="1">
              <a:spcBef>
                <a:spcPct val="40000"/>
              </a:spcBef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rightSubtree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∷=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isEmpty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))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then return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             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return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right subtree of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// 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이진 </a:t>
            </a:r>
            <a:r>
              <a:rPr lang="ko-KR" altLang="en-US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트리의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오른쪽 서브 </a:t>
            </a:r>
            <a:r>
              <a:rPr lang="ko-KR" altLang="en-US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트리를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구하는 연산 </a:t>
            </a:r>
          </a:p>
          <a:p>
            <a:pPr eaLnBrk="1" hangingPunct="1">
              <a:spcBef>
                <a:spcPct val="40000"/>
              </a:spcBef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data(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∷=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isEmpty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))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then return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      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return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the item in the root node of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</a:p>
          <a:p>
            <a:pPr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이진 </a:t>
            </a:r>
            <a:r>
              <a:rPr lang="ko-KR" altLang="en-US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트리에서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루트 </a:t>
            </a:r>
            <a:r>
              <a:rPr lang="ko-KR" altLang="en-US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노드의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(item)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구하는 연산 </a:t>
            </a:r>
            <a:endParaRPr lang="ko-KR" altLang="en-US" sz="14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400" b="1" dirty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  </a:t>
            </a:r>
            <a:r>
              <a:rPr lang="en-US" altLang="ko-KR" sz="1400" b="1" dirty="0" err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BinaryTree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49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b="1" dirty="0">
                    <a:solidFill>
                      <a:srgbClr val="0070C0"/>
                    </a:solidFill>
                  </a:rPr>
                  <a:t>이진트리의 특성</a:t>
                </a:r>
              </a:p>
              <a:p>
                <a:pPr marL="457200" lvl="1" indent="0">
                  <a:buNone/>
                </a:pPr>
                <a:r>
                  <a:rPr lang="ko-KR" altLang="en-US" sz="2000" b="1" dirty="0">
                    <a:latin typeface="+mn-ea"/>
                  </a:rPr>
                  <a:t>정의</a:t>
                </a:r>
                <a:r>
                  <a:rPr lang="en-US" altLang="ko-KR" sz="2000" b="1" dirty="0">
                    <a:latin typeface="+mn-ea"/>
                  </a:rPr>
                  <a:t>1) </a:t>
                </a:r>
                <a:r>
                  <a:rPr lang="en-US" altLang="ko-KR" sz="2000" dirty="0">
                    <a:latin typeface="+mn-ea"/>
                  </a:rPr>
                  <a:t>n</a:t>
                </a:r>
                <a:r>
                  <a:rPr lang="ko-KR" altLang="en-US" sz="2000" dirty="0">
                    <a:latin typeface="+mn-ea"/>
                  </a:rPr>
                  <a:t>개의 </a:t>
                </a:r>
                <a:r>
                  <a:rPr lang="ko-KR" altLang="en-US" sz="2000" dirty="0" err="1">
                    <a:latin typeface="+mn-ea"/>
                  </a:rPr>
                  <a:t>노드를</a:t>
                </a:r>
                <a:r>
                  <a:rPr lang="ko-KR" altLang="en-US" sz="2000" dirty="0">
                    <a:latin typeface="+mn-ea"/>
                  </a:rPr>
                  <a:t> 가진 이진 </a:t>
                </a:r>
                <a:r>
                  <a:rPr lang="ko-KR" altLang="en-US" sz="2000" dirty="0" err="1">
                    <a:latin typeface="+mn-ea"/>
                  </a:rPr>
                  <a:t>트리는</a:t>
                </a:r>
                <a:r>
                  <a:rPr lang="ko-KR" altLang="en-US" sz="2000" dirty="0">
                    <a:latin typeface="+mn-ea"/>
                  </a:rPr>
                  <a:t> 항상 </a:t>
                </a:r>
                <a:r>
                  <a:rPr lang="en-US" altLang="ko-KR" sz="2000" dirty="0">
                    <a:latin typeface="+mn-ea"/>
                  </a:rPr>
                  <a:t>(n-1)</a:t>
                </a:r>
                <a:r>
                  <a:rPr lang="ko-KR" altLang="en-US" sz="2000" dirty="0">
                    <a:latin typeface="+mn-ea"/>
                  </a:rPr>
                  <a:t>개의 간선을 가진다</a:t>
                </a:r>
                <a:r>
                  <a:rPr lang="en-US" altLang="ko-KR" sz="2000" dirty="0">
                    <a:latin typeface="+mn-ea"/>
                  </a:rPr>
                  <a:t>.</a:t>
                </a:r>
              </a:p>
              <a:p>
                <a:pPr lvl="2"/>
                <a:r>
                  <a:rPr lang="ko-KR" altLang="en-US" dirty="0">
                    <a:latin typeface="+mn-ea"/>
                  </a:rPr>
                  <a:t>루트를 제외한 </a:t>
                </a:r>
                <a:r>
                  <a:rPr lang="en-US" altLang="ko-KR" dirty="0">
                    <a:latin typeface="+mn-ea"/>
                  </a:rPr>
                  <a:t>(n-1)</a:t>
                </a:r>
                <a:r>
                  <a:rPr lang="ko-KR" altLang="en-US" dirty="0">
                    <a:latin typeface="+mn-ea"/>
                  </a:rPr>
                  <a:t>개의 </a:t>
                </a:r>
                <a:r>
                  <a:rPr lang="ko-KR" altLang="en-US" dirty="0" err="1">
                    <a:latin typeface="+mn-ea"/>
                  </a:rPr>
                  <a:t>노드가</a:t>
                </a:r>
                <a:r>
                  <a:rPr lang="ko-KR" altLang="en-US" dirty="0">
                    <a:latin typeface="+mn-ea"/>
                  </a:rPr>
                  <a:t> 부모 </a:t>
                </a:r>
                <a:r>
                  <a:rPr lang="ko-KR" altLang="en-US" dirty="0" err="1">
                    <a:latin typeface="+mn-ea"/>
                  </a:rPr>
                  <a:t>노드와</a:t>
                </a:r>
                <a:r>
                  <a:rPr lang="ko-KR" altLang="en-US" dirty="0">
                    <a:latin typeface="+mn-ea"/>
                  </a:rPr>
                  <a:t> 연결되는 한 개의 간선을 가짐</a:t>
                </a:r>
              </a:p>
              <a:p>
                <a:endParaRPr lang="ko-KR" altLang="en-US" sz="2000" dirty="0">
                  <a:latin typeface="+mn-ea"/>
                </a:endParaRPr>
              </a:p>
              <a:p>
                <a:pPr marL="457200" lvl="1" indent="0">
                  <a:buNone/>
                </a:pPr>
                <a:r>
                  <a:rPr lang="ko-KR" altLang="en-US" sz="2000" b="1" dirty="0">
                    <a:latin typeface="+mn-ea"/>
                  </a:rPr>
                  <a:t>정의</a:t>
                </a:r>
                <a:r>
                  <a:rPr lang="en-US" altLang="ko-KR" sz="2000" b="1" dirty="0">
                    <a:latin typeface="+mn-ea"/>
                  </a:rPr>
                  <a:t>2) </a:t>
                </a:r>
                <a:r>
                  <a:rPr lang="ko-KR" altLang="en-US" sz="2000" dirty="0">
                    <a:latin typeface="+mn-ea"/>
                  </a:rPr>
                  <a:t>높이가 </a:t>
                </a:r>
                <a:r>
                  <a:rPr lang="en-US" altLang="ko-KR" sz="2000" dirty="0">
                    <a:latin typeface="+mn-ea"/>
                  </a:rPr>
                  <a:t>h</a:t>
                </a:r>
                <a:r>
                  <a:rPr lang="ko-KR" altLang="en-US" sz="2000" dirty="0">
                    <a:latin typeface="+mn-ea"/>
                  </a:rPr>
                  <a:t>인 이진 </a:t>
                </a:r>
                <a:r>
                  <a:rPr lang="ko-KR" altLang="en-US" sz="2000" dirty="0" err="1">
                    <a:latin typeface="+mn-ea"/>
                  </a:rPr>
                  <a:t>트리가</a:t>
                </a:r>
                <a:r>
                  <a:rPr lang="ko-KR" altLang="en-US" sz="2000" dirty="0">
                    <a:latin typeface="+mn-ea"/>
                  </a:rPr>
                  <a:t> 가질 수 있는 </a:t>
                </a:r>
                <a:r>
                  <a:rPr lang="ko-KR" altLang="en-US" sz="2000" dirty="0" err="1">
                    <a:latin typeface="+mn-ea"/>
                  </a:rPr>
                  <a:t>노드의</a:t>
                </a:r>
                <a:r>
                  <a:rPr lang="ko-KR" altLang="en-US" sz="2000" dirty="0">
                    <a:latin typeface="+mn-ea"/>
                  </a:rPr>
                  <a:t> 최소 개수는 </a:t>
                </a:r>
                <a:r>
                  <a:rPr lang="en-US" altLang="ko-KR" sz="2000" dirty="0">
                    <a:latin typeface="+mn-ea"/>
                  </a:rPr>
                  <a:t>(h+1)</a:t>
                </a:r>
                <a:r>
                  <a:rPr lang="ko-KR" altLang="en-US" sz="2000" dirty="0">
                    <a:latin typeface="+mn-ea"/>
                  </a:rPr>
                  <a:t>개가 되며</a:t>
                </a:r>
                <a:r>
                  <a:rPr lang="en-US" altLang="ko-KR" sz="2000" dirty="0">
                    <a:latin typeface="+mn-ea"/>
                  </a:rPr>
                  <a:t>, </a:t>
                </a:r>
                <a:r>
                  <a:rPr lang="ko-KR" altLang="en-US" sz="2000" dirty="0">
                    <a:latin typeface="+mn-ea"/>
                  </a:rPr>
                  <a:t>최대 개수는 </a:t>
                </a:r>
                <a:r>
                  <a:rPr lang="en-US" altLang="ko-KR" sz="2000" dirty="0">
                    <a:latin typeface="+mn-ea"/>
                  </a:rPr>
                  <a:t>(2</a:t>
                </a:r>
                <a:r>
                  <a:rPr lang="en-US" altLang="ko-KR" sz="2000" baseline="30000" dirty="0">
                    <a:latin typeface="+mn-ea"/>
                  </a:rPr>
                  <a:t>h+1</a:t>
                </a:r>
                <a:r>
                  <a:rPr lang="en-US" altLang="ko-KR" sz="2000" dirty="0">
                    <a:latin typeface="+mn-ea"/>
                  </a:rPr>
                  <a:t>-1)</a:t>
                </a:r>
                <a:r>
                  <a:rPr lang="ko-KR" altLang="en-US" sz="2000" dirty="0">
                    <a:latin typeface="+mn-ea"/>
                  </a:rPr>
                  <a:t>개가 된다</a:t>
                </a:r>
                <a:r>
                  <a:rPr lang="en-US" altLang="ko-KR" sz="2000" dirty="0">
                    <a:latin typeface="+mn-ea"/>
                  </a:rPr>
                  <a:t>. </a:t>
                </a:r>
              </a:p>
              <a:p>
                <a:pPr lvl="2"/>
                <a:r>
                  <a:rPr lang="ko-KR" altLang="en-US" dirty="0">
                    <a:latin typeface="+mn-ea"/>
                  </a:rPr>
                  <a:t>이진 </a:t>
                </a:r>
                <a:r>
                  <a:rPr lang="ko-KR" altLang="en-US" dirty="0" err="1">
                    <a:latin typeface="+mn-ea"/>
                  </a:rPr>
                  <a:t>트리의</a:t>
                </a:r>
                <a:r>
                  <a:rPr lang="ko-KR" altLang="en-US" dirty="0">
                    <a:latin typeface="+mn-ea"/>
                  </a:rPr>
                  <a:t> 높이가 </a:t>
                </a:r>
                <a:r>
                  <a:rPr lang="en-US" altLang="ko-KR" dirty="0">
                    <a:latin typeface="+mn-ea"/>
                  </a:rPr>
                  <a:t>h</a:t>
                </a:r>
                <a:r>
                  <a:rPr lang="ko-KR" altLang="en-US" dirty="0">
                    <a:latin typeface="+mn-ea"/>
                  </a:rPr>
                  <a:t>가 되려면 한 레벨에 최소한 한 개의 </a:t>
                </a:r>
                <a:r>
                  <a:rPr lang="ko-KR" altLang="en-US" dirty="0" err="1">
                    <a:latin typeface="+mn-ea"/>
                  </a:rPr>
                  <a:t>노드가</a:t>
                </a:r>
                <a:r>
                  <a:rPr lang="ko-KR" altLang="en-US" dirty="0">
                    <a:latin typeface="+mn-ea"/>
                  </a:rPr>
                  <a:t> 있어야 하므로 높이가 </a:t>
                </a:r>
                <a:r>
                  <a:rPr lang="en-US" altLang="ko-KR" dirty="0">
                    <a:latin typeface="+mn-ea"/>
                  </a:rPr>
                  <a:t>h</a:t>
                </a:r>
                <a:r>
                  <a:rPr lang="ko-KR" altLang="en-US" dirty="0">
                    <a:latin typeface="+mn-ea"/>
                  </a:rPr>
                  <a:t>인 이진 </a:t>
                </a:r>
                <a:r>
                  <a:rPr lang="ko-KR" altLang="en-US" dirty="0" err="1">
                    <a:latin typeface="+mn-ea"/>
                  </a:rPr>
                  <a:t>트리의</a:t>
                </a:r>
                <a:r>
                  <a:rPr lang="ko-KR" altLang="en-US" dirty="0">
                    <a:latin typeface="+mn-ea"/>
                  </a:rPr>
                  <a:t> 최소 </a:t>
                </a:r>
                <a:r>
                  <a:rPr lang="ko-KR" altLang="en-US" dirty="0" err="1">
                    <a:latin typeface="+mn-ea"/>
                  </a:rPr>
                  <a:t>노드의</a:t>
                </a:r>
                <a:r>
                  <a:rPr lang="ko-KR" altLang="en-US" dirty="0">
                    <a:latin typeface="+mn-ea"/>
                  </a:rPr>
                  <a:t> 개수는 </a:t>
                </a:r>
                <a:r>
                  <a:rPr lang="en-US" altLang="ko-KR" dirty="0">
                    <a:latin typeface="+mn-ea"/>
                  </a:rPr>
                  <a:t>(h+1)</a:t>
                </a:r>
                <a:r>
                  <a:rPr lang="ko-KR" altLang="en-US" dirty="0">
                    <a:latin typeface="+mn-ea"/>
                  </a:rPr>
                  <a:t>개</a:t>
                </a:r>
              </a:p>
              <a:p>
                <a:pPr lvl="2"/>
                <a:r>
                  <a:rPr lang="ko-KR" altLang="en-US" dirty="0">
                    <a:latin typeface="+mn-ea"/>
                  </a:rPr>
                  <a:t>하나의 </a:t>
                </a:r>
                <a:r>
                  <a:rPr lang="ko-KR" altLang="en-US" dirty="0" err="1">
                    <a:latin typeface="+mn-ea"/>
                  </a:rPr>
                  <a:t>노드는</a:t>
                </a:r>
                <a:r>
                  <a:rPr lang="ko-KR" altLang="en-US" dirty="0">
                    <a:latin typeface="+mn-ea"/>
                  </a:rPr>
                  <a:t> 최대 </a:t>
                </a:r>
                <a:r>
                  <a:rPr lang="en-US" altLang="ko-KR" dirty="0">
                    <a:latin typeface="+mn-ea"/>
                  </a:rPr>
                  <a:t>2</a:t>
                </a:r>
                <a:r>
                  <a:rPr lang="ko-KR" altLang="en-US" dirty="0">
                    <a:latin typeface="+mn-ea"/>
                  </a:rPr>
                  <a:t>개의 자식 </a:t>
                </a:r>
                <a:r>
                  <a:rPr lang="ko-KR" altLang="en-US" dirty="0" err="1">
                    <a:latin typeface="+mn-ea"/>
                  </a:rPr>
                  <a:t>노드를</a:t>
                </a:r>
                <a:r>
                  <a:rPr lang="ko-KR" altLang="en-US" dirty="0">
                    <a:latin typeface="+mn-ea"/>
                  </a:rPr>
                  <a:t> 가질 수 있으므로 레벨 </a:t>
                </a:r>
                <a:r>
                  <a:rPr lang="en-US" altLang="ko-KR" dirty="0" err="1">
                    <a:latin typeface="+mn-ea"/>
                  </a:rPr>
                  <a:t>i</a:t>
                </a:r>
                <a:r>
                  <a:rPr lang="ko-KR" altLang="en-US" dirty="0">
                    <a:latin typeface="+mn-ea"/>
                  </a:rPr>
                  <a:t>에서의 </a:t>
                </a:r>
                <a:r>
                  <a:rPr lang="ko-KR" altLang="en-US" dirty="0" err="1">
                    <a:latin typeface="+mn-ea"/>
                  </a:rPr>
                  <a:t>노드의</a:t>
                </a:r>
                <a:r>
                  <a:rPr lang="ko-KR" altLang="en-US" dirty="0">
                    <a:latin typeface="+mn-ea"/>
                  </a:rPr>
                  <a:t> </a:t>
                </a:r>
                <a:br>
                  <a:rPr lang="ko-KR" altLang="en-US" dirty="0">
                    <a:latin typeface="+mn-ea"/>
                  </a:rPr>
                </a:br>
                <a:r>
                  <a:rPr lang="ko-KR" altLang="en-US" dirty="0">
                    <a:latin typeface="+mn-ea"/>
                  </a:rPr>
                  <a:t>최대 개수는 </a:t>
                </a:r>
                <a:r>
                  <a:rPr lang="en-US" altLang="ko-KR" dirty="0">
                    <a:latin typeface="+mn-ea"/>
                  </a:rPr>
                  <a:t>2i</a:t>
                </a:r>
                <a:r>
                  <a:rPr lang="ko-KR" altLang="en-US" dirty="0">
                    <a:latin typeface="+mn-ea"/>
                  </a:rPr>
                  <a:t>개 이므로 높이가 </a:t>
                </a:r>
                <a:r>
                  <a:rPr lang="en-US" altLang="ko-KR" dirty="0">
                    <a:latin typeface="+mn-ea"/>
                  </a:rPr>
                  <a:t>h</a:t>
                </a:r>
                <a:r>
                  <a:rPr lang="ko-KR" altLang="en-US" dirty="0">
                    <a:latin typeface="+mn-ea"/>
                  </a:rPr>
                  <a:t>인 이진 트리 전체의 </a:t>
                </a:r>
                <a:r>
                  <a:rPr lang="ko-KR" altLang="en-US" dirty="0" err="1">
                    <a:latin typeface="+mn-ea"/>
                  </a:rPr>
                  <a:t>노드</a:t>
                </a:r>
                <a:r>
                  <a:rPr lang="ko-KR" altLang="en-US" dirty="0">
                    <a:latin typeface="+mn-ea"/>
                  </a:rPr>
                  <a:t> 개수는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  <a:ea typeface="한컴 윤고딕 240" panose="02020603020101020101" pitchFamily="18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한컴 윤고딕 240" panose="02020603020101020101" pitchFamily="18" charset="-127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한컴 윤고딕 240" panose="02020603020101020101" pitchFamily="18" charset="-127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한컴 윤고딕 240" panose="02020603020101020101" pitchFamily="18" charset="-127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한컴 윤고딕 240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한컴 윤고딕 240" panose="02020603020101020101" pitchFamily="18" charset="-127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한컴 윤고딕 240" panose="02020603020101020101" pitchFamily="18" charset="-127"/>
                              </a:rPr>
                              <m:t>h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한컴 윤고딕 240" panose="02020603020101020101" pitchFamily="18" charset="-127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  <a:ea typeface="한컴 윤고딕 240" panose="02020603020101020101" pitchFamily="18" charset="-127"/>
                          </a:rPr>
                          <m:t>−1</m:t>
                        </m:r>
                      </m:e>
                    </m:nary>
                    <m:r>
                      <a:rPr lang="ko-KR" altLang="en-US" i="1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endParaRPr lang="ko-KR" altLang="en-US" dirty="0">
                  <a:latin typeface="+mn-ea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2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35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 err="1">
                <a:solidFill>
                  <a:srgbClr val="0070C0"/>
                </a:solidFill>
              </a:rPr>
              <a:t>이진트리의</a:t>
            </a:r>
            <a:r>
              <a:rPr lang="ko-KR" altLang="en-US" sz="2400" b="1" dirty="0">
                <a:solidFill>
                  <a:srgbClr val="0070C0"/>
                </a:solidFill>
              </a:rPr>
              <a:t> 특성</a:t>
            </a:r>
          </a:p>
          <a:p>
            <a:pPr lvl="1"/>
            <a:r>
              <a:rPr lang="ko-KR" altLang="en-US" sz="2000" dirty="0">
                <a:latin typeface="+mn-ea"/>
              </a:rPr>
              <a:t>높이가 </a:t>
            </a:r>
            <a:r>
              <a:rPr lang="en-US" altLang="ko-KR" sz="2000" dirty="0">
                <a:latin typeface="+mn-ea"/>
              </a:rPr>
              <a:t>3</a:t>
            </a:r>
            <a:r>
              <a:rPr lang="ko-KR" altLang="en-US" sz="2000" dirty="0">
                <a:latin typeface="+mn-ea"/>
              </a:rPr>
              <a:t>이면서 최소의 </a:t>
            </a:r>
            <a:r>
              <a:rPr lang="ko-KR" altLang="en-US" sz="2000" dirty="0" err="1">
                <a:latin typeface="+mn-ea"/>
              </a:rPr>
              <a:t>노드를</a:t>
            </a:r>
            <a:r>
              <a:rPr lang="ko-KR" altLang="en-US" sz="2000" dirty="0">
                <a:latin typeface="+mn-ea"/>
              </a:rPr>
              <a:t> 갖는 </a:t>
            </a:r>
            <a:r>
              <a:rPr lang="ko-KR" altLang="en-US" sz="2000" dirty="0" err="1">
                <a:latin typeface="+mn-ea"/>
              </a:rPr>
              <a:t>이진트리와</a:t>
            </a:r>
            <a:r>
              <a:rPr lang="ko-KR" altLang="en-US" sz="2000" dirty="0">
                <a:latin typeface="+mn-ea"/>
              </a:rPr>
              <a:t> 최대의 </a:t>
            </a:r>
            <a:r>
              <a:rPr lang="ko-KR" altLang="en-US" sz="2000" dirty="0" err="1">
                <a:latin typeface="+mn-ea"/>
              </a:rPr>
              <a:t>노드를</a:t>
            </a:r>
            <a:r>
              <a:rPr lang="ko-KR" altLang="en-US" sz="2000" dirty="0">
                <a:latin typeface="+mn-ea"/>
              </a:rPr>
              <a:t> 갖는 </a:t>
            </a:r>
            <a:r>
              <a:rPr lang="ko-KR" altLang="en-US" sz="2000" dirty="0" err="1">
                <a:latin typeface="+mn-ea"/>
              </a:rPr>
              <a:t>이진트리</a:t>
            </a:r>
            <a:endParaRPr lang="ko-KR" altLang="en-US" sz="2000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48" name="그림 5" descr="ch08-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465" y="2219325"/>
            <a:ext cx="88582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151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894730"/>
            <a:ext cx="10972800" cy="5184576"/>
          </a:xfrm>
        </p:spPr>
        <p:txBody>
          <a:bodyPr/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이진 </a:t>
            </a:r>
            <a:r>
              <a:rPr lang="ko-KR" altLang="en-US" sz="2400" b="1" dirty="0" err="1">
                <a:solidFill>
                  <a:srgbClr val="0070C0"/>
                </a:solidFill>
              </a:rPr>
              <a:t>트리의</a:t>
            </a:r>
            <a:r>
              <a:rPr lang="ko-KR" altLang="en-US" sz="2400" b="1" dirty="0">
                <a:solidFill>
                  <a:srgbClr val="0070C0"/>
                </a:solidFill>
              </a:rPr>
              <a:t> 종류</a:t>
            </a:r>
          </a:p>
          <a:p>
            <a:pPr lvl="1"/>
            <a:r>
              <a:rPr lang="ko-KR" altLang="en-US" sz="2000" dirty="0">
                <a:latin typeface="+mn-ea"/>
              </a:rPr>
              <a:t>포화 이진 트리</a:t>
            </a:r>
            <a:r>
              <a:rPr lang="en-US" altLang="ko-KR" sz="2000" dirty="0">
                <a:latin typeface="+mn-ea"/>
              </a:rPr>
              <a:t>(Full Binary Tree)</a:t>
            </a:r>
          </a:p>
          <a:p>
            <a:pPr lvl="2"/>
            <a:r>
              <a:rPr lang="ko-KR" altLang="en-US" dirty="0">
                <a:latin typeface="+mn-ea"/>
              </a:rPr>
              <a:t>모든 레벨에 </a:t>
            </a:r>
            <a:r>
              <a:rPr lang="ko-KR" altLang="en-US" dirty="0" err="1">
                <a:latin typeface="+mn-ea"/>
              </a:rPr>
              <a:t>노드가</a:t>
            </a:r>
            <a:r>
              <a:rPr lang="ko-KR" altLang="en-US" dirty="0">
                <a:latin typeface="+mn-ea"/>
              </a:rPr>
              <a:t> 포화상태로 차 있는 이진 트리</a:t>
            </a:r>
          </a:p>
          <a:p>
            <a:pPr lvl="2"/>
            <a:r>
              <a:rPr lang="ko-KR" altLang="en-US" dirty="0">
                <a:latin typeface="+mn-ea"/>
              </a:rPr>
              <a:t>높이가 </a:t>
            </a:r>
            <a:r>
              <a:rPr lang="en-US" altLang="ko-KR" dirty="0">
                <a:latin typeface="+mn-ea"/>
              </a:rPr>
              <a:t>h</a:t>
            </a:r>
            <a:r>
              <a:rPr lang="ko-KR" altLang="en-US" dirty="0">
                <a:latin typeface="+mn-ea"/>
              </a:rPr>
              <a:t>일 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최대의 </a:t>
            </a:r>
            <a:r>
              <a:rPr lang="ko-KR" altLang="en-US" dirty="0" err="1">
                <a:latin typeface="+mn-ea"/>
              </a:rPr>
              <a:t>노드</a:t>
            </a:r>
            <a:r>
              <a:rPr lang="ko-KR" altLang="en-US" dirty="0">
                <a:latin typeface="+mn-ea"/>
              </a:rPr>
              <a:t> 개수인 </a:t>
            </a:r>
            <a:r>
              <a:rPr lang="en-US" altLang="ko-KR" dirty="0">
                <a:latin typeface="+mn-ea"/>
              </a:rPr>
              <a:t>(2</a:t>
            </a:r>
            <a:r>
              <a:rPr lang="en-US" altLang="ko-KR" baseline="30000" dirty="0">
                <a:latin typeface="+mn-ea"/>
              </a:rPr>
              <a:t>h+1</a:t>
            </a:r>
            <a:r>
              <a:rPr lang="en-US" altLang="ko-KR" dirty="0">
                <a:latin typeface="+mn-ea"/>
              </a:rPr>
              <a:t>-1) </a:t>
            </a:r>
            <a:r>
              <a:rPr lang="ko-KR" altLang="en-US" dirty="0">
                <a:latin typeface="+mn-ea"/>
              </a:rPr>
              <a:t>의 </a:t>
            </a:r>
            <a:r>
              <a:rPr lang="ko-KR" altLang="en-US" dirty="0" err="1">
                <a:latin typeface="+mn-ea"/>
              </a:rPr>
              <a:t>노드를</a:t>
            </a:r>
            <a:r>
              <a:rPr lang="ko-KR" altLang="en-US" dirty="0">
                <a:latin typeface="+mn-ea"/>
              </a:rPr>
              <a:t> 가진 이진 트리</a:t>
            </a:r>
          </a:p>
          <a:p>
            <a:pPr lvl="2"/>
            <a:r>
              <a:rPr lang="ko-KR" altLang="en-US" dirty="0">
                <a:latin typeface="+mn-ea"/>
              </a:rPr>
              <a:t>루트를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번으로 하여 </a:t>
            </a:r>
            <a:r>
              <a:rPr lang="en-US" altLang="ko-KR" dirty="0">
                <a:latin typeface="+mn-ea"/>
              </a:rPr>
              <a:t>2</a:t>
            </a:r>
            <a:r>
              <a:rPr lang="en-US" altLang="ko-KR" baseline="30000" dirty="0">
                <a:latin typeface="+mn-ea"/>
              </a:rPr>
              <a:t>h+1</a:t>
            </a:r>
            <a:r>
              <a:rPr lang="en-US" altLang="ko-KR" dirty="0">
                <a:latin typeface="+mn-ea"/>
              </a:rPr>
              <a:t>-1</a:t>
            </a:r>
            <a:r>
              <a:rPr lang="ko-KR" altLang="en-US" dirty="0">
                <a:latin typeface="+mn-ea"/>
              </a:rPr>
              <a:t>까지 정해진 위치에 대한 </a:t>
            </a:r>
            <a:r>
              <a:rPr lang="ko-KR" altLang="en-US" dirty="0" err="1">
                <a:latin typeface="+mn-ea"/>
              </a:rPr>
              <a:t>노드</a:t>
            </a:r>
            <a:r>
              <a:rPr lang="ko-KR" altLang="en-US" dirty="0">
                <a:latin typeface="+mn-ea"/>
              </a:rPr>
              <a:t> 번호를 가짐</a:t>
            </a:r>
          </a:p>
          <a:p>
            <a:endParaRPr lang="ko-KR" altLang="en-US" dirty="0"/>
          </a:p>
        </p:txBody>
      </p:sp>
      <p:pic>
        <p:nvPicPr>
          <p:cNvPr id="48" name="그림 5" descr="ch08-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420" y="2887980"/>
            <a:ext cx="628650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877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완전 이진 트리</a:t>
            </a:r>
            <a:r>
              <a:rPr lang="en-US" altLang="ko-KR" sz="2400" b="1" dirty="0">
                <a:solidFill>
                  <a:srgbClr val="0070C0"/>
                </a:solidFill>
              </a:rPr>
              <a:t>(Complete Binary Tree)</a:t>
            </a:r>
          </a:p>
          <a:p>
            <a:pPr lvl="1"/>
            <a:r>
              <a:rPr lang="ko-KR" altLang="en-US" dirty="0">
                <a:latin typeface="+mn-ea"/>
              </a:rPr>
              <a:t>높이가 </a:t>
            </a:r>
            <a:r>
              <a:rPr lang="en-US" altLang="ko-KR" dirty="0">
                <a:latin typeface="+mn-ea"/>
              </a:rPr>
              <a:t>h</a:t>
            </a:r>
            <a:r>
              <a:rPr lang="ko-KR" altLang="en-US" dirty="0">
                <a:latin typeface="+mn-ea"/>
              </a:rPr>
              <a:t>이고 </a:t>
            </a:r>
            <a:r>
              <a:rPr lang="ko-KR" altLang="en-US" dirty="0" err="1">
                <a:latin typeface="+mn-ea"/>
              </a:rPr>
              <a:t>노드</a:t>
            </a:r>
            <a:r>
              <a:rPr lang="ko-KR" altLang="en-US" dirty="0">
                <a:latin typeface="+mn-ea"/>
              </a:rPr>
              <a:t> 수가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개일 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단</a:t>
            </a:r>
            <a:r>
              <a:rPr lang="en-US" altLang="ko-KR" dirty="0">
                <a:latin typeface="+mn-ea"/>
              </a:rPr>
              <a:t>, h+1 ≤ n &lt; 2</a:t>
            </a:r>
            <a:r>
              <a:rPr lang="en-US" altLang="ko-KR" baseline="30000" dirty="0">
                <a:latin typeface="+mn-ea"/>
              </a:rPr>
              <a:t>h+1</a:t>
            </a:r>
            <a:r>
              <a:rPr lang="en-US" altLang="ko-KR" dirty="0">
                <a:latin typeface="+mn-ea"/>
              </a:rPr>
              <a:t>-1 ), </a:t>
            </a:r>
            <a:r>
              <a:rPr lang="ko-KR" altLang="en-US" dirty="0">
                <a:latin typeface="+mn-ea"/>
              </a:rPr>
              <a:t>포화 이진 </a:t>
            </a:r>
            <a:r>
              <a:rPr lang="ko-KR" altLang="en-US" dirty="0" err="1">
                <a:latin typeface="+mn-ea"/>
              </a:rPr>
              <a:t>트리의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노드</a:t>
            </a:r>
            <a:r>
              <a:rPr lang="ko-KR" altLang="en-US" dirty="0">
                <a:latin typeface="+mn-ea"/>
              </a:rPr>
              <a:t> 번호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번부터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번까지 빈 자리가 없는 이진 트리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왼쪽부터 차곡차곡 채워진 상태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예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 err="1">
                <a:latin typeface="+mn-ea"/>
              </a:rPr>
              <a:t>노드가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12</a:t>
            </a:r>
            <a:r>
              <a:rPr lang="ko-KR" altLang="en-US" dirty="0">
                <a:latin typeface="+mn-ea"/>
              </a:rPr>
              <a:t>개인 완전 이진 트리</a:t>
            </a:r>
          </a:p>
          <a:p>
            <a:endParaRPr lang="ko-KR" altLang="en-US" dirty="0"/>
          </a:p>
        </p:txBody>
      </p:sp>
      <p:grpSp>
        <p:nvGrpSpPr>
          <p:cNvPr id="49" name="Group 2"/>
          <p:cNvGrpSpPr>
            <a:grpSpLocks/>
          </p:cNvGrpSpPr>
          <p:nvPr/>
        </p:nvGrpSpPr>
        <p:grpSpPr bwMode="auto">
          <a:xfrm>
            <a:off x="6429375" y="5140960"/>
            <a:ext cx="1714500" cy="661988"/>
            <a:chOff x="3282" y="2685"/>
            <a:chExt cx="1080" cy="417"/>
          </a:xfrm>
        </p:grpSpPr>
        <p:sp>
          <p:nvSpPr>
            <p:cNvPr id="50" name="Line 3"/>
            <p:cNvSpPr>
              <a:spLocks noChangeShapeType="1"/>
            </p:cNvSpPr>
            <p:nvPr/>
          </p:nvSpPr>
          <p:spPr bwMode="auto">
            <a:xfrm flipH="1" flipV="1">
              <a:off x="3282" y="2690"/>
              <a:ext cx="186" cy="235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3357" y="2888"/>
              <a:ext cx="224" cy="21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B2B2B2"/>
              </a:solidFill>
              <a:prstDash val="dash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endParaRPr lang="ko-KR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Line 5"/>
            <p:cNvSpPr>
              <a:spLocks noChangeShapeType="1"/>
            </p:cNvSpPr>
            <p:nvPr/>
          </p:nvSpPr>
          <p:spPr bwMode="auto">
            <a:xfrm flipV="1">
              <a:off x="3841" y="2685"/>
              <a:ext cx="227" cy="227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Line 6"/>
            <p:cNvSpPr>
              <a:spLocks noChangeShapeType="1"/>
            </p:cNvSpPr>
            <p:nvPr/>
          </p:nvSpPr>
          <p:spPr bwMode="auto">
            <a:xfrm flipH="1" flipV="1">
              <a:off x="4063" y="2685"/>
              <a:ext cx="186" cy="235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729" y="2890"/>
              <a:ext cx="224" cy="21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B2B2B2"/>
              </a:solidFill>
              <a:prstDash val="dash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endParaRPr lang="ko-KR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Oval 8"/>
            <p:cNvSpPr>
              <a:spLocks noChangeArrowheads="1"/>
            </p:cNvSpPr>
            <p:nvPr/>
          </p:nvSpPr>
          <p:spPr bwMode="auto">
            <a:xfrm>
              <a:off x="4138" y="2883"/>
              <a:ext cx="224" cy="21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B2B2B2"/>
              </a:solidFill>
              <a:prstDash val="dash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endParaRPr lang="ko-KR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3417" y="2752"/>
              <a:ext cx="1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9B9B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</a:p>
          </p:txBody>
        </p:sp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3721" y="2760"/>
              <a:ext cx="1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9B9B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</a:p>
          </p:txBody>
        </p:sp>
        <p:sp>
          <p:nvSpPr>
            <p:cNvPr id="58" name="Text Box 11"/>
            <p:cNvSpPr txBox="1">
              <a:spLocks noChangeArrowheads="1"/>
            </p:cNvSpPr>
            <p:nvPr/>
          </p:nvSpPr>
          <p:spPr bwMode="auto">
            <a:xfrm>
              <a:off x="4204" y="2750"/>
              <a:ext cx="1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9B9B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</a:p>
          </p:txBody>
        </p:sp>
      </p:grpSp>
      <p:grpSp>
        <p:nvGrpSpPr>
          <p:cNvPr id="59" name="Group 14"/>
          <p:cNvGrpSpPr>
            <a:grpSpLocks/>
          </p:cNvGrpSpPr>
          <p:nvPr/>
        </p:nvGrpSpPr>
        <p:grpSpPr bwMode="auto">
          <a:xfrm>
            <a:off x="3487738" y="5139373"/>
            <a:ext cx="538162" cy="661987"/>
            <a:chOff x="1429" y="2684"/>
            <a:chExt cx="339" cy="417"/>
          </a:xfrm>
        </p:grpSpPr>
        <p:sp>
          <p:nvSpPr>
            <p:cNvPr id="60" name="Line 15"/>
            <p:cNvSpPr>
              <a:spLocks noChangeShapeType="1"/>
            </p:cNvSpPr>
            <p:nvPr/>
          </p:nvSpPr>
          <p:spPr bwMode="auto">
            <a:xfrm flipV="1">
              <a:off x="1541" y="2684"/>
              <a:ext cx="227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Oval 16"/>
            <p:cNvSpPr>
              <a:spLocks noChangeArrowheads="1"/>
            </p:cNvSpPr>
            <p:nvPr/>
          </p:nvSpPr>
          <p:spPr bwMode="auto">
            <a:xfrm>
              <a:off x="1429" y="2889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H</a:t>
              </a:r>
            </a:p>
          </p:txBody>
        </p:sp>
        <p:sp>
          <p:nvSpPr>
            <p:cNvPr id="62" name="Text Box 17"/>
            <p:cNvSpPr txBox="1">
              <a:spLocks noChangeArrowheads="1"/>
            </p:cNvSpPr>
            <p:nvPr/>
          </p:nvSpPr>
          <p:spPr bwMode="auto">
            <a:xfrm>
              <a:off x="1490" y="2758"/>
              <a:ext cx="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</p:grpSp>
      <p:grpSp>
        <p:nvGrpSpPr>
          <p:cNvPr id="63" name="Group 18"/>
          <p:cNvGrpSpPr>
            <a:grpSpLocks/>
          </p:cNvGrpSpPr>
          <p:nvPr/>
        </p:nvGrpSpPr>
        <p:grpSpPr bwMode="auto">
          <a:xfrm>
            <a:off x="4017963" y="5139373"/>
            <a:ext cx="474662" cy="650875"/>
            <a:chOff x="1763" y="2684"/>
            <a:chExt cx="299" cy="410"/>
          </a:xfrm>
        </p:grpSpPr>
        <p:sp>
          <p:nvSpPr>
            <p:cNvPr id="64" name="Line 19"/>
            <p:cNvSpPr>
              <a:spLocks noChangeShapeType="1"/>
            </p:cNvSpPr>
            <p:nvPr/>
          </p:nvSpPr>
          <p:spPr bwMode="auto">
            <a:xfrm flipH="1" flipV="1">
              <a:off x="1763" y="2684"/>
              <a:ext cx="186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Oval 20"/>
            <p:cNvSpPr>
              <a:spLocks noChangeArrowheads="1"/>
            </p:cNvSpPr>
            <p:nvPr/>
          </p:nvSpPr>
          <p:spPr bwMode="auto">
            <a:xfrm>
              <a:off x="1838" y="2882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I</a:t>
              </a:r>
            </a:p>
          </p:txBody>
        </p:sp>
        <p:sp>
          <p:nvSpPr>
            <p:cNvPr id="66" name="Text Box 21"/>
            <p:cNvSpPr txBox="1">
              <a:spLocks noChangeArrowheads="1"/>
            </p:cNvSpPr>
            <p:nvPr/>
          </p:nvSpPr>
          <p:spPr bwMode="auto">
            <a:xfrm>
              <a:off x="1917" y="2752"/>
              <a:ext cx="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</p:txBody>
        </p:sp>
      </p:grpSp>
      <p:grpSp>
        <p:nvGrpSpPr>
          <p:cNvPr id="67" name="Group 22"/>
          <p:cNvGrpSpPr>
            <a:grpSpLocks/>
          </p:cNvGrpSpPr>
          <p:nvPr/>
        </p:nvGrpSpPr>
        <p:grpSpPr bwMode="auto">
          <a:xfrm>
            <a:off x="4686300" y="5140960"/>
            <a:ext cx="538163" cy="661988"/>
            <a:chOff x="2184" y="2685"/>
            <a:chExt cx="339" cy="417"/>
          </a:xfrm>
        </p:grpSpPr>
        <p:sp>
          <p:nvSpPr>
            <p:cNvPr id="68" name="Line 23"/>
            <p:cNvSpPr>
              <a:spLocks noChangeShapeType="1"/>
            </p:cNvSpPr>
            <p:nvPr/>
          </p:nvSpPr>
          <p:spPr bwMode="auto">
            <a:xfrm flipV="1">
              <a:off x="2296" y="2685"/>
              <a:ext cx="227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Oval 24"/>
            <p:cNvSpPr>
              <a:spLocks noChangeArrowheads="1"/>
            </p:cNvSpPr>
            <p:nvPr/>
          </p:nvSpPr>
          <p:spPr bwMode="auto">
            <a:xfrm>
              <a:off x="2184" y="2890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J</a:t>
              </a: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2189" y="2752"/>
              <a:ext cx="1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</p:grpSp>
      <p:grpSp>
        <p:nvGrpSpPr>
          <p:cNvPr id="71" name="Group 26"/>
          <p:cNvGrpSpPr>
            <a:grpSpLocks/>
          </p:cNvGrpSpPr>
          <p:nvPr/>
        </p:nvGrpSpPr>
        <p:grpSpPr bwMode="auto">
          <a:xfrm>
            <a:off x="5216525" y="5140960"/>
            <a:ext cx="474663" cy="650875"/>
            <a:chOff x="2518" y="2685"/>
            <a:chExt cx="299" cy="410"/>
          </a:xfrm>
        </p:grpSpPr>
        <p:sp>
          <p:nvSpPr>
            <p:cNvPr id="72" name="Line 27"/>
            <p:cNvSpPr>
              <a:spLocks noChangeShapeType="1"/>
            </p:cNvSpPr>
            <p:nvPr/>
          </p:nvSpPr>
          <p:spPr bwMode="auto">
            <a:xfrm flipH="1" flipV="1">
              <a:off x="2518" y="2685"/>
              <a:ext cx="186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Oval 28"/>
            <p:cNvSpPr>
              <a:spLocks noChangeArrowheads="1"/>
            </p:cNvSpPr>
            <p:nvPr/>
          </p:nvSpPr>
          <p:spPr bwMode="auto">
            <a:xfrm>
              <a:off x="2593" y="2883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K</a:t>
              </a:r>
            </a:p>
          </p:txBody>
        </p:sp>
        <p:sp>
          <p:nvSpPr>
            <p:cNvPr id="74" name="Text Box 29"/>
            <p:cNvSpPr txBox="1">
              <a:spLocks noChangeArrowheads="1"/>
            </p:cNvSpPr>
            <p:nvPr/>
          </p:nvSpPr>
          <p:spPr bwMode="auto">
            <a:xfrm>
              <a:off x="2662" y="2752"/>
              <a:ext cx="1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</a:p>
          </p:txBody>
        </p:sp>
      </p:grpSp>
      <p:grpSp>
        <p:nvGrpSpPr>
          <p:cNvPr id="75" name="Group 30"/>
          <p:cNvGrpSpPr>
            <a:grpSpLocks/>
          </p:cNvGrpSpPr>
          <p:nvPr/>
        </p:nvGrpSpPr>
        <p:grpSpPr bwMode="auto">
          <a:xfrm>
            <a:off x="5889625" y="5148898"/>
            <a:ext cx="547688" cy="661987"/>
            <a:chOff x="2942" y="2690"/>
            <a:chExt cx="345" cy="417"/>
          </a:xfrm>
        </p:grpSpPr>
        <p:sp>
          <p:nvSpPr>
            <p:cNvPr id="76" name="Line 31"/>
            <p:cNvSpPr>
              <a:spLocks noChangeShapeType="1"/>
            </p:cNvSpPr>
            <p:nvPr/>
          </p:nvSpPr>
          <p:spPr bwMode="auto">
            <a:xfrm flipV="1">
              <a:off x="3060" y="2690"/>
              <a:ext cx="227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Oval 32"/>
            <p:cNvSpPr>
              <a:spLocks noChangeArrowheads="1"/>
            </p:cNvSpPr>
            <p:nvPr/>
          </p:nvSpPr>
          <p:spPr bwMode="auto">
            <a:xfrm>
              <a:off x="2948" y="2895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L</a:t>
              </a:r>
            </a:p>
          </p:txBody>
        </p:sp>
        <p:sp>
          <p:nvSpPr>
            <p:cNvPr id="78" name="Text Box 33"/>
            <p:cNvSpPr txBox="1">
              <a:spLocks noChangeArrowheads="1"/>
            </p:cNvSpPr>
            <p:nvPr/>
          </p:nvSpPr>
          <p:spPr bwMode="auto">
            <a:xfrm>
              <a:off x="2942" y="2750"/>
              <a:ext cx="1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</a:p>
          </p:txBody>
        </p:sp>
      </p:grpSp>
      <p:grpSp>
        <p:nvGrpSpPr>
          <p:cNvPr id="79" name="Group 34"/>
          <p:cNvGrpSpPr>
            <a:grpSpLocks/>
          </p:cNvGrpSpPr>
          <p:nvPr/>
        </p:nvGrpSpPr>
        <p:grpSpPr bwMode="auto">
          <a:xfrm>
            <a:off x="3832225" y="4420235"/>
            <a:ext cx="833438" cy="720725"/>
            <a:chOff x="1646" y="2231"/>
            <a:chExt cx="525" cy="454"/>
          </a:xfrm>
        </p:grpSpPr>
        <p:sp>
          <p:nvSpPr>
            <p:cNvPr id="80" name="Line 35"/>
            <p:cNvSpPr>
              <a:spLocks noChangeShapeType="1"/>
            </p:cNvSpPr>
            <p:nvPr/>
          </p:nvSpPr>
          <p:spPr bwMode="auto">
            <a:xfrm flipV="1">
              <a:off x="1808" y="2231"/>
              <a:ext cx="363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Oval 36"/>
            <p:cNvSpPr>
              <a:spLocks noChangeArrowheads="1"/>
            </p:cNvSpPr>
            <p:nvPr/>
          </p:nvSpPr>
          <p:spPr bwMode="auto">
            <a:xfrm>
              <a:off x="1646" y="2473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D</a:t>
              </a:r>
            </a:p>
          </p:txBody>
        </p:sp>
        <p:sp>
          <p:nvSpPr>
            <p:cNvPr id="82" name="Text Box 37"/>
            <p:cNvSpPr txBox="1">
              <a:spLocks noChangeArrowheads="1"/>
            </p:cNvSpPr>
            <p:nvPr/>
          </p:nvSpPr>
          <p:spPr bwMode="auto">
            <a:xfrm>
              <a:off x="1717" y="2336"/>
              <a:ext cx="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grpSp>
        <p:nvGrpSpPr>
          <p:cNvPr id="83" name="Group 38"/>
          <p:cNvGrpSpPr>
            <a:grpSpLocks/>
          </p:cNvGrpSpPr>
          <p:nvPr/>
        </p:nvGrpSpPr>
        <p:grpSpPr bwMode="auto">
          <a:xfrm>
            <a:off x="4686300" y="4420235"/>
            <a:ext cx="700088" cy="722313"/>
            <a:chOff x="2184" y="2231"/>
            <a:chExt cx="441" cy="455"/>
          </a:xfrm>
        </p:grpSpPr>
        <p:sp>
          <p:nvSpPr>
            <p:cNvPr id="84" name="Line 39"/>
            <p:cNvSpPr>
              <a:spLocks noChangeShapeType="1"/>
            </p:cNvSpPr>
            <p:nvPr/>
          </p:nvSpPr>
          <p:spPr bwMode="auto">
            <a:xfrm>
              <a:off x="2184" y="2231"/>
              <a:ext cx="286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Oval 40"/>
            <p:cNvSpPr>
              <a:spLocks noChangeArrowheads="1"/>
            </p:cNvSpPr>
            <p:nvPr/>
          </p:nvSpPr>
          <p:spPr bwMode="auto">
            <a:xfrm>
              <a:off x="2401" y="2474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E</a:t>
              </a:r>
            </a:p>
          </p:txBody>
        </p:sp>
        <p:sp>
          <p:nvSpPr>
            <p:cNvPr id="86" name="Text Box 41"/>
            <p:cNvSpPr txBox="1">
              <a:spLocks noChangeArrowheads="1"/>
            </p:cNvSpPr>
            <p:nvPr/>
          </p:nvSpPr>
          <p:spPr bwMode="auto">
            <a:xfrm>
              <a:off x="2483" y="2336"/>
              <a:ext cx="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</p:grpSp>
      <p:grpSp>
        <p:nvGrpSpPr>
          <p:cNvPr id="87" name="Group 42"/>
          <p:cNvGrpSpPr>
            <a:grpSpLocks/>
          </p:cNvGrpSpPr>
          <p:nvPr/>
        </p:nvGrpSpPr>
        <p:grpSpPr bwMode="auto">
          <a:xfrm>
            <a:off x="6243638" y="4420235"/>
            <a:ext cx="819150" cy="730250"/>
            <a:chOff x="3165" y="2231"/>
            <a:chExt cx="516" cy="460"/>
          </a:xfrm>
        </p:grpSpPr>
        <p:sp>
          <p:nvSpPr>
            <p:cNvPr id="88" name="Line 43"/>
            <p:cNvSpPr>
              <a:spLocks noChangeShapeType="1"/>
            </p:cNvSpPr>
            <p:nvPr/>
          </p:nvSpPr>
          <p:spPr bwMode="auto">
            <a:xfrm flipV="1">
              <a:off x="3318" y="2231"/>
              <a:ext cx="363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Oval 44"/>
            <p:cNvSpPr>
              <a:spLocks noChangeArrowheads="1"/>
            </p:cNvSpPr>
            <p:nvPr/>
          </p:nvSpPr>
          <p:spPr bwMode="auto">
            <a:xfrm>
              <a:off x="3165" y="2479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F</a:t>
              </a:r>
            </a:p>
          </p:txBody>
        </p:sp>
        <p:sp>
          <p:nvSpPr>
            <p:cNvPr id="90" name="Text Box 45"/>
            <p:cNvSpPr txBox="1">
              <a:spLocks noChangeArrowheads="1"/>
            </p:cNvSpPr>
            <p:nvPr/>
          </p:nvSpPr>
          <p:spPr bwMode="auto">
            <a:xfrm>
              <a:off x="3238" y="2344"/>
              <a:ext cx="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</p:grpSp>
      <p:grpSp>
        <p:nvGrpSpPr>
          <p:cNvPr id="91" name="Group 46"/>
          <p:cNvGrpSpPr>
            <a:grpSpLocks/>
          </p:cNvGrpSpPr>
          <p:nvPr/>
        </p:nvGrpSpPr>
        <p:grpSpPr bwMode="auto">
          <a:xfrm>
            <a:off x="7083425" y="4420235"/>
            <a:ext cx="755650" cy="722313"/>
            <a:chOff x="3694" y="2231"/>
            <a:chExt cx="476" cy="455"/>
          </a:xfrm>
        </p:grpSpPr>
        <p:sp>
          <p:nvSpPr>
            <p:cNvPr id="92" name="Line 47"/>
            <p:cNvSpPr>
              <a:spLocks noChangeShapeType="1"/>
            </p:cNvSpPr>
            <p:nvPr/>
          </p:nvSpPr>
          <p:spPr bwMode="auto">
            <a:xfrm>
              <a:off x="3694" y="2231"/>
              <a:ext cx="286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Oval 48"/>
            <p:cNvSpPr>
              <a:spLocks noChangeArrowheads="1"/>
            </p:cNvSpPr>
            <p:nvPr/>
          </p:nvSpPr>
          <p:spPr bwMode="auto">
            <a:xfrm>
              <a:off x="3946" y="2474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G</a:t>
              </a:r>
            </a:p>
          </p:txBody>
        </p:sp>
        <p:sp>
          <p:nvSpPr>
            <p:cNvPr id="94" name="Text Box 49"/>
            <p:cNvSpPr txBox="1">
              <a:spLocks noChangeArrowheads="1"/>
            </p:cNvSpPr>
            <p:nvPr/>
          </p:nvSpPr>
          <p:spPr bwMode="auto">
            <a:xfrm>
              <a:off x="4017" y="2335"/>
              <a:ext cx="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</p:grpSp>
      <p:grpSp>
        <p:nvGrpSpPr>
          <p:cNvPr id="95" name="Group 50"/>
          <p:cNvGrpSpPr>
            <a:grpSpLocks/>
          </p:cNvGrpSpPr>
          <p:nvPr/>
        </p:nvGrpSpPr>
        <p:grpSpPr bwMode="auto">
          <a:xfrm>
            <a:off x="4511675" y="3699510"/>
            <a:ext cx="1352550" cy="741363"/>
            <a:chOff x="2074" y="1777"/>
            <a:chExt cx="852" cy="467"/>
          </a:xfrm>
        </p:grpSpPr>
        <p:sp>
          <p:nvSpPr>
            <p:cNvPr id="96" name="Line 51"/>
            <p:cNvSpPr>
              <a:spLocks noChangeShapeType="1"/>
            </p:cNvSpPr>
            <p:nvPr/>
          </p:nvSpPr>
          <p:spPr bwMode="auto">
            <a:xfrm flipV="1">
              <a:off x="2200" y="1777"/>
              <a:ext cx="726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" name="Oval 52"/>
            <p:cNvSpPr>
              <a:spLocks noChangeArrowheads="1"/>
            </p:cNvSpPr>
            <p:nvPr/>
          </p:nvSpPr>
          <p:spPr bwMode="auto">
            <a:xfrm>
              <a:off x="2074" y="2032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B</a:t>
              </a:r>
            </a:p>
          </p:txBody>
        </p:sp>
        <p:sp>
          <p:nvSpPr>
            <p:cNvPr id="98" name="Text Box 53"/>
            <p:cNvSpPr txBox="1">
              <a:spLocks noChangeArrowheads="1"/>
            </p:cNvSpPr>
            <p:nvPr/>
          </p:nvSpPr>
          <p:spPr bwMode="auto">
            <a:xfrm>
              <a:off x="2141" y="1885"/>
              <a:ext cx="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grpSp>
        <p:nvGrpSpPr>
          <p:cNvPr id="99" name="Group 54"/>
          <p:cNvGrpSpPr>
            <a:grpSpLocks/>
          </p:cNvGrpSpPr>
          <p:nvPr/>
        </p:nvGrpSpPr>
        <p:grpSpPr bwMode="auto">
          <a:xfrm>
            <a:off x="5864225" y="3699510"/>
            <a:ext cx="1368425" cy="755650"/>
            <a:chOff x="2926" y="1777"/>
            <a:chExt cx="862" cy="476"/>
          </a:xfrm>
        </p:grpSpPr>
        <p:sp>
          <p:nvSpPr>
            <p:cNvPr id="100" name="Line 55"/>
            <p:cNvSpPr>
              <a:spLocks noChangeShapeType="1"/>
            </p:cNvSpPr>
            <p:nvPr/>
          </p:nvSpPr>
          <p:spPr bwMode="auto">
            <a:xfrm>
              <a:off x="2926" y="1777"/>
              <a:ext cx="726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" name="Oval 56"/>
            <p:cNvSpPr>
              <a:spLocks noChangeArrowheads="1"/>
            </p:cNvSpPr>
            <p:nvPr/>
          </p:nvSpPr>
          <p:spPr bwMode="auto">
            <a:xfrm>
              <a:off x="3564" y="2041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C</a:t>
              </a:r>
            </a:p>
          </p:txBody>
        </p:sp>
        <p:sp>
          <p:nvSpPr>
            <p:cNvPr id="102" name="Text Box 57"/>
            <p:cNvSpPr txBox="1">
              <a:spLocks noChangeArrowheads="1"/>
            </p:cNvSpPr>
            <p:nvPr/>
          </p:nvSpPr>
          <p:spPr bwMode="auto">
            <a:xfrm>
              <a:off x="3633" y="1895"/>
              <a:ext cx="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grpSp>
        <p:nvGrpSpPr>
          <p:cNvPr id="103" name="Group 58"/>
          <p:cNvGrpSpPr>
            <a:grpSpLocks/>
          </p:cNvGrpSpPr>
          <p:nvPr/>
        </p:nvGrpSpPr>
        <p:grpSpPr bwMode="auto">
          <a:xfrm>
            <a:off x="5653088" y="3154998"/>
            <a:ext cx="355600" cy="555625"/>
            <a:chOff x="2793" y="1434"/>
            <a:chExt cx="224" cy="350"/>
          </a:xfrm>
        </p:grpSpPr>
        <p:sp>
          <p:nvSpPr>
            <p:cNvPr id="104" name="Oval 59"/>
            <p:cNvSpPr>
              <a:spLocks noChangeArrowheads="1"/>
            </p:cNvSpPr>
            <p:nvPr/>
          </p:nvSpPr>
          <p:spPr bwMode="auto">
            <a:xfrm>
              <a:off x="2793" y="1572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105" name="Text Box 60"/>
            <p:cNvSpPr txBox="1">
              <a:spLocks noChangeArrowheads="1"/>
            </p:cNvSpPr>
            <p:nvPr/>
          </p:nvSpPr>
          <p:spPr bwMode="auto">
            <a:xfrm>
              <a:off x="2867" y="1434"/>
              <a:ext cx="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404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편향 이진 트리</a:t>
            </a:r>
            <a:r>
              <a:rPr lang="en-US" altLang="ko-KR" sz="2400" b="1" dirty="0">
                <a:solidFill>
                  <a:srgbClr val="0070C0"/>
                </a:solidFill>
              </a:rPr>
              <a:t>(Skewed Binary Tree)</a:t>
            </a:r>
          </a:p>
          <a:p>
            <a:pPr lvl="1"/>
            <a:r>
              <a:rPr lang="ko-KR" altLang="en-US" sz="2000" dirty="0">
                <a:latin typeface="+mn-ea"/>
              </a:rPr>
              <a:t>높이 </a:t>
            </a:r>
            <a:r>
              <a:rPr lang="en-US" altLang="ko-KR" sz="2000" dirty="0">
                <a:latin typeface="+mn-ea"/>
              </a:rPr>
              <a:t>h</a:t>
            </a:r>
            <a:r>
              <a:rPr lang="ko-KR" altLang="en-US" sz="2000" dirty="0">
                <a:latin typeface="+mn-ea"/>
              </a:rPr>
              <a:t>에 대한 최소 개수의 </a:t>
            </a:r>
            <a:r>
              <a:rPr lang="ko-KR" altLang="en-US" sz="2000" dirty="0" err="1">
                <a:latin typeface="+mn-ea"/>
              </a:rPr>
              <a:t>노드를</a:t>
            </a:r>
            <a:r>
              <a:rPr lang="ko-KR" altLang="en-US" sz="2000" dirty="0">
                <a:latin typeface="+mn-ea"/>
              </a:rPr>
              <a:t> 가지면서 한쪽 방향의 자식 </a:t>
            </a:r>
            <a:r>
              <a:rPr lang="ko-KR" altLang="en-US" sz="2000" dirty="0" err="1">
                <a:latin typeface="+mn-ea"/>
              </a:rPr>
              <a:t>노드만을</a:t>
            </a:r>
            <a:r>
              <a:rPr lang="ko-KR" altLang="en-US" sz="2000" dirty="0">
                <a:latin typeface="+mn-ea"/>
              </a:rPr>
              <a:t> 가진 이진 트리</a:t>
            </a:r>
          </a:p>
          <a:p>
            <a:pPr lvl="1"/>
            <a:r>
              <a:rPr lang="ko-KR" altLang="en-US" sz="2000" dirty="0">
                <a:latin typeface="+mn-ea"/>
              </a:rPr>
              <a:t>왼쪽 편향 이진 트리</a:t>
            </a:r>
          </a:p>
          <a:p>
            <a:pPr lvl="2"/>
            <a:r>
              <a:rPr lang="ko-KR" altLang="en-US" dirty="0">
                <a:latin typeface="+mn-ea"/>
              </a:rPr>
              <a:t>모든 </a:t>
            </a:r>
            <a:r>
              <a:rPr lang="ko-KR" altLang="en-US" dirty="0" err="1">
                <a:latin typeface="+mn-ea"/>
              </a:rPr>
              <a:t>노드가</a:t>
            </a:r>
            <a:r>
              <a:rPr lang="ko-KR" altLang="en-US" dirty="0">
                <a:latin typeface="+mn-ea"/>
              </a:rPr>
              <a:t> 왼쪽 자식 </a:t>
            </a:r>
            <a:r>
              <a:rPr lang="ko-KR" altLang="en-US" dirty="0" err="1">
                <a:latin typeface="+mn-ea"/>
              </a:rPr>
              <a:t>노드만을</a:t>
            </a:r>
            <a:r>
              <a:rPr lang="ko-KR" altLang="en-US" dirty="0">
                <a:latin typeface="+mn-ea"/>
              </a:rPr>
              <a:t> 가진 편향 이진 트리</a:t>
            </a:r>
          </a:p>
          <a:p>
            <a:pPr lvl="1"/>
            <a:r>
              <a:rPr lang="ko-KR" altLang="en-US" sz="2000" dirty="0">
                <a:latin typeface="+mn-ea"/>
              </a:rPr>
              <a:t>오른쪽 편향 이진 트리</a:t>
            </a:r>
          </a:p>
          <a:p>
            <a:pPr lvl="2"/>
            <a:r>
              <a:rPr lang="ko-KR" altLang="en-US" dirty="0">
                <a:latin typeface="+mn-ea"/>
              </a:rPr>
              <a:t>모든 </a:t>
            </a:r>
            <a:r>
              <a:rPr lang="ko-KR" altLang="en-US" dirty="0" err="1">
                <a:latin typeface="+mn-ea"/>
              </a:rPr>
              <a:t>노드가</a:t>
            </a:r>
            <a:r>
              <a:rPr lang="ko-KR" altLang="en-US" dirty="0">
                <a:latin typeface="+mn-ea"/>
              </a:rPr>
              <a:t> 오른쪽 자식 </a:t>
            </a:r>
            <a:r>
              <a:rPr lang="ko-KR" altLang="en-US" dirty="0" err="1">
                <a:latin typeface="+mn-ea"/>
              </a:rPr>
              <a:t>노드만을</a:t>
            </a:r>
            <a:r>
              <a:rPr lang="ko-KR" altLang="en-US" dirty="0">
                <a:latin typeface="+mn-ea"/>
              </a:rPr>
              <a:t> 가진 편향 이진 트리</a:t>
            </a:r>
          </a:p>
          <a:p>
            <a:endParaRPr lang="ko-KR" altLang="en-US" dirty="0"/>
          </a:p>
        </p:txBody>
      </p:sp>
      <p:pic>
        <p:nvPicPr>
          <p:cNvPr id="20" name="그림 5" descr="ch08-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308" y="3472304"/>
            <a:ext cx="6500812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10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순차 자료구조를 이용한 </a:t>
            </a:r>
            <a:r>
              <a:rPr lang="ko-KR" altLang="en-US" sz="2400" b="1" dirty="0" err="1">
                <a:solidFill>
                  <a:srgbClr val="0070C0"/>
                </a:solidFill>
              </a:rPr>
              <a:t>이진트리의</a:t>
            </a:r>
            <a:r>
              <a:rPr lang="ko-KR" altLang="en-US" sz="2400" b="1" dirty="0">
                <a:solidFill>
                  <a:srgbClr val="0070C0"/>
                </a:solidFill>
              </a:rPr>
              <a:t> 구현</a:t>
            </a:r>
          </a:p>
          <a:p>
            <a:pPr lvl="1"/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차원 배열의 순차 자료구조 사용</a:t>
            </a:r>
          </a:p>
          <a:p>
            <a:pPr lvl="2"/>
            <a:r>
              <a:rPr lang="ko-KR" altLang="en-US" dirty="0">
                <a:latin typeface="+mn-ea"/>
              </a:rPr>
              <a:t>높이가 </a:t>
            </a:r>
            <a:r>
              <a:rPr lang="en-US" altLang="ko-KR" dirty="0">
                <a:latin typeface="+mn-ea"/>
              </a:rPr>
              <a:t>h</a:t>
            </a:r>
            <a:r>
              <a:rPr lang="ko-KR" altLang="en-US" dirty="0">
                <a:latin typeface="+mn-ea"/>
              </a:rPr>
              <a:t>인 포화 이진 </a:t>
            </a:r>
            <a:r>
              <a:rPr lang="ko-KR" altLang="en-US" dirty="0" err="1">
                <a:latin typeface="+mn-ea"/>
              </a:rPr>
              <a:t>트리의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노드번호를</a:t>
            </a:r>
            <a:r>
              <a:rPr lang="ko-KR" altLang="en-US" dirty="0">
                <a:latin typeface="+mn-ea"/>
              </a:rPr>
              <a:t> 배열의 인덱스로 사용 </a:t>
            </a:r>
          </a:p>
          <a:p>
            <a:pPr lvl="2"/>
            <a:r>
              <a:rPr lang="ko-KR" altLang="en-US" dirty="0">
                <a:latin typeface="+mn-ea"/>
              </a:rPr>
              <a:t>인덱스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번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실제로 사용하지 않고 비워둠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r>
              <a:rPr lang="ko-KR" altLang="en-US" dirty="0">
                <a:latin typeface="+mn-ea"/>
              </a:rPr>
              <a:t>인덱스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번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루트 저장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02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완전 이진 </a:t>
            </a:r>
            <a:r>
              <a:rPr lang="ko-KR" altLang="en-US" sz="2400" b="1" dirty="0" err="1">
                <a:solidFill>
                  <a:srgbClr val="0070C0"/>
                </a:solidFill>
              </a:rPr>
              <a:t>트리의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ko-KR" altLang="en-US" sz="2400" b="1" dirty="0">
                <a:solidFill>
                  <a:srgbClr val="0070C0"/>
                </a:solidFill>
              </a:rPr>
              <a:t>차원 배열 표현</a:t>
            </a:r>
          </a:p>
          <a:p>
            <a:endParaRPr lang="ko-KR" altLang="en-US" dirty="0"/>
          </a:p>
        </p:txBody>
      </p:sp>
      <p:grpSp>
        <p:nvGrpSpPr>
          <p:cNvPr id="40" name="Group 4"/>
          <p:cNvGrpSpPr>
            <a:grpSpLocks/>
          </p:cNvGrpSpPr>
          <p:nvPr/>
        </p:nvGrpSpPr>
        <p:grpSpPr bwMode="auto">
          <a:xfrm>
            <a:off x="2977198" y="3370898"/>
            <a:ext cx="1050925" cy="431800"/>
            <a:chOff x="3168" y="1117"/>
            <a:chExt cx="662" cy="272"/>
          </a:xfrm>
        </p:grpSpPr>
        <p:sp>
          <p:nvSpPr>
            <p:cNvPr id="41" name="Line 5"/>
            <p:cNvSpPr>
              <a:spLocks noChangeShapeType="1"/>
            </p:cNvSpPr>
            <p:nvPr/>
          </p:nvSpPr>
          <p:spPr bwMode="auto">
            <a:xfrm flipV="1">
              <a:off x="3168" y="1117"/>
              <a:ext cx="363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>
              <a:off x="3544" y="1117"/>
              <a:ext cx="286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3" name="Group 7"/>
          <p:cNvGrpSpPr>
            <a:grpSpLocks/>
          </p:cNvGrpSpPr>
          <p:nvPr/>
        </p:nvGrpSpPr>
        <p:grpSpPr bwMode="auto">
          <a:xfrm>
            <a:off x="5374323" y="3370898"/>
            <a:ext cx="1050925" cy="431800"/>
            <a:chOff x="3168" y="1117"/>
            <a:chExt cx="662" cy="272"/>
          </a:xfrm>
        </p:grpSpPr>
        <p:sp>
          <p:nvSpPr>
            <p:cNvPr id="44" name="Line 8"/>
            <p:cNvSpPr>
              <a:spLocks noChangeShapeType="1"/>
            </p:cNvSpPr>
            <p:nvPr/>
          </p:nvSpPr>
          <p:spPr bwMode="auto">
            <a:xfrm flipV="1">
              <a:off x="3168" y="1117"/>
              <a:ext cx="363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3544" y="1117"/>
              <a:ext cx="286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6" name="Line 10"/>
          <p:cNvSpPr>
            <a:spLocks noChangeShapeType="1"/>
          </p:cNvSpPr>
          <p:nvPr/>
        </p:nvSpPr>
        <p:spPr bwMode="auto">
          <a:xfrm flipV="1">
            <a:off x="3599498" y="2650173"/>
            <a:ext cx="1152525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" name="Line 11"/>
          <p:cNvSpPr>
            <a:spLocks noChangeShapeType="1"/>
          </p:cNvSpPr>
          <p:nvPr/>
        </p:nvSpPr>
        <p:spPr bwMode="auto">
          <a:xfrm>
            <a:off x="4752023" y="2650173"/>
            <a:ext cx="1152525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" name="Oval 12"/>
          <p:cNvSpPr>
            <a:spLocks noChangeArrowheads="1"/>
          </p:cNvSpPr>
          <p:nvPr/>
        </p:nvSpPr>
        <p:spPr bwMode="auto">
          <a:xfrm>
            <a:off x="4540885" y="2324735"/>
            <a:ext cx="3556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3399473" y="3054985"/>
            <a:ext cx="3556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50" name="Oval 14"/>
          <p:cNvSpPr>
            <a:spLocks noChangeArrowheads="1"/>
          </p:cNvSpPr>
          <p:nvPr/>
        </p:nvSpPr>
        <p:spPr bwMode="auto">
          <a:xfrm>
            <a:off x="5764848" y="3069273"/>
            <a:ext cx="3556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grpSp>
        <p:nvGrpSpPr>
          <p:cNvPr id="51" name="Group 15"/>
          <p:cNvGrpSpPr>
            <a:grpSpLocks/>
          </p:cNvGrpSpPr>
          <p:nvPr/>
        </p:nvGrpSpPr>
        <p:grpSpPr bwMode="auto">
          <a:xfrm>
            <a:off x="2375535" y="3755073"/>
            <a:ext cx="1004888" cy="996950"/>
            <a:chOff x="2805" y="1359"/>
            <a:chExt cx="633" cy="628"/>
          </a:xfrm>
        </p:grpSpPr>
        <p:sp>
          <p:nvSpPr>
            <p:cNvPr id="52" name="Oval 16"/>
            <p:cNvSpPr>
              <a:spLocks noChangeArrowheads="1"/>
            </p:cNvSpPr>
            <p:nvPr/>
          </p:nvSpPr>
          <p:spPr bwMode="auto">
            <a:xfrm>
              <a:off x="3022" y="1359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D</a:t>
              </a:r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 flipV="1">
              <a:off x="2917" y="1570"/>
              <a:ext cx="227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 flipH="1" flipV="1">
              <a:off x="3139" y="1570"/>
              <a:ext cx="186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Oval 19"/>
            <p:cNvSpPr>
              <a:spLocks noChangeArrowheads="1"/>
            </p:cNvSpPr>
            <p:nvPr/>
          </p:nvSpPr>
          <p:spPr bwMode="auto">
            <a:xfrm>
              <a:off x="2805" y="1775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H</a:t>
              </a:r>
            </a:p>
          </p:txBody>
        </p:sp>
        <p:sp>
          <p:nvSpPr>
            <p:cNvPr id="56" name="Oval 20"/>
            <p:cNvSpPr>
              <a:spLocks noChangeArrowheads="1"/>
            </p:cNvSpPr>
            <p:nvPr/>
          </p:nvSpPr>
          <p:spPr bwMode="auto">
            <a:xfrm>
              <a:off x="3214" y="1768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I</a:t>
              </a:r>
            </a:p>
          </p:txBody>
        </p:sp>
      </p:grpSp>
      <p:grpSp>
        <p:nvGrpSpPr>
          <p:cNvPr id="57" name="Group 21"/>
          <p:cNvGrpSpPr>
            <a:grpSpLocks/>
          </p:cNvGrpSpPr>
          <p:nvPr/>
        </p:nvGrpSpPr>
        <p:grpSpPr bwMode="auto">
          <a:xfrm>
            <a:off x="3574098" y="3756660"/>
            <a:ext cx="1004887" cy="996950"/>
            <a:chOff x="2805" y="1359"/>
            <a:chExt cx="633" cy="628"/>
          </a:xfrm>
        </p:grpSpPr>
        <p:sp>
          <p:nvSpPr>
            <p:cNvPr id="58" name="Oval 22"/>
            <p:cNvSpPr>
              <a:spLocks noChangeArrowheads="1"/>
            </p:cNvSpPr>
            <p:nvPr/>
          </p:nvSpPr>
          <p:spPr bwMode="auto">
            <a:xfrm>
              <a:off x="3022" y="1359"/>
              <a:ext cx="224" cy="212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E</a:t>
              </a:r>
            </a:p>
          </p:txBody>
        </p:sp>
        <p:sp>
          <p:nvSpPr>
            <p:cNvPr id="59" name="Line 23"/>
            <p:cNvSpPr>
              <a:spLocks noChangeShapeType="1"/>
            </p:cNvSpPr>
            <p:nvPr/>
          </p:nvSpPr>
          <p:spPr bwMode="auto">
            <a:xfrm flipV="1">
              <a:off x="2917" y="1570"/>
              <a:ext cx="227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Line 24"/>
            <p:cNvSpPr>
              <a:spLocks noChangeShapeType="1"/>
            </p:cNvSpPr>
            <p:nvPr/>
          </p:nvSpPr>
          <p:spPr bwMode="auto">
            <a:xfrm flipH="1" flipV="1">
              <a:off x="3139" y="1570"/>
              <a:ext cx="186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Oval 25"/>
            <p:cNvSpPr>
              <a:spLocks noChangeArrowheads="1"/>
            </p:cNvSpPr>
            <p:nvPr/>
          </p:nvSpPr>
          <p:spPr bwMode="auto">
            <a:xfrm>
              <a:off x="2805" y="1775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J</a:t>
              </a:r>
            </a:p>
          </p:txBody>
        </p:sp>
        <p:sp>
          <p:nvSpPr>
            <p:cNvPr id="62" name="Oval 26"/>
            <p:cNvSpPr>
              <a:spLocks noChangeArrowheads="1"/>
            </p:cNvSpPr>
            <p:nvPr/>
          </p:nvSpPr>
          <p:spPr bwMode="auto">
            <a:xfrm>
              <a:off x="3214" y="1768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K</a:t>
              </a:r>
            </a:p>
          </p:txBody>
        </p:sp>
      </p:grpSp>
      <p:sp>
        <p:nvSpPr>
          <p:cNvPr id="63" name="Oval 27"/>
          <p:cNvSpPr>
            <a:spLocks noChangeArrowheads="1"/>
          </p:cNvSpPr>
          <p:nvPr/>
        </p:nvSpPr>
        <p:spPr bwMode="auto">
          <a:xfrm>
            <a:off x="5131435" y="3764598"/>
            <a:ext cx="3556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sp>
        <p:nvSpPr>
          <p:cNvPr id="64" name="Line 28"/>
          <p:cNvSpPr>
            <a:spLocks noChangeShapeType="1"/>
          </p:cNvSpPr>
          <p:nvPr/>
        </p:nvSpPr>
        <p:spPr bwMode="auto">
          <a:xfrm flipV="1">
            <a:off x="4964748" y="4099560"/>
            <a:ext cx="360362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4786948" y="4424998"/>
            <a:ext cx="3556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6371273" y="3756660"/>
            <a:ext cx="3556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4658360" y="2105660"/>
            <a:ext cx="104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3505835" y="2821623"/>
            <a:ext cx="104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69" name="Text Box 33"/>
          <p:cNvSpPr txBox="1">
            <a:spLocks noChangeArrowheads="1"/>
          </p:cNvSpPr>
          <p:nvPr/>
        </p:nvSpPr>
        <p:spPr bwMode="auto">
          <a:xfrm>
            <a:off x="5874385" y="2837498"/>
            <a:ext cx="104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70" name="Text Box 34"/>
          <p:cNvSpPr txBox="1">
            <a:spLocks noChangeArrowheads="1"/>
          </p:cNvSpPr>
          <p:nvPr/>
        </p:nvSpPr>
        <p:spPr bwMode="auto">
          <a:xfrm>
            <a:off x="2832735" y="3537585"/>
            <a:ext cx="104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71" name="Text Box 35"/>
          <p:cNvSpPr txBox="1">
            <a:spLocks noChangeArrowheads="1"/>
          </p:cNvSpPr>
          <p:nvPr/>
        </p:nvSpPr>
        <p:spPr bwMode="auto">
          <a:xfrm>
            <a:off x="4048760" y="3537585"/>
            <a:ext cx="104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5247323" y="3550285"/>
            <a:ext cx="104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6483985" y="3535998"/>
            <a:ext cx="104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2472373" y="4207510"/>
            <a:ext cx="104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75" name="Text Box 39"/>
          <p:cNvSpPr txBox="1">
            <a:spLocks noChangeArrowheads="1"/>
          </p:cNvSpPr>
          <p:nvPr/>
        </p:nvSpPr>
        <p:spPr bwMode="auto">
          <a:xfrm>
            <a:off x="3150235" y="4197985"/>
            <a:ext cx="104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112" name="Text Box 40"/>
          <p:cNvSpPr txBox="1">
            <a:spLocks noChangeArrowheads="1"/>
          </p:cNvSpPr>
          <p:nvPr/>
        </p:nvSpPr>
        <p:spPr bwMode="auto">
          <a:xfrm>
            <a:off x="3582035" y="4197985"/>
            <a:ext cx="2079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113" name="Text Box 41"/>
          <p:cNvSpPr txBox="1">
            <a:spLocks noChangeArrowheads="1"/>
          </p:cNvSpPr>
          <p:nvPr/>
        </p:nvSpPr>
        <p:spPr bwMode="auto">
          <a:xfrm>
            <a:off x="4332923" y="4197985"/>
            <a:ext cx="2079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114" name="Text Box 42"/>
          <p:cNvSpPr txBox="1">
            <a:spLocks noChangeArrowheads="1"/>
          </p:cNvSpPr>
          <p:nvPr/>
        </p:nvSpPr>
        <p:spPr bwMode="auto">
          <a:xfrm>
            <a:off x="4777423" y="4194810"/>
            <a:ext cx="2079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graphicFrame>
        <p:nvGraphicFramePr>
          <p:cNvPr id="11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946495"/>
              </p:ext>
            </p:extLst>
          </p:nvPr>
        </p:nvGraphicFramePr>
        <p:xfrm>
          <a:off x="7785735" y="1808798"/>
          <a:ext cx="793750" cy="3962400"/>
        </p:xfrm>
        <a:graphic>
          <a:graphicData uri="http://schemas.openxmlformats.org/drawingml/2006/table">
            <a:tbl>
              <a:tblPr/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6" name="Text Box 73"/>
          <p:cNvSpPr txBox="1">
            <a:spLocks noChangeArrowheads="1"/>
          </p:cNvSpPr>
          <p:nvPr/>
        </p:nvSpPr>
        <p:spPr bwMode="auto">
          <a:xfrm>
            <a:off x="7460298" y="1848485"/>
            <a:ext cx="365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</a:p>
        </p:txBody>
      </p:sp>
      <p:sp>
        <p:nvSpPr>
          <p:cNvPr id="117" name="Text Box 74"/>
          <p:cNvSpPr txBox="1">
            <a:spLocks noChangeArrowheads="1"/>
          </p:cNvSpPr>
          <p:nvPr/>
        </p:nvSpPr>
        <p:spPr bwMode="auto">
          <a:xfrm>
            <a:off x="7455535" y="2150110"/>
            <a:ext cx="365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</a:p>
        </p:txBody>
      </p:sp>
      <p:sp>
        <p:nvSpPr>
          <p:cNvPr id="118" name="Text Box 75"/>
          <p:cNvSpPr txBox="1">
            <a:spLocks noChangeArrowheads="1"/>
          </p:cNvSpPr>
          <p:nvPr/>
        </p:nvSpPr>
        <p:spPr bwMode="auto">
          <a:xfrm>
            <a:off x="7452360" y="2427923"/>
            <a:ext cx="3651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</a:p>
        </p:txBody>
      </p:sp>
      <p:sp>
        <p:nvSpPr>
          <p:cNvPr id="119" name="Text Box 76"/>
          <p:cNvSpPr txBox="1">
            <a:spLocks noChangeArrowheads="1"/>
          </p:cNvSpPr>
          <p:nvPr/>
        </p:nvSpPr>
        <p:spPr bwMode="auto">
          <a:xfrm>
            <a:off x="7460298" y="2742248"/>
            <a:ext cx="3651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[3]</a:t>
            </a:r>
          </a:p>
        </p:txBody>
      </p:sp>
      <p:sp>
        <p:nvSpPr>
          <p:cNvPr id="120" name="Text Box 77"/>
          <p:cNvSpPr txBox="1">
            <a:spLocks noChangeArrowheads="1"/>
          </p:cNvSpPr>
          <p:nvPr/>
        </p:nvSpPr>
        <p:spPr bwMode="auto">
          <a:xfrm>
            <a:off x="7455535" y="3040698"/>
            <a:ext cx="3651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[4]</a:t>
            </a:r>
          </a:p>
        </p:txBody>
      </p:sp>
      <p:sp>
        <p:nvSpPr>
          <p:cNvPr id="121" name="Text Box 78"/>
          <p:cNvSpPr txBox="1">
            <a:spLocks noChangeArrowheads="1"/>
          </p:cNvSpPr>
          <p:nvPr/>
        </p:nvSpPr>
        <p:spPr bwMode="auto">
          <a:xfrm>
            <a:off x="7450773" y="3355023"/>
            <a:ext cx="3651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[5]</a:t>
            </a:r>
          </a:p>
        </p:txBody>
      </p:sp>
      <p:sp>
        <p:nvSpPr>
          <p:cNvPr id="122" name="Text Box 79"/>
          <p:cNvSpPr txBox="1">
            <a:spLocks noChangeArrowheads="1"/>
          </p:cNvSpPr>
          <p:nvPr/>
        </p:nvSpPr>
        <p:spPr bwMode="auto">
          <a:xfrm>
            <a:off x="7447598" y="3661410"/>
            <a:ext cx="365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[6]</a:t>
            </a:r>
          </a:p>
        </p:txBody>
      </p:sp>
      <p:sp>
        <p:nvSpPr>
          <p:cNvPr id="123" name="Text Box 80"/>
          <p:cNvSpPr txBox="1">
            <a:spLocks noChangeArrowheads="1"/>
          </p:cNvSpPr>
          <p:nvPr/>
        </p:nvSpPr>
        <p:spPr bwMode="auto">
          <a:xfrm>
            <a:off x="7455535" y="3961448"/>
            <a:ext cx="3651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[7]</a:t>
            </a:r>
          </a:p>
        </p:txBody>
      </p:sp>
      <p:sp>
        <p:nvSpPr>
          <p:cNvPr id="124" name="Text Box 81"/>
          <p:cNvSpPr txBox="1">
            <a:spLocks noChangeArrowheads="1"/>
          </p:cNvSpPr>
          <p:nvPr/>
        </p:nvSpPr>
        <p:spPr bwMode="auto">
          <a:xfrm>
            <a:off x="7452360" y="4272598"/>
            <a:ext cx="3651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[8]</a:t>
            </a:r>
          </a:p>
        </p:txBody>
      </p:sp>
      <p:sp>
        <p:nvSpPr>
          <p:cNvPr id="125" name="Text Box 82"/>
          <p:cNvSpPr txBox="1">
            <a:spLocks noChangeArrowheads="1"/>
          </p:cNvSpPr>
          <p:nvPr/>
        </p:nvSpPr>
        <p:spPr bwMode="auto">
          <a:xfrm>
            <a:off x="7447598" y="4585335"/>
            <a:ext cx="365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[9]</a:t>
            </a:r>
          </a:p>
        </p:txBody>
      </p:sp>
      <p:sp>
        <p:nvSpPr>
          <p:cNvPr id="126" name="Text Box 83"/>
          <p:cNvSpPr txBox="1">
            <a:spLocks noChangeArrowheads="1"/>
          </p:cNvSpPr>
          <p:nvPr/>
        </p:nvSpPr>
        <p:spPr bwMode="auto">
          <a:xfrm>
            <a:off x="7366635" y="4910773"/>
            <a:ext cx="4476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[10]</a:t>
            </a:r>
          </a:p>
        </p:txBody>
      </p:sp>
      <p:sp>
        <p:nvSpPr>
          <p:cNvPr id="127" name="Text Box 84"/>
          <p:cNvSpPr txBox="1">
            <a:spLocks noChangeArrowheads="1"/>
          </p:cNvSpPr>
          <p:nvPr/>
        </p:nvSpPr>
        <p:spPr bwMode="auto">
          <a:xfrm>
            <a:off x="7363460" y="5228273"/>
            <a:ext cx="4476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[11]</a:t>
            </a:r>
          </a:p>
        </p:txBody>
      </p:sp>
      <p:sp>
        <p:nvSpPr>
          <p:cNvPr id="128" name="Text Box 85"/>
          <p:cNvSpPr txBox="1">
            <a:spLocks noChangeArrowheads="1"/>
          </p:cNvSpPr>
          <p:nvPr/>
        </p:nvSpPr>
        <p:spPr bwMode="auto">
          <a:xfrm>
            <a:off x="7371398" y="5528310"/>
            <a:ext cx="447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[12]</a:t>
            </a:r>
          </a:p>
        </p:txBody>
      </p:sp>
    </p:spTree>
    <p:extLst>
      <p:ext uri="{BB962C8B-B14F-4D97-AF65-F5344CB8AC3E}">
        <p14:creationId xmlns:p14="http://schemas.microsoft.com/office/powerpoint/2010/main" val="210295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왼쪽 편향 이진 </a:t>
            </a:r>
            <a:r>
              <a:rPr lang="ko-KR" altLang="en-US" sz="2400" b="1" dirty="0" err="1">
                <a:solidFill>
                  <a:srgbClr val="0070C0"/>
                </a:solidFill>
              </a:rPr>
              <a:t>트리의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ko-KR" altLang="en-US" sz="2400" b="1" dirty="0">
                <a:solidFill>
                  <a:srgbClr val="0070C0"/>
                </a:solidFill>
              </a:rPr>
              <a:t>차원 배열 표현</a:t>
            </a:r>
          </a:p>
          <a:p>
            <a:endParaRPr lang="ko-KR" altLang="en-US" dirty="0"/>
          </a:p>
        </p:txBody>
      </p:sp>
      <p:pic>
        <p:nvPicPr>
          <p:cNvPr id="49" name="그림 5" descr="ch08-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93" y="1764030"/>
            <a:ext cx="8558213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2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15367"/>
            <a:ext cx="10972800" cy="5184576"/>
          </a:xfrm>
        </p:spPr>
        <p:txBody>
          <a:bodyPr/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이진 </a:t>
            </a:r>
            <a:r>
              <a:rPr lang="ko-KR" altLang="en-US" sz="2400" b="1" dirty="0" err="1">
                <a:solidFill>
                  <a:srgbClr val="0070C0"/>
                </a:solidFill>
              </a:rPr>
              <a:t>트리의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ko-KR" altLang="en-US" sz="2400" b="1" dirty="0">
                <a:solidFill>
                  <a:srgbClr val="0070C0"/>
                </a:solidFill>
              </a:rPr>
              <a:t>차원 배열에서의 인덱스 관계</a:t>
            </a:r>
          </a:p>
          <a:p>
            <a:endParaRPr lang="ko-KR" altLang="en-US" dirty="0"/>
          </a:p>
        </p:txBody>
      </p:sp>
      <p:pic>
        <p:nvPicPr>
          <p:cNvPr id="102" name="그림 98" descr="ch08-표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9" b="2995"/>
          <a:stretch>
            <a:fillRect/>
          </a:stretch>
        </p:blipFill>
        <p:spPr bwMode="auto">
          <a:xfrm>
            <a:off x="1934210" y="1473835"/>
            <a:ext cx="6665913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Line 6"/>
          <p:cNvSpPr>
            <a:spLocks noChangeShapeType="1"/>
          </p:cNvSpPr>
          <p:nvPr/>
        </p:nvSpPr>
        <p:spPr bwMode="auto">
          <a:xfrm flipV="1">
            <a:off x="1821498" y="4766310"/>
            <a:ext cx="576262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4" name="Group 7"/>
          <p:cNvGrpSpPr>
            <a:grpSpLocks/>
          </p:cNvGrpSpPr>
          <p:nvPr/>
        </p:nvGrpSpPr>
        <p:grpSpPr bwMode="auto">
          <a:xfrm>
            <a:off x="4218623" y="4766310"/>
            <a:ext cx="1050925" cy="431800"/>
            <a:chOff x="3168" y="1117"/>
            <a:chExt cx="662" cy="272"/>
          </a:xfrm>
        </p:grpSpPr>
        <p:sp>
          <p:nvSpPr>
            <p:cNvPr id="105" name="Line 8"/>
            <p:cNvSpPr>
              <a:spLocks noChangeShapeType="1"/>
            </p:cNvSpPr>
            <p:nvPr/>
          </p:nvSpPr>
          <p:spPr bwMode="auto">
            <a:xfrm flipV="1">
              <a:off x="3168" y="1117"/>
              <a:ext cx="363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" name="Line 9"/>
            <p:cNvSpPr>
              <a:spLocks noChangeShapeType="1"/>
            </p:cNvSpPr>
            <p:nvPr/>
          </p:nvSpPr>
          <p:spPr bwMode="auto">
            <a:xfrm>
              <a:off x="3544" y="1117"/>
              <a:ext cx="286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7" name="Line 10"/>
          <p:cNvSpPr>
            <a:spLocks noChangeShapeType="1"/>
          </p:cNvSpPr>
          <p:nvPr/>
        </p:nvSpPr>
        <p:spPr bwMode="auto">
          <a:xfrm flipV="1">
            <a:off x="2443798" y="4045585"/>
            <a:ext cx="1152525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8" name="Line 11"/>
          <p:cNvSpPr>
            <a:spLocks noChangeShapeType="1"/>
          </p:cNvSpPr>
          <p:nvPr/>
        </p:nvSpPr>
        <p:spPr bwMode="auto">
          <a:xfrm>
            <a:off x="3596323" y="4045585"/>
            <a:ext cx="1152525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9" name="Oval 12"/>
          <p:cNvSpPr>
            <a:spLocks noChangeArrowheads="1"/>
          </p:cNvSpPr>
          <p:nvPr/>
        </p:nvSpPr>
        <p:spPr bwMode="auto">
          <a:xfrm>
            <a:off x="3385185" y="3720148"/>
            <a:ext cx="3556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10" name="Oval 13"/>
          <p:cNvSpPr>
            <a:spLocks noChangeArrowheads="1"/>
          </p:cNvSpPr>
          <p:nvPr/>
        </p:nvSpPr>
        <p:spPr bwMode="auto">
          <a:xfrm>
            <a:off x="4609148" y="4464685"/>
            <a:ext cx="3556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grpSp>
        <p:nvGrpSpPr>
          <p:cNvPr id="111" name="Group 14"/>
          <p:cNvGrpSpPr>
            <a:grpSpLocks/>
          </p:cNvGrpSpPr>
          <p:nvPr/>
        </p:nvGrpSpPr>
        <p:grpSpPr bwMode="auto">
          <a:xfrm>
            <a:off x="1219835" y="5150485"/>
            <a:ext cx="1004888" cy="996950"/>
            <a:chOff x="2805" y="1359"/>
            <a:chExt cx="633" cy="628"/>
          </a:xfrm>
        </p:grpSpPr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3022" y="1359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D</a:t>
              </a:r>
            </a:p>
          </p:txBody>
        </p:sp>
        <p:sp>
          <p:nvSpPr>
            <p:cNvPr id="113" name="Line 16"/>
            <p:cNvSpPr>
              <a:spLocks noChangeShapeType="1"/>
            </p:cNvSpPr>
            <p:nvPr/>
          </p:nvSpPr>
          <p:spPr bwMode="auto">
            <a:xfrm flipV="1">
              <a:off x="2917" y="1570"/>
              <a:ext cx="227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" name="Line 17"/>
            <p:cNvSpPr>
              <a:spLocks noChangeShapeType="1"/>
            </p:cNvSpPr>
            <p:nvPr/>
          </p:nvSpPr>
          <p:spPr bwMode="auto">
            <a:xfrm flipH="1" flipV="1">
              <a:off x="3139" y="1570"/>
              <a:ext cx="186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" name="Oval 18"/>
            <p:cNvSpPr>
              <a:spLocks noChangeArrowheads="1"/>
            </p:cNvSpPr>
            <p:nvPr/>
          </p:nvSpPr>
          <p:spPr bwMode="auto">
            <a:xfrm>
              <a:off x="2805" y="1775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H</a:t>
              </a:r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3214" y="1768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I</a:t>
              </a:r>
            </a:p>
          </p:txBody>
        </p:sp>
      </p:grpSp>
      <p:sp>
        <p:nvSpPr>
          <p:cNvPr id="117" name="Oval 20"/>
          <p:cNvSpPr>
            <a:spLocks noChangeArrowheads="1"/>
          </p:cNvSpPr>
          <p:nvPr/>
        </p:nvSpPr>
        <p:spPr bwMode="auto">
          <a:xfrm>
            <a:off x="3975735" y="5160010"/>
            <a:ext cx="3556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sp>
        <p:nvSpPr>
          <p:cNvPr id="118" name="Line 21"/>
          <p:cNvSpPr>
            <a:spLocks noChangeShapeType="1"/>
          </p:cNvSpPr>
          <p:nvPr/>
        </p:nvSpPr>
        <p:spPr bwMode="auto">
          <a:xfrm flipV="1">
            <a:off x="3809048" y="5494973"/>
            <a:ext cx="360362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" name="Oval 22"/>
          <p:cNvSpPr>
            <a:spLocks noChangeArrowheads="1"/>
          </p:cNvSpPr>
          <p:nvPr/>
        </p:nvSpPr>
        <p:spPr bwMode="auto">
          <a:xfrm>
            <a:off x="3631248" y="5820410"/>
            <a:ext cx="3556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sp>
        <p:nvSpPr>
          <p:cNvPr id="120" name="Oval 23"/>
          <p:cNvSpPr>
            <a:spLocks noChangeArrowheads="1"/>
          </p:cNvSpPr>
          <p:nvPr/>
        </p:nvSpPr>
        <p:spPr bwMode="auto">
          <a:xfrm>
            <a:off x="5215573" y="5152073"/>
            <a:ext cx="3556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3502660" y="3501073"/>
            <a:ext cx="104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718685" y="4232910"/>
            <a:ext cx="104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23" name="Text Box 26"/>
          <p:cNvSpPr txBox="1">
            <a:spLocks noChangeArrowheads="1"/>
          </p:cNvSpPr>
          <p:nvPr/>
        </p:nvSpPr>
        <p:spPr bwMode="auto">
          <a:xfrm>
            <a:off x="1677035" y="4932998"/>
            <a:ext cx="104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2893060" y="4932998"/>
            <a:ext cx="104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125" name="Text Box 28"/>
          <p:cNvSpPr txBox="1">
            <a:spLocks noChangeArrowheads="1"/>
          </p:cNvSpPr>
          <p:nvPr/>
        </p:nvSpPr>
        <p:spPr bwMode="auto">
          <a:xfrm>
            <a:off x="4091623" y="4945698"/>
            <a:ext cx="104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126" name="Text Box 29"/>
          <p:cNvSpPr txBox="1">
            <a:spLocks noChangeArrowheads="1"/>
          </p:cNvSpPr>
          <p:nvPr/>
        </p:nvSpPr>
        <p:spPr bwMode="auto">
          <a:xfrm>
            <a:off x="5328285" y="4931410"/>
            <a:ext cx="104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1316673" y="5602923"/>
            <a:ext cx="104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994535" y="5593398"/>
            <a:ext cx="104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3621723" y="5590223"/>
            <a:ext cx="2079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graphicFrame>
        <p:nvGraphicFramePr>
          <p:cNvPr id="130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3527"/>
              </p:ext>
            </p:extLst>
          </p:nvPr>
        </p:nvGraphicFramePr>
        <p:xfrm>
          <a:off x="6633210" y="3204210"/>
          <a:ext cx="822325" cy="3568706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80590A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J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K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L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1" name="Text Box 63"/>
          <p:cNvSpPr txBox="1">
            <a:spLocks noChangeArrowheads="1"/>
          </p:cNvSpPr>
          <p:nvPr/>
        </p:nvSpPr>
        <p:spPr bwMode="auto">
          <a:xfrm>
            <a:off x="6231573" y="3212148"/>
            <a:ext cx="3651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</a:p>
        </p:txBody>
      </p:sp>
      <p:sp>
        <p:nvSpPr>
          <p:cNvPr id="132" name="Text Box 64"/>
          <p:cNvSpPr txBox="1">
            <a:spLocks noChangeArrowheads="1"/>
          </p:cNvSpPr>
          <p:nvPr/>
        </p:nvSpPr>
        <p:spPr bwMode="auto">
          <a:xfrm>
            <a:off x="6226810" y="3482023"/>
            <a:ext cx="3651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</a:p>
        </p:txBody>
      </p:sp>
      <p:grpSp>
        <p:nvGrpSpPr>
          <p:cNvPr id="133" name="Group 65"/>
          <p:cNvGrpSpPr>
            <a:grpSpLocks/>
          </p:cNvGrpSpPr>
          <p:nvPr/>
        </p:nvGrpSpPr>
        <p:grpSpPr bwMode="auto">
          <a:xfrm>
            <a:off x="2243773" y="3743960"/>
            <a:ext cx="4344987" cy="1454150"/>
            <a:chOff x="675" y="504"/>
            <a:chExt cx="2737" cy="916"/>
          </a:xfrm>
        </p:grpSpPr>
        <p:sp>
          <p:nvSpPr>
            <p:cNvPr id="134" name="Line 66"/>
            <p:cNvSpPr>
              <a:spLocks noChangeShapeType="1"/>
            </p:cNvSpPr>
            <p:nvPr/>
          </p:nvSpPr>
          <p:spPr bwMode="auto">
            <a:xfrm>
              <a:off x="785" y="1148"/>
              <a:ext cx="286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Oval 67"/>
            <p:cNvSpPr>
              <a:spLocks noChangeArrowheads="1"/>
            </p:cNvSpPr>
            <p:nvPr/>
          </p:nvSpPr>
          <p:spPr bwMode="auto">
            <a:xfrm>
              <a:off x="675" y="949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B</a:t>
              </a:r>
            </a:p>
          </p:txBody>
        </p:sp>
        <p:sp>
          <p:nvSpPr>
            <p:cNvPr id="136" name="Text Box 68"/>
            <p:cNvSpPr txBox="1">
              <a:spLocks noChangeArrowheads="1"/>
            </p:cNvSpPr>
            <p:nvPr/>
          </p:nvSpPr>
          <p:spPr bwMode="auto">
            <a:xfrm>
              <a:off x="742" y="802"/>
              <a:ext cx="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137" name="Text Box 69"/>
            <p:cNvSpPr txBox="1">
              <a:spLocks noChangeArrowheads="1"/>
            </p:cNvSpPr>
            <p:nvPr/>
          </p:nvSpPr>
          <p:spPr bwMode="auto">
            <a:xfrm>
              <a:off x="3182" y="504"/>
              <a:ext cx="23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1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[2]</a:t>
              </a:r>
            </a:p>
          </p:txBody>
        </p:sp>
      </p:grpSp>
      <p:sp>
        <p:nvSpPr>
          <p:cNvPr id="138" name="Text Box 70"/>
          <p:cNvSpPr txBox="1">
            <a:spLocks noChangeArrowheads="1"/>
          </p:cNvSpPr>
          <p:nvPr/>
        </p:nvSpPr>
        <p:spPr bwMode="auto">
          <a:xfrm>
            <a:off x="6231573" y="4026535"/>
            <a:ext cx="365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[3]</a:t>
            </a:r>
          </a:p>
        </p:txBody>
      </p:sp>
      <p:sp>
        <p:nvSpPr>
          <p:cNvPr id="139" name="Text Box 71"/>
          <p:cNvSpPr txBox="1">
            <a:spLocks noChangeArrowheads="1"/>
          </p:cNvSpPr>
          <p:nvPr/>
        </p:nvSpPr>
        <p:spPr bwMode="auto">
          <a:xfrm>
            <a:off x="6226810" y="4294823"/>
            <a:ext cx="3651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[4]</a:t>
            </a:r>
          </a:p>
        </p:txBody>
      </p:sp>
      <p:sp>
        <p:nvSpPr>
          <p:cNvPr id="140" name="Text Box 72"/>
          <p:cNvSpPr txBox="1">
            <a:spLocks noChangeArrowheads="1"/>
          </p:cNvSpPr>
          <p:nvPr/>
        </p:nvSpPr>
        <p:spPr bwMode="auto">
          <a:xfrm>
            <a:off x="6222048" y="4577398"/>
            <a:ext cx="3651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[5]</a:t>
            </a:r>
          </a:p>
        </p:txBody>
      </p:sp>
      <p:sp>
        <p:nvSpPr>
          <p:cNvPr id="141" name="Text Box 73"/>
          <p:cNvSpPr txBox="1">
            <a:spLocks noChangeArrowheads="1"/>
          </p:cNvSpPr>
          <p:nvPr/>
        </p:nvSpPr>
        <p:spPr bwMode="auto">
          <a:xfrm>
            <a:off x="6218873" y="4852035"/>
            <a:ext cx="365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[6]</a:t>
            </a:r>
          </a:p>
        </p:txBody>
      </p:sp>
      <p:sp>
        <p:nvSpPr>
          <p:cNvPr id="142" name="Text Box 74"/>
          <p:cNvSpPr txBox="1">
            <a:spLocks noChangeArrowheads="1"/>
          </p:cNvSpPr>
          <p:nvPr/>
        </p:nvSpPr>
        <p:spPr bwMode="auto">
          <a:xfrm>
            <a:off x="6226810" y="5121910"/>
            <a:ext cx="365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[7]</a:t>
            </a:r>
          </a:p>
        </p:txBody>
      </p:sp>
      <p:sp>
        <p:nvSpPr>
          <p:cNvPr id="143" name="Text Box 75"/>
          <p:cNvSpPr txBox="1">
            <a:spLocks noChangeArrowheads="1"/>
          </p:cNvSpPr>
          <p:nvPr/>
        </p:nvSpPr>
        <p:spPr bwMode="auto">
          <a:xfrm>
            <a:off x="6223635" y="5387023"/>
            <a:ext cx="3651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[8]</a:t>
            </a:r>
          </a:p>
        </p:txBody>
      </p:sp>
      <p:sp>
        <p:nvSpPr>
          <p:cNvPr id="144" name="Text Box 76"/>
          <p:cNvSpPr txBox="1">
            <a:spLocks noChangeArrowheads="1"/>
          </p:cNvSpPr>
          <p:nvPr/>
        </p:nvSpPr>
        <p:spPr bwMode="auto">
          <a:xfrm>
            <a:off x="6218873" y="5655310"/>
            <a:ext cx="365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[9]</a:t>
            </a:r>
          </a:p>
        </p:txBody>
      </p:sp>
      <p:sp>
        <p:nvSpPr>
          <p:cNvPr id="145" name="Text Box 77"/>
          <p:cNvSpPr txBox="1">
            <a:spLocks noChangeArrowheads="1"/>
          </p:cNvSpPr>
          <p:nvPr/>
        </p:nvSpPr>
        <p:spPr bwMode="auto">
          <a:xfrm>
            <a:off x="6142673" y="6482398"/>
            <a:ext cx="4476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[12]</a:t>
            </a:r>
          </a:p>
        </p:txBody>
      </p:sp>
      <p:grpSp>
        <p:nvGrpSpPr>
          <p:cNvPr id="146" name="Group 78"/>
          <p:cNvGrpSpPr>
            <a:grpSpLocks/>
          </p:cNvGrpSpPr>
          <p:nvPr/>
        </p:nvGrpSpPr>
        <p:grpSpPr bwMode="auto">
          <a:xfrm>
            <a:off x="7384098" y="3737610"/>
            <a:ext cx="2295525" cy="927100"/>
            <a:chOff x="3985" y="500"/>
            <a:chExt cx="1446" cy="584"/>
          </a:xfrm>
        </p:grpSpPr>
        <p:sp>
          <p:nvSpPr>
            <p:cNvPr id="147" name="Text Box 79"/>
            <p:cNvSpPr txBox="1">
              <a:spLocks noChangeArrowheads="1"/>
            </p:cNvSpPr>
            <p:nvPr/>
          </p:nvSpPr>
          <p:spPr bwMode="auto">
            <a:xfrm>
              <a:off x="4071" y="500"/>
              <a:ext cx="136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400" b="1">
                  <a:latin typeface="맑은 고딕" pitchFamily="50" charset="-127"/>
                  <a:ea typeface="맑은 고딕" pitchFamily="50" charset="-127"/>
                </a:rPr>
                <a:t>부모노드의 인덱스 </a:t>
              </a: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= </a:t>
              </a:r>
              <a:r>
                <a:rPr lang="en-US" altLang="ko-KR" sz="1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2</a:t>
              </a:r>
              <a:r>
                <a:rPr lang="en-US" altLang="ko-KR" sz="1200" b="1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148" name="Freeform 80"/>
            <p:cNvSpPr>
              <a:spLocks/>
            </p:cNvSpPr>
            <p:nvPr/>
          </p:nvSpPr>
          <p:spPr bwMode="auto">
            <a:xfrm rot="-869926">
              <a:off x="3985" y="595"/>
              <a:ext cx="171" cy="489"/>
            </a:xfrm>
            <a:custGeom>
              <a:avLst/>
              <a:gdLst>
                <a:gd name="T0" fmla="*/ 0 w 144"/>
                <a:gd name="T1" fmla="*/ 3749201 h 181"/>
                <a:gd name="T2" fmla="*/ 760 w 144"/>
                <a:gd name="T3" fmla="*/ 937097 h 181"/>
                <a:gd name="T4" fmla="*/ 254 w 144"/>
                <a:gd name="T5" fmla="*/ 0 h 181"/>
                <a:gd name="T6" fmla="*/ 0 60000 65536"/>
                <a:gd name="T7" fmla="*/ 0 60000 65536"/>
                <a:gd name="T8" fmla="*/ 0 60000 65536"/>
                <a:gd name="T9" fmla="*/ 0 w 144"/>
                <a:gd name="T10" fmla="*/ 0 h 181"/>
                <a:gd name="T11" fmla="*/ 144 w 144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81">
                  <a:moveTo>
                    <a:pt x="0" y="181"/>
                  </a:moveTo>
                  <a:cubicBezTo>
                    <a:pt x="64" y="128"/>
                    <a:pt x="128" y="75"/>
                    <a:pt x="136" y="45"/>
                  </a:cubicBezTo>
                  <a:cubicBezTo>
                    <a:pt x="144" y="15"/>
                    <a:pt x="95" y="7"/>
                    <a:pt x="4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49" name="Group 81"/>
          <p:cNvGrpSpPr>
            <a:grpSpLocks/>
          </p:cNvGrpSpPr>
          <p:nvPr/>
        </p:nvGrpSpPr>
        <p:grpSpPr bwMode="auto">
          <a:xfrm>
            <a:off x="7365048" y="4721860"/>
            <a:ext cx="2867025" cy="1412875"/>
            <a:chOff x="3901" y="1120"/>
            <a:chExt cx="1806" cy="890"/>
          </a:xfrm>
        </p:grpSpPr>
        <p:sp>
          <p:nvSpPr>
            <p:cNvPr id="150" name="Freeform 82"/>
            <p:cNvSpPr>
              <a:spLocks/>
            </p:cNvSpPr>
            <p:nvPr/>
          </p:nvSpPr>
          <p:spPr bwMode="auto">
            <a:xfrm rot="525429" flipV="1">
              <a:off x="3901" y="1120"/>
              <a:ext cx="180" cy="856"/>
            </a:xfrm>
            <a:custGeom>
              <a:avLst/>
              <a:gdLst>
                <a:gd name="T0" fmla="*/ 0 w 144"/>
                <a:gd name="T1" fmla="*/ 1012970849 h 181"/>
                <a:gd name="T2" fmla="*/ 1261 w 144"/>
                <a:gd name="T3" fmla="*/ 251975097 h 181"/>
                <a:gd name="T4" fmla="*/ 424 w 144"/>
                <a:gd name="T5" fmla="*/ 0 h 181"/>
                <a:gd name="T6" fmla="*/ 0 60000 65536"/>
                <a:gd name="T7" fmla="*/ 0 60000 65536"/>
                <a:gd name="T8" fmla="*/ 0 60000 65536"/>
                <a:gd name="T9" fmla="*/ 0 w 144"/>
                <a:gd name="T10" fmla="*/ 0 h 181"/>
                <a:gd name="T11" fmla="*/ 144 w 144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81">
                  <a:moveTo>
                    <a:pt x="0" y="181"/>
                  </a:moveTo>
                  <a:cubicBezTo>
                    <a:pt x="64" y="128"/>
                    <a:pt x="128" y="75"/>
                    <a:pt x="136" y="45"/>
                  </a:cubicBezTo>
                  <a:cubicBezTo>
                    <a:pt x="144" y="15"/>
                    <a:pt x="95" y="7"/>
                    <a:pt x="46" y="0"/>
                  </a:cubicBezTo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1" name="Text Box 83"/>
            <p:cNvSpPr txBox="1">
              <a:spLocks noChangeArrowheads="1"/>
            </p:cNvSpPr>
            <p:nvPr/>
          </p:nvSpPr>
          <p:spPr bwMode="auto">
            <a:xfrm>
              <a:off x="3971" y="1816"/>
              <a:ext cx="17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왼쪽 </a:t>
              </a:r>
              <a:r>
                <a:rPr lang="ko-KR" altLang="en-US" sz="1400" b="1" dirty="0" err="1">
                  <a:latin typeface="맑은 고딕" pitchFamily="50" charset="-127"/>
                  <a:ea typeface="맑은 고딕" pitchFamily="50" charset="-127"/>
                </a:rPr>
                <a:t>자식노드의</a:t>
              </a: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 인덱스 </a:t>
              </a: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= </a:t>
              </a:r>
              <a:r>
                <a:rPr lang="en-US" altLang="ko-KR" sz="14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10</a:t>
              </a: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  </a:t>
              </a:r>
            </a:p>
          </p:txBody>
        </p:sp>
      </p:grpSp>
      <p:grpSp>
        <p:nvGrpSpPr>
          <p:cNvPr id="152" name="Group 84"/>
          <p:cNvGrpSpPr>
            <a:grpSpLocks/>
          </p:cNvGrpSpPr>
          <p:nvPr/>
        </p:nvGrpSpPr>
        <p:grpSpPr bwMode="auto">
          <a:xfrm>
            <a:off x="7423785" y="4758373"/>
            <a:ext cx="2795588" cy="1981200"/>
            <a:chOff x="3938" y="1143"/>
            <a:chExt cx="1761" cy="1248"/>
          </a:xfrm>
        </p:grpSpPr>
        <p:sp>
          <p:nvSpPr>
            <p:cNvPr id="153" name="Freeform 85"/>
            <p:cNvSpPr>
              <a:spLocks/>
            </p:cNvSpPr>
            <p:nvPr/>
          </p:nvSpPr>
          <p:spPr bwMode="auto">
            <a:xfrm rot="248885" flipV="1">
              <a:off x="3938" y="1143"/>
              <a:ext cx="197" cy="1018"/>
            </a:xfrm>
            <a:custGeom>
              <a:avLst/>
              <a:gdLst>
                <a:gd name="T0" fmla="*/ 0 w 144"/>
                <a:gd name="T1" fmla="*/ 2147483647 h 181"/>
                <a:gd name="T2" fmla="*/ 3114 w 144"/>
                <a:gd name="T3" fmla="*/ 1424735488 h 181"/>
                <a:gd name="T4" fmla="*/ 1056 w 144"/>
                <a:gd name="T5" fmla="*/ 0 h 181"/>
                <a:gd name="T6" fmla="*/ 0 60000 65536"/>
                <a:gd name="T7" fmla="*/ 0 60000 65536"/>
                <a:gd name="T8" fmla="*/ 0 60000 65536"/>
                <a:gd name="T9" fmla="*/ 0 w 144"/>
                <a:gd name="T10" fmla="*/ 0 h 181"/>
                <a:gd name="T11" fmla="*/ 144 w 144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81">
                  <a:moveTo>
                    <a:pt x="0" y="181"/>
                  </a:moveTo>
                  <a:cubicBezTo>
                    <a:pt x="64" y="128"/>
                    <a:pt x="128" y="75"/>
                    <a:pt x="136" y="45"/>
                  </a:cubicBezTo>
                  <a:cubicBezTo>
                    <a:pt x="144" y="15"/>
                    <a:pt x="95" y="7"/>
                    <a:pt x="4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" name="Text Box 86"/>
            <p:cNvSpPr txBox="1">
              <a:spLocks noChangeArrowheads="1"/>
            </p:cNvSpPr>
            <p:nvPr/>
          </p:nvSpPr>
          <p:spPr bwMode="auto">
            <a:xfrm>
              <a:off x="3992" y="2061"/>
              <a:ext cx="170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오른쪽 </a:t>
              </a:r>
              <a:r>
                <a:rPr lang="ko-KR" altLang="en-US" sz="1400" b="1" dirty="0" err="1">
                  <a:latin typeface="맑은 고딕" pitchFamily="50" charset="-127"/>
                  <a:ea typeface="맑은 고딕" pitchFamily="50" charset="-127"/>
                </a:rPr>
                <a:t>자식노드의</a:t>
              </a: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 인덱스 </a:t>
              </a: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=  </a:t>
              </a:r>
              <a:r>
                <a:rPr lang="en-US" altLang="ko-KR" sz="14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11</a:t>
              </a:r>
            </a:p>
          </p:txBody>
        </p:sp>
      </p:grpSp>
      <p:grpSp>
        <p:nvGrpSpPr>
          <p:cNvPr id="155" name="Group 87"/>
          <p:cNvGrpSpPr>
            <a:grpSpLocks/>
          </p:cNvGrpSpPr>
          <p:nvPr/>
        </p:nvGrpSpPr>
        <p:grpSpPr bwMode="auto">
          <a:xfrm>
            <a:off x="2418398" y="5487035"/>
            <a:ext cx="4167187" cy="712788"/>
            <a:chOff x="785" y="1602"/>
            <a:chExt cx="2625" cy="449"/>
          </a:xfrm>
        </p:grpSpPr>
        <p:sp>
          <p:nvSpPr>
            <p:cNvPr id="156" name="Text Box 88"/>
            <p:cNvSpPr txBox="1">
              <a:spLocks noChangeArrowheads="1"/>
            </p:cNvSpPr>
            <p:nvPr/>
          </p:nvSpPr>
          <p:spPr bwMode="auto">
            <a:xfrm>
              <a:off x="790" y="1669"/>
              <a:ext cx="1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sp>
          <p:nvSpPr>
            <p:cNvPr id="157" name="Text Box 89"/>
            <p:cNvSpPr txBox="1">
              <a:spLocks noChangeArrowheads="1"/>
            </p:cNvSpPr>
            <p:nvPr/>
          </p:nvSpPr>
          <p:spPr bwMode="auto">
            <a:xfrm>
              <a:off x="3128" y="1886"/>
              <a:ext cx="28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1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[10]</a:t>
              </a:r>
            </a:p>
          </p:txBody>
        </p:sp>
        <p:sp>
          <p:nvSpPr>
            <p:cNvPr id="158" name="Line 90"/>
            <p:cNvSpPr>
              <a:spLocks noChangeShapeType="1"/>
            </p:cNvSpPr>
            <p:nvPr/>
          </p:nvSpPr>
          <p:spPr bwMode="auto">
            <a:xfrm flipV="1">
              <a:off x="897" y="1602"/>
              <a:ext cx="227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" name="Oval 91"/>
            <p:cNvSpPr>
              <a:spLocks noChangeArrowheads="1"/>
            </p:cNvSpPr>
            <p:nvPr/>
          </p:nvSpPr>
          <p:spPr bwMode="auto">
            <a:xfrm>
              <a:off x="785" y="1807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J</a:t>
              </a:r>
            </a:p>
          </p:txBody>
        </p:sp>
      </p:grpSp>
      <p:grpSp>
        <p:nvGrpSpPr>
          <p:cNvPr id="160" name="Group 92"/>
          <p:cNvGrpSpPr>
            <a:grpSpLocks/>
          </p:cNvGrpSpPr>
          <p:nvPr/>
        </p:nvGrpSpPr>
        <p:grpSpPr bwMode="auto">
          <a:xfrm>
            <a:off x="2948623" y="5487035"/>
            <a:ext cx="3633787" cy="987425"/>
            <a:chOff x="1119" y="1602"/>
            <a:chExt cx="2289" cy="622"/>
          </a:xfrm>
        </p:grpSpPr>
        <p:sp>
          <p:nvSpPr>
            <p:cNvPr id="161" name="Text Box 93"/>
            <p:cNvSpPr txBox="1">
              <a:spLocks noChangeArrowheads="1"/>
            </p:cNvSpPr>
            <p:nvPr/>
          </p:nvSpPr>
          <p:spPr bwMode="auto">
            <a:xfrm>
              <a:off x="1263" y="1669"/>
              <a:ext cx="1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</a:p>
          </p:txBody>
        </p:sp>
        <p:sp>
          <p:nvSpPr>
            <p:cNvPr id="162" name="Text Box 94"/>
            <p:cNvSpPr txBox="1">
              <a:spLocks noChangeArrowheads="1"/>
            </p:cNvSpPr>
            <p:nvPr/>
          </p:nvSpPr>
          <p:spPr bwMode="auto">
            <a:xfrm>
              <a:off x="3126" y="2059"/>
              <a:ext cx="28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1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[11]</a:t>
              </a:r>
            </a:p>
          </p:txBody>
        </p:sp>
        <p:sp>
          <p:nvSpPr>
            <p:cNvPr id="163" name="Line 95"/>
            <p:cNvSpPr>
              <a:spLocks noChangeShapeType="1"/>
            </p:cNvSpPr>
            <p:nvPr/>
          </p:nvSpPr>
          <p:spPr bwMode="auto">
            <a:xfrm flipH="1" flipV="1">
              <a:off x="1119" y="1602"/>
              <a:ext cx="186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" name="Oval 96"/>
            <p:cNvSpPr>
              <a:spLocks noChangeArrowheads="1"/>
            </p:cNvSpPr>
            <p:nvPr/>
          </p:nvSpPr>
          <p:spPr bwMode="auto">
            <a:xfrm>
              <a:off x="1194" y="1800"/>
              <a:ext cx="224" cy="2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K</a:t>
              </a:r>
            </a:p>
          </p:txBody>
        </p:sp>
      </p:grpSp>
      <p:sp>
        <p:nvSpPr>
          <p:cNvPr id="165" name="Oval 97"/>
          <p:cNvSpPr>
            <a:spLocks noChangeArrowheads="1"/>
          </p:cNvSpPr>
          <p:nvPr/>
        </p:nvSpPr>
        <p:spPr bwMode="auto">
          <a:xfrm>
            <a:off x="2762885" y="5152073"/>
            <a:ext cx="355600" cy="336550"/>
          </a:xfrm>
          <a:prstGeom prst="ellipse">
            <a:avLst/>
          </a:prstGeom>
          <a:solidFill>
            <a:srgbClr val="FFFF66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0" anchor="ctr"/>
          <a:lstStyle/>
          <a:p>
            <a:pPr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sp>
        <p:nvSpPr>
          <p:cNvPr id="166" name="Text Box 79"/>
          <p:cNvSpPr txBox="1">
            <a:spLocks noChangeArrowheads="1"/>
          </p:cNvSpPr>
          <p:nvPr/>
        </p:nvSpPr>
        <p:spPr bwMode="auto">
          <a:xfrm>
            <a:off x="9152573" y="1439566"/>
            <a:ext cx="15295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수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= n</a:t>
            </a:r>
          </a:p>
          <a:p>
            <a:pPr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I =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수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88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b="1" dirty="0">
                <a:solidFill>
                  <a:srgbClr val="0070C0"/>
                </a:solidFill>
              </a:rPr>
              <a:t>자료의 형태에 따른 분류</a:t>
            </a:r>
          </a:p>
          <a:p>
            <a:pPr marL="457200" lvl="1" indent="0">
              <a:buNone/>
              <a:defRPr/>
            </a:pPr>
            <a:r>
              <a:rPr lang="ko-KR" altLang="en-US" dirty="0"/>
              <a:t>	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1601774" y="3984632"/>
            <a:ext cx="1314450" cy="335747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자료구조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3792524" y="3483178"/>
            <a:ext cx="1314450" cy="335747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선형 구조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3792524" y="1865301"/>
            <a:ext cx="1314450" cy="335747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단순 구조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3792524" y="5867040"/>
            <a:ext cx="1314450" cy="335747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파일 구조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3792524" y="4829743"/>
            <a:ext cx="1314450" cy="335747"/>
          </a:xfrm>
          <a:prstGeom prst="rect">
            <a:avLst/>
          </a:prstGeom>
          <a:solidFill>
            <a:srgbClr val="BE0009">
              <a:lumMod val="40000"/>
              <a:lumOff val="6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비선형구조</a:t>
            </a:r>
          </a:p>
        </p:txBody>
      </p:sp>
      <p:sp>
        <p:nvSpPr>
          <p:cNvPr id="62" name="직사각형 61"/>
          <p:cNvSpPr/>
          <p:nvPr/>
        </p:nvSpPr>
        <p:spPr bwMode="auto">
          <a:xfrm>
            <a:off x="5926124" y="1361681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정수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5926124" y="1697428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실수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5926124" y="2033175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문자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5926124" y="2368922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문자열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5926124" y="2841635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선형 리스트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5926124" y="3177382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연결 리스트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5926124" y="3517951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스택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5926124" y="4691572"/>
            <a:ext cx="1314450" cy="266699"/>
          </a:xfrm>
          <a:prstGeom prst="rect">
            <a:avLst/>
          </a:prstGeom>
          <a:solidFill>
            <a:srgbClr val="BE0009">
              <a:lumMod val="40000"/>
              <a:lumOff val="6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트리</a:t>
            </a:r>
          </a:p>
        </p:txBody>
      </p:sp>
      <p:sp>
        <p:nvSpPr>
          <p:cNvPr id="70" name="직사각형 69"/>
          <p:cNvSpPr/>
          <p:nvPr/>
        </p:nvSpPr>
        <p:spPr bwMode="auto">
          <a:xfrm>
            <a:off x="5926124" y="5032141"/>
            <a:ext cx="1314450" cy="266699"/>
          </a:xfrm>
          <a:prstGeom prst="rect">
            <a:avLst/>
          </a:prstGeom>
          <a:solidFill>
            <a:srgbClr val="BE0009">
              <a:lumMod val="40000"/>
              <a:lumOff val="6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그래프</a:t>
            </a:r>
          </a:p>
        </p:txBody>
      </p:sp>
      <p:sp>
        <p:nvSpPr>
          <p:cNvPr id="71" name="직사각형 70"/>
          <p:cNvSpPr/>
          <p:nvPr/>
        </p:nvSpPr>
        <p:spPr bwMode="auto">
          <a:xfrm>
            <a:off x="5926124" y="3856870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큐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5926124" y="4197439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덱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926124" y="5560996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순차 파일</a:t>
            </a:r>
          </a:p>
        </p:txBody>
      </p:sp>
      <p:sp>
        <p:nvSpPr>
          <p:cNvPr id="74" name="직사각형 73"/>
          <p:cNvSpPr/>
          <p:nvPr/>
        </p:nvSpPr>
        <p:spPr bwMode="auto">
          <a:xfrm>
            <a:off x="5926124" y="5901565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색인 파일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5926124" y="6237312"/>
            <a:ext cx="1314450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직접 파일</a:t>
            </a:r>
          </a:p>
        </p:txBody>
      </p:sp>
      <p:sp>
        <p:nvSpPr>
          <p:cNvPr id="76" name="직사각형 75"/>
          <p:cNvSpPr/>
          <p:nvPr/>
        </p:nvSpPr>
        <p:spPr bwMode="auto">
          <a:xfrm>
            <a:off x="8088298" y="3177382"/>
            <a:ext cx="1809749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이중 연결 리스트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8088298" y="3520326"/>
            <a:ext cx="1809749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원형 연결 리스트</a:t>
            </a:r>
          </a:p>
        </p:txBody>
      </p:sp>
      <p:sp>
        <p:nvSpPr>
          <p:cNvPr id="78" name="직사각형 77"/>
          <p:cNvSpPr/>
          <p:nvPr/>
        </p:nvSpPr>
        <p:spPr bwMode="auto">
          <a:xfrm>
            <a:off x="8088298" y="2834438"/>
            <a:ext cx="1809749" cy="266699"/>
          </a:xfrm>
          <a:prstGeom prst="rect">
            <a:avLst/>
          </a:prstGeom>
          <a:solidFill>
            <a:srgbClr val="276284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단순 연결 리스트</a:t>
            </a:r>
          </a:p>
        </p:txBody>
      </p:sp>
      <p:cxnSp>
        <p:nvCxnSpPr>
          <p:cNvPr id="79" name="꺾인 연결선 78"/>
          <p:cNvCxnSpPr>
            <a:stCxn id="57" idx="3"/>
            <a:endCxn id="59" idx="1"/>
          </p:cNvCxnSpPr>
          <p:nvPr/>
        </p:nvCxnSpPr>
        <p:spPr bwMode="auto">
          <a:xfrm flipV="1">
            <a:off x="2916224" y="2033175"/>
            <a:ext cx="876300" cy="2119331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꺾인 연결선 79"/>
          <p:cNvCxnSpPr>
            <a:stCxn id="57" idx="3"/>
            <a:endCxn id="58" idx="1"/>
          </p:cNvCxnSpPr>
          <p:nvPr/>
        </p:nvCxnSpPr>
        <p:spPr bwMode="auto">
          <a:xfrm flipV="1">
            <a:off x="2916224" y="3651052"/>
            <a:ext cx="876300" cy="501454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꺾인 연결선 80"/>
          <p:cNvCxnSpPr>
            <a:stCxn id="57" idx="3"/>
            <a:endCxn id="61" idx="1"/>
          </p:cNvCxnSpPr>
          <p:nvPr/>
        </p:nvCxnSpPr>
        <p:spPr bwMode="auto">
          <a:xfrm>
            <a:off x="2916224" y="4152506"/>
            <a:ext cx="876300" cy="845111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꺾인 연결선 81"/>
          <p:cNvCxnSpPr>
            <a:stCxn id="57" idx="3"/>
            <a:endCxn id="60" idx="1"/>
          </p:cNvCxnSpPr>
          <p:nvPr/>
        </p:nvCxnSpPr>
        <p:spPr bwMode="auto">
          <a:xfrm>
            <a:off x="2916224" y="4152506"/>
            <a:ext cx="876300" cy="1882408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꺾인 연결선 82"/>
          <p:cNvCxnSpPr>
            <a:stCxn id="59" idx="3"/>
            <a:endCxn id="62" idx="1"/>
          </p:cNvCxnSpPr>
          <p:nvPr/>
        </p:nvCxnSpPr>
        <p:spPr bwMode="auto">
          <a:xfrm flipV="1">
            <a:off x="5106974" y="1495031"/>
            <a:ext cx="819150" cy="538144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꺾인 연결선 83"/>
          <p:cNvCxnSpPr>
            <a:stCxn id="59" idx="3"/>
            <a:endCxn id="63" idx="1"/>
          </p:cNvCxnSpPr>
          <p:nvPr/>
        </p:nvCxnSpPr>
        <p:spPr bwMode="auto">
          <a:xfrm flipV="1">
            <a:off x="5106974" y="1830778"/>
            <a:ext cx="819150" cy="202397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꺾인 연결선 84"/>
          <p:cNvCxnSpPr>
            <a:stCxn id="59" idx="3"/>
            <a:endCxn id="64" idx="1"/>
          </p:cNvCxnSpPr>
          <p:nvPr/>
        </p:nvCxnSpPr>
        <p:spPr bwMode="auto">
          <a:xfrm>
            <a:off x="5106974" y="2033175"/>
            <a:ext cx="819150" cy="133350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꺾인 연결선 85"/>
          <p:cNvCxnSpPr>
            <a:stCxn id="59" idx="3"/>
            <a:endCxn id="65" idx="1"/>
          </p:cNvCxnSpPr>
          <p:nvPr/>
        </p:nvCxnSpPr>
        <p:spPr bwMode="auto">
          <a:xfrm>
            <a:off x="5106974" y="2033175"/>
            <a:ext cx="819150" cy="469097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꺾인 연결선 86"/>
          <p:cNvCxnSpPr>
            <a:stCxn id="58" idx="3"/>
            <a:endCxn id="66" idx="1"/>
          </p:cNvCxnSpPr>
          <p:nvPr/>
        </p:nvCxnSpPr>
        <p:spPr bwMode="auto">
          <a:xfrm flipV="1">
            <a:off x="5106974" y="2974985"/>
            <a:ext cx="819150" cy="676067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꺾인 연결선 87"/>
          <p:cNvCxnSpPr>
            <a:stCxn id="58" idx="3"/>
            <a:endCxn id="67" idx="1"/>
          </p:cNvCxnSpPr>
          <p:nvPr/>
        </p:nvCxnSpPr>
        <p:spPr bwMode="auto">
          <a:xfrm flipV="1">
            <a:off x="5106974" y="3310732"/>
            <a:ext cx="819150" cy="340320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꺾인 연결선 88"/>
          <p:cNvCxnSpPr>
            <a:stCxn id="58" idx="3"/>
            <a:endCxn id="71" idx="1"/>
          </p:cNvCxnSpPr>
          <p:nvPr/>
        </p:nvCxnSpPr>
        <p:spPr bwMode="auto">
          <a:xfrm>
            <a:off x="5106974" y="3651052"/>
            <a:ext cx="819150" cy="339168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꺾인 연결선 89"/>
          <p:cNvCxnSpPr>
            <a:stCxn id="58" idx="3"/>
            <a:endCxn id="72" idx="1"/>
          </p:cNvCxnSpPr>
          <p:nvPr/>
        </p:nvCxnSpPr>
        <p:spPr bwMode="auto">
          <a:xfrm>
            <a:off x="5106974" y="3651052"/>
            <a:ext cx="819150" cy="679737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직선 화살표 연결선 90"/>
          <p:cNvCxnSpPr>
            <a:stCxn id="58" idx="3"/>
            <a:endCxn id="68" idx="1"/>
          </p:cNvCxnSpPr>
          <p:nvPr/>
        </p:nvCxnSpPr>
        <p:spPr bwMode="auto">
          <a:xfrm>
            <a:off x="5106974" y="3651052"/>
            <a:ext cx="819150" cy="249"/>
          </a:xfrm>
          <a:prstGeom prst="straightConnector1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꺾인 연결선 91"/>
          <p:cNvCxnSpPr>
            <a:stCxn id="61" idx="3"/>
            <a:endCxn id="69" idx="1"/>
          </p:cNvCxnSpPr>
          <p:nvPr/>
        </p:nvCxnSpPr>
        <p:spPr bwMode="auto">
          <a:xfrm flipV="1">
            <a:off x="5106974" y="4824922"/>
            <a:ext cx="819150" cy="172695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꺾인 연결선 92"/>
          <p:cNvCxnSpPr>
            <a:stCxn id="61" idx="3"/>
            <a:endCxn id="70" idx="1"/>
          </p:cNvCxnSpPr>
          <p:nvPr/>
        </p:nvCxnSpPr>
        <p:spPr bwMode="auto">
          <a:xfrm>
            <a:off x="5106974" y="4997617"/>
            <a:ext cx="819150" cy="167874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꺾인 연결선 93"/>
          <p:cNvCxnSpPr>
            <a:stCxn id="60" idx="3"/>
            <a:endCxn id="73" idx="1"/>
          </p:cNvCxnSpPr>
          <p:nvPr/>
        </p:nvCxnSpPr>
        <p:spPr bwMode="auto">
          <a:xfrm flipV="1">
            <a:off x="5106974" y="5694346"/>
            <a:ext cx="819150" cy="340568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꺾인 연결선 94"/>
          <p:cNvCxnSpPr>
            <a:stCxn id="60" idx="3"/>
            <a:endCxn id="74" idx="1"/>
          </p:cNvCxnSpPr>
          <p:nvPr/>
        </p:nvCxnSpPr>
        <p:spPr bwMode="auto">
          <a:xfrm>
            <a:off x="5106974" y="6034914"/>
            <a:ext cx="819150" cy="1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꺾인 연결선 95"/>
          <p:cNvCxnSpPr>
            <a:stCxn id="60" idx="3"/>
            <a:endCxn id="75" idx="1"/>
          </p:cNvCxnSpPr>
          <p:nvPr/>
        </p:nvCxnSpPr>
        <p:spPr bwMode="auto">
          <a:xfrm>
            <a:off x="5106974" y="6034914"/>
            <a:ext cx="819150" cy="335748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꺾인 연결선 96"/>
          <p:cNvCxnSpPr>
            <a:stCxn id="67" idx="3"/>
            <a:endCxn id="78" idx="1"/>
          </p:cNvCxnSpPr>
          <p:nvPr/>
        </p:nvCxnSpPr>
        <p:spPr bwMode="auto">
          <a:xfrm flipV="1">
            <a:off x="7240574" y="2967788"/>
            <a:ext cx="847724" cy="342944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직선 화살표 연결선 97"/>
          <p:cNvCxnSpPr>
            <a:stCxn id="67" idx="3"/>
            <a:endCxn id="76" idx="1"/>
          </p:cNvCxnSpPr>
          <p:nvPr/>
        </p:nvCxnSpPr>
        <p:spPr bwMode="auto">
          <a:xfrm>
            <a:off x="7240574" y="3310732"/>
            <a:ext cx="847724" cy="0"/>
          </a:xfrm>
          <a:prstGeom prst="straightConnector1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꺾인 연결선 98"/>
          <p:cNvCxnSpPr>
            <a:stCxn id="67" idx="3"/>
            <a:endCxn id="77" idx="1"/>
          </p:cNvCxnSpPr>
          <p:nvPr/>
        </p:nvCxnSpPr>
        <p:spPr bwMode="auto">
          <a:xfrm>
            <a:off x="7240574" y="3310732"/>
            <a:ext cx="847724" cy="342944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직사각형 99"/>
          <p:cNvSpPr/>
          <p:nvPr/>
        </p:nvSpPr>
        <p:spPr bwMode="auto">
          <a:xfrm>
            <a:off x="8088298" y="4434676"/>
            <a:ext cx="1314450" cy="266699"/>
          </a:xfrm>
          <a:prstGeom prst="rect">
            <a:avLst/>
          </a:prstGeom>
          <a:solidFill>
            <a:srgbClr val="BE0009">
              <a:lumMod val="40000"/>
              <a:lumOff val="6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일반 트리</a:t>
            </a:r>
          </a:p>
        </p:txBody>
      </p:sp>
      <p:sp>
        <p:nvSpPr>
          <p:cNvPr id="101" name="직사각형 100"/>
          <p:cNvSpPr/>
          <p:nvPr/>
        </p:nvSpPr>
        <p:spPr bwMode="auto">
          <a:xfrm>
            <a:off x="8088298" y="4777919"/>
            <a:ext cx="1314450" cy="266699"/>
          </a:xfrm>
          <a:prstGeom prst="rect">
            <a:avLst/>
          </a:prstGeom>
          <a:solidFill>
            <a:srgbClr val="BE0009">
              <a:lumMod val="40000"/>
              <a:lumOff val="6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이진 트리</a:t>
            </a:r>
          </a:p>
        </p:txBody>
      </p:sp>
      <p:sp>
        <p:nvSpPr>
          <p:cNvPr id="102" name="직사각형 101"/>
          <p:cNvSpPr/>
          <p:nvPr/>
        </p:nvSpPr>
        <p:spPr bwMode="auto">
          <a:xfrm>
            <a:off x="8088298" y="5121338"/>
            <a:ext cx="1314450" cy="266699"/>
          </a:xfrm>
          <a:prstGeom prst="rect">
            <a:avLst/>
          </a:prstGeom>
          <a:solidFill>
            <a:srgbClr val="BE0009">
              <a:lumMod val="40000"/>
              <a:lumOff val="6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방향 그래프</a:t>
            </a:r>
          </a:p>
        </p:txBody>
      </p:sp>
      <p:sp>
        <p:nvSpPr>
          <p:cNvPr id="103" name="직사각형 102"/>
          <p:cNvSpPr/>
          <p:nvPr/>
        </p:nvSpPr>
        <p:spPr bwMode="auto">
          <a:xfrm>
            <a:off x="8088298" y="5464581"/>
            <a:ext cx="1314450" cy="266699"/>
          </a:xfrm>
          <a:prstGeom prst="rect">
            <a:avLst/>
          </a:prstGeom>
          <a:solidFill>
            <a:srgbClr val="BE0009">
              <a:lumMod val="40000"/>
              <a:lumOff val="6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무방향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그래프</a:t>
            </a:r>
          </a:p>
        </p:txBody>
      </p:sp>
      <p:cxnSp>
        <p:nvCxnSpPr>
          <p:cNvPr id="104" name="꺾인 연결선 103"/>
          <p:cNvCxnSpPr>
            <a:stCxn id="69" idx="3"/>
            <a:endCxn id="100" idx="1"/>
          </p:cNvCxnSpPr>
          <p:nvPr/>
        </p:nvCxnSpPr>
        <p:spPr bwMode="auto">
          <a:xfrm flipV="1">
            <a:off x="7240574" y="4568026"/>
            <a:ext cx="847724" cy="256896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꺾인 연결선 104"/>
          <p:cNvCxnSpPr>
            <a:stCxn id="69" idx="3"/>
            <a:endCxn id="101" idx="1"/>
          </p:cNvCxnSpPr>
          <p:nvPr/>
        </p:nvCxnSpPr>
        <p:spPr bwMode="auto">
          <a:xfrm>
            <a:off x="7240574" y="4824922"/>
            <a:ext cx="847724" cy="86347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꺾인 연결선 105"/>
          <p:cNvCxnSpPr>
            <a:stCxn id="70" idx="3"/>
            <a:endCxn id="102" idx="1"/>
          </p:cNvCxnSpPr>
          <p:nvPr/>
        </p:nvCxnSpPr>
        <p:spPr bwMode="auto">
          <a:xfrm>
            <a:off x="7240574" y="5165491"/>
            <a:ext cx="847724" cy="89197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꺾인 연결선 106"/>
          <p:cNvCxnSpPr>
            <a:stCxn id="70" idx="3"/>
            <a:endCxn id="103" idx="1"/>
          </p:cNvCxnSpPr>
          <p:nvPr/>
        </p:nvCxnSpPr>
        <p:spPr bwMode="auto">
          <a:xfrm>
            <a:off x="7240574" y="5165491"/>
            <a:ext cx="847724" cy="432440"/>
          </a:xfrm>
          <a:prstGeom prst="bentConnector3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20528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이진 </a:t>
            </a:r>
            <a:r>
              <a:rPr lang="ko-KR" altLang="en-US" sz="2400" b="1" dirty="0" err="1">
                <a:solidFill>
                  <a:srgbClr val="0070C0"/>
                </a:solidFill>
              </a:rPr>
              <a:t>트리의</a:t>
            </a:r>
            <a:r>
              <a:rPr lang="ko-KR" altLang="en-US" sz="2400" b="1" dirty="0">
                <a:solidFill>
                  <a:srgbClr val="0070C0"/>
                </a:solidFill>
              </a:rPr>
              <a:t> 순차 자료구조 표현의 단점</a:t>
            </a:r>
          </a:p>
          <a:p>
            <a:pPr lvl="1"/>
            <a:r>
              <a:rPr lang="ko-KR" altLang="en-US" sz="2000" dirty="0">
                <a:latin typeface="+mn-ea"/>
              </a:rPr>
              <a:t>편향 이진 </a:t>
            </a:r>
            <a:r>
              <a:rPr lang="ko-KR" altLang="en-US" sz="2000" dirty="0" err="1">
                <a:latin typeface="+mn-ea"/>
              </a:rPr>
              <a:t>트리의</a:t>
            </a:r>
            <a:r>
              <a:rPr lang="ko-KR" altLang="en-US" sz="2000" dirty="0">
                <a:latin typeface="+mn-ea"/>
              </a:rPr>
              <a:t> 경우에 사용하지 않는 배열 원소에 대한 메모리 공간 낭비 발생</a:t>
            </a:r>
          </a:p>
          <a:p>
            <a:pPr lvl="1"/>
            <a:r>
              <a:rPr lang="ko-KR" altLang="en-US" sz="2000" dirty="0" err="1">
                <a:latin typeface="+mn-ea"/>
              </a:rPr>
              <a:t>트리의</a:t>
            </a:r>
            <a:r>
              <a:rPr lang="ko-KR" altLang="en-US" sz="2000" dirty="0">
                <a:latin typeface="+mn-ea"/>
              </a:rPr>
              <a:t> 원소 삽입</a:t>
            </a:r>
            <a:r>
              <a:rPr lang="en-US" altLang="ko-KR" sz="2000" dirty="0">
                <a:latin typeface="+mn-ea"/>
              </a:rPr>
              <a:t>/</a:t>
            </a:r>
            <a:r>
              <a:rPr lang="ko-KR" altLang="en-US" sz="2000" dirty="0">
                <a:latin typeface="+mn-ea"/>
              </a:rPr>
              <a:t>삭제에 대한 배열의 크기 변경 어려움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575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연결 자료구조를 이용한 </a:t>
            </a:r>
            <a:r>
              <a:rPr lang="ko-KR" altLang="en-US" sz="2400" b="1" dirty="0" err="1">
                <a:solidFill>
                  <a:srgbClr val="0070C0"/>
                </a:solidFill>
              </a:rPr>
              <a:t>이진트리의</a:t>
            </a:r>
            <a:r>
              <a:rPr lang="ko-KR" altLang="en-US" sz="2400" b="1" dirty="0">
                <a:solidFill>
                  <a:srgbClr val="0070C0"/>
                </a:solidFill>
              </a:rPr>
              <a:t> 구현</a:t>
            </a:r>
          </a:p>
          <a:p>
            <a:pPr lvl="1"/>
            <a:r>
              <a:rPr lang="ko-KR" altLang="en-US" sz="2000" dirty="0">
                <a:latin typeface="+mn-ea"/>
              </a:rPr>
              <a:t>단순 연결 리스트를 사용하여 구현</a:t>
            </a:r>
          </a:p>
          <a:p>
            <a:pPr lvl="1"/>
            <a:r>
              <a:rPr lang="ko-KR" altLang="en-US" sz="2000" dirty="0">
                <a:latin typeface="+mn-ea"/>
              </a:rPr>
              <a:t>이진 </a:t>
            </a:r>
            <a:r>
              <a:rPr lang="ko-KR" altLang="en-US" sz="2000" dirty="0" err="1">
                <a:latin typeface="+mn-ea"/>
              </a:rPr>
              <a:t>트리의</a:t>
            </a:r>
            <a:r>
              <a:rPr lang="ko-KR" altLang="en-US" sz="2000" dirty="0">
                <a:latin typeface="+mn-ea"/>
              </a:rPr>
              <a:t> 모든 </a:t>
            </a:r>
            <a:r>
              <a:rPr lang="ko-KR" altLang="en-US" sz="2000" dirty="0" err="1">
                <a:latin typeface="+mn-ea"/>
              </a:rPr>
              <a:t>노드는</a:t>
            </a:r>
            <a:r>
              <a:rPr lang="ko-KR" altLang="en-US" sz="2000" dirty="0">
                <a:latin typeface="+mn-ea"/>
              </a:rPr>
              <a:t> 최대 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개의 자식 </a:t>
            </a:r>
            <a:r>
              <a:rPr lang="ko-KR" altLang="en-US" sz="2000" dirty="0" err="1">
                <a:latin typeface="+mn-ea"/>
              </a:rPr>
              <a:t>노드를</a:t>
            </a:r>
            <a:r>
              <a:rPr lang="ko-KR" altLang="en-US" sz="2000" dirty="0">
                <a:latin typeface="+mn-ea"/>
              </a:rPr>
              <a:t> 가지므로 일정한 구조의 단순 연결 리스트 </a:t>
            </a:r>
            <a:r>
              <a:rPr lang="ko-KR" altLang="en-US" sz="2000" dirty="0" err="1">
                <a:latin typeface="+mn-ea"/>
              </a:rPr>
              <a:t>노드를</a:t>
            </a:r>
            <a:r>
              <a:rPr lang="ko-KR" altLang="en-US" sz="2000" dirty="0">
                <a:latin typeface="+mn-ea"/>
              </a:rPr>
              <a:t> 사용하여 구현</a:t>
            </a:r>
          </a:p>
          <a:p>
            <a:endParaRPr lang="ko-KR" altLang="en-US" dirty="0"/>
          </a:p>
        </p:txBody>
      </p:sp>
      <p:pic>
        <p:nvPicPr>
          <p:cNvPr id="10" name="그림 7" descr="ch08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" b="3999"/>
          <a:stretch>
            <a:fillRect/>
          </a:stretch>
        </p:blipFill>
        <p:spPr bwMode="auto">
          <a:xfrm>
            <a:off x="4156869" y="3261675"/>
            <a:ext cx="3878262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754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완전 이진 </a:t>
            </a:r>
            <a:r>
              <a:rPr lang="ko-KR" altLang="en-US" sz="2400" b="1" dirty="0" err="1">
                <a:solidFill>
                  <a:srgbClr val="0070C0"/>
                </a:solidFill>
              </a:rPr>
              <a:t>트리의</a:t>
            </a:r>
            <a:r>
              <a:rPr lang="ko-KR" altLang="en-US" sz="2400" b="1" dirty="0">
                <a:solidFill>
                  <a:srgbClr val="0070C0"/>
                </a:solidFill>
              </a:rPr>
              <a:t> 단순 연결 리스트 표현</a:t>
            </a:r>
          </a:p>
          <a:p>
            <a:endParaRPr lang="ko-KR" altLang="en-US" dirty="0"/>
          </a:p>
        </p:txBody>
      </p:sp>
      <p:pic>
        <p:nvPicPr>
          <p:cNvPr id="28" name="그림 7" descr="ch08-13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470" y="1932905"/>
            <a:ext cx="8929687" cy="34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987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왼쪽 편향 이진 </a:t>
            </a:r>
            <a:r>
              <a:rPr lang="ko-KR" altLang="en-US" sz="2400" b="1" dirty="0" err="1">
                <a:solidFill>
                  <a:srgbClr val="0070C0"/>
                </a:solidFill>
              </a:rPr>
              <a:t>트리의</a:t>
            </a:r>
            <a:r>
              <a:rPr lang="ko-KR" altLang="en-US" sz="2400" b="1" dirty="0">
                <a:solidFill>
                  <a:srgbClr val="0070C0"/>
                </a:solidFill>
              </a:rPr>
              <a:t> 단순 연결 리스트 표현</a:t>
            </a:r>
          </a:p>
          <a:p>
            <a:endParaRPr lang="ko-KR" altLang="en-US" dirty="0"/>
          </a:p>
        </p:txBody>
      </p:sp>
      <p:pic>
        <p:nvPicPr>
          <p:cNvPr id="11" name="그림 5" descr="ch08-13(b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68" y="1745874"/>
            <a:ext cx="5808663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266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b="1" dirty="0">
                <a:solidFill>
                  <a:srgbClr val="0070C0"/>
                </a:solidFill>
              </a:rPr>
              <a:t>이진 </a:t>
            </a:r>
            <a:r>
              <a:rPr lang="ko-KR" altLang="en-US" sz="2400" b="1" dirty="0" err="1">
                <a:solidFill>
                  <a:srgbClr val="0070C0"/>
                </a:solidFill>
              </a:rPr>
              <a:t>트리의</a:t>
            </a:r>
            <a:r>
              <a:rPr lang="ko-KR" altLang="en-US" sz="2400" b="1" dirty="0">
                <a:solidFill>
                  <a:srgbClr val="0070C0"/>
                </a:solidFill>
              </a:rPr>
              <a:t> 순회</a:t>
            </a:r>
            <a:r>
              <a:rPr lang="en-US" altLang="ko-KR" sz="2400" b="1" dirty="0">
                <a:solidFill>
                  <a:srgbClr val="0070C0"/>
                </a:solidFill>
              </a:rPr>
              <a:t>(traversal)</a:t>
            </a:r>
          </a:p>
          <a:p>
            <a:pPr lvl="1">
              <a:defRPr/>
            </a:pPr>
            <a:r>
              <a:rPr lang="ko-KR" altLang="en-US" sz="2000" dirty="0"/>
              <a:t>계층적 구조로 저장되어있는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모든 </a:t>
            </a:r>
            <a:r>
              <a:rPr lang="ko-KR" altLang="en-US" sz="2000" dirty="0" err="1"/>
              <a:t>노드를</a:t>
            </a:r>
            <a:r>
              <a:rPr lang="ko-KR" altLang="en-US" sz="2000" dirty="0"/>
              <a:t> 방문하여 데이터를 처리하는 연산</a:t>
            </a:r>
          </a:p>
          <a:p>
            <a:pPr lvl="1">
              <a:defRPr/>
            </a:pPr>
            <a:r>
              <a:rPr lang="ko-KR" altLang="en-US" sz="2000" dirty="0"/>
              <a:t>순회를 위해 수행할 수 있는 작업 정의</a:t>
            </a:r>
          </a:p>
          <a:p>
            <a:pPr lvl="2">
              <a:lnSpc>
                <a:spcPct val="110000"/>
              </a:lnSpc>
              <a:buNone/>
              <a:defRPr/>
            </a:pPr>
            <a:r>
              <a:rPr lang="ko-KR" altLang="en-US" dirty="0"/>
              <a:t>⑴ 현재 </a:t>
            </a:r>
            <a:r>
              <a:rPr lang="ko-KR" altLang="en-US" dirty="0" err="1"/>
              <a:t>노드를</a:t>
            </a:r>
            <a:r>
              <a:rPr lang="ko-KR" altLang="en-US" dirty="0"/>
              <a:t> 방문하여 데이터를 읽는 작업 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</a:p>
          <a:p>
            <a:pPr lvl="2">
              <a:buNone/>
              <a:defRPr/>
            </a:pPr>
            <a:r>
              <a:rPr lang="en-US" altLang="ko-KR" dirty="0"/>
              <a:t>⑵ </a:t>
            </a:r>
            <a:r>
              <a:rPr lang="ko-KR" altLang="en-US" dirty="0"/>
              <a:t>현재 </a:t>
            </a:r>
            <a:r>
              <a:rPr lang="ko-KR" altLang="en-US" dirty="0" err="1"/>
              <a:t>노드의</a:t>
            </a:r>
            <a:r>
              <a:rPr lang="ko-KR" altLang="en-US" dirty="0"/>
              <a:t> 왼쪽 </a:t>
            </a:r>
            <a:r>
              <a:rPr lang="ko-KR" altLang="en-US" dirty="0" err="1"/>
              <a:t>서브트리로</a:t>
            </a:r>
            <a:r>
              <a:rPr lang="ko-KR" altLang="en-US" dirty="0"/>
              <a:t> 이동하는 작업 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altLang="ko-KR" dirty="0"/>
              <a:t> </a:t>
            </a:r>
          </a:p>
          <a:p>
            <a:pPr lvl="2">
              <a:buNone/>
              <a:defRPr/>
            </a:pPr>
            <a:r>
              <a:rPr lang="en-US" altLang="ko-KR" dirty="0"/>
              <a:t>⑶ </a:t>
            </a:r>
            <a:r>
              <a:rPr lang="ko-KR" altLang="en-US" dirty="0"/>
              <a:t>현재 </a:t>
            </a:r>
            <a:r>
              <a:rPr lang="ko-KR" altLang="en-US" dirty="0" err="1"/>
              <a:t>노드의</a:t>
            </a:r>
            <a:r>
              <a:rPr lang="ko-KR" altLang="en-US" dirty="0"/>
              <a:t> 오른쪽 </a:t>
            </a:r>
            <a:r>
              <a:rPr lang="ko-KR" altLang="en-US" dirty="0" err="1"/>
              <a:t>서브트리로</a:t>
            </a:r>
            <a:r>
              <a:rPr lang="ko-KR" altLang="en-US" dirty="0"/>
              <a:t> 이동하는 작업 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502275" y="4005263"/>
            <a:ext cx="965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현재 노드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187950" y="4795838"/>
            <a:ext cx="1538288" cy="622300"/>
            <a:chOff x="659" y="634"/>
            <a:chExt cx="1497" cy="392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435" y="634"/>
              <a:ext cx="721" cy="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659" y="639"/>
              <a:ext cx="784" cy="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691188" y="4300538"/>
            <a:ext cx="576262" cy="50323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9200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6396038" y="5365750"/>
            <a:ext cx="576262" cy="5032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9200" anchor="ctr"/>
          <a:lstStyle/>
          <a:p>
            <a:pPr>
              <a:defRPr/>
            </a:pPr>
            <a:endParaRPr lang="ko-KR" altLang="ko-KR" sz="1800" b="1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954588" y="5372100"/>
            <a:ext cx="576262" cy="5032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9200" anchor="ctr"/>
          <a:lstStyle/>
          <a:p>
            <a:pPr>
              <a:defRPr/>
            </a:pPr>
            <a:endParaRPr lang="ko-KR" altLang="ko-KR" sz="1800" b="1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213475" y="4271963"/>
            <a:ext cx="29241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데이터 읽기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작업 </a:t>
            </a:r>
            <a:r>
              <a:rPr lang="en-US" altLang="ko-KR" sz="1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2609850" y="4824413"/>
            <a:ext cx="3254375" cy="776287"/>
            <a:chOff x="794" y="2995"/>
            <a:chExt cx="2050" cy="489"/>
          </a:xfrm>
        </p:grpSpPr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794" y="3023"/>
              <a:ext cx="1817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왼쪽 </a:t>
              </a:r>
              <a:r>
                <a:rPr lang="ko-KR" altLang="en-US" sz="1600" b="1" dirty="0" err="1">
                  <a:latin typeface="맑은 고딕" pitchFamily="50" charset="-127"/>
                  <a:ea typeface="맑은 고딕" pitchFamily="50" charset="-127"/>
                </a:rPr>
                <a:t>서브트리로</a:t>
              </a: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 이동하기 </a:t>
              </a: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lang="en-US" altLang="ko-KR" sz="16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ko-KR" altLang="en-US" sz="16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작업 </a:t>
              </a:r>
              <a:r>
                <a:rPr lang="en-US" altLang="ko-KR" sz="16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L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2450" y="2995"/>
              <a:ext cx="394" cy="29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6102350" y="4838700"/>
            <a:ext cx="3436938" cy="760413"/>
            <a:chOff x="2994" y="3004"/>
            <a:chExt cx="2165" cy="479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259" y="3022"/>
              <a:ext cx="1900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오른쪽 </a:t>
              </a:r>
              <a:r>
                <a:rPr lang="ko-KR" altLang="en-US" sz="1600" b="1" dirty="0" err="1">
                  <a:latin typeface="맑은 고딕" pitchFamily="50" charset="-127"/>
                  <a:ea typeface="맑은 고딕" pitchFamily="50" charset="-127"/>
                </a:rPr>
                <a:t>서브트리로</a:t>
              </a: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 이동하기 </a:t>
              </a: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lang="en-US" altLang="ko-KR" sz="16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ko-KR" altLang="en-US" sz="16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작업 </a:t>
              </a:r>
              <a:r>
                <a:rPr lang="en-US" altLang="ko-KR" sz="16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R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994" y="3004"/>
              <a:ext cx="394" cy="29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9174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sz="2000" dirty="0"/>
              <a:t>이진 </a:t>
            </a:r>
            <a:r>
              <a:rPr lang="ko-KR" altLang="en-US" sz="2000" dirty="0" err="1"/>
              <a:t>트리가</a:t>
            </a:r>
            <a:r>
              <a:rPr lang="ko-KR" altLang="en-US" sz="2000" dirty="0"/>
              <a:t> 순환적으로 정의되어 구성되어있으므로</a:t>
            </a:r>
            <a:r>
              <a:rPr lang="en-US" altLang="ko-KR" sz="2000" dirty="0"/>
              <a:t>, </a:t>
            </a:r>
            <a:r>
              <a:rPr lang="ko-KR" altLang="en-US" sz="2000" dirty="0"/>
              <a:t>순회작업도 </a:t>
            </a:r>
            <a:r>
              <a:rPr lang="ko-KR" altLang="en-US" sz="2000" dirty="0" err="1"/>
              <a:t>서브트리에</a:t>
            </a:r>
            <a:r>
              <a:rPr lang="ko-KR" altLang="en-US" sz="2000" dirty="0"/>
              <a:t> 대해서 순환적으로 반복하여 완성</a:t>
            </a:r>
            <a:br>
              <a:rPr lang="en-US" altLang="ko-KR" sz="2000" dirty="0"/>
            </a:br>
            <a:endParaRPr lang="en-US" altLang="ko-KR" sz="2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r>
              <a:rPr lang="ko-KR" altLang="en-US" sz="2000" dirty="0"/>
              <a:t>왼쪽 </a:t>
            </a:r>
            <a:r>
              <a:rPr lang="ko-KR" altLang="en-US" sz="2000" dirty="0" err="1"/>
              <a:t>서브트리에</a:t>
            </a:r>
            <a:r>
              <a:rPr lang="ko-KR" altLang="en-US" sz="2000" dirty="0"/>
              <a:t> 대한 순회를 오른쪽 </a:t>
            </a:r>
            <a:r>
              <a:rPr lang="ko-KR" altLang="en-US" sz="2000" dirty="0" err="1"/>
              <a:t>서브트리</a:t>
            </a:r>
            <a:r>
              <a:rPr lang="ko-KR" altLang="en-US" sz="2000" dirty="0"/>
              <a:t> 보다 먼저 수행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순회의 종류 </a:t>
            </a:r>
          </a:p>
          <a:p>
            <a:pPr lvl="2">
              <a:defRPr/>
            </a:pPr>
            <a:r>
              <a:rPr lang="ko-KR" altLang="en-US" dirty="0"/>
              <a:t>전위 순회</a:t>
            </a:r>
          </a:p>
          <a:p>
            <a:pPr lvl="2">
              <a:defRPr/>
            </a:pPr>
            <a:r>
              <a:rPr lang="ko-KR" altLang="en-US" dirty="0"/>
              <a:t>중위 순회</a:t>
            </a:r>
          </a:p>
          <a:p>
            <a:pPr lvl="2">
              <a:defRPr/>
            </a:pPr>
            <a:r>
              <a:rPr lang="ko-KR" altLang="en-US" dirty="0"/>
              <a:t>후위 순회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340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2400" b="1" dirty="0">
                <a:solidFill>
                  <a:srgbClr val="0070C0"/>
                </a:solidFill>
              </a:rPr>
              <a:t>전위 순회</a:t>
            </a:r>
            <a:r>
              <a:rPr lang="en-US" altLang="ko-KR" sz="2400" b="1" dirty="0">
                <a:solidFill>
                  <a:srgbClr val="0070C0"/>
                </a:solidFill>
              </a:rPr>
              <a:t>(preorder traversal)</a:t>
            </a:r>
          </a:p>
          <a:p>
            <a:pPr lvl="1"/>
            <a:r>
              <a:rPr lang="ko-KR" altLang="en-US" sz="2000" dirty="0"/>
              <a:t>수행 방법</a:t>
            </a:r>
          </a:p>
          <a:p>
            <a:pPr lvl="2">
              <a:buNone/>
            </a:pPr>
            <a:r>
              <a:rPr lang="ko-KR" altLang="en-US" dirty="0">
                <a:solidFill>
                  <a:srgbClr val="0000CC"/>
                </a:solidFill>
              </a:rPr>
              <a:t>① 현재 </a:t>
            </a:r>
            <a:r>
              <a:rPr lang="ko-KR" altLang="en-US" dirty="0" err="1">
                <a:solidFill>
                  <a:srgbClr val="0000CC"/>
                </a:solidFill>
              </a:rPr>
              <a:t>노드</a:t>
            </a:r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en-US" altLang="ko-KR" dirty="0">
                <a:solidFill>
                  <a:srgbClr val="0000CC"/>
                </a:solidFill>
              </a:rPr>
              <a:t>n</a:t>
            </a:r>
            <a:r>
              <a:rPr lang="ko-KR" altLang="en-US" dirty="0">
                <a:solidFill>
                  <a:srgbClr val="0000CC"/>
                </a:solidFill>
              </a:rPr>
              <a:t>을 방문하여 처리한다</a:t>
            </a:r>
            <a:r>
              <a:rPr lang="en-US" altLang="ko-KR" dirty="0">
                <a:solidFill>
                  <a:srgbClr val="0000CC"/>
                </a:solidFill>
              </a:rPr>
              <a:t>. : </a:t>
            </a:r>
            <a:r>
              <a:rPr lang="en-US" altLang="ko-KR" b="1" dirty="0">
                <a:solidFill>
                  <a:srgbClr val="0000CC"/>
                </a:solidFill>
              </a:rPr>
              <a:t>D</a:t>
            </a:r>
            <a:r>
              <a:rPr lang="en-US" altLang="ko-KR" b="1" dirty="0"/>
              <a:t> 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ko-KR" dirty="0"/>
              <a:t>② </a:t>
            </a:r>
            <a:r>
              <a:rPr lang="ko-KR" altLang="en-US" dirty="0"/>
              <a:t>현재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의 왼쪽 </a:t>
            </a:r>
            <a:r>
              <a:rPr lang="ko-KR" altLang="en-US" dirty="0" err="1"/>
              <a:t>서브트리로</a:t>
            </a:r>
            <a:r>
              <a:rPr lang="ko-KR" altLang="en-US" dirty="0"/>
              <a:t> 이동한다</a:t>
            </a:r>
            <a:r>
              <a:rPr lang="en-US" altLang="ko-KR" dirty="0"/>
              <a:t>. : </a:t>
            </a:r>
            <a:r>
              <a:rPr lang="en-US" altLang="ko-KR" b="1" dirty="0"/>
              <a:t>L 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ko-KR" dirty="0"/>
              <a:t>③ </a:t>
            </a:r>
            <a:r>
              <a:rPr lang="ko-KR" altLang="en-US" dirty="0"/>
              <a:t>현재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의 오른쪽 </a:t>
            </a:r>
            <a:r>
              <a:rPr lang="ko-KR" altLang="en-US" dirty="0" err="1"/>
              <a:t>서브트리로</a:t>
            </a:r>
            <a:r>
              <a:rPr lang="ko-KR" altLang="en-US" dirty="0"/>
              <a:t> 이동한다</a:t>
            </a:r>
            <a:r>
              <a:rPr lang="en-US" altLang="ko-KR" dirty="0"/>
              <a:t>. : </a:t>
            </a:r>
            <a:r>
              <a:rPr lang="en-US" altLang="ko-KR" b="1" dirty="0"/>
              <a:t>R 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전위 순회 알고리즘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3886200"/>
            <a:ext cx="696277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preorder(T)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T≠null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	visit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T.data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	preorder(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T.left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	preorder(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T.right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preorder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237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000" dirty="0"/>
              <a:t>전위 순회 </a:t>
            </a:r>
            <a:r>
              <a:rPr lang="en-US" altLang="ko-KR" sz="2000" dirty="0"/>
              <a:t>(D-L-R)</a:t>
            </a:r>
            <a:r>
              <a:rPr lang="ko-KR" altLang="en-US" sz="2000" dirty="0"/>
              <a:t>의 예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이진트리의</a:t>
            </a:r>
            <a:r>
              <a:rPr lang="ko-KR" altLang="en-US" sz="2000" dirty="0"/>
              <a:t> 전위 순회 경로</a:t>
            </a:r>
            <a:r>
              <a:rPr lang="en-US" altLang="ko-KR" sz="2000" dirty="0"/>
              <a:t>: A-B-D-H-E-I-J-C-F-G-K</a:t>
            </a:r>
            <a:endParaRPr lang="ko-KR" altLang="en-US" sz="2000" dirty="0"/>
          </a:p>
        </p:txBody>
      </p:sp>
      <p:pic>
        <p:nvPicPr>
          <p:cNvPr id="41" name="그림 8" descr="ch08-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158158"/>
            <a:ext cx="74295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752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전위 순회 과정 </a:t>
            </a:r>
            <a:r>
              <a:rPr lang="en-US" altLang="ko-KR" sz="2000" dirty="0"/>
              <a:t>-&gt; </a:t>
            </a:r>
            <a:r>
              <a:rPr lang="en-US" altLang="ko-KR" dirty="0"/>
              <a:t>A-B-D-H-E-I-J-C-F-G-K 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 rotWithShape="1">
          <a:blip r:embed="rId2"/>
          <a:srcRect l="21303" t="12068" r="20370" b="33701"/>
          <a:stretch/>
        </p:blipFill>
        <p:spPr bwMode="auto">
          <a:xfrm>
            <a:off x="1400895" y="1784073"/>
            <a:ext cx="8770938" cy="43449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1225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전위 순회 과정 </a:t>
            </a:r>
            <a:r>
              <a:rPr lang="en-US" altLang="ko-KR" sz="2000" dirty="0"/>
              <a:t>-&gt; </a:t>
            </a:r>
            <a:r>
              <a:rPr lang="en-US" altLang="ko-KR" dirty="0"/>
              <a:t>A-B-D-H-E-I-J-C-F-G-K </a:t>
            </a: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 rotWithShape="1">
          <a:blip r:embed="rId2"/>
          <a:srcRect l="6094" t="19548" r="3770" b="13984"/>
          <a:stretch/>
        </p:blipFill>
        <p:spPr bwMode="auto">
          <a:xfrm>
            <a:off x="1399422" y="2066255"/>
            <a:ext cx="8964613" cy="31575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600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b="1" dirty="0">
                <a:solidFill>
                  <a:srgbClr val="0070C0"/>
                </a:solidFill>
              </a:rPr>
              <a:t>트리</a:t>
            </a:r>
            <a:r>
              <a:rPr lang="en-US" altLang="ko-KR" sz="2400" b="1" dirty="0">
                <a:solidFill>
                  <a:srgbClr val="0070C0"/>
                </a:solidFill>
              </a:rPr>
              <a:t>(tree)</a:t>
            </a:r>
          </a:p>
          <a:p>
            <a:pPr lvl="1">
              <a:defRPr/>
            </a:pPr>
            <a:r>
              <a:rPr lang="ko-KR" altLang="en-US" sz="2000" dirty="0"/>
              <a:t>원소들 간에 </a:t>
            </a:r>
            <a:r>
              <a:rPr lang="en-US" altLang="ko-KR" sz="2000" dirty="0"/>
              <a:t>1:n</a:t>
            </a:r>
            <a:r>
              <a:rPr lang="ko-KR" altLang="en-US" sz="2000" dirty="0"/>
              <a:t> 관계를 가지는 비선형 자료구조</a:t>
            </a:r>
          </a:p>
          <a:p>
            <a:pPr lvl="1">
              <a:defRPr/>
            </a:pPr>
            <a:r>
              <a:rPr lang="ko-KR" altLang="en-US" sz="2000" dirty="0"/>
              <a:t>원소들 간에 계층관계를 가지는 </a:t>
            </a:r>
            <a:r>
              <a:rPr lang="ko-KR" altLang="en-US" sz="2000" dirty="0" err="1"/>
              <a:t>계층형</a:t>
            </a:r>
            <a:r>
              <a:rPr lang="ko-KR" altLang="en-US" sz="2000" dirty="0"/>
              <a:t> 자료구조</a:t>
            </a:r>
          </a:p>
          <a:p>
            <a:pPr lvl="1">
              <a:defRPr/>
            </a:pPr>
            <a:r>
              <a:rPr lang="ko-KR" altLang="en-US" sz="2000" dirty="0"/>
              <a:t>상위 원소에서 하위 </a:t>
            </a:r>
            <a:r>
              <a:rPr lang="ko-KR" altLang="en-US" sz="2000" spc="-100" dirty="0"/>
              <a:t>원소로 내려가면서 확장되는 </a:t>
            </a:r>
            <a:r>
              <a:rPr lang="ko-KR" altLang="en-US" sz="2000" dirty="0"/>
              <a:t>트리</a:t>
            </a:r>
            <a:r>
              <a:rPr lang="en-US" altLang="ko-KR" sz="2000" dirty="0"/>
              <a:t>(</a:t>
            </a:r>
            <a:r>
              <a:rPr lang="ko-KR" altLang="en-US" sz="2000" dirty="0"/>
              <a:t>나무</a:t>
            </a:r>
            <a:r>
              <a:rPr lang="en-US" altLang="ko-KR" sz="2000" dirty="0"/>
              <a:t>)</a:t>
            </a:r>
            <a:r>
              <a:rPr lang="ko-KR" altLang="en-US" sz="2000" dirty="0"/>
              <a:t>모양의 구조</a:t>
            </a:r>
          </a:p>
          <a:p>
            <a:pPr lvl="1"/>
            <a:r>
              <a:rPr lang="ko-KR" altLang="en-US" sz="1800" dirty="0"/>
              <a:t>트리 자료구조의 예 </a:t>
            </a:r>
            <a:r>
              <a:rPr lang="en-US" altLang="ko-KR" sz="1800" dirty="0">
                <a:latin typeface="Times New Roman" panose="02020603050405020304" pitchFamily="18" charset="0"/>
              </a:rPr>
              <a:t>–</a:t>
            </a:r>
            <a:r>
              <a:rPr lang="en-US" altLang="ko-KR" sz="1800" dirty="0"/>
              <a:t> </a:t>
            </a:r>
            <a:r>
              <a:rPr lang="ko-KR" altLang="en-US" sz="1800" dirty="0"/>
              <a:t>가계도</a:t>
            </a:r>
          </a:p>
          <a:p>
            <a:pPr lvl="2"/>
            <a:r>
              <a:rPr lang="ko-KR" altLang="en-US" sz="1800" dirty="0"/>
              <a:t>가계도의 자료 </a:t>
            </a:r>
            <a:r>
              <a:rPr lang="en-US" altLang="ko-KR" sz="1800" dirty="0"/>
              <a:t>: </a:t>
            </a:r>
            <a:r>
              <a:rPr lang="ko-KR" altLang="en-US" sz="1800" dirty="0"/>
              <a:t>가족 구성원</a:t>
            </a:r>
          </a:p>
          <a:p>
            <a:pPr lvl="2">
              <a:lnSpc>
                <a:spcPct val="70000"/>
              </a:lnSpc>
            </a:pPr>
            <a:r>
              <a:rPr lang="ko-KR" altLang="en-US" sz="1800" dirty="0"/>
              <a:t>자료를 연결하는 선 </a:t>
            </a:r>
            <a:r>
              <a:rPr lang="en-US" altLang="ko-KR" sz="1800" dirty="0"/>
              <a:t>: </a:t>
            </a:r>
            <a:r>
              <a:rPr lang="ko-KR" altLang="en-US" sz="1800" dirty="0"/>
              <a:t>부모</a:t>
            </a:r>
            <a:r>
              <a:rPr lang="en-US" altLang="ko-KR" sz="1800" dirty="0"/>
              <a:t>-</a:t>
            </a:r>
            <a:r>
              <a:rPr lang="ko-KR" altLang="en-US" sz="1800" dirty="0"/>
              <a:t>자식 관계 표현 </a:t>
            </a:r>
          </a:p>
          <a:p>
            <a:endParaRPr lang="ko-KR" altLang="en-US" sz="2400" b="1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4" y="3538410"/>
            <a:ext cx="4095752" cy="3236048"/>
          </a:xfrm>
          <a:prstGeom prst="rect">
            <a:avLst/>
          </a:prstGeom>
        </p:spPr>
      </p:pic>
      <p:cxnSp>
        <p:nvCxnSpPr>
          <p:cNvPr id="63" name="직선 화살표 연결선 62"/>
          <p:cNvCxnSpPr/>
          <p:nvPr/>
        </p:nvCxnSpPr>
        <p:spPr>
          <a:xfrm flipH="1">
            <a:off x="8610600" y="3886200"/>
            <a:ext cx="742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353551" y="370153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0</a:t>
            </a:r>
            <a:endParaRPr lang="ko-KR" altLang="en-US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8610600" y="4600575"/>
            <a:ext cx="742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353551" y="4415909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1</a:t>
            </a:r>
            <a:endParaRPr lang="ko-KR" altLang="en-US" dirty="0"/>
          </a:p>
        </p:txBody>
      </p:sp>
      <p:cxnSp>
        <p:nvCxnSpPr>
          <p:cNvPr id="67" name="직선 화살표 연결선 66"/>
          <p:cNvCxnSpPr/>
          <p:nvPr/>
        </p:nvCxnSpPr>
        <p:spPr>
          <a:xfrm flipH="1">
            <a:off x="8610600" y="5499615"/>
            <a:ext cx="742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353551" y="5314949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2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 flipH="1">
            <a:off x="8610600" y="6395318"/>
            <a:ext cx="742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353551" y="6210652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706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788785"/>
            <a:ext cx="10972800" cy="5184576"/>
          </a:xfrm>
        </p:spPr>
        <p:txBody>
          <a:bodyPr/>
          <a:lstStyle/>
          <a:p>
            <a:pPr lvl="1"/>
            <a:r>
              <a:rPr lang="ko-KR" altLang="en-US" sz="2000" dirty="0"/>
              <a:t>전위 순회 과정 </a:t>
            </a:r>
            <a:r>
              <a:rPr lang="en-US" altLang="ko-KR" sz="2000" dirty="0"/>
              <a:t>-&gt; </a:t>
            </a:r>
            <a:r>
              <a:rPr lang="en-US" altLang="ko-KR" dirty="0"/>
              <a:t>A-B-D-H-E-I-J-C-F-G-K </a:t>
            </a: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 rotWithShape="1">
          <a:blip r:embed="rId2"/>
          <a:srcRect l="19323" t="17085" r="17451" b="10684"/>
          <a:stretch/>
        </p:blipFill>
        <p:spPr bwMode="auto">
          <a:xfrm>
            <a:off x="1457456" y="1426655"/>
            <a:ext cx="8758238" cy="5327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6832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788785"/>
            <a:ext cx="10972800" cy="5184576"/>
          </a:xfrm>
        </p:spPr>
        <p:txBody>
          <a:bodyPr/>
          <a:lstStyle/>
          <a:p>
            <a:pPr lvl="1"/>
            <a:r>
              <a:rPr lang="ko-KR" altLang="en-US" sz="2000" dirty="0"/>
              <a:t>전위 순회 과정 </a:t>
            </a:r>
            <a:r>
              <a:rPr lang="en-US" altLang="ko-KR" sz="2000" dirty="0"/>
              <a:t>-&gt; </a:t>
            </a:r>
            <a:r>
              <a:rPr lang="en-US" altLang="ko-KR" dirty="0"/>
              <a:t>A-B-D-H-E-I-J-C-F-G-K </a:t>
            </a:r>
          </a:p>
        </p:txBody>
      </p:sp>
      <p:pic>
        <p:nvPicPr>
          <p:cNvPr id="9" name="그림 8" descr="ch08-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8888" b="13828"/>
          <a:stretch>
            <a:fillRect/>
          </a:stretch>
        </p:blipFill>
        <p:spPr bwMode="auto">
          <a:xfrm>
            <a:off x="2701549" y="1848652"/>
            <a:ext cx="5349875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타원 60"/>
          <p:cNvSpPr>
            <a:spLocks noChangeArrowheads="1"/>
          </p:cNvSpPr>
          <p:nvPr/>
        </p:nvSpPr>
        <p:spPr bwMode="auto">
          <a:xfrm>
            <a:off x="5193924" y="2121702"/>
            <a:ext cx="357187" cy="357187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" name="타원 61"/>
          <p:cNvSpPr>
            <a:spLocks noChangeArrowheads="1"/>
          </p:cNvSpPr>
          <p:nvPr/>
        </p:nvSpPr>
        <p:spPr bwMode="auto">
          <a:xfrm>
            <a:off x="5220911" y="2148689"/>
            <a:ext cx="323850" cy="303213"/>
          </a:xfrm>
          <a:prstGeom prst="ellipse">
            <a:avLst/>
          </a:prstGeom>
          <a:solidFill>
            <a:srgbClr val="FFFF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자유형 68"/>
          <p:cNvSpPr>
            <a:spLocks/>
          </p:cNvSpPr>
          <p:nvPr/>
        </p:nvSpPr>
        <p:spPr bwMode="auto">
          <a:xfrm>
            <a:off x="4290636" y="2316964"/>
            <a:ext cx="914400" cy="798513"/>
          </a:xfrm>
          <a:custGeom>
            <a:avLst/>
            <a:gdLst>
              <a:gd name="T0" fmla="*/ 914400 w 914400"/>
              <a:gd name="T1" fmla="*/ 0 h 798286"/>
              <a:gd name="T2" fmla="*/ 246743 w 914400"/>
              <a:gd name="T3" fmla="*/ 188847 h 798286"/>
              <a:gd name="T4" fmla="*/ 0 w 914400"/>
              <a:gd name="T5" fmla="*/ 798966 h 798286"/>
              <a:gd name="T6" fmla="*/ 0 60000 65536"/>
              <a:gd name="T7" fmla="*/ 0 60000 65536"/>
              <a:gd name="T8" fmla="*/ 0 60000 65536"/>
              <a:gd name="T9" fmla="*/ 0 w 914400"/>
              <a:gd name="T10" fmla="*/ 0 h 798286"/>
              <a:gd name="T11" fmla="*/ 914400 w 914400"/>
              <a:gd name="T12" fmla="*/ 798286 h 7982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798286">
                <a:moveTo>
                  <a:pt x="914400" y="0"/>
                </a:moveTo>
                <a:cubicBezTo>
                  <a:pt x="656771" y="27819"/>
                  <a:pt x="399143" y="55638"/>
                  <a:pt x="246743" y="188686"/>
                </a:cubicBezTo>
                <a:cubicBezTo>
                  <a:pt x="94343" y="321734"/>
                  <a:pt x="47171" y="560010"/>
                  <a:pt x="0" y="798286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3" name="타원 69"/>
          <p:cNvSpPr>
            <a:spLocks noChangeArrowheads="1"/>
          </p:cNvSpPr>
          <p:nvPr/>
        </p:nvSpPr>
        <p:spPr bwMode="auto">
          <a:xfrm>
            <a:off x="4039811" y="3128177"/>
            <a:ext cx="357188" cy="357187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" name="타원 70"/>
          <p:cNvSpPr>
            <a:spLocks noChangeArrowheads="1"/>
          </p:cNvSpPr>
          <p:nvPr/>
        </p:nvSpPr>
        <p:spPr bwMode="auto">
          <a:xfrm>
            <a:off x="4068386" y="3147227"/>
            <a:ext cx="323850" cy="303212"/>
          </a:xfrm>
          <a:prstGeom prst="ellipse">
            <a:avLst/>
          </a:prstGeom>
          <a:solidFill>
            <a:srgbClr val="FFFF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자유형 71"/>
          <p:cNvSpPr>
            <a:spLocks/>
          </p:cNvSpPr>
          <p:nvPr/>
        </p:nvSpPr>
        <p:spPr bwMode="auto">
          <a:xfrm>
            <a:off x="3579436" y="3313914"/>
            <a:ext cx="481013" cy="460375"/>
          </a:xfrm>
          <a:custGeom>
            <a:avLst/>
            <a:gdLst>
              <a:gd name="T0" fmla="*/ 70214 w 914400"/>
              <a:gd name="T1" fmla="*/ 0 h 798286"/>
              <a:gd name="T2" fmla="*/ 18947 w 914400"/>
              <a:gd name="T3" fmla="*/ 20930 h 798286"/>
              <a:gd name="T4" fmla="*/ 0 w 914400"/>
              <a:gd name="T5" fmla="*/ 88549 h 798286"/>
              <a:gd name="T6" fmla="*/ 0 60000 65536"/>
              <a:gd name="T7" fmla="*/ 0 60000 65536"/>
              <a:gd name="T8" fmla="*/ 0 60000 65536"/>
              <a:gd name="T9" fmla="*/ 0 w 914400"/>
              <a:gd name="T10" fmla="*/ 0 h 798286"/>
              <a:gd name="T11" fmla="*/ 914400 w 914400"/>
              <a:gd name="T12" fmla="*/ 798286 h 7982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798286">
                <a:moveTo>
                  <a:pt x="914400" y="0"/>
                </a:moveTo>
                <a:cubicBezTo>
                  <a:pt x="656771" y="27819"/>
                  <a:pt x="399143" y="55638"/>
                  <a:pt x="246743" y="188686"/>
                </a:cubicBezTo>
                <a:cubicBezTo>
                  <a:pt x="94343" y="321734"/>
                  <a:pt x="47171" y="560010"/>
                  <a:pt x="0" y="798286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6" name="타원 72"/>
          <p:cNvSpPr>
            <a:spLocks noChangeArrowheads="1"/>
          </p:cNvSpPr>
          <p:nvPr/>
        </p:nvSpPr>
        <p:spPr bwMode="auto">
          <a:xfrm>
            <a:off x="3363536" y="3760002"/>
            <a:ext cx="357188" cy="357187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" name="타원 73"/>
          <p:cNvSpPr>
            <a:spLocks noChangeArrowheads="1"/>
          </p:cNvSpPr>
          <p:nvPr/>
        </p:nvSpPr>
        <p:spPr bwMode="auto">
          <a:xfrm>
            <a:off x="3384174" y="3780639"/>
            <a:ext cx="323850" cy="303213"/>
          </a:xfrm>
          <a:prstGeom prst="ellipse">
            <a:avLst/>
          </a:prstGeom>
          <a:solidFill>
            <a:srgbClr val="FFFF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endParaRPr lang="ko-KR" alt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자유형 74"/>
          <p:cNvSpPr>
            <a:spLocks/>
          </p:cNvSpPr>
          <p:nvPr/>
        </p:nvSpPr>
        <p:spPr bwMode="auto">
          <a:xfrm>
            <a:off x="2946024" y="4002889"/>
            <a:ext cx="482600" cy="461963"/>
          </a:xfrm>
          <a:custGeom>
            <a:avLst/>
            <a:gdLst>
              <a:gd name="T0" fmla="*/ 70912 w 914400"/>
              <a:gd name="T1" fmla="*/ 0 h 798286"/>
              <a:gd name="T2" fmla="*/ 19135 w 914400"/>
              <a:gd name="T3" fmla="*/ 21147 h 798286"/>
              <a:gd name="T4" fmla="*/ 0 w 914400"/>
              <a:gd name="T5" fmla="*/ 89469 h 798286"/>
              <a:gd name="T6" fmla="*/ 0 60000 65536"/>
              <a:gd name="T7" fmla="*/ 0 60000 65536"/>
              <a:gd name="T8" fmla="*/ 0 60000 65536"/>
              <a:gd name="T9" fmla="*/ 0 w 914400"/>
              <a:gd name="T10" fmla="*/ 0 h 798286"/>
              <a:gd name="T11" fmla="*/ 914400 w 914400"/>
              <a:gd name="T12" fmla="*/ 798286 h 7982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798286">
                <a:moveTo>
                  <a:pt x="914400" y="0"/>
                </a:moveTo>
                <a:cubicBezTo>
                  <a:pt x="656771" y="27819"/>
                  <a:pt x="399143" y="55638"/>
                  <a:pt x="246743" y="188686"/>
                </a:cubicBezTo>
                <a:cubicBezTo>
                  <a:pt x="94343" y="321734"/>
                  <a:pt x="47171" y="560010"/>
                  <a:pt x="0" y="798286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9" name="타원 75"/>
          <p:cNvSpPr>
            <a:spLocks noChangeArrowheads="1"/>
          </p:cNvSpPr>
          <p:nvPr/>
        </p:nvSpPr>
        <p:spPr bwMode="auto">
          <a:xfrm>
            <a:off x="2744411" y="4439452"/>
            <a:ext cx="357188" cy="357187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" name="타원 76"/>
          <p:cNvSpPr>
            <a:spLocks noChangeArrowheads="1"/>
          </p:cNvSpPr>
          <p:nvPr/>
        </p:nvSpPr>
        <p:spPr bwMode="auto">
          <a:xfrm>
            <a:off x="2772986" y="4464852"/>
            <a:ext cx="323850" cy="303212"/>
          </a:xfrm>
          <a:prstGeom prst="ellipse">
            <a:avLst/>
          </a:prstGeom>
          <a:solidFill>
            <a:srgbClr val="FFFF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endParaRPr lang="ko-KR" alt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자유형 77"/>
          <p:cNvSpPr>
            <a:spLocks/>
          </p:cNvSpPr>
          <p:nvPr/>
        </p:nvSpPr>
        <p:spPr bwMode="auto">
          <a:xfrm rot="10344064">
            <a:off x="3658811" y="3456789"/>
            <a:ext cx="482600" cy="461963"/>
          </a:xfrm>
          <a:custGeom>
            <a:avLst/>
            <a:gdLst>
              <a:gd name="T0" fmla="*/ 70912 w 914400"/>
              <a:gd name="T1" fmla="*/ 0 h 798286"/>
              <a:gd name="T2" fmla="*/ 19135 w 914400"/>
              <a:gd name="T3" fmla="*/ 21147 h 798286"/>
              <a:gd name="T4" fmla="*/ 0 w 914400"/>
              <a:gd name="T5" fmla="*/ 89469 h 798286"/>
              <a:gd name="T6" fmla="*/ 0 60000 65536"/>
              <a:gd name="T7" fmla="*/ 0 60000 65536"/>
              <a:gd name="T8" fmla="*/ 0 60000 65536"/>
              <a:gd name="T9" fmla="*/ 0 w 914400"/>
              <a:gd name="T10" fmla="*/ 0 h 798286"/>
              <a:gd name="T11" fmla="*/ 914400 w 914400"/>
              <a:gd name="T12" fmla="*/ 798286 h 7982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798286">
                <a:moveTo>
                  <a:pt x="914400" y="0"/>
                </a:moveTo>
                <a:cubicBezTo>
                  <a:pt x="656771" y="27819"/>
                  <a:pt x="399143" y="55638"/>
                  <a:pt x="246743" y="188686"/>
                </a:cubicBezTo>
                <a:cubicBezTo>
                  <a:pt x="94343" y="321734"/>
                  <a:pt x="47171" y="560010"/>
                  <a:pt x="0" y="798286"/>
                </a:cubicBezTo>
              </a:path>
            </a:pathLst>
          </a:custGeom>
          <a:noFill/>
          <a:ln w="19050" cap="flat" cmpd="sng" algn="ctr">
            <a:solidFill>
              <a:srgbClr val="0000CC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2" name="자유형 78"/>
          <p:cNvSpPr>
            <a:spLocks/>
          </p:cNvSpPr>
          <p:nvPr/>
        </p:nvSpPr>
        <p:spPr bwMode="auto">
          <a:xfrm flipH="1">
            <a:off x="4365249" y="3326614"/>
            <a:ext cx="481012" cy="461963"/>
          </a:xfrm>
          <a:custGeom>
            <a:avLst/>
            <a:gdLst>
              <a:gd name="T0" fmla="*/ 70215 w 914400"/>
              <a:gd name="T1" fmla="*/ 0 h 798286"/>
              <a:gd name="T2" fmla="*/ 18947 w 914400"/>
              <a:gd name="T3" fmla="*/ 21147 h 798286"/>
              <a:gd name="T4" fmla="*/ 0 w 914400"/>
              <a:gd name="T5" fmla="*/ 89469 h 798286"/>
              <a:gd name="T6" fmla="*/ 0 60000 65536"/>
              <a:gd name="T7" fmla="*/ 0 60000 65536"/>
              <a:gd name="T8" fmla="*/ 0 60000 65536"/>
              <a:gd name="T9" fmla="*/ 0 w 914400"/>
              <a:gd name="T10" fmla="*/ 0 h 798286"/>
              <a:gd name="T11" fmla="*/ 914400 w 914400"/>
              <a:gd name="T12" fmla="*/ 798286 h 7982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798286">
                <a:moveTo>
                  <a:pt x="914400" y="0"/>
                </a:moveTo>
                <a:cubicBezTo>
                  <a:pt x="656771" y="27819"/>
                  <a:pt x="399143" y="55638"/>
                  <a:pt x="246743" y="188686"/>
                </a:cubicBezTo>
                <a:cubicBezTo>
                  <a:pt x="94343" y="321734"/>
                  <a:pt x="47171" y="560010"/>
                  <a:pt x="0" y="798286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3" name="타원 79"/>
          <p:cNvSpPr>
            <a:spLocks noChangeArrowheads="1"/>
          </p:cNvSpPr>
          <p:nvPr/>
        </p:nvSpPr>
        <p:spPr bwMode="auto">
          <a:xfrm>
            <a:off x="4660524" y="3788577"/>
            <a:ext cx="357187" cy="357187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" name="타원 84"/>
          <p:cNvSpPr>
            <a:spLocks noChangeArrowheads="1"/>
          </p:cNvSpPr>
          <p:nvPr/>
        </p:nvSpPr>
        <p:spPr bwMode="auto">
          <a:xfrm>
            <a:off x="4689099" y="3817152"/>
            <a:ext cx="323850" cy="303212"/>
          </a:xfrm>
          <a:prstGeom prst="ellipse">
            <a:avLst/>
          </a:prstGeom>
          <a:solidFill>
            <a:srgbClr val="FFFF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endParaRPr lang="ko-KR" alt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 85"/>
          <p:cNvSpPr>
            <a:spLocks/>
          </p:cNvSpPr>
          <p:nvPr/>
        </p:nvSpPr>
        <p:spPr bwMode="auto">
          <a:xfrm>
            <a:off x="4393824" y="4018764"/>
            <a:ext cx="279400" cy="461963"/>
          </a:xfrm>
          <a:custGeom>
            <a:avLst/>
            <a:gdLst>
              <a:gd name="T0" fmla="*/ 7996 w 914400"/>
              <a:gd name="T1" fmla="*/ 0 h 798286"/>
              <a:gd name="T2" fmla="*/ 2158 w 914400"/>
              <a:gd name="T3" fmla="*/ 21147 h 798286"/>
              <a:gd name="T4" fmla="*/ 0 w 914400"/>
              <a:gd name="T5" fmla="*/ 89469 h 798286"/>
              <a:gd name="T6" fmla="*/ 0 60000 65536"/>
              <a:gd name="T7" fmla="*/ 0 60000 65536"/>
              <a:gd name="T8" fmla="*/ 0 60000 65536"/>
              <a:gd name="T9" fmla="*/ 0 w 914400"/>
              <a:gd name="T10" fmla="*/ 0 h 798286"/>
              <a:gd name="T11" fmla="*/ 914400 w 914400"/>
              <a:gd name="T12" fmla="*/ 798286 h 7982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798286">
                <a:moveTo>
                  <a:pt x="914400" y="0"/>
                </a:moveTo>
                <a:cubicBezTo>
                  <a:pt x="656771" y="27819"/>
                  <a:pt x="399143" y="55638"/>
                  <a:pt x="246743" y="188686"/>
                </a:cubicBezTo>
                <a:cubicBezTo>
                  <a:pt x="94343" y="321734"/>
                  <a:pt x="47171" y="560010"/>
                  <a:pt x="0" y="798286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" name="타원 86"/>
          <p:cNvSpPr>
            <a:spLocks noChangeArrowheads="1"/>
          </p:cNvSpPr>
          <p:nvPr/>
        </p:nvSpPr>
        <p:spPr bwMode="auto">
          <a:xfrm>
            <a:off x="4192211" y="4425164"/>
            <a:ext cx="357188" cy="357188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" name="타원 87"/>
          <p:cNvSpPr>
            <a:spLocks noChangeArrowheads="1"/>
          </p:cNvSpPr>
          <p:nvPr/>
        </p:nvSpPr>
        <p:spPr bwMode="auto">
          <a:xfrm>
            <a:off x="4220786" y="4450564"/>
            <a:ext cx="323850" cy="303213"/>
          </a:xfrm>
          <a:prstGeom prst="ellipse">
            <a:avLst/>
          </a:prstGeom>
          <a:solidFill>
            <a:srgbClr val="FFFF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endParaRPr lang="ko-KR" alt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 88"/>
          <p:cNvSpPr>
            <a:spLocks/>
          </p:cNvSpPr>
          <p:nvPr/>
        </p:nvSpPr>
        <p:spPr bwMode="auto">
          <a:xfrm flipH="1">
            <a:off x="5017711" y="3971139"/>
            <a:ext cx="350838" cy="465138"/>
          </a:xfrm>
          <a:custGeom>
            <a:avLst/>
            <a:gdLst>
              <a:gd name="T0" fmla="*/ 19812 w 914400"/>
              <a:gd name="T1" fmla="*/ 0 h 798286"/>
              <a:gd name="T2" fmla="*/ 5346 w 914400"/>
              <a:gd name="T3" fmla="*/ 21723 h 798286"/>
              <a:gd name="T4" fmla="*/ 0 w 914400"/>
              <a:gd name="T5" fmla="*/ 91906 h 798286"/>
              <a:gd name="T6" fmla="*/ 0 60000 65536"/>
              <a:gd name="T7" fmla="*/ 0 60000 65536"/>
              <a:gd name="T8" fmla="*/ 0 60000 65536"/>
              <a:gd name="T9" fmla="*/ 0 w 914400"/>
              <a:gd name="T10" fmla="*/ 0 h 798286"/>
              <a:gd name="T11" fmla="*/ 914400 w 914400"/>
              <a:gd name="T12" fmla="*/ 798286 h 7982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798286">
                <a:moveTo>
                  <a:pt x="914400" y="0"/>
                </a:moveTo>
                <a:cubicBezTo>
                  <a:pt x="656771" y="27819"/>
                  <a:pt x="399143" y="55638"/>
                  <a:pt x="246743" y="188686"/>
                </a:cubicBezTo>
                <a:cubicBezTo>
                  <a:pt x="94343" y="321734"/>
                  <a:pt x="47171" y="560010"/>
                  <a:pt x="0" y="798286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9" name="타원 89"/>
          <p:cNvSpPr>
            <a:spLocks noChangeArrowheads="1"/>
          </p:cNvSpPr>
          <p:nvPr/>
        </p:nvSpPr>
        <p:spPr bwMode="auto">
          <a:xfrm>
            <a:off x="5224086" y="4425164"/>
            <a:ext cx="357188" cy="357188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" name="타원 90"/>
          <p:cNvSpPr>
            <a:spLocks noChangeArrowheads="1"/>
          </p:cNvSpPr>
          <p:nvPr/>
        </p:nvSpPr>
        <p:spPr bwMode="auto">
          <a:xfrm>
            <a:off x="5252661" y="4453739"/>
            <a:ext cx="323850" cy="303213"/>
          </a:xfrm>
          <a:prstGeom prst="ellipse">
            <a:avLst/>
          </a:prstGeom>
          <a:solidFill>
            <a:srgbClr val="FFFF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J</a:t>
            </a:r>
            <a:endParaRPr lang="ko-KR" alt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자유형 91"/>
          <p:cNvSpPr>
            <a:spLocks/>
          </p:cNvSpPr>
          <p:nvPr/>
        </p:nvSpPr>
        <p:spPr bwMode="auto">
          <a:xfrm rot="10344064">
            <a:off x="3031749" y="4131477"/>
            <a:ext cx="482600" cy="461962"/>
          </a:xfrm>
          <a:custGeom>
            <a:avLst/>
            <a:gdLst>
              <a:gd name="T0" fmla="*/ 70912 w 914400"/>
              <a:gd name="T1" fmla="*/ 0 h 798286"/>
              <a:gd name="T2" fmla="*/ 19135 w 914400"/>
              <a:gd name="T3" fmla="*/ 21147 h 798286"/>
              <a:gd name="T4" fmla="*/ 0 w 914400"/>
              <a:gd name="T5" fmla="*/ 89469 h 798286"/>
              <a:gd name="T6" fmla="*/ 0 60000 65536"/>
              <a:gd name="T7" fmla="*/ 0 60000 65536"/>
              <a:gd name="T8" fmla="*/ 0 60000 65536"/>
              <a:gd name="T9" fmla="*/ 0 w 914400"/>
              <a:gd name="T10" fmla="*/ 0 h 798286"/>
              <a:gd name="T11" fmla="*/ 914400 w 914400"/>
              <a:gd name="T12" fmla="*/ 798286 h 7982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798286">
                <a:moveTo>
                  <a:pt x="914400" y="0"/>
                </a:moveTo>
                <a:cubicBezTo>
                  <a:pt x="656771" y="27819"/>
                  <a:pt x="399143" y="55638"/>
                  <a:pt x="246743" y="188686"/>
                </a:cubicBezTo>
                <a:cubicBezTo>
                  <a:pt x="94343" y="321734"/>
                  <a:pt x="47171" y="560010"/>
                  <a:pt x="0" y="798286"/>
                </a:cubicBezTo>
              </a:path>
            </a:pathLst>
          </a:custGeom>
          <a:noFill/>
          <a:ln w="19050" cap="flat" cmpd="sng" algn="ctr">
            <a:solidFill>
              <a:srgbClr val="0000CC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2" name="자유형 92"/>
          <p:cNvSpPr>
            <a:spLocks/>
          </p:cNvSpPr>
          <p:nvPr/>
        </p:nvSpPr>
        <p:spPr bwMode="auto">
          <a:xfrm rot="10344064">
            <a:off x="4385886" y="4160052"/>
            <a:ext cx="481013" cy="461962"/>
          </a:xfrm>
          <a:custGeom>
            <a:avLst/>
            <a:gdLst>
              <a:gd name="T0" fmla="*/ 70214 w 914400"/>
              <a:gd name="T1" fmla="*/ 0 h 798286"/>
              <a:gd name="T2" fmla="*/ 18947 w 914400"/>
              <a:gd name="T3" fmla="*/ 21147 h 798286"/>
              <a:gd name="T4" fmla="*/ 0 w 914400"/>
              <a:gd name="T5" fmla="*/ 89469 h 798286"/>
              <a:gd name="T6" fmla="*/ 0 60000 65536"/>
              <a:gd name="T7" fmla="*/ 0 60000 65536"/>
              <a:gd name="T8" fmla="*/ 0 60000 65536"/>
              <a:gd name="T9" fmla="*/ 0 w 914400"/>
              <a:gd name="T10" fmla="*/ 0 h 798286"/>
              <a:gd name="T11" fmla="*/ 914400 w 914400"/>
              <a:gd name="T12" fmla="*/ 798286 h 7982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798286">
                <a:moveTo>
                  <a:pt x="914400" y="0"/>
                </a:moveTo>
                <a:cubicBezTo>
                  <a:pt x="656771" y="27819"/>
                  <a:pt x="399143" y="55638"/>
                  <a:pt x="246743" y="188686"/>
                </a:cubicBezTo>
                <a:cubicBezTo>
                  <a:pt x="94343" y="321734"/>
                  <a:pt x="47171" y="560010"/>
                  <a:pt x="0" y="798286"/>
                </a:cubicBezTo>
              </a:path>
            </a:pathLst>
          </a:custGeom>
          <a:noFill/>
          <a:ln w="19050" cap="flat" cmpd="sng" algn="ctr">
            <a:solidFill>
              <a:srgbClr val="0000CC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3" name="자유형 93"/>
          <p:cNvSpPr>
            <a:spLocks/>
          </p:cNvSpPr>
          <p:nvPr/>
        </p:nvSpPr>
        <p:spPr bwMode="auto">
          <a:xfrm rot="11255936" flipH="1">
            <a:off x="4922461" y="4163227"/>
            <a:ext cx="427038" cy="461962"/>
          </a:xfrm>
          <a:custGeom>
            <a:avLst/>
            <a:gdLst>
              <a:gd name="T0" fmla="*/ 43509 w 914400"/>
              <a:gd name="T1" fmla="*/ 0 h 798286"/>
              <a:gd name="T2" fmla="*/ 11741 w 914400"/>
              <a:gd name="T3" fmla="*/ 21147 h 798286"/>
              <a:gd name="T4" fmla="*/ 0 w 914400"/>
              <a:gd name="T5" fmla="*/ 89469 h 798286"/>
              <a:gd name="T6" fmla="*/ 0 60000 65536"/>
              <a:gd name="T7" fmla="*/ 0 60000 65536"/>
              <a:gd name="T8" fmla="*/ 0 60000 65536"/>
              <a:gd name="T9" fmla="*/ 0 w 914400"/>
              <a:gd name="T10" fmla="*/ 0 h 798286"/>
              <a:gd name="T11" fmla="*/ 914400 w 914400"/>
              <a:gd name="T12" fmla="*/ 798286 h 7982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798286">
                <a:moveTo>
                  <a:pt x="914400" y="0"/>
                </a:moveTo>
                <a:cubicBezTo>
                  <a:pt x="656771" y="27819"/>
                  <a:pt x="399143" y="55638"/>
                  <a:pt x="246743" y="188686"/>
                </a:cubicBezTo>
                <a:cubicBezTo>
                  <a:pt x="94343" y="321734"/>
                  <a:pt x="47171" y="560010"/>
                  <a:pt x="0" y="798286"/>
                </a:cubicBezTo>
              </a:path>
            </a:pathLst>
          </a:custGeom>
          <a:noFill/>
          <a:ln w="19050" cap="flat" cmpd="sng" algn="ctr">
            <a:solidFill>
              <a:srgbClr val="0000CC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4" name="자유형 94"/>
          <p:cNvSpPr>
            <a:spLocks/>
          </p:cNvSpPr>
          <p:nvPr/>
        </p:nvSpPr>
        <p:spPr bwMode="auto">
          <a:xfrm rot="11255936" flipH="1">
            <a:off x="4328736" y="3396464"/>
            <a:ext cx="427038" cy="461963"/>
          </a:xfrm>
          <a:custGeom>
            <a:avLst/>
            <a:gdLst>
              <a:gd name="T0" fmla="*/ 43509 w 914400"/>
              <a:gd name="T1" fmla="*/ 0 h 798286"/>
              <a:gd name="T2" fmla="*/ 11741 w 914400"/>
              <a:gd name="T3" fmla="*/ 21147 h 798286"/>
              <a:gd name="T4" fmla="*/ 0 w 914400"/>
              <a:gd name="T5" fmla="*/ 89469 h 798286"/>
              <a:gd name="T6" fmla="*/ 0 60000 65536"/>
              <a:gd name="T7" fmla="*/ 0 60000 65536"/>
              <a:gd name="T8" fmla="*/ 0 60000 65536"/>
              <a:gd name="T9" fmla="*/ 0 w 914400"/>
              <a:gd name="T10" fmla="*/ 0 h 798286"/>
              <a:gd name="T11" fmla="*/ 914400 w 914400"/>
              <a:gd name="T12" fmla="*/ 798286 h 7982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798286">
                <a:moveTo>
                  <a:pt x="914400" y="0"/>
                </a:moveTo>
                <a:cubicBezTo>
                  <a:pt x="656771" y="27819"/>
                  <a:pt x="399143" y="55638"/>
                  <a:pt x="246743" y="188686"/>
                </a:cubicBezTo>
                <a:cubicBezTo>
                  <a:pt x="94343" y="321734"/>
                  <a:pt x="47171" y="560010"/>
                  <a:pt x="0" y="798286"/>
                </a:cubicBezTo>
              </a:path>
            </a:pathLst>
          </a:custGeom>
          <a:noFill/>
          <a:ln w="19050" cap="flat" cmpd="sng" algn="ctr">
            <a:solidFill>
              <a:srgbClr val="0000CC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" name="자유형 95"/>
          <p:cNvSpPr>
            <a:spLocks/>
          </p:cNvSpPr>
          <p:nvPr/>
        </p:nvSpPr>
        <p:spPr bwMode="auto">
          <a:xfrm rot="9833202">
            <a:off x="4292224" y="2650339"/>
            <a:ext cx="1122362" cy="461963"/>
          </a:xfrm>
          <a:custGeom>
            <a:avLst/>
            <a:gdLst>
              <a:gd name="T0" fmla="*/ 2076775 w 914400"/>
              <a:gd name="T1" fmla="*/ 0 h 798286"/>
              <a:gd name="T2" fmla="*/ 560401 w 914400"/>
              <a:gd name="T3" fmla="*/ 21147 h 798286"/>
              <a:gd name="T4" fmla="*/ 0 w 914400"/>
              <a:gd name="T5" fmla="*/ 89469 h 798286"/>
              <a:gd name="T6" fmla="*/ 0 60000 65536"/>
              <a:gd name="T7" fmla="*/ 0 60000 65536"/>
              <a:gd name="T8" fmla="*/ 0 60000 65536"/>
              <a:gd name="T9" fmla="*/ 0 w 914400"/>
              <a:gd name="T10" fmla="*/ 0 h 798286"/>
              <a:gd name="T11" fmla="*/ 914400 w 914400"/>
              <a:gd name="T12" fmla="*/ 798286 h 7982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798286">
                <a:moveTo>
                  <a:pt x="914400" y="0"/>
                </a:moveTo>
                <a:cubicBezTo>
                  <a:pt x="656771" y="27819"/>
                  <a:pt x="399143" y="55638"/>
                  <a:pt x="246743" y="188686"/>
                </a:cubicBezTo>
                <a:cubicBezTo>
                  <a:pt x="94343" y="321734"/>
                  <a:pt x="47171" y="560010"/>
                  <a:pt x="0" y="798286"/>
                </a:cubicBezTo>
              </a:path>
            </a:pathLst>
          </a:custGeom>
          <a:noFill/>
          <a:ln w="19050" cap="flat" cmpd="sng" algn="ctr">
            <a:solidFill>
              <a:srgbClr val="0000CC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6" name="자유형 101"/>
          <p:cNvSpPr>
            <a:spLocks/>
          </p:cNvSpPr>
          <p:nvPr/>
        </p:nvSpPr>
        <p:spPr bwMode="auto">
          <a:xfrm flipH="1">
            <a:off x="5559049" y="2356652"/>
            <a:ext cx="914400" cy="796925"/>
          </a:xfrm>
          <a:custGeom>
            <a:avLst/>
            <a:gdLst>
              <a:gd name="T0" fmla="*/ 914400 w 914400"/>
              <a:gd name="T1" fmla="*/ 0 h 798286"/>
              <a:gd name="T2" fmla="*/ 246743 w 914400"/>
              <a:gd name="T3" fmla="*/ 187722 h 798286"/>
              <a:gd name="T4" fmla="*/ 0 w 914400"/>
              <a:gd name="T5" fmla="*/ 794210 h 798286"/>
              <a:gd name="T6" fmla="*/ 0 60000 65536"/>
              <a:gd name="T7" fmla="*/ 0 60000 65536"/>
              <a:gd name="T8" fmla="*/ 0 60000 65536"/>
              <a:gd name="T9" fmla="*/ 0 w 914400"/>
              <a:gd name="T10" fmla="*/ 0 h 798286"/>
              <a:gd name="T11" fmla="*/ 914400 w 914400"/>
              <a:gd name="T12" fmla="*/ 798286 h 7982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798286">
                <a:moveTo>
                  <a:pt x="914400" y="0"/>
                </a:moveTo>
                <a:cubicBezTo>
                  <a:pt x="656771" y="27819"/>
                  <a:pt x="399143" y="55638"/>
                  <a:pt x="246743" y="188686"/>
                </a:cubicBezTo>
                <a:cubicBezTo>
                  <a:pt x="94343" y="321734"/>
                  <a:pt x="47171" y="560010"/>
                  <a:pt x="0" y="798286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7" name="타원 102"/>
          <p:cNvSpPr>
            <a:spLocks noChangeArrowheads="1"/>
          </p:cNvSpPr>
          <p:nvPr/>
        </p:nvSpPr>
        <p:spPr bwMode="auto">
          <a:xfrm flipH="1">
            <a:off x="6376611" y="3139289"/>
            <a:ext cx="357188" cy="357188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" name="타원 103"/>
          <p:cNvSpPr>
            <a:spLocks noChangeArrowheads="1"/>
          </p:cNvSpPr>
          <p:nvPr/>
        </p:nvSpPr>
        <p:spPr bwMode="auto">
          <a:xfrm flipH="1">
            <a:off x="6390899" y="3158339"/>
            <a:ext cx="323850" cy="303213"/>
          </a:xfrm>
          <a:prstGeom prst="ellipse">
            <a:avLst/>
          </a:prstGeom>
          <a:solidFill>
            <a:srgbClr val="FFFF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자유형 104"/>
          <p:cNvSpPr>
            <a:spLocks/>
          </p:cNvSpPr>
          <p:nvPr/>
        </p:nvSpPr>
        <p:spPr bwMode="auto">
          <a:xfrm>
            <a:off x="5976561" y="3340902"/>
            <a:ext cx="454025" cy="461962"/>
          </a:xfrm>
          <a:custGeom>
            <a:avLst/>
            <a:gdLst>
              <a:gd name="T0" fmla="*/ 55562 w 914400"/>
              <a:gd name="T1" fmla="*/ 0 h 798286"/>
              <a:gd name="T2" fmla="*/ 14993 w 914400"/>
              <a:gd name="T3" fmla="*/ 21147 h 798286"/>
              <a:gd name="T4" fmla="*/ 0 w 914400"/>
              <a:gd name="T5" fmla="*/ 89469 h 798286"/>
              <a:gd name="T6" fmla="*/ 0 60000 65536"/>
              <a:gd name="T7" fmla="*/ 0 60000 65536"/>
              <a:gd name="T8" fmla="*/ 0 60000 65536"/>
              <a:gd name="T9" fmla="*/ 0 w 914400"/>
              <a:gd name="T10" fmla="*/ 0 h 798286"/>
              <a:gd name="T11" fmla="*/ 914400 w 914400"/>
              <a:gd name="T12" fmla="*/ 798286 h 7982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798286">
                <a:moveTo>
                  <a:pt x="914400" y="0"/>
                </a:moveTo>
                <a:cubicBezTo>
                  <a:pt x="656771" y="27819"/>
                  <a:pt x="399143" y="55638"/>
                  <a:pt x="246743" y="188686"/>
                </a:cubicBezTo>
                <a:cubicBezTo>
                  <a:pt x="94343" y="321734"/>
                  <a:pt x="47171" y="560010"/>
                  <a:pt x="0" y="798286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0" name="타원 105"/>
          <p:cNvSpPr>
            <a:spLocks noChangeArrowheads="1"/>
          </p:cNvSpPr>
          <p:nvPr/>
        </p:nvSpPr>
        <p:spPr bwMode="auto">
          <a:xfrm>
            <a:off x="5746374" y="3761589"/>
            <a:ext cx="357187" cy="357188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" name="타원 106"/>
          <p:cNvSpPr>
            <a:spLocks noChangeArrowheads="1"/>
          </p:cNvSpPr>
          <p:nvPr/>
        </p:nvSpPr>
        <p:spPr bwMode="auto">
          <a:xfrm>
            <a:off x="5774949" y="3786989"/>
            <a:ext cx="323850" cy="303213"/>
          </a:xfrm>
          <a:prstGeom prst="ellipse">
            <a:avLst/>
          </a:prstGeom>
          <a:solidFill>
            <a:srgbClr val="FFFF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endParaRPr lang="ko-KR" alt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자유형 107"/>
          <p:cNvSpPr>
            <a:spLocks/>
          </p:cNvSpPr>
          <p:nvPr/>
        </p:nvSpPr>
        <p:spPr bwMode="auto">
          <a:xfrm rot="10344064">
            <a:off x="5998786" y="3526639"/>
            <a:ext cx="482600" cy="461963"/>
          </a:xfrm>
          <a:custGeom>
            <a:avLst/>
            <a:gdLst>
              <a:gd name="T0" fmla="*/ 70912 w 914400"/>
              <a:gd name="T1" fmla="*/ 0 h 798286"/>
              <a:gd name="T2" fmla="*/ 19135 w 914400"/>
              <a:gd name="T3" fmla="*/ 21147 h 798286"/>
              <a:gd name="T4" fmla="*/ 0 w 914400"/>
              <a:gd name="T5" fmla="*/ 89469 h 798286"/>
              <a:gd name="T6" fmla="*/ 0 60000 65536"/>
              <a:gd name="T7" fmla="*/ 0 60000 65536"/>
              <a:gd name="T8" fmla="*/ 0 60000 65536"/>
              <a:gd name="T9" fmla="*/ 0 w 914400"/>
              <a:gd name="T10" fmla="*/ 0 h 798286"/>
              <a:gd name="T11" fmla="*/ 914400 w 914400"/>
              <a:gd name="T12" fmla="*/ 798286 h 7982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798286">
                <a:moveTo>
                  <a:pt x="914400" y="0"/>
                </a:moveTo>
                <a:cubicBezTo>
                  <a:pt x="656771" y="27819"/>
                  <a:pt x="399143" y="55638"/>
                  <a:pt x="246743" y="188686"/>
                </a:cubicBezTo>
                <a:cubicBezTo>
                  <a:pt x="94343" y="321734"/>
                  <a:pt x="47171" y="560010"/>
                  <a:pt x="0" y="798286"/>
                </a:cubicBezTo>
              </a:path>
            </a:pathLst>
          </a:custGeom>
          <a:noFill/>
          <a:ln w="19050" cap="flat" cmpd="sng" algn="ctr">
            <a:solidFill>
              <a:srgbClr val="0000CC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3" name="자유형 108"/>
          <p:cNvSpPr>
            <a:spLocks/>
          </p:cNvSpPr>
          <p:nvPr/>
        </p:nvSpPr>
        <p:spPr bwMode="auto">
          <a:xfrm flipH="1">
            <a:off x="6697286" y="3326614"/>
            <a:ext cx="482600" cy="460375"/>
          </a:xfrm>
          <a:custGeom>
            <a:avLst/>
            <a:gdLst>
              <a:gd name="T0" fmla="*/ 70912 w 914400"/>
              <a:gd name="T1" fmla="*/ 0 h 798286"/>
              <a:gd name="T2" fmla="*/ 19135 w 914400"/>
              <a:gd name="T3" fmla="*/ 20930 h 798286"/>
              <a:gd name="T4" fmla="*/ 0 w 914400"/>
              <a:gd name="T5" fmla="*/ 88549 h 798286"/>
              <a:gd name="T6" fmla="*/ 0 60000 65536"/>
              <a:gd name="T7" fmla="*/ 0 60000 65536"/>
              <a:gd name="T8" fmla="*/ 0 60000 65536"/>
              <a:gd name="T9" fmla="*/ 0 w 914400"/>
              <a:gd name="T10" fmla="*/ 0 h 798286"/>
              <a:gd name="T11" fmla="*/ 914400 w 914400"/>
              <a:gd name="T12" fmla="*/ 798286 h 7982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798286">
                <a:moveTo>
                  <a:pt x="914400" y="0"/>
                </a:moveTo>
                <a:cubicBezTo>
                  <a:pt x="656771" y="27819"/>
                  <a:pt x="399143" y="55638"/>
                  <a:pt x="246743" y="188686"/>
                </a:cubicBezTo>
                <a:cubicBezTo>
                  <a:pt x="94343" y="321734"/>
                  <a:pt x="47171" y="560010"/>
                  <a:pt x="0" y="798286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4" name="타원 109"/>
          <p:cNvSpPr>
            <a:spLocks noChangeArrowheads="1"/>
          </p:cNvSpPr>
          <p:nvPr/>
        </p:nvSpPr>
        <p:spPr bwMode="auto">
          <a:xfrm>
            <a:off x="7059236" y="3777464"/>
            <a:ext cx="357188" cy="357188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" name="타원 110"/>
          <p:cNvSpPr>
            <a:spLocks noChangeArrowheads="1"/>
          </p:cNvSpPr>
          <p:nvPr/>
        </p:nvSpPr>
        <p:spPr bwMode="auto">
          <a:xfrm>
            <a:off x="7086224" y="3802864"/>
            <a:ext cx="325437" cy="303213"/>
          </a:xfrm>
          <a:prstGeom prst="ellipse">
            <a:avLst/>
          </a:prstGeom>
          <a:solidFill>
            <a:srgbClr val="FFFF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endParaRPr lang="ko-KR" alt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자유형 111"/>
          <p:cNvSpPr>
            <a:spLocks/>
          </p:cNvSpPr>
          <p:nvPr/>
        </p:nvSpPr>
        <p:spPr bwMode="auto">
          <a:xfrm flipH="1">
            <a:off x="7424361" y="3988602"/>
            <a:ext cx="296863" cy="461962"/>
          </a:xfrm>
          <a:custGeom>
            <a:avLst/>
            <a:gdLst>
              <a:gd name="T0" fmla="*/ 10166 w 914400"/>
              <a:gd name="T1" fmla="*/ 0 h 798286"/>
              <a:gd name="T2" fmla="*/ 2743 w 914400"/>
              <a:gd name="T3" fmla="*/ 21147 h 798286"/>
              <a:gd name="T4" fmla="*/ 0 w 914400"/>
              <a:gd name="T5" fmla="*/ 89469 h 798286"/>
              <a:gd name="T6" fmla="*/ 0 60000 65536"/>
              <a:gd name="T7" fmla="*/ 0 60000 65536"/>
              <a:gd name="T8" fmla="*/ 0 60000 65536"/>
              <a:gd name="T9" fmla="*/ 0 w 914400"/>
              <a:gd name="T10" fmla="*/ 0 h 798286"/>
              <a:gd name="T11" fmla="*/ 914400 w 914400"/>
              <a:gd name="T12" fmla="*/ 798286 h 7982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798286">
                <a:moveTo>
                  <a:pt x="914400" y="0"/>
                </a:moveTo>
                <a:cubicBezTo>
                  <a:pt x="656771" y="27819"/>
                  <a:pt x="399143" y="55638"/>
                  <a:pt x="246743" y="188686"/>
                </a:cubicBezTo>
                <a:cubicBezTo>
                  <a:pt x="94343" y="321734"/>
                  <a:pt x="47171" y="560010"/>
                  <a:pt x="0" y="798286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7" name="타원 112"/>
          <p:cNvSpPr>
            <a:spLocks noChangeArrowheads="1"/>
          </p:cNvSpPr>
          <p:nvPr/>
        </p:nvSpPr>
        <p:spPr bwMode="auto">
          <a:xfrm>
            <a:off x="7657724" y="4410877"/>
            <a:ext cx="357187" cy="357187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" name="타원 113"/>
          <p:cNvSpPr>
            <a:spLocks noChangeArrowheads="1"/>
          </p:cNvSpPr>
          <p:nvPr/>
        </p:nvSpPr>
        <p:spPr bwMode="auto">
          <a:xfrm>
            <a:off x="7672011" y="4436277"/>
            <a:ext cx="323850" cy="303212"/>
          </a:xfrm>
          <a:prstGeom prst="ellipse">
            <a:avLst/>
          </a:prstGeom>
          <a:solidFill>
            <a:srgbClr val="FFFF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endParaRPr lang="ko-KR" alt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자유형 114"/>
          <p:cNvSpPr>
            <a:spLocks/>
          </p:cNvSpPr>
          <p:nvPr/>
        </p:nvSpPr>
        <p:spPr bwMode="auto">
          <a:xfrm rot="11255936" flipH="1">
            <a:off x="7294186" y="4160052"/>
            <a:ext cx="427038" cy="460375"/>
          </a:xfrm>
          <a:custGeom>
            <a:avLst/>
            <a:gdLst>
              <a:gd name="T0" fmla="*/ 43509 w 914400"/>
              <a:gd name="T1" fmla="*/ 0 h 798286"/>
              <a:gd name="T2" fmla="*/ 11741 w 914400"/>
              <a:gd name="T3" fmla="*/ 20930 h 798286"/>
              <a:gd name="T4" fmla="*/ 0 w 914400"/>
              <a:gd name="T5" fmla="*/ 88549 h 798286"/>
              <a:gd name="T6" fmla="*/ 0 60000 65536"/>
              <a:gd name="T7" fmla="*/ 0 60000 65536"/>
              <a:gd name="T8" fmla="*/ 0 60000 65536"/>
              <a:gd name="T9" fmla="*/ 0 w 914400"/>
              <a:gd name="T10" fmla="*/ 0 h 798286"/>
              <a:gd name="T11" fmla="*/ 914400 w 914400"/>
              <a:gd name="T12" fmla="*/ 798286 h 7982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798286">
                <a:moveTo>
                  <a:pt x="914400" y="0"/>
                </a:moveTo>
                <a:cubicBezTo>
                  <a:pt x="656771" y="27819"/>
                  <a:pt x="399143" y="55638"/>
                  <a:pt x="246743" y="188686"/>
                </a:cubicBezTo>
                <a:cubicBezTo>
                  <a:pt x="94343" y="321734"/>
                  <a:pt x="47171" y="560010"/>
                  <a:pt x="0" y="798286"/>
                </a:cubicBezTo>
              </a:path>
            </a:pathLst>
          </a:custGeom>
          <a:noFill/>
          <a:ln w="19050" cap="flat" cmpd="sng" algn="ctr">
            <a:solidFill>
              <a:srgbClr val="0000CC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" name="자유형 115"/>
          <p:cNvSpPr>
            <a:spLocks/>
          </p:cNvSpPr>
          <p:nvPr/>
        </p:nvSpPr>
        <p:spPr bwMode="auto">
          <a:xfrm rot="11255936" flipH="1">
            <a:off x="6636961" y="3467902"/>
            <a:ext cx="427038" cy="461962"/>
          </a:xfrm>
          <a:custGeom>
            <a:avLst/>
            <a:gdLst>
              <a:gd name="T0" fmla="*/ 43509 w 914400"/>
              <a:gd name="T1" fmla="*/ 0 h 798286"/>
              <a:gd name="T2" fmla="*/ 11741 w 914400"/>
              <a:gd name="T3" fmla="*/ 21147 h 798286"/>
              <a:gd name="T4" fmla="*/ 0 w 914400"/>
              <a:gd name="T5" fmla="*/ 89469 h 798286"/>
              <a:gd name="T6" fmla="*/ 0 60000 65536"/>
              <a:gd name="T7" fmla="*/ 0 60000 65536"/>
              <a:gd name="T8" fmla="*/ 0 60000 65536"/>
              <a:gd name="T9" fmla="*/ 0 w 914400"/>
              <a:gd name="T10" fmla="*/ 0 h 798286"/>
              <a:gd name="T11" fmla="*/ 914400 w 914400"/>
              <a:gd name="T12" fmla="*/ 798286 h 7982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798286">
                <a:moveTo>
                  <a:pt x="914400" y="0"/>
                </a:moveTo>
                <a:cubicBezTo>
                  <a:pt x="656771" y="27819"/>
                  <a:pt x="399143" y="55638"/>
                  <a:pt x="246743" y="188686"/>
                </a:cubicBezTo>
                <a:cubicBezTo>
                  <a:pt x="94343" y="321734"/>
                  <a:pt x="47171" y="560010"/>
                  <a:pt x="0" y="798286"/>
                </a:cubicBezTo>
              </a:path>
            </a:pathLst>
          </a:custGeom>
          <a:noFill/>
          <a:ln w="19050" cap="flat" cmpd="sng" algn="ctr">
            <a:solidFill>
              <a:srgbClr val="0000CC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1" name="자유형 116"/>
          <p:cNvSpPr>
            <a:spLocks/>
          </p:cNvSpPr>
          <p:nvPr/>
        </p:nvSpPr>
        <p:spPr bwMode="auto">
          <a:xfrm rot="11915666" flipH="1">
            <a:off x="5378074" y="2636052"/>
            <a:ext cx="1104900" cy="460375"/>
          </a:xfrm>
          <a:custGeom>
            <a:avLst/>
            <a:gdLst>
              <a:gd name="T0" fmla="*/ 1947762 w 914400"/>
              <a:gd name="T1" fmla="*/ 0 h 798286"/>
              <a:gd name="T2" fmla="*/ 525585 w 914400"/>
              <a:gd name="T3" fmla="*/ 20930 h 798286"/>
              <a:gd name="T4" fmla="*/ 0 w 914400"/>
              <a:gd name="T5" fmla="*/ 88549 h 798286"/>
              <a:gd name="T6" fmla="*/ 0 60000 65536"/>
              <a:gd name="T7" fmla="*/ 0 60000 65536"/>
              <a:gd name="T8" fmla="*/ 0 60000 65536"/>
              <a:gd name="T9" fmla="*/ 0 w 914400"/>
              <a:gd name="T10" fmla="*/ 0 h 798286"/>
              <a:gd name="T11" fmla="*/ 914400 w 914400"/>
              <a:gd name="T12" fmla="*/ 798286 h 7982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798286">
                <a:moveTo>
                  <a:pt x="914400" y="0"/>
                </a:moveTo>
                <a:cubicBezTo>
                  <a:pt x="656771" y="27819"/>
                  <a:pt x="399143" y="55638"/>
                  <a:pt x="246743" y="188686"/>
                </a:cubicBezTo>
                <a:cubicBezTo>
                  <a:pt x="94343" y="321734"/>
                  <a:pt x="47171" y="560010"/>
                  <a:pt x="0" y="798286"/>
                </a:cubicBezTo>
              </a:path>
            </a:pathLst>
          </a:custGeom>
          <a:noFill/>
          <a:ln w="19050" cap="flat" cmpd="sng" algn="ctr">
            <a:solidFill>
              <a:srgbClr val="0000CC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068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수식 이진 </a:t>
            </a:r>
            <a:r>
              <a:rPr lang="ko-KR" altLang="en-US" sz="2000" dirty="0" err="1"/>
              <a:t>트리에</a:t>
            </a:r>
            <a:r>
              <a:rPr lang="ko-KR" altLang="en-US" sz="2000" dirty="0"/>
              <a:t> 대한 전위 순회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수식을 이진 </a:t>
            </a:r>
            <a:r>
              <a:rPr lang="ko-KR" altLang="en-US" dirty="0" err="1"/>
              <a:t>트리로</a:t>
            </a:r>
            <a:r>
              <a:rPr lang="ko-KR" altLang="en-US" dirty="0"/>
              <a:t> 구성한 수식 이진 </a:t>
            </a:r>
            <a:r>
              <a:rPr lang="ko-KR" altLang="en-US" dirty="0" err="1"/>
              <a:t>트리를</a:t>
            </a:r>
            <a:r>
              <a:rPr lang="ko-KR" altLang="en-US" dirty="0"/>
              <a:t> 전위 순회하면</a:t>
            </a:r>
            <a:r>
              <a:rPr lang="en-US" altLang="ko-KR" dirty="0"/>
              <a:t>, </a:t>
            </a:r>
            <a:r>
              <a:rPr lang="ko-KR" altLang="en-US" dirty="0"/>
              <a:t>수식에 대한 전위 </a:t>
            </a:r>
            <a:r>
              <a:rPr lang="ko-KR" altLang="en-US" dirty="0" err="1"/>
              <a:t>표기식을</a:t>
            </a:r>
            <a:r>
              <a:rPr lang="ko-KR" altLang="en-US" dirty="0"/>
              <a:t> 구할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수식 이진 </a:t>
            </a:r>
            <a:r>
              <a:rPr lang="ko-KR" altLang="en-US" dirty="0" err="1"/>
              <a:t>트리의</a:t>
            </a:r>
            <a:r>
              <a:rPr lang="ko-KR" altLang="en-US" dirty="0"/>
              <a:t> 전위 순회 경로 </a:t>
            </a:r>
            <a:r>
              <a:rPr lang="en-US" altLang="ko-KR" dirty="0"/>
              <a:t>&gt;&gt; </a:t>
            </a:r>
            <a:r>
              <a:rPr lang="en-US" altLang="ko-KR" b="1" dirty="0"/>
              <a:t>-*AB/CD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2995612"/>
            <a:ext cx="42481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18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2400" b="1" dirty="0">
                <a:solidFill>
                  <a:srgbClr val="0070C0"/>
                </a:solidFill>
              </a:rPr>
              <a:t>중위 순회</a:t>
            </a:r>
            <a:r>
              <a:rPr lang="en-US" altLang="ko-KR" sz="2400" b="1" dirty="0">
                <a:solidFill>
                  <a:srgbClr val="0070C0"/>
                </a:solidFill>
              </a:rPr>
              <a:t>(</a:t>
            </a:r>
            <a:r>
              <a:rPr lang="en-US" altLang="ko-KR" sz="2400" b="1" dirty="0" err="1">
                <a:solidFill>
                  <a:srgbClr val="0070C0"/>
                </a:solidFill>
              </a:rPr>
              <a:t>inorder</a:t>
            </a:r>
            <a:r>
              <a:rPr lang="en-US" altLang="ko-KR" sz="2400" b="1" dirty="0">
                <a:solidFill>
                  <a:srgbClr val="0070C0"/>
                </a:solidFill>
              </a:rPr>
              <a:t> traversal)</a:t>
            </a:r>
          </a:p>
          <a:p>
            <a:pPr lvl="1"/>
            <a:r>
              <a:rPr lang="ko-KR" altLang="en-US" sz="2000" dirty="0"/>
              <a:t>수행 방법</a:t>
            </a:r>
          </a:p>
          <a:p>
            <a:pPr lvl="2">
              <a:lnSpc>
                <a:spcPct val="150000"/>
              </a:lnSpc>
              <a:buNone/>
            </a:pPr>
            <a:r>
              <a:rPr lang="ko-KR" altLang="en-US" dirty="0"/>
              <a:t>① 현재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의 왼쪽 </a:t>
            </a:r>
            <a:r>
              <a:rPr lang="ko-KR" altLang="en-US" dirty="0" err="1"/>
              <a:t>서브트리로</a:t>
            </a:r>
            <a:r>
              <a:rPr lang="ko-KR" altLang="en-US" dirty="0"/>
              <a:t> 이동한다</a:t>
            </a:r>
            <a:r>
              <a:rPr lang="en-US" altLang="ko-KR" dirty="0"/>
              <a:t>. : </a:t>
            </a:r>
            <a:r>
              <a:rPr lang="en-US" altLang="ko-KR" b="1" dirty="0"/>
              <a:t>L 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ko-KR" dirty="0">
                <a:solidFill>
                  <a:srgbClr val="0000CC"/>
                </a:solidFill>
              </a:rPr>
              <a:t>② </a:t>
            </a:r>
            <a:r>
              <a:rPr lang="ko-KR" altLang="en-US" dirty="0">
                <a:solidFill>
                  <a:srgbClr val="0000CC"/>
                </a:solidFill>
              </a:rPr>
              <a:t>현재 </a:t>
            </a:r>
            <a:r>
              <a:rPr lang="ko-KR" altLang="en-US" dirty="0" err="1">
                <a:solidFill>
                  <a:srgbClr val="0000CC"/>
                </a:solidFill>
              </a:rPr>
              <a:t>노드</a:t>
            </a:r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en-US" altLang="ko-KR" dirty="0">
                <a:solidFill>
                  <a:srgbClr val="0000CC"/>
                </a:solidFill>
              </a:rPr>
              <a:t>n</a:t>
            </a:r>
            <a:r>
              <a:rPr lang="ko-KR" altLang="en-US" dirty="0">
                <a:solidFill>
                  <a:srgbClr val="0000CC"/>
                </a:solidFill>
              </a:rPr>
              <a:t>을 방문하여 처리한다</a:t>
            </a:r>
            <a:r>
              <a:rPr lang="en-US" altLang="ko-KR" dirty="0">
                <a:solidFill>
                  <a:srgbClr val="0000CC"/>
                </a:solidFill>
              </a:rPr>
              <a:t>. : </a:t>
            </a:r>
            <a:r>
              <a:rPr lang="en-US" altLang="ko-KR" b="1" dirty="0">
                <a:solidFill>
                  <a:srgbClr val="0000CC"/>
                </a:solidFill>
              </a:rPr>
              <a:t>D</a:t>
            </a:r>
            <a:endParaRPr lang="en-US" altLang="ko-KR" b="1" dirty="0"/>
          </a:p>
          <a:p>
            <a:pPr lvl="2">
              <a:lnSpc>
                <a:spcPct val="90000"/>
              </a:lnSpc>
              <a:buNone/>
            </a:pPr>
            <a:r>
              <a:rPr lang="en-US" altLang="ko-KR" dirty="0"/>
              <a:t>③ </a:t>
            </a:r>
            <a:r>
              <a:rPr lang="ko-KR" altLang="en-US" dirty="0"/>
              <a:t>현재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의 오른쪽 </a:t>
            </a:r>
            <a:r>
              <a:rPr lang="ko-KR" altLang="en-US" dirty="0" err="1"/>
              <a:t>서브트리로</a:t>
            </a:r>
            <a:r>
              <a:rPr lang="ko-KR" altLang="en-US" dirty="0"/>
              <a:t> 이동한다</a:t>
            </a:r>
            <a:r>
              <a:rPr lang="en-US" altLang="ko-KR" dirty="0"/>
              <a:t>. : </a:t>
            </a:r>
            <a:r>
              <a:rPr lang="en-US" altLang="ko-KR" b="1" dirty="0"/>
              <a:t>R 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중위 순회 알고리즘</a:t>
            </a:r>
          </a:p>
          <a:p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47900" y="4038600"/>
            <a:ext cx="696277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(T)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T≠null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T.left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	visit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T.data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T.right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94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중위 순회 </a:t>
            </a:r>
            <a:r>
              <a:rPr lang="en-US" altLang="ko-KR" sz="2000" dirty="0"/>
              <a:t>(L-D-R)</a:t>
            </a:r>
            <a:r>
              <a:rPr lang="ko-KR" altLang="en-US" sz="2000" dirty="0"/>
              <a:t>의 예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이진트리의</a:t>
            </a:r>
            <a:r>
              <a:rPr lang="ko-KR" altLang="en-US" sz="2000" dirty="0"/>
              <a:t> 중위 순회 경로</a:t>
            </a:r>
            <a:r>
              <a:rPr lang="en-US" altLang="ko-KR" sz="2000" dirty="0"/>
              <a:t>: H-D-B-I-E-J-A-F-C-G-K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6" name="그림 7" descr="ch08-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05304"/>
            <a:ext cx="68580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877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중위 순회 과정 </a:t>
            </a:r>
            <a:r>
              <a:rPr lang="en-US" altLang="ko-KR" sz="2000" dirty="0"/>
              <a:t>-&gt; H-D-B-I-E-J-A-F-C-G-K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5" name="그룹 57"/>
          <p:cNvGrpSpPr>
            <a:grpSpLocks/>
          </p:cNvGrpSpPr>
          <p:nvPr/>
        </p:nvGrpSpPr>
        <p:grpSpPr bwMode="auto">
          <a:xfrm>
            <a:off x="2942473" y="1596305"/>
            <a:ext cx="5349875" cy="3011488"/>
            <a:chOff x="374650" y="3370263"/>
            <a:chExt cx="5349875" cy="3011487"/>
          </a:xfrm>
        </p:grpSpPr>
        <p:sp>
          <p:nvSpPr>
            <p:cNvPr id="6" name="AutoShape 4" descr="PIC34F"/>
            <p:cNvSpPr>
              <a:spLocks noChangeAspect="1" noChangeArrowheads="1"/>
            </p:cNvSpPr>
            <p:nvPr/>
          </p:nvSpPr>
          <p:spPr bwMode="auto">
            <a:xfrm>
              <a:off x="4714875" y="3443288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7" name="그림 8" descr="ch08-14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2" r="8888" b="13828"/>
            <a:stretch>
              <a:fillRect/>
            </a:stretch>
          </p:blipFill>
          <p:spPr bwMode="auto">
            <a:xfrm>
              <a:off x="374650" y="3370263"/>
              <a:ext cx="5349875" cy="301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타원 61"/>
            <p:cNvSpPr>
              <a:spLocks noChangeArrowheads="1"/>
            </p:cNvSpPr>
            <p:nvPr/>
          </p:nvSpPr>
          <p:spPr bwMode="auto">
            <a:xfrm>
              <a:off x="2867025" y="3643313"/>
              <a:ext cx="357188" cy="357187"/>
            </a:xfrm>
            <a:prstGeom prst="ellips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" name="자유형 64"/>
            <p:cNvSpPr>
              <a:spLocks/>
            </p:cNvSpPr>
            <p:nvPr/>
          </p:nvSpPr>
          <p:spPr bwMode="auto">
            <a:xfrm>
              <a:off x="1963738" y="3838575"/>
              <a:ext cx="914400" cy="798513"/>
            </a:xfrm>
            <a:custGeom>
              <a:avLst/>
              <a:gdLst>
                <a:gd name="T0" fmla="*/ 914400 w 914400"/>
                <a:gd name="T1" fmla="*/ 0 h 798286"/>
                <a:gd name="T2" fmla="*/ 246743 w 914400"/>
                <a:gd name="T3" fmla="*/ 188955 h 798286"/>
                <a:gd name="T4" fmla="*/ 0 w 914400"/>
                <a:gd name="T5" fmla="*/ 799420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타원 65"/>
            <p:cNvSpPr>
              <a:spLocks noChangeArrowheads="1"/>
            </p:cNvSpPr>
            <p:nvPr/>
          </p:nvSpPr>
          <p:spPr bwMode="auto">
            <a:xfrm>
              <a:off x="1712913" y="4649788"/>
              <a:ext cx="357187" cy="357187"/>
            </a:xfrm>
            <a:prstGeom prst="ellips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" name="자유형 66"/>
            <p:cNvSpPr>
              <a:spLocks/>
            </p:cNvSpPr>
            <p:nvPr/>
          </p:nvSpPr>
          <p:spPr bwMode="auto">
            <a:xfrm>
              <a:off x="1289050" y="4819650"/>
              <a:ext cx="554038" cy="461963"/>
            </a:xfrm>
            <a:custGeom>
              <a:avLst/>
              <a:gdLst>
                <a:gd name="T0" fmla="*/ 45270 w 914400"/>
                <a:gd name="T1" fmla="*/ 0 h 798286"/>
                <a:gd name="T2" fmla="*/ 12216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타원 67"/>
            <p:cNvSpPr>
              <a:spLocks noChangeArrowheads="1"/>
            </p:cNvSpPr>
            <p:nvPr/>
          </p:nvSpPr>
          <p:spPr bwMode="auto">
            <a:xfrm>
              <a:off x="1038225" y="5284788"/>
              <a:ext cx="357188" cy="357187"/>
            </a:xfrm>
            <a:prstGeom prst="ellips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" name="자유형 68"/>
            <p:cNvSpPr>
              <a:spLocks/>
            </p:cNvSpPr>
            <p:nvPr/>
          </p:nvSpPr>
          <p:spPr bwMode="auto">
            <a:xfrm>
              <a:off x="668338" y="5540375"/>
              <a:ext cx="454025" cy="461963"/>
            </a:xfrm>
            <a:custGeom>
              <a:avLst/>
              <a:gdLst>
                <a:gd name="T0" fmla="*/ 13719 w 914400"/>
                <a:gd name="T1" fmla="*/ 0 h 798286"/>
                <a:gd name="T2" fmla="*/ 3702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타원 69"/>
            <p:cNvSpPr>
              <a:spLocks noChangeArrowheads="1"/>
            </p:cNvSpPr>
            <p:nvPr/>
          </p:nvSpPr>
          <p:spPr bwMode="auto">
            <a:xfrm>
              <a:off x="417513" y="5961063"/>
              <a:ext cx="357187" cy="357187"/>
            </a:xfrm>
            <a:prstGeom prst="ellips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5" name="타원 70"/>
            <p:cNvSpPr>
              <a:spLocks noChangeArrowheads="1"/>
            </p:cNvSpPr>
            <p:nvPr/>
          </p:nvSpPr>
          <p:spPr bwMode="auto">
            <a:xfrm>
              <a:off x="446088" y="5986463"/>
              <a:ext cx="323850" cy="303212"/>
            </a:xfrm>
            <a:prstGeom prst="ellipse">
              <a:avLst/>
            </a:prstGeom>
            <a:solidFill>
              <a:srgbClr val="FFFF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H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 71"/>
            <p:cNvSpPr>
              <a:spLocks/>
            </p:cNvSpPr>
            <p:nvPr/>
          </p:nvSpPr>
          <p:spPr bwMode="auto">
            <a:xfrm rot="10344064">
              <a:off x="704850" y="5653088"/>
              <a:ext cx="482600" cy="461962"/>
            </a:xfrm>
            <a:custGeom>
              <a:avLst/>
              <a:gdLst>
                <a:gd name="T0" fmla="*/ 19753 w 914400"/>
                <a:gd name="T1" fmla="*/ 0 h 798286"/>
                <a:gd name="T2" fmla="*/ 5330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타원 72"/>
            <p:cNvSpPr>
              <a:spLocks noChangeArrowheads="1"/>
            </p:cNvSpPr>
            <p:nvPr/>
          </p:nvSpPr>
          <p:spPr bwMode="auto">
            <a:xfrm>
              <a:off x="1057275" y="5302250"/>
              <a:ext cx="323850" cy="303213"/>
            </a:xfrm>
            <a:prstGeom prst="ellipse">
              <a:avLst/>
            </a:prstGeom>
            <a:solidFill>
              <a:srgbClr val="FFFF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자유형 73"/>
            <p:cNvSpPr>
              <a:spLocks/>
            </p:cNvSpPr>
            <p:nvPr/>
          </p:nvSpPr>
          <p:spPr bwMode="auto">
            <a:xfrm rot="10344064">
              <a:off x="1346200" y="4994275"/>
              <a:ext cx="482600" cy="460375"/>
            </a:xfrm>
            <a:custGeom>
              <a:avLst/>
              <a:gdLst>
                <a:gd name="T0" fmla="*/ 19753 w 914400"/>
                <a:gd name="T1" fmla="*/ 0 h 798286"/>
                <a:gd name="T2" fmla="*/ 5330 w 914400"/>
                <a:gd name="T3" fmla="*/ 6961 h 798286"/>
                <a:gd name="T4" fmla="*/ 0 w 914400"/>
                <a:gd name="T5" fmla="*/ 29451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9" name="타원 79"/>
            <p:cNvSpPr>
              <a:spLocks noChangeArrowheads="1"/>
            </p:cNvSpPr>
            <p:nvPr/>
          </p:nvSpPr>
          <p:spPr bwMode="auto">
            <a:xfrm>
              <a:off x="1741488" y="4668838"/>
              <a:ext cx="323850" cy="303212"/>
            </a:xfrm>
            <a:prstGeom prst="ellipse">
              <a:avLst/>
            </a:prstGeom>
            <a:solidFill>
              <a:srgbClr val="FFFF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자유형 80"/>
            <p:cNvSpPr>
              <a:spLocks/>
            </p:cNvSpPr>
            <p:nvPr/>
          </p:nvSpPr>
          <p:spPr bwMode="auto">
            <a:xfrm flipH="1">
              <a:off x="2038350" y="4848225"/>
              <a:ext cx="481013" cy="461963"/>
            </a:xfrm>
            <a:custGeom>
              <a:avLst/>
              <a:gdLst>
                <a:gd name="T0" fmla="*/ 19430 w 914400"/>
                <a:gd name="T1" fmla="*/ 0 h 798286"/>
                <a:gd name="T2" fmla="*/ 5243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타원 81"/>
            <p:cNvSpPr>
              <a:spLocks noChangeArrowheads="1"/>
            </p:cNvSpPr>
            <p:nvPr/>
          </p:nvSpPr>
          <p:spPr bwMode="auto">
            <a:xfrm>
              <a:off x="2333625" y="5310188"/>
              <a:ext cx="357188" cy="357187"/>
            </a:xfrm>
            <a:prstGeom prst="ellips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2" name="자유형 82"/>
            <p:cNvSpPr>
              <a:spLocks/>
            </p:cNvSpPr>
            <p:nvPr/>
          </p:nvSpPr>
          <p:spPr bwMode="auto">
            <a:xfrm>
              <a:off x="2066925" y="5540375"/>
              <a:ext cx="279400" cy="461963"/>
            </a:xfrm>
            <a:custGeom>
              <a:avLst/>
              <a:gdLst>
                <a:gd name="T0" fmla="*/ 746 w 914400"/>
                <a:gd name="T1" fmla="*/ 0 h 798286"/>
                <a:gd name="T2" fmla="*/ 201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3" name="타원 83"/>
            <p:cNvSpPr>
              <a:spLocks noChangeArrowheads="1"/>
            </p:cNvSpPr>
            <p:nvPr/>
          </p:nvSpPr>
          <p:spPr bwMode="auto">
            <a:xfrm>
              <a:off x="1865313" y="5946775"/>
              <a:ext cx="357187" cy="357188"/>
            </a:xfrm>
            <a:prstGeom prst="ellips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4" name="타원 84"/>
            <p:cNvSpPr>
              <a:spLocks noChangeArrowheads="1"/>
            </p:cNvSpPr>
            <p:nvPr/>
          </p:nvSpPr>
          <p:spPr bwMode="auto">
            <a:xfrm>
              <a:off x="1893888" y="5972175"/>
              <a:ext cx="323850" cy="303213"/>
            </a:xfrm>
            <a:prstGeom prst="ellipse">
              <a:avLst/>
            </a:prstGeom>
            <a:solidFill>
              <a:srgbClr val="FFFF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 85"/>
            <p:cNvSpPr>
              <a:spLocks/>
            </p:cNvSpPr>
            <p:nvPr/>
          </p:nvSpPr>
          <p:spPr bwMode="auto">
            <a:xfrm rot="10344064">
              <a:off x="2022475" y="5681663"/>
              <a:ext cx="482600" cy="461962"/>
            </a:xfrm>
            <a:custGeom>
              <a:avLst/>
              <a:gdLst>
                <a:gd name="T0" fmla="*/ 19753 w 914400"/>
                <a:gd name="T1" fmla="*/ 0 h 798286"/>
                <a:gd name="T2" fmla="*/ 5330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6" name="타원 86"/>
            <p:cNvSpPr>
              <a:spLocks noChangeArrowheads="1"/>
            </p:cNvSpPr>
            <p:nvPr/>
          </p:nvSpPr>
          <p:spPr bwMode="auto">
            <a:xfrm>
              <a:off x="2362200" y="5338763"/>
              <a:ext cx="323850" cy="303212"/>
            </a:xfrm>
            <a:prstGeom prst="ellipse">
              <a:avLst/>
            </a:prstGeom>
            <a:solidFill>
              <a:srgbClr val="FFFF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E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 87"/>
            <p:cNvSpPr>
              <a:spLocks/>
            </p:cNvSpPr>
            <p:nvPr/>
          </p:nvSpPr>
          <p:spPr bwMode="auto">
            <a:xfrm flipH="1">
              <a:off x="2690813" y="5492750"/>
              <a:ext cx="350837" cy="465138"/>
            </a:xfrm>
            <a:custGeom>
              <a:avLst/>
              <a:gdLst>
                <a:gd name="T0" fmla="*/ 2916 w 914400"/>
                <a:gd name="T1" fmla="*/ 0 h 798286"/>
                <a:gd name="T2" fmla="*/ 787 w 914400"/>
                <a:gd name="T3" fmla="*/ 7375 h 798286"/>
                <a:gd name="T4" fmla="*/ 0 w 914400"/>
                <a:gd name="T5" fmla="*/ 31203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8" name="타원 88"/>
            <p:cNvSpPr>
              <a:spLocks noChangeArrowheads="1"/>
            </p:cNvSpPr>
            <p:nvPr/>
          </p:nvSpPr>
          <p:spPr bwMode="auto">
            <a:xfrm>
              <a:off x="2897188" y="5946775"/>
              <a:ext cx="357187" cy="357188"/>
            </a:xfrm>
            <a:prstGeom prst="ellips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9" name="타원 89"/>
            <p:cNvSpPr>
              <a:spLocks noChangeArrowheads="1"/>
            </p:cNvSpPr>
            <p:nvPr/>
          </p:nvSpPr>
          <p:spPr bwMode="auto">
            <a:xfrm>
              <a:off x="2925763" y="5975350"/>
              <a:ext cx="323850" cy="303213"/>
            </a:xfrm>
            <a:prstGeom prst="ellipse">
              <a:avLst/>
            </a:prstGeom>
            <a:solidFill>
              <a:srgbClr val="FFFF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J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 90"/>
            <p:cNvSpPr>
              <a:spLocks/>
            </p:cNvSpPr>
            <p:nvPr/>
          </p:nvSpPr>
          <p:spPr bwMode="auto">
            <a:xfrm rot="11255936" flipH="1">
              <a:off x="2595563" y="5684838"/>
              <a:ext cx="427037" cy="461962"/>
            </a:xfrm>
            <a:custGeom>
              <a:avLst/>
              <a:gdLst>
                <a:gd name="T0" fmla="*/ 9489 w 914400"/>
                <a:gd name="T1" fmla="*/ 0 h 798286"/>
                <a:gd name="T2" fmla="*/ 2561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1" name="자유형 91"/>
            <p:cNvSpPr>
              <a:spLocks/>
            </p:cNvSpPr>
            <p:nvPr/>
          </p:nvSpPr>
          <p:spPr bwMode="auto">
            <a:xfrm rot="11255936" flipH="1">
              <a:off x="2001838" y="4918075"/>
              <a:ext cx="427037" cy="461963"/>
            </a:xfrm>
            <a:custGeom>
              <a:avLst/>
              <a:gdLst>
                <a:gd name="T0" fmla="*/ 9489 w 914400"/>
                <a:gd name="T1" fmla="*/ 0 h 798286"/>
                <a:gd name="T2" fmla="*/ 2561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2" name="자유형 92"/>
            <p:cNvSpPr>
              <a:spLocks/>
            </p:cNvSpPr>
            <p:nvPr/>
          </p:nvSpPr>
          <p:spPr bwMode="auto">
            <a:xfrm rot="9833202">
              <a:off x="1965325" y="4171950"/>
              <a:ext cx="1122363" cy="461963"/>
            </a:xfrm>
            <a:custGeom>
              <a:avLst/>
              <a:gdLst>
                <a:gd name="T0" fmla="*/ 3128842 w 914400"/>
                <a:gd name="T1" fmla="*/ 0 h 798286"/>
                <a:gd name="T2" fmla="*/ 844293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3" name="타원 93"/>
            <p:cNvSpPr>
              <a:spLocks noChangeArrowheads="1"/>
            </p:cNvSpPr>
            <p:nvPr/>
          </p:nvSpPr>
          <p:spPr bwMode="auto">
            <a:xfrm>
              <a:off x="2894013" y="3670300"/>
              <a:ext cx="323850" cy="303213"/>
            </a:xfrm>
            <a:prstGeom prst="ellipse">
              <a:avLst/>
            </a:prstGeom>
            <a:solidFill>
              <a:srgbClr val="FFFF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tIns="0" rIns="3600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자유형 94"/>
            <p:cNvSpPr>
              <a:spLocks/>
            </p:cNvSpPr>
            <p:nvPr/>
          </p:nvSpPr>
          <p:spPr bwMode="auto">
            <a:xfrm flipH="1">
              <a:off x="3232150" y="3878263"/>
              <a:ext cx="914400" cy="796925"/>
            </a:xfrm>
            <a:custGeom>
              <a:avLst/>
              <a:gdLst>
                <a:gd name="T0" fmla="*/ 914400 w 914400"/>
                <a:gd name="T1" fmla="*/ 0 h 798286"/>
                <a:gd name="T2" fmla="*/ 246743 w 914400"/>
                <a:gd name="T3" fmla="*/ 187082 h 798286"/>
                <a:gd name="T4" fmla="*/ 0 w 914400"/>
                <a:gd name="T5" fmla="*/ 791504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5" name="타원 95"/>
            <p:cNvSpPr>
              <a:spLocks noChangeArrowheads="1"/>
            </p:cNvSpPr>
            <p:nvPr/>
          </p:nvSpPr>
          <p:spPr bwMode="auto">
            <a:xfrm flipH="1">
              <a:off x="4049713" y="4660900"/>
              <a:ext cx="357187" cy="357188"/>
            </a:xfrm>
            <a:prstGeom prst="ellips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7" name="자유형 96"/>
            <p:cNvSpPr>
              <a:spLocks/>
            </p:cNvSpPr>
            <p:nvPr/>
          </p:nvSpPr>
          <p:spPr bwMode="auto">
            <a:xfrm>
              <a:off x="3649663" y="4862513"/>
              <a:ext cx="454025" cy="461962"/>
            </a:xfrm>
            <a:custGeom>
              <a:avLst/>
              <a:gdLst>
                <a:gd name="T0" fmla="*/ 13698 w 914400"/>
                <a:gd name="T1" fmla="*/ 0 h 798286"/>
                <a:gd name="T2" fmla="*/ 3696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8" name="타원 97"/>
            <p:cNvSpPr>
              <a:spLocks noChangeArrowheads="1"/>
            </p:cNvSpPr>
            <p:nvPr/>
          </p:nvSpPr>
          <p:spPr bwMode="auto">
            <a:xfrm>
              <a:off x="3419475" y="5283200"/>
              <a:ext cx="357188" cy="357188"/>
            </a:xfrm>
            <a:prstGeom prst="ellips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9" name="타원 98"/>
            <p:cNvSpPr>
              <a:spLocks noChangeArrowheads="1"/>
            </p:cNvSpPr>
            <p:nvPr/>
          </p:nvSpPr>
          <p:spPr bwMode="auto">
            <a:xfrm>
              <a:off x="3448050" y="5308600"/>
              <a:ext cx="323850" cy="303213"/>
            </a:xfrm>
            <a:prstGeom prst="ellipse">
              <a:avLst/>
            </a:prstGeom>
            <a:solidFill>
              <a:srgbClr val="FFFF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자유형 99"/>
            <p:cNvSpPr>
              <a:spLocks/>
            </p:cNvSpPr>
            <p:nvPr/>
          </p:nvSpPr>
          <p:spPr bwMode="auto">
            <a:xfrm rot="10344064">
              <a:off x="3671888" y="4994275"/>
              <a:ext cx="482600" cy="460375"/>
            </a:xfrm>
            <a:custGeom>
              <a:avLst/>
              <a:gdLst>
                <a:gd name="T0" fmla="*/ 19753 w 914400"/>
                <a:gd name="T1" fmla="*/ 0 h 798286"/>
                <a:gd name="T2" fmla="*/ 5330 w 914400"/>
                <a:gd name="T3" fmla="*/ 6961 h 798286"/>
                <a:gd name="T4" fmla="*/ 0 w 914400"/>
                <a:gd name="T5" fmla="*/ 29451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41" name="타원 100"/>
            <p:cNvSpPr>
              <a:spLocks noChangeArrowheads="1"/>
            </p:cNvSpPr>
            <p:nvPr/>
          </p:nvSpPr>
          <p:spPr bwMode="auto">
            <a:xfrm flipH="1">
              <a:off x="4064000" y="4679950"/>
              <a:ext cx="323850" cy="303213"/>
            </a:xfrm>
            <a:prstGeom prst="ellipse">
              <a:avLst/>
            </a:prstGeom>
            <a:solidFill>
              <a:srgbClr val="FFFF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자유형 101"/>
            <p:cNvSpPr>
              <a:spLocks/>
            </p:cNvSpPr>
            <p:nvPr/>
          </p:nvSpPr>
          <p:spPr bwMode="auto">
            <a:xfrm flipH="1">
              <a:off x="4370388" y="4848225"/>
              <a:ext cx="482600" cy="460375"/>
            </a:xfrm>
            <a:custGeom>
              <a:avLst/>
              <a:gdLst>
                <a:gd name="T0" fmla="*/ 19753 w 914400"/>
                <a:gd name="T1" fmla="*/ 0 h 798286"/>
                <a:gd name="T2" fmla="*/ 5330 w 914400"/>
                <a:gd name="T3" fmla="*/ 6961 h 798286"/>
                <a:gd name="T4" fmla="*/ 0 w 914400"/>
                <a:gd name="T5" fmla="*/ 29451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43" name="타원 102"/>
            <p:cNvSpPr>
              <a:spLocks noChangeArrowheads="1"/>
            </p:cNvSpPr>
            <p:nvPr/>
          </p:nvSpPr>
          <p:spPr bwMode="auto">
            <a:xfrm>
              <a:off x="4732338" y="5299075"/>
              <a:ext cx="357187" cy="357188"/>
            </a:xfrm>
            <a:prstGeom prst="ellips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4" name="타원 105"/>
            <p:cNvSpPr>
              <a:spLocks noChangeArrowheads="1"/>
            </p:cNvSpPr>
            <p:nvPr/>
          </p:nvSpPr>
          <p:spPr bwMode="auto">
            <a:xfrm>
              <a:off x="4759325" y="5324475"/>
              <a:ext cx="325438" cy="303213"/>
            </a:xfrm>
            <a:prstGeom prst="ellipse">
              <a:avLst/>
            </a:prstGeom>
            <a:solidFill>
              <a:srgbClr val="FFFF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자유형 107"/>
            <p:cNvSpPr>
              <a:spLocks/>
            </p:cNvSpPr>
            <p:nvPr/>
          </p:nvSpPr>
          <p:spPr bwMode="auto">
            <a:xfrm flipH="1">
              <a:off x="5097463" y="5510213"/>
              <a:ext cx="296862" cy="461962"/>
            </a:xfrm>
            <a:custGeom>
              <a:avLst/>
              <a:gdLst>
                <a:gd name="T0" fmla="*/ 1071 w 914400"/>
                <a:gd name="T1" fmla="*/ 0 h 798286"/>
                <a:gd name="T2" fmla="*/ 289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46" name="타원 108"/>
            <p:cNvSpPr>
              <a:spLocks noChangeArrowheads="1"/>
            </p:cNvSpPr>
            <p:nvPr/>
          </p:nvSpPr>
          <p:spPr bwMode="auto">
            <a:xfrm>
              <a:off x="5330825" y="5932488"/>
              <a:ext cx="357188" cy="357187"/>
            </a:xfrm>
            <a:prstGeom prst="ellips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7" name="타원 109"/>
            <p:cNvSpPr>
              <a:spLocks noChangeArrowheads="1"/>
            </p:cNvSpPr>
            <p:nvPr/>
          </p:nvSpPr>
          <p:spPr bwMode="auto">
            <a:xfrm>
              <a:off x="5345113" y="5957888"/>
              <a:ext cx="323850" cy="303212"/>
            </a:xfrm>
            <a:prstGeom prst="ellipse">
              <a:avLst/>
            </a:prstGeom>
            <a:solidFill>
              <a:srgbClr val="FFFF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K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자유형 110"/>
            <p:cNvSpPr>
              <a:spLocks/>
            </p:cNvSpPr>
            <p:nvPr/>
          </p:nvSpPr>
          <p:spPr bwMode="auto">
            <a:xfrm rot="11255936" flipH="1">
              <a:off x="4967288" y="5681663"/>
              <a:ext cx="427037" cy="460375"/>
            </a:xfrm>
            <a:custGeom>
              <a:avLst/>
              <a:gdLst>
                <a:gd name="T0" fmla="*/ 9489 w 914400"/>
                <a:gd name="T1" fmla="*/ 0 h 798286"/>
                <a:gd name="T2" fmla="*/ 2561 w 914400"/>
                <a:gd name="T3" fmla="*/ 6961 h 798286"/>
                <a:gd name="T4" fmla="*/ 0 w 914400"/>
                <a:gd name="T5" fmla="*/ 29451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49" name="자유형 111"/>
            <p:cNvSpPr>
              <a:spLocks/>
            </p:cNvSpPr>
            <p:nvPr/>
          </p:nvSpPr>
          <p:spPr bwMode="auto">
            <a:xfrm rot="11255936" flipH="1">
              <a:off x="4310063" y="4989513"/>
              <a:ext cx="427037" cy="461962"/>
            </a:xfrm>
            <a:custGeom>
              <a:avLst/>
              <a:gdLst>
                <a:gd name="T0" fmla="*/ 9489 w 914400"/>
                <a:gd name="T1" fmla="*/ 0 h 798286"/>
                <a:gd name="T2" fmla="*/ 2561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50" name="자유형 112"/>
            <p:cNvSpPr>
              <a:spLocks/>
            </p:cNvSpPr>
            <p:nvPr/>
          </p:nvSpPr>
          <p:spPr bwMode="auto">
            <a:xfrm rot="11915666" flipH="1">
              <a:off x="3051175" y="4157663"/>
              <a:ext cx="1104900" cy="460375"/>
            </a:xfrm>
            <a:custGeom>
              <a:avLst/>
              <a:gdLst>
                <a:gd name="T0" fmla="*/ 2843868 w 914400"/>
                <a:gd name="T1" fmla="*/ 0 h 798286"/>
                <a:gd name="T2" fmla="*/ 767391 w 914400"/>
                <a:gd name="T3" fmla="*/ 6961 h 798286"/>
                <a:gd name="T4" fmla="*/ 0 w 914400"/>
                <a:gd name="T5" fmla="*/ 29451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3"/>
          <a:srcRect l="19299" t="31125" r="18926" b="48204"/>
          <a:stretch>
            <a:fillRect/>
          </a:stretch>
        </p:blipFill>
        <p:spPr bwMode="auto">
          <a:xfrm>
            <a:off x="1561348" y="4739555"/>
            <a:ext cx="8802688" cy="16557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5012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중위 순회 과정 </a:t>
            </a:r>
            <a:r>
              <a:rPr lang="en-US" altLang="ko-KR" sz="2000" dirty="0"/>
              <a:t>-&gt; H-D-B-I-E-J-A-F-C-G-K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/>
          <a:srcRect l="19299" t="51796" r="18926" b="26985"/>
          <a:stretch>
            <a:fillRect/>
          </a:stretch>
        </p:blipFill>
        <p:spPr bwMode="auto">
          <a:xfrm>
            <a:off x="1162247" y="1776069"/>
            <a:ext cx="8591550" cy="16605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7"/>
          <p:cNvPicPr>
            <a:picLocks noChangeAspect="1" noChangeArrowheads="1"/>
          </p:cNvPicPr>
          <p:nvPr/>
        </p:nvPicPr>
        <p:blipFill>
          <a:blip r:embed="rId3"/>
          <a:srcRect l="19075" t="18297" r="29722" b="73395"/>
          <a:stretch>
            <a:fillRect/>
          </a:stretch>
        </p:blipFill>
        <p:spPr bwMode="auto">
          <a:xfrm>
            <a:off x="1181297" y="3931894"/>
            <a:ext cx="8328025" cy="720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3"/>
          <a:srcRect l="19075" t="26605" r="18373" b="59895"/>
          <a:stretch>
            <a:fillRect/>
          </a:stretch>
        </p:blipFill>
        <p:spPr bwMode="auto">
          <a:xfrm>
            <a:off x="1181297" y="5062194"/>
            <a:ext cx="8572500" cy="9874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4792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중위 순회 과정 </a:t>
            </a:r>
            <a:r>
              <a:rPr lang="en-US" altLang="ko-KR" sz="2000" dirty="0"/>
              <a:t>-&gt; H-D-B-I-E-J-A-F-C-G-K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 l="19075" t="40105" r="18373" b="32397"/>
          <a:stretch>
            <a:fillRect/>
          </a:stretch>
        </p:blipFill>
        <p:spPr bwMode="auto">
          <a:xfrm>
            <a:off x="919932" y="1663978"/>
            <a:ext cx="8626475" cy="202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 l="19075" t="68143" r="22346" b="23469"/>
          <a:stretch>
            <a:fillRect/>
          </a:stretch>
        </p:blipFill>
        <p:spPr bwMode="auto">
          <a:xfrm>
            <a:off x="940570" y="4092853"/>
            <a:ext cx="8662987" cy="660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 l="19075" t="76451" r="18373" b="5896"/>
          <a:stretch>
            <a:fillRect/>
          </a:stretch>
        </p:blipFill>
        <p:spPr bwMode="auto">
          <a:xfrm>
            <a:off x="938982" y="5172353"/>
            <a:ext cx="8607425" cy="1295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636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중위 순회 과정 </a:t>
            </a:r>
            <a:r>
              <a:rPr lang="en-US" altLang="ko-KR" sz="2000" dirty="0"/>
              <a:t>-&gt; H-D-B-I-E-J-A-F-C-G-K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/>
          <a:srcRect l="19089" t="44259" r="18373" b="47133"/>
          <a:stretch>
            <a:fillRect/>
          </a:stretch>
        </p:blipFill>
        <p:spPr bwMode="auto">
          <a:xfrm>
            <a:off x="1162443" y="3084537"/>
            <a:ext cx="8643938" cy="63341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/>
          <a:srcRect l="19089" t="52867" r="18373" b="19396"/>
          <a:stretch>
            <a:fillRect/>
          </a:stretch>
        </p:blipFill>
        <p:spPr bwMode="auto">
          <a:xfrm>
            <a:off x="1186256" y="4218012"/>
            <a:ext cx="8548687" cy="20193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/>
          <a:srcRect l="19089" t="30759" r="18373" b="55741"/>
          <a:stretch>
            <a:fillRect/>
          </a:stretch>
        </p:blipFill>
        <p:spPr bwMode="auto">
          <a:xfrm>
            <a:off x="1162443" y="1668487"/>
            <a:ext cx="8572500" cy="9858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2071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수식 이진 </a:t>
            </a:r>
            <a:r>
              <a:rPr lang="ko-KR" altLang="en-US" sz="2000" dirty="0" err="1"/>
              <a:t>트리에</a:t>
            </a:r>
            <a:r>
              <a:rPr lang="ko-KR" altLang="en-US" sz="2000" dirty="0"/>
              <a:t> 대한 중위 순회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수식 이진 </a:t>
            </a:r>
            <a:r>
              <a:rPr lang="ko-KR" altLang="en-US" dirty="0" err="1"/>
              <a:t>트리를</a:t>
            </a:r>
            <a:r>
              <a:rPr lang="ko-KR" altLang="en-US" dirty="0"/>
              <a:t> 중위 순회하면</a:t>
            </a:r>
            <a:r>
              <a:rPr lang="en-US" altLang="ko-KR" dirty="0"/>
              <a:t>, </a:t>
            </a:r>
            <a:r>
              <a:rPr lang="ko-KR" altLang="en-US" dirty="0"/>
              <a:t>수식에 대한 중위 </a:t>
            </a:r>
            <a:r>
              <a:rPr lang="ko-KR" altLang="en-US" dirty="0" err="1"/>
              <a:t>표기식을</a:t>
            </a:r>
            <a:r>
              <a:rPr lang="ko-KR" altLang="en-US" dirty="0"/>
              <a:t> 구할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8-15]</a:t>
            </a:r>
            <a:r>
              <a:rPr lang="ko-KR" altLang="en-US" dirty="0"/>
              <a:t>의 수식 이진 </a:t>
            </a:r>
            <a:r>
              <a:rPr lang="ko-KR" altLang="en-US" dirty="0" err="1"/>
              <a:t>트리의</a:t>
            </a:r>
            <a:r>
              <a:rPr lang="ko-KR" altLang="en-US" dirty="0"/>
              <a:t> 중위 순회 경로 </a:t>
            </a:r>
            <a:r>
              <a:rPr lang="en-US" altLang="ko-KR" dirty="0"/>
              <a:t>&gt;&gt; </a:t>
            </a:r>
            <a:r>
              <a:rPr lang="en-US" altLang="ko-KR" b="1" dirty="0"/>
              <a:t>A*B-C/D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2671762"/>
            <a:ext cx="53816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7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트리 </a:t>
            </a:r>
            <a:r>
              <a:rPr lang="en-US" altLang="ko-KR" sz="2400" b="1" dirty="0">
                <a:solidFill>
                  <a:srgbClr val="0070C0"/>
                </a:solidFill>
              </a:rPr>
              <a:t>A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829175" y="1790700"/>
            <a:ext cx="685800" cy="685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A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829175" y="2952750"/>
            <a:ext cx="685800" cy="685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29175" y="4114800"/>
            <a:ext cx="685800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G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43125" y="2952750"/>
            <a:ext cx="685800" cy="685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B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366838" y="4114800"/>
            <a:ext cx="685800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919413" y="4114800"/>
            <a:ext cx="685800" cy="685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F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519987" y="2952750"/>
            <a:ext cx="685800" cy="685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743700" y="4114800"/>
            <a:ext cx="685800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H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296275" y="4114800"/>
            <a:ext cx="685800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J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519987" y="4114800"/>
            <a:ext cx="685800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143125" y="5195664"/>
            <a:ext cx="685800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K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695700" y="5195664"/>
            <a:ext cx="685800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4" idx="3"/>
            <a:endCxn id="9" idx="0"/>
          </p:cNvCxnSpPr>
          <p:nvPr/>
        </p:nvCxnSpPr>
        <p:spPr>
          <a:xfrm flipH="1">
            <a:off x="2486025" y="2376067"/>
            <a:ext cx="2443583" cy="576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4" idx="4"/>
            <a:endCxn id="5" idx="0"/>
          </p:cNvCxnSpPr>
          <p:nvPr/>
        </p:nvCxnSpPr>
        <p:spPr>
          <a:xfrm>
            <a:off x="5172075" y="2476500"/>
            <a:ext cx="0" cy="476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5"/>
            <a:endCxn id="15" idx="0"/>
          </p:cNvCxnSpPr>
          <p:nvPr/>
        </p:nvCxnSpPr>
        <p:spPr>
          <a:xfrm>
            <a:off x="5414542" y="2376067"/>
            <a:ext cx="2448345" cy="576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" idx="4"/>
            <a:endCxn id="6" idx="0"/>
          </p:cNvCxnSpPr>
          <p:nvPr/>
        </p:nvCxnSpPr>
        <p:spPr>
          <a:xfrm>
            <a:off x="5172075" y="3638550"/>
            <a:ext cx="0" cy="476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9" idx="3"/>
            <a:endCxn id="11" idx="0"/>
          </p:cNvCxnSpPr>
          <p:nvPr/>
        </p:nvCxnSpPr>
        <p:spPr>
          <a:xfrm flipH="1">
            <a:off x="1709738" y="3538117"/>
            <a:ext cx="533820" cy="576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9" idx="5"/>
            <a:endCxn id="12" idx="0"/>
          </p:cNvCxnSpPr>
          <p:nvPr/>
        </p:nvCxnSpPr>
        <p:spPr>
          <a:xfrm>
            <a:off x="2728492" y="3538117"/>
            <a:ext cx="533821" cy="576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2" idx="3"/>
            <a:endCxn id="19" idx="0"/>
          </p:cNvCxnSpPr>
          <p:nvPr/>
        </p:nvCxnSpPr>
        <p:spPr>
          <a:xfrm flipH="1">
            <a:off x="2486025" y="4700167"/>
            <a:ext cx="533821" cy="495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2" idx="5"/>
            <a:endCxn id="20" idx="0"/>
          </p:cNvCxnSpPr>
          <p:nvPr/>
        </p:nvCxnSpPr>
        <p:spPr>
          <a:xfrm>
            <a:off x="3504780" y="4700167"/>
            <a:ext cx="533820" cy="495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5" idx="4"/>
            <a:endCxn id="18" idx="0"/>
          </p:cNvCxnSpPr>
          <p:nvPr/>
        </p:nvCxnSpPr>
        <p:spPr>
          <a:xfrm>
            <a:off x="7862887" y="3638550"/>
            <a:ext cx="0" cy="476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5" idx="5"/>
            <a:endCxn id="17" idx="0"/>
          </p:cNvCxnSpPr>
          <p:nvPr/>
        </p:nvCxnSpPr>
        <p:spPr>
          <a:xfrm>
            <a:off x="8105354" y="3538117"/>
            <a:ext cx="533821" cy="576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5" idx="3"/>
            <a:endCxn id="16" idx="0"/>
          </p:cNvCxnSpPr>
          <p:nvPr/>
        </p:nvCxnSpPr>
        <p:spPr>
          <a:xfrm flipH="1">
            <a:off x="7086600" y="3538117"/>
            <a:ext cx="533820" cy="576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9627393" y="2110859"/>
            <a:ext cx="742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370344" y="194893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0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9627393" y="3295650"/>
            <a:ext cx="742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370344" y="311098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1</a:t>
            </a:r>
            <a:endParaRPr lang="ko-KR" altLang="en-US" dirty="0"/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9627393" y="4448175"/>
            <a:ext cx="742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370344" y="427303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2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9627393" y="5412344"/>
            <a:ext cx="742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370344" y="522767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3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0370344" y="16568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370343" y="5632965"/>
            <a:ext cx="121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Terminal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743700" y="5709518"/>
            <a:ext cx="685800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87657" y="5881464"/>
            <a:ext cx="123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단말 </a:t>
            </a:r>
            <a:r>
              <a:rPr lang="ko-KR" altLang="en-US" dirty="0" err="1"/>
              <a:t>노드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855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2400" b="1" dirty="0">
                <a:solidFill>
                  <a:srgbClr val="0070C0"/>
                </a:solidFill>
              </a:rPr>
              <a:t>후위 순회</a:t>
            </a:r>
            <a:r>
              <a:rPr lang="en-US" altLang="ko-KR" sz="2400" b="1" dirty="0">
                <a:solidFill>
                  <a:srgbClr val="0070C0"/>
                </a:solidFill>
              </a:rPr>
              <a:t>(</a:t>
            </a:r>
            <a:r>
              <a:rPr lang="en-US" altLang="ko-KR" sz="2400" b="1" dirty="0" err="1">
                <a:solidFill>
                  <a:srgbClr val="0070C0"/>
                </a:solidFill>
              </a:rPr>
              <a:t>postorder</a:t>
            </a:r>
            <a:r>
              <a:rPr lang="en-US" altLang="ko-KR" sz="2400" b="1" dirty="0">
                <a:solidFill>
                  <a:srgbClr val="0070C0"/>
                </a:solidFill>
              </a:rPr>
              <a:t> traversal)</a:t>
            </a:r>
          </a:p>
          <a:p>
            <a:pPr lvl="1"/>
            <a:r>
              <a:rPr lang="ko-KR" altLang="en-US" sz="2000" dirty="0"/>
              <a:t>수행 방법</a:t>
            </a:r>
          </a:p>
          <a:p>
            <a:pPr lvl="2">
              <a:lnSpc>
                <a:spcPct val="150000"/>
              </a:lnSpc>
              <a:buNone/>
            </a:pPr>
            <a:r>
              <a:rPr lang="ko-KR" altLang="en-US" dirty="0"/>
              <a:t>① 현재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의 왼쪽 </a:t>
            </a:r>
            <a:r>
              <a:rPr lang="ko-KR" altLang="en-US" dirty="0" err="1"/>
              <a:t>서브트리로</a:t>
            </a:r>
            <a:r>
              <a:rPr lang="ko-KR" altLang="en-US" dirty="0"/>
              <a:t> 이동한다</a:t>
            </a:r>
            <a:r>
              <a:rPr lang="en-US" altLang="ko-KR" dirty="0"/>
              <a:t>. : </a:t>
            </a:r>
            <a:r>
              <a:rPr lang="en-US" altLang="ko-KR" b="1" dirty="0"/>
              <a:t>L</a:t>
            </a:r>
            <a:r>
              <a:rPr lang="en-US" altLang="ko-KR" dirty="0"/>
              <a:t> 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ko-KR" dirty="0"/>
              <a:t>②</a:t>
            </a:r>
            <a:r>
              <a:rPr lang="en-US" altLang="ko-KR" dirty="0">
                <a:solidFill>
                  <a:srgbClr val="0000CC"/>
                </a:solidFill>
              </a:rPr>
              <a:t> </a:t>
            </a:r>
            <a:r>
              <a:rPr lang="ko-KR" altLang="en-US" dirty="0"/>
              <a:t>현재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의 오른쪽 </a:t>
            </a:r>
            <a:r>
              <a:rPr lang="ko-KR" altLang="en-US" dirty="0" err="1"/>
              <a:t>서브트리로</a:t>
            </a:r>
            <a:r>
              <a:rPr lang="ko-KR" altLang="en-US" dirty="0"/>
              <a:t> 이동한다</a:t>
            </a:r>
            <a:r>
              <a:rPr lang="en-US" altLang="ko-KR" dirty="0"/>
              <a:t>. : </a:t>
            </a:r>
            <a:r>
              <a:rPr lang="en-US" altLang="ko-KR" b="1" dirty="0"/>
              <a:t>R</a:t>
            </a:r>
            <a:r>
              <a:rPr lang="en-US" altLang="ko-KR" dirty="0"/>
              <a:t> 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ko-KR" dirty="0">
                <a:solidFill>
                  <a:srgbClr val="0000CC"/>
                </a:solidFill>
              </a:rPr>
              <a:t>③ </a:t>
            </a:r>
            <a:r>
              <a:rPr lang="ko-KR" altLang="en-US" dirty="0">
                <a:solidFill>
                  <a:srgbClr val="0000CC"/>
                </a:solidFill>
              </a:rPr>
              <a:t>현재 </a:t>
            </a:r>
            <a:r>
              <a:rPr lang="ko-KR" altLang="en-US" dirty="0" err="1">
                <a:solidFill>
                  <a:srgbClr val="0000CC"/>
                </a:solidFill>
              </a:rPr>
              <a:t>노드</a:t>
            </a:r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en-US" altLang="ko-KR" dirty="0">
                <a:solidFill>
                  <a:srgbClr val="0000CC"/>
                </a:solidFill>
              </a:rPr>
              <a:t>n</a:t>
            </a:r>
            <a:r>
              <a:rPr lang="ko-KR" altLang="en-US" dirty="0">
                <a:solidFill>
                  <a:srgbClr val="0000CC"/>
                </a:solidFill>
              </a:rPr>
              <a:t>을 방문하여 처리한다</a:t>
            </a:r>
            <a:r>
              <a:rPr lang="en-US" altLang="ko-KR" dirty="0">
                <a:solidFill>
                  <a:srgbClr val="0000CC"/>
                </a:solidFill>
              </a:rPr>
              <a:t>. : </a:t>
            </a:r>
            <a:r>
              <a:rPr lang="en-US" altLang="ko-KR" b="1" dirty="0">
                <a:solidFill>
                  <a:srgbClr val="0000CC"/>
                </a:solidFill>
              </a:rPr>
              <a:t>D</a:t>
            </a:r>
            <a:endParaRPr lang="en-US" altLang="ko-KR" b="1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후위 순회 알고리즘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4038600"/>
            <a:ext cx="696277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(T)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T≠null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T.left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T.right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	visit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T.data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70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후위 순회 </a:t>
            </a:r>
            <a:r>
              <a:rPr lang="en-US" altLang="ko-KR" sz="2000" dirty="0"/>
              <a:t>(L-R-D)</a:t>
            </a:r>
            <a:r>
              <a:rPr lang="ko-KR" altLang="en-US" sz="2000" dirty="0"/>
              <a:t>의 예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이진트리의</a:t>
            </a:r>
            <a:r>
              <a:rPr lang="ko-KR" altLang="en-US" sz="2000" dirty="0"/>
              <a:t> 후위 순회 경로</a:t>
            </a:r>
            <a:r>
              <a:rPr lang="en-US" altLang="ko-KR" sz="2000" dirty="0"/>
              <a:t>: H-D-I-J-E-B-F-K-G-C-A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6" name="그림 7" descr="ch08-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43" y="1943248"/>
            <a:ext cx="7072313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40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후위 순회 과정 </a:t>
            </a:r>
            <a:r>
              <a:rPr lang="en-US" altLang="ko-KR" sz="2000" dirty="0"/>
              <a:t>-&gt; H-D-I-J-E-B-F-K-G-C-A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5" name="그룹 56"/>
          <p:cNvGrpSpPr>
            <a:grpSpLocks/>
          </p:cNvGrpSpPr>
          <p:nvPr/>
        </p:nvGrpSpPr>
        <p:grpSpPr bwMode="auto">
          <a:xfrm>
            <a:off x="3469358" y="1528043"/>
            <a:ext cx="5349875" cy="3011487"/>
            <a:chOff x="301625" y="3370263"/>
            <a:chExt cx="5349875" cy="3011487"/>
          </a:xfrm>
        </p:grpSpPr>
        <p:pic>
          <p:nvPicPr>
            <p:cNvPr id="6" name="그림 8" descr="ch08-14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2" r="8888" b="13828"/>
            <a:stretch>
              <a:fillRect/>
            </a:stretch>
          </p:blipFill>
          <p:spPr bwMode="auto">
            <a:xfrm>
              <a:off x="301625" y="3370263"/>
              <a:ext cx="5349875" cy="301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자유형 74"/>
            <p:cNvSpPr>
              <a:spLocks/>
            </p:cNvSpPr>
            <p:nvPr/>
          </p:nvSpPr>
          <p:spPr bwMode="auto">
            <a:xfrm>
              <a:off x="1890713" y="3838575"/>
              <a:ext cx="914400" cy="798513"/>
            </a:xfrm>
            <a:custGeom>
              <a:avLst/>
              <a:gdLst>
                <a:gd name="T0" fmla="*/ 914400 w 914400"/>
                <a:gd name="T1" fmla="*/ 0 h 798286"/>
                <a:gd name="T2" fmla="*/ 246743 w 914400"/>
                <a:gd name="T3" fmla="*/ 188955 h 798286"/>
                <a:gd name="T4" fmla="*/ 0 w 914400"/>
                <a:gd name="T5" fmla="*/ 799420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타원 75"/>
            <p:cNvSpPr>
              <a:spLocks noChangeArrowheads="1"/>
            </p:cNvSpPr>
            <p:nvPr/>
          </p:nvSpPr>
          <p:spPr bwMode="auto">
            <a:xfrm>
              <a:off x="1639888" y="4649788"/>
              <a:ext cx="357187" cy="357187"/>
            </a:xfrm>
            <a:prstGeom prst="ellips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" name="자유형 76"/>
            <p:cNvSpPr>
              <a:spLocks/>
            </p:cNvSpPr>
            <p:nvPr/>
          </p:nvSpPr>
          <p:spPr bwMode="auto">
            <a:xfrm>
              <a:off x="1216025" y="4819650"/>
              <a:ext cx="554038" cy="461963"/>
            </a:xfrm>
            <a:custGeom>
              <a:avLst/>
              <a:gdLst>
                <a:gd name="T0" fmla="*/ 45270 w 914400"/>
                <a:gd name="T1" fmla="*/ 0 h 798286"/>
                <a:gd name="T2" fmla="*/ 12216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타원 77"/>
            <p:cNvSpPr>
              <a:spLocks noChangeArrowheads="1"/>
            </p:cNvSpPr>
            <p:nvPr/>
          </p:nvSpPr>
          <p:spPr bwMode="auto">
            <a:xfrm>
              <a:off x="965200" y="5284788"/>
              <a:ext cx="357188" cy="357187"/>
            </a:xfrm>
            <a:prstGeom prst="ellips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" name="자유형 78"/>
            <p:cNvSpPr>
              <a:spLocks/>
            </p:cNvSpPr>
            <p:nvPr/>
          </p:nvSpPr>
          <p:spPr bwMode="auto">
            <a:xfrm>
              <a:off x="595313" y="5540375"/>
              <a:ext cx="454025" cy="461963"/>
            </a:xfrm>
            <a:custGeom>
              <a:avLst/>
              <a:gdLst>
                <a:gd name="T0" fmla="*/ 13719 w 914400"/>
                <a:gd name="T1" fmla="*/ 0 h 798286"/>
                <a:gd name="T2" fmla="*/ 3702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타원 79"/>
            <p:cNvSpPr>
              <a:spLocks noChangeArrowheads="1"/>
            </p:cNvSpPr>
            <p:nvPr/>
          </p:nvSpPr>
          <p:spPr bwMode="auto">
            <a:xfrm>
              <a:off x="344488" y="5961063"/>
              <a:ext cx="357187" cy="357187"/>
            </a:xfrm>
            <a:prstGeom prst="ellips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" name="타원 80"/>
            <p:cNvSpPr>
              <a:spLocks noChangeArrowheads="1"/>
            </p:cNvSpPr>
            <p:nvPr/>
          </p:nvSpPr>
          <p:spPr bwMode="auto">
            <a:xfrm>
              <a:off x="373063" y="5986463"/>
              <a:ext cx="323850" cy="303212"/>
            </a:xfrm>
            <a:prstGeom prst="ellipse">
              <a:avLst/>
            </a:prstGeom>
            <a:solidFill>
              <a:srgbClr val="FFFF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H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 81"/>
            <p:cNvSpPr>
              <a:spLocks/>
            </p:cNvSpPr>
            <p:nvPr/>
          </p:nvSpPr>
          <p:spPr bwMode="auto">
            <a:xfrm rot="10344064">
              <a:off x="631825" y="5653088"/>
              <a:ext cx="482600" cy="461962"/>
            </a:xfrm>
            <a:custGeom>
              <a:avLst/>
              <a:gdLst>
                <a:gd name="T0" fmla="*/ 19753 w 914400"/>
                <a:gd name="T1" fmla="*/ 0 h 798286"/>
                <a:gd name="T2" fmla="*/ 5330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타원 82"/>
            <p:cNvSpPr>
              <a:spLocks noChangeArrowheads="1"/>
            </p:cNvSpPr>
            <p:nvPr/>
          </p:nvSpPr>
          <p:spPr bwMode="auto">
            <a:xfrm>
              <a:off x="984250" y="5302250"/>
              <a:ext cx="323850" cy="303213"/>
            </a:xfrm>
            <a:prstGeom prst="ellipse">
              <a:avLst/>
            </a:prstGeom>
            <a:solidFill>
              <a:srgbClr val="FFFF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 83"/>
            <p:cNvSpPr>
              <a:spLocks/>
            </p:cNvSpPr>
            <p:nvPr/>
          </p:nvSpPr>
          <p:spPr bwMode="auto">
            <a:xfrm rot="10344064">
              <a:off x="1273175" y="4994275"/>
              <a:ext cx="482600" cy="460375"/>
            </a:xfrm>
            <a:custGeom>
              <a:avLst/>
              <a:gdLst>
                <a:gd name="T0" fmla="*/ 19753 w 914400"/>
                <a:gd name="T1" fmla="*/ 0 h 798286"/>
                <a:gd name="T2" fmla="*/ 5330 w 914400"/>
                <a:gd name="T3" fmla="*/ 6961 h 798286"/>
                <a:gd name="T4" fmla="*/ 0 w 914400"/>
                <a:gd name="T5" fmla="*/ 29451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자유형 84"/>
            <p:cNvSpPr>
              <a:spLocks/>
            </p:cNvSpPr>
            <p:nvPr/>
          </p:nvSpPr>
          <p:spPr bwMode="auto">
            <a:xfrm flipH="1">
              <a:off x="1965325" y="4848225"/>
              <a:ext cx="481013" cy="461963"/>
            </a:xfrm>
            <a:custGeom>
              <a:avLst/>
              <a:gdLst>
                <a:gd name="T0" fmla="*/ 19430 w 914400"/>
                <a:gd name="T1" fmla="*/ 0 h 798286"/>
                <a:gd name="T2" fmla="*/ 5243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8" name="타원 85"/>
            <p:cNvSpPr>
              <a:spLocks noChangeArrowheads="1"/>
            </p:cNvSpPr>
            <p:nvPr/>
          </p:nvSpPr>
          <p:spPr bwMode="auto">
            <a:xfrm>
              <a:off x="2289175" y="5338763"/>
              <a:ext cx="323850" cy="303212"/>
            </a:xfrm>
            <a:prstGeom prst="ellipse">
              <a:avLst/>
            </a:prstGeom>
            <a:solidFill>
              <a:srgbClr val="FFFF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E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타원 86"/>
            <p:cNvSpPr>
              <a:spLocks noChangeArrowheads="1"/>
            </p:cNvSpPr>
            <p:nvPr/>
          </p:nvSpPr>
          <p:spPr bwMode="auto">
            <a:xfrm>
              <a:off x="2260600" y="5310188"/>
              <a:ext cx="357188" cy="357187"/>
            </a:xfrm>
            <a:prstGeom prst="ellips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" name="자유형 87"/>
            <p:cNvSpPr>
              <a:spLocks/>
            </p:cNvSpPr>
            <p:nvPr/>
          </p:nvSpPr>
          <p:spPr bwMode="auto">
            <a:xfrm>
              <a:off x="1993900" y="5540375"/>
              <a:ext cx="279400" cy="461963"/>
            </a:xfrm>
            <a:custGeom>
              <a:avLst/>
              <a:gdLst>
                <a:gd name="T0" fmla="*/ 746 w 914400"/>
                <a:gd name="T1" fmla="*/ 0 h 798286"/>
                <a:gd name="T2" fmla="*/ 201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타원 88"/>
            <p:cNvSpPr>
              <a:spLocks noChangeArrowheads="1"/>
            </p:cNvSpPr>
            <p:nvPr/>
          </p:nvSpPr>
          <p:spPr bwMode="auto">
            <a:xfrm>
              <a:off x="1792288" y="5946775"/>
              <a:ext cx="357187" cy="357188"/>
            </a:xfrm>
            <a:prstGeom prst="ellips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2" name="타원 89"/>
            <p:cNvSpPr>
              <a:spLocks noChangeArrowheads="1"/>
            </p:cNvSpPr>
            <p:nvPr/>
          </p:nvSpPr>
          <p:spPr bwMode="auto">
            <a:xfrm>
              <a:off x="1820863" y="5972175"/>
              <a:ext cx="323850" cy="303213"/>
            </a:xfrm>
            <a:prstGeom prst="ellipse">
              <a:avLst/>
            </a:prstGeom>
            <a:solidFill>
              <a:srgbClr val="FFFF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 90"/>
            <p:cNvSpPr>
              <a:spLocks/>
            </p:cNvSpPr>
            <p:nvPr/>
          </p:nvSpPr>
          <p:spPr bwMode="auto">
            <a:xfrm rot="10344064">
              <a:off x="1949450" y="5681663"/>
              <a:ext cx="482600" cy="461962"/>
            </a:xfrm>
            <a:custGeom>
              <a:avLst/>
              <a:gdLst>
                <a:gd name="T0" fmla="*/ 19753 w 914400"/>
                <a:gd name="T1" fmla="*/ 0 h 798286"/>
                <a:gd name="T2" fmla="*/ 5330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4" name="자유형 91"/>
            <p:cNvSpPr>
              <a:spLocks/>
            </p:cNvSpPr>
            <p:nvPr/>
          </p:nvSpPr>
          <p:spPr bwMode="auto">
            <a:xfrm flipH="1">
              <a:off x="2617788" y="5492750"/>
              <a:ext cx="350837" cy="465138"/>
            </a:xfrm>
            <a:custGeom>
              <a:avLst/>
              <a:gdLst>
                <a:gd name="T0" fmla="*/ 2916 w 914400"/>
                <a:gd name="T1" fmla="*/ 0 h 798286"/>
                <a:gd name="T2" fmla="*/ 787 w 914400"/>
                <a:gd name="T3" fmla="*/ 7375 h 798286"/>
                <a:gd name="T4" fmla="*/ 0 w 914400"/>
                <a:gd name="T5" fmla="*/ 31203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5" name="타원 92"/>
            <p:cNvSpPr>
              <a:spLocks noChangeArrowheads="1"/>
            </p:cNvSpPr>
            <p:nvPr/>
          </p:nvSpPr>
          <p:spPr bwMode="auto">
            <a:xfrm>
              <a:off x="2824163" y="5946775"/>
              <a:ext cx="357187" cy="357188"/>
            </a:xfrm>
            <a:prstGeom prst="ellips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6" name="타원 93"/>
            <p:cNvSpPr>
              <a:spLocks noChangeArrowheads="1"/>
            </p:cNvSpPr>
            <p:nvPr/>
          </p:nvSpPr>
          <p:spPr bwMode="auto">
            <a:xfrm>
              <a:off x="2852738" y="5975350"/>
              <a:ext cx="323850" cy="303213"/>
            </a:xfrm>
            <a:prstGeom prst="ellipse">
              <a:avLst/>
            </a:prstGeom>
            <a:solidFill>
              <a:srgbClr val="FFFF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J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 94"/>
            <p:cNvSpPr>
              <a:spLocks/>
            </p:cNvSpPr>
            <p:nvPr/>
          </p:nvSpPr>
          <p:spPr bwMode="auto">
            <a:xfrm rot="11255936" flipH="1">
              <a:off x="2522538" y="5684838"/>
              <a:ext cx="427037" cy="461962"/>
            </a:xfrm>
            <a:custGeom>
              <a:avLst/>
              <a:gdLst>
                <a:gd name="T0" fmla="*/ 9489 w 914400"/>
                <a:gd name="T1" fmla="*/ 0 h 798286"/>
                <a:gd name="T2" fmla="*/ 2561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8" name="자유형 95"/>
            <p:cNvSpPr>
              <a:spLocks/>
            </p:cNvSpPr>
            <p:nvPr/>
          </p:nvSpPr>
          <p:spPr bwMode="auto">
            <a:xfrm rot="11255936" flipH="1">
              <a:off x="1928813" y="4918075"/>
              <a:ext cx="427037" cy="461963"/>
            </a:xfrm>
            <a:custGeom>
              <a:avLst/>
              <a:gdLst>
                <a:gd name="T0" fmla="*/ 9489 w 914400"/>
                <a:gd name="T1" fmla="*/ 0 h 798286"/>
                <a:gd name="T2" fmla="*/ 2561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9" name="타원 100"/>
            <p:cNvSpPr>
              <a:spLocks noChangeArrowheads="1"/>
            </p:cNvSpPr>
            <p:nvPr/>
          </p:nvSpPr>
          <p:spPr bwMode="auto">
            <a:xfrm>
              <a:off x="1668463" y="4668838"/>
              <a:ext cx="323850" cy="303212"/>
            </a:xfrm>
            <a:prstGeom prst="ellipse">
              <a:avLst/>
            </a:prstGeom>
            <a:solidFill>
              <a:srgbClr val="FFFF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 101"/>
            <p:cNvSpPr>
              <a:spLocks/>
            </p:cNvSpPr>
            <p:nvPr/>
          </p:nvSpPr>
          <p:spPr bwMode="auto">
            <a:xfrm rot="9833202">
              <a:off x="1892300" y="4171950"/>
              <a:ext cx="1122363" cy="461963"/>
            </a:xfrm>
            <a:custGeom>
              <a:avLst/>
              <a:gdLst>
                <a:gd name="T0" fmla="*/ 3128842 w 914400"/>
                <a:gd name="T1" fmla="*/ 0 h 798286"/>
                <a:gd name="T2" fmla="*/ 844293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1" name="자유형 102"/>
            <p:cNvSpPr>
              <a:spLocks/>
            </p:cNvSpPr>
            <p:nvPr/>
          </p:nvSpPr>
          <p:spPr bwMode="auto">
            <a:xfrm flipH="1">
              <a:off x="3159125" y="3878263"/>
              <a:ext cx="914400" cy="796925"/>
            </a:xfrm>
            <a:custGeom>
              <a:avLst/>
              <a:gdLst>
                <a:gd name="T0" fmla="*/ 914400 w 914400"/>
                <a:gd name="T1" fmla="*/ 0 h 798286"/>
                <a:gd name="T2" fmla="*/ 246743 w 914400"/>
                <a:gd name="T3" fmla="*/ 187082 h 798286"/>
                <a:gd name="T4" fmla="*/ 0 w 914400"/>
                <a:gd name="T5" fmla="*/ 791504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2" name="타원 103"/>
            <p:cNvSpPr>
              <a:spLocks noChangeArrowheads="1"/>
            </p:cNvSpPr>
            <p:nvPr/>
          </p:nvSpPr>
          <p:spPr bwMode="auto">
            <a:xfrm flipH="1">
              <a:off x="3976688" y="4660900"/>
              <a:ext cx="357187" cy="357188"/>
            </a:xfrm>
            <a:prstGeom prst="ellips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3" name="자유형 104"/>
            <p:cNvSpPr>
              <a:spLocks/>
            </p:cNvSpPr>
            <p:nvPr/>
          </p:nvSpPr>
          <p:spPr bwMode="auto">
            <a:xfrm>
              <a:off x="3576638" y="4862513"/>
              <a:ext cx="454025" cy="461962"/>
            </a:xfrm>
            <a:custGeom>
              <a:avLst/>
              <a:gdLst>
                <a:gd name="T0" fmla="*/ 13698 w 914400"/>
                <a:gd name="T1" fmla="*/ 0 h 798286"/>
                <a:gd name="T2" fmla="*/ 3696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4" name="타원 105"/>
            <p:cNvSpPr>
              <a:spLocks noChangeArrowheads="1"/>
            </p:cNvSpPr>
            <p:nvPr/>
          </p:nvSpPr>
          <p:spPr bwMode="auto">
            <a:xfrm>
              <a:off x="3346450" y="5283200"/>
              <a:ext cx="357188" cy="357188"/>
            </a:xfrm>
            <a:prstGeom prst="ellips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5" name="타원 106"/>
            <p:cNvSpPr>
              <a:spLocks noChangeArrowheads="1"/>
            </p:cNvSpPr>
            <p:nvPr/>
          </p:nvSpPr>
          <p:spPr bwMode="auto">
            <a:xfrm>
              <a:off x="3375025" y="5308600"/>
              <a:ext cx="323850" cy="303213"/>
            </a:xfrm>
            <a:prstGeom prst="ellipse">
              <a:avLst/>
            </a:prstGeom>
            <a:solidFill>
              <a:srgbClr val="FFFF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자유형 107"/>
            <p:cNvSpPr>
              <a:spLocks/>
            </p:cNvSpPr>
            <p:nvPr/>
          </p:nvSpPr>
          <p:spPr bwMode="auto">
            <a:xfrm rot="10344064">
              <a:off x="3598863" y="4994275"/>
              <a:ext cx="482600" cy="460375"/>
            </a:xfrm>
            <a:custGeom>
              <a:avLst/>
              <a:gdLst>
                <a:gd name="T0" fmla="*/ 19753 w 914400"/>
                <a:gd name="T1" fmla="*/ 0 h 798286"/>
                <a:gd name="T2" fmla="*/ 5330 w 914400"/>
                <a:gd name="T3" fmla="*/ 6961 h 798286"/>
                <a:gd name="T4" fmla="*/ 0 w 914400"/>
                <a:gd name="T5" fmla="*/ 29451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8" name="자유형 108"/>
            <p:cNvSpPr>
              <a:spLocks/>
            </p:cNvSpPr>
            <p:nvPr/>
          </p:nvSpPr>
          <p:spPr bwMode="auto">
            <a:xfrm flipH="1">
              <a:off x="4297363" y="4848225"/>
              <a:ext cx="482600" cy="460375"/>
            </a:xfrm>
            <a:custGeom>
              <a:avLst/>
              <a:gdLst>
                <a:gd name="T0" fmla="*/ 19753 w 914400"/>
                <a:gd name="T1" fmla="*/ 0 h 798286"/>
                <a:gd name="T2" fmla="*/ 5330 w 914400"/>
                <a:gd name="T3" fmla="*/ 6961 h 798286"/>
                <a:gd name="T4" fmla="*/ 0 w 914400"/>
                <a:gd name="T5" fmla="*/ 29451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9" name="타원 109"/>
            <p:cNvSpPr>
              <a:spLocks noChangeArrowheads="1"/>
            </p:cNvSpPr>
            <p:nvPr/>
          </p:nvSpPr>
          <p:spPr bwMode="auto">
            <a:xfrm>
              <a:off x="4659313" y="5299075"/>
              <a:ext cx="357187" cy="357188"/>
            </a:xfrm>
            <a:prstGeom prst="ellips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0" name="자유형 110"/>
            <p:cNvSpPr>
              <a:spLocks/>
            </p:cNvSpPr>
            <p:nvPr/>
          </p:nvSpPr>
          <p:spPr bwMode="auto">
            <a:xfrm flipH="1">
              <a:off x="5024438" y="5510213"/>
              <a:ext cx="296862" cy="461962"/>
            </a:xfrm>
            <a:custGeom>
              <a:avLst/>
              <a:gdLst>
                <a:gd name="T0" fmla="*/ 1071 w 914400"/>
                <a:gd name="T1" fmla="*/ 0 h 798286"/>
                <a:gd name="T2" fmla="*/ 289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41" name="타원 111"/>
            <p:cNvSpPr>
              <a:spLocks noChangeArrowheads="1"/>
            </p:cNvSpPr>
            <p:nvPr/>
          </p:nvSpPr>
          <p:spPr bwMode="auto">
            <a:xfrm>
              <a:off x="5257800" y="5932488"/>
              <a:ext cx="357188" cy="357187"/>
            </a:xfrm>
            <a:prstGeom prst="ellips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2" name="타원 112"/>
            <p:cNvSpPr>
              <a:spLocks noChangeArrowheads="1"/>
            </p:cNvSpPr>
            <p:nvPr/>
          </p:nvSpPr>
          <p:spPr bwMode="auto">
            <a:xfrm>
              <a:off x="5272088" y="5957888"/>
              <a:ext cx="323850" cy="303212"/>
            </a:xfrm>
            <a:prstGeom prst="ellipse">
              <a:avLst/>
            </a:prstGeom>
            <a:solidFill>
              <a:srgbClr val="FFFF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K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자유형 113"/>
            <p:cNvSpPr>
              <a:spLocks/>
            </p:cNvSpPr>
            <p:nvPr/>
          </p:nvSpPr>
          <p:spPr bwMode="auto">
            <a:xfrm rot="11255936" flipH="1">
              <a:off x="4894263" y="5681663"/>
              <a:ext cx="427037" cy="460375"/>
            </a:xfrm>
            <a:custGeom>
              <a:avLst/>
              <a:gdLst>
                <a:gd name="T0" fmla="*/ 9489 w 914400"/>
                <a:gd name="T1" fmla="*/ 0 h 798286"/>
                <a:gd name="T2" fmla="*/ 2561 w 914400"/>
                <a:gd name="T3" fmla="*/ 6961 h 798286"/>
                <a:gd name="T4" fmla="*/ 0 w 914400"/>
                <a:gd name="T5" fmla="*/ 29451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44" name="타원 114"/>
            <p:cNvSpPr>
              <a:spLocks noChangeArrowheads="1"/>
            </p:cNvSpPr>
            <p:nvPr/>
          </p:nvSpPr>
          <p:spPr bwMode="auto">
            <a:xfrm>
              <a:off x="4686300" y="5324475"/>
              <a:ext cx="325438" cy="303213"/>
            </a:xfrm>
            <a:prstGeom prst="ellipse">
              <a:avLst/>
            </a:prstGeom>
            <a:solidFill>
              <a:srgbClr val="FFFF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자유형 115"/>
            <p:cNvSpPr>
              <a:spLocks/>
            </p:cNvSpPr>
            <p:nvPr/>
          </p:nvSpPr>
          <p:spPr bwMode="auto">
            <a:xfrm rot="11255936" flipH="1">
              <a:off x="4237038" y="4989513"/>
              <a:ext cx="427037" cy="461962"/>
            </a:xfrm>
            <a:custGeom>
              <a:avLst/>
              <a:gdLst>
                <a:gd name="T0" fmla="*/ 9489 w 914400"/>
                <a:gd name="T1" fmla="*/ 0 h 798286"/>
                <a:gd name="T2" fmla="*/ 2561 w 914400"/>
                <a:gd name="T3" fmla="*/ 7082 h 798286"/>
                <a:gd name="T4" fmla="*/ 0 w 914400"/>
                <a:gd name="T5" fmla="*/ 29962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46" name="타원 116"/>
            <p:cNvSpPr>
              <a:spLocks noChangeArrowheads="1"/>
            </p:cNvSpPr>
            <p:nvPr/>
          </p:nvSpPr>
          <p:spPr bwMode="auto">
            <a:xfrm flipH="1">
              <a:off x="3990975" y="4679950"/>
              <a:ext cx="323850" cy="303213"/>
            </a:xfrm>
            <a:prstGeom prst="ellipse">
              <a:avLst/>
            </a:prstGeom>
            <a:solidFill>
              <a:srgbClr val="FFFF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자유형 117"/>
            <p:cNvSpPr>
              <a:spLocks/>
            </p:cNvSpPr>
            <p:nvPr/>
          </p:nvSpPr>
          <p:spPr bwMode="auto">
            <a:xfrm rot="11915666" flipH="1">
              <a:off x="2978150" y="4157663"/>
              <a:ext cx="1104900" cy="460375"/>
            </a:xfrm>
            <a:custGeom>
              <a:avLst/>
              <a:gdLst>
                <a:gd name="T0" fmla="*/ 2843868 w 914400"/>
                <a:gd name="T1" fmla="*/ 0 h 798286"/>
                <a:gd name="T2" fmla="*/ 767391 w 914400"/>
                <a:gd name="T3" fmla="*/ 6961 h 798286"/>
                <a:gd name="T4" fmla="*/ 0 w 914400"/>
                <a:gd name="T5" fmla="*/ 29451 h 798286"/>
                <a:gd name="T6" fmla="*/ 0 60000 65536"/>
                <a:gd name="T7" fmla="*/ 0 60000 65536"/>
                <a:gd name="T8" fmla="*/ 0 60000 65536"/>
                <a:gd name="T9" fmla="*/ 0 w 914400"/>
                <a:gd name="T10" fmla="*/ 0 h 798286"/>
                <a:gd name="T11" fmla="*/ 914400 w 914400"/>
                <a:gd name="T12" fmla="*/ 798286 h 798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798286">
                  <a:moveTo>
                    <a:pt x="914400" y="0"/>
                  </a:moveTo>
                  <a:cubicBezTo>
                    <a:pt x="656771" y="27819"/>
                    <a:pt x="399143" y="55638"/>
                    <a:pt x="246743" y="188686"/>
                  </a:cubicBezTo>
                  <a:cubicBezTo>
                    <a:pt x="94343" y="321734"/>
                    <a:pt x="47171" y="560010"/>
                    <a:pt x="0" y="798286"/>
                  </a:cubicBezTo>
                </a:path>
              </a:pathLst>
            </a:custGeom>
            <a:noFill/>
            <a:ln w="1905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48" name="타원 118"/>
            <p:cNvSpPr>
              <a:spLocks noChangeArrowheads="1"/>
            </p:cNvSpPr>
            <p:nvPr/>
          </p:nvSpPr>
          <p:spPr bwMode="auto">
            <a:xfrm>
              <a:off x="2820988" y="3670300"/>
              <a:ext cx="323850" cy="303213"/>
            </a:xfrm>
            <a:prstGeom prst="ellipse">
              <a:avLst/>
            </a:prstGeom>
            <a:solidFill>
              <a:srgbClr val="FFFF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tIns="0" rIns="3600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/>
          <a:srcRect l="18536" t="7913" r="19479" b="69858"/>
          <a:stretch>
            <a:fillRect/>
          </a:stretch>
        </p:blipFill>
        <p:spPr bwMode="auto">
          <a:xfrm>
            <a:off x="1827883" y="4742730"/>
            <a:ext cx="8642350" cy="16525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5704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후위 순회 과정 </a:t>
            </a:r>
            <a:r>
              <a:rPr lang="en-US" altLang="ko-KR" sz="2000" dirty="0"/>
              <a:t>-&gt; H-D-I-J-E-B-F-K-G-C-A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 l="18536" t="29720" r="19479" b="47039"/>
          <a:stretch>
            <a:fillRect/>
          </a:stretch>
        </p:blipFill>
        <p:spPr bwMode="auto">
          <a:xfrm>
            <a:off x="1190724" y="1587500"/>
            <a:ext cx="8578850" cy="1714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 l="18536" t="52581" r="19479" b="33919"/>
          <a:stretch>
            <a:fillRect/>
          </a:stretch>
        </p:blipFill>
        <p:spPr bwMode="auto">
          <a:xfrm>
            <a:off x="1190724" y="3730625"/>
            <a:ext cx="8572500" cy="993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 l="18536" t="65862" r="19479" b="11088"/>
          <a:stretch>
            <a:fillRect/>
          </a:stretch>
        </p:blipFill>
        <p:spPr bwMode="auto">
          <a:xfrm>
            <a:off x="1190724" y="5159375"/>
            <a:ext cx="8572500" cy="16986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8979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후위 순회 과정 </a:t>
            </a:r>
            <a:r>
              <a:rPr lang="en-US" altLang="ko-KR" sz="2000" dirty="0"/>
              <a:t>-&gt; H-D-I-J-E-B-F-K-G-C-A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 l="18536" t="10256" r="19479" b="71052"/>
          <a:stretch>
            <a:fillRect/>
          </a:stretch>
        </p:blipFill>
        <p:spPr bwMode="auto">
          <a:xfrm>
            <a:off x="1139613" y="1518600"/>
            <a:ext cx="8501062" cy="13668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 l="18536" t="28948" r="17780" b="40182"/>
          <a:stretch>
            <a:fillRect/>
          </a:stretch>
        </p:blipFill>
        <p:spPr bwMode="auto">
          <a:xfrm>
            <a:off x="1139613" y="3161663"/>
            <a:ext cx="8501062" cy="219551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 l="18536" t="59287" r="19479" b="26175"/>
          <a:stretch>
            <a:fillRect/>
          </a:stretch>
        </p:blipFill>
        <p:spPr bwMode="auto">
          <a:xfrm>
            <a:off x="1139613" y="5661975"/>
            <a:ext cx="8572500" cy="1071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2638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후위 순회 과정 </a:t>
            </a:r>
            <a:r>
              <a:rPr lang="en-US" altLang="ko-KR" sz="2000" dirty="0"/>
              <a:t>-&gt; H-D-I-J-E-B-F-K-G-C-A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 l="18536" t="73115" r="19479" b="4060"/>
          <a:stretch>
            <a:fillRect/>
          </a:stretch>
        </p:blipFill>
        <p:spPr bwMode="auto">
          <a:xfrm>
            <a:off x="1026491" y="1724959"/>
            <a:ext cx="8572500" cy="16827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658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수식 이진 </a:t>
            </a:r>
            <a:r>
              <a:rPr lang="ko-KR" altLang="en-US" dirty="0" err="1"/>
              <a:t>트리에</a:t>
            </a:r>
            <a:r>
              <a:rPr lang="ko-KR" altLang="en-US" dirty="0"/>
              <a:t> 대한 후위 순회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수식 이진 </a:t>
            </a:r>
            <a:r>
              <a:rPr lang="ko-KR" altLang="en-US" dirty="0" err="1"/>
              <a:t>트리를</a:t>
            </a:r>
            <a:r>
              <a:rPr lang="ko-KR" altLang="en-US" dirty="0"/>
              <a:t> 후위 순회하면</a:t>
            </a:r>
            <a:r>
              <a:rPr lang="en-US" altLang="ko-KR" dirty="0"/>
              <a:t>, </a:t>
            </a:r>
            <a:r>
              <a:rPr lang="ko-KR" altLang="en-US" dirty="0"/>
              <a:t>수식에 대한 후위 </a:t>
            </a:r>
            <a:r>
              <a:rPr lang="ko-KR" altLang="en-US" dirty="0" err="1"/>
              <a:t>표기식을</a:t>
            </a:r>
            <a:r>
              <a:rPr lang="ko-KR" altLang="en-US" dirty="0"/>
              <a:t> 구할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8-15]</a:t>
            </a:r>
            <a:r>
              <a:rPr lang="ko-KR" altLang="en-US" dirty="0"/>
              <a:t>의 수식 이진 </a:t>
            </a:r>
            <a:r>
              <a:rPr lang="ko-KR" altLang="en-US" dirty="0" err="1"/>
              <a:t>트리의</a:t>
            </a:r>
            <a:r>
              <a:rPr lang="ko-KR" altLang="en-US" dirty="0"/>
              <a:t> 후위 순회 경로 </a:t>
            </a:r>
            <a:r>
              <a:rPr lang="en-US" altLang="ko-KR" dirty="0"/>
              <a:t>&gt;&gt; </a:t>
            </a:r>
            <a:r>
              <a:rPr lang="en-US" altLang="ko-KR" b="1" dirty="0"/>
              <a:t>AB*CD/- 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2795587"/>
            <a:ext cx="49911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40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이진 </a:t>
            </a:r>
            <a:r>
              <a:rPr lang="ko-KR" altLang="en-US" dirty="0" err="1"/>
              <a:t>트리에서</a:t>
            </a:r>
            <a:r>
              <a:rPr lang="ko-KR" altLang="en-US" dirty="0"/>
              <a:t> 순회 프로그램 작성하기 </a:t>
            </a:r>
            <a:r>
              <a:rPr lang="en-US" altLang="ko-KR" dirty="0"/>
              <a:t>– </a:t>
            </a:r>
            <a:r>
              <a:rPr lang="ko-KR" altLang="en-US" dirty="0"/>
              <a:t>실습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Preorder : </a:t>
            </a:r>
            <a:r>
              <a:rPr lang="ko-KR" altLang="en-US" dirty="0"/>
              <a:t>전위 순회</a:t>
            </a:r>
            <a:endParaRPr lang="en-US" altLang="ko-KR" dirty="0"/>
          </a:p>
          <a:p>
            <a:pPr lvl="1"/>
            <a:r>
              <a:rPr lang="en-US" altLang="ko-KR" dirty="0" err="1"/>
              <a:t>Inorder</a:t>
            </a:r>
            <a:r>
              <a:rPr lang="en-US" altLang="ko-KR" dirty="0"/>
              <a:t> : </a:t>
            </a:r>
            <a:r>
              <a:rPr lang="ko-KR" altLang="en-US" dirty="0"/>
              <a:t>중위 순회</a:t>
            </a:r>
            <a:endParaRPr lang="en-US" altLang="ko-KR" dirty="0"/>
          </a:p>
          <a:p>
            <a:pPr lvl="1"/>
            <a:r>
              <a:rPr lang="en-US" altLang="ko-KR" dirty="0" err="1"/>
              <a:t>Postordner</a:t>
            </a:r>
            <a:r>
              <a:rPr lang="en-US" altLang="ko-KR" dirty="0"/>
              <a:t> : </a:t>
            </a:r>
            <a:r>
              <a:rPr lang="ko-KR" altLang="en-US" dirty="0"/>
              <a:t>후위 순회</a:t>
            </a:r>
          </a:p>
        </p:txBody>
      </p:sp>
      <p:pic>
        <p:nvPicPr>
          <p:cNvPr id="25" name="Picture 2" descr="C:\Documents and Settings\Administrator\바탕 화면\C 자료구조\ch08_img_수정\ch08-예제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2" y="3304308"/>
            <a:ext cx="7597775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9425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52736"/>
            <a:ext cx="11344275" cy="5184576"/>
          </a:xfrm>
        </p:spPr>
        <p:txBody>
          <a:bodyPr>
            <a:noAutofit/>
          </a:bodyPr>
          <a:lstStyle/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후위 순회의 예 </a:t>
            </a:r>
            <a:r>
              <a:rPr lang="en-US" altLang="ko-KR" sz="2000" dirty="0"/>
              <a:t>) </a:t>
            </a:r>
            <a:r>
              <a:rPr lang="ko-KR" altLang="en-US" sz="2000" dirty="0"/>
              <a:t>하위 폴더의 용량을 계산하여 상위 폴더의 용량과 더해서 전체 용량을 계산해야 하므로 후위 순회를 이용</a:t>
            </a:r>
          </a:p>
          <a:p>
            <a:pPr lvl="2">
              <a:spcAft>
                <a:spcPts val="200"/>
              </a:spcAft>
            </a:pPr>
            <a:r>
              <a:rPr lang="ko-KR" altLang="en-US" b="1" i="1" dirty="0"/>
              <a:t>프로그램</a:t>
            </a:r>
            <a:r>
              <a:rPr lang="ko-KR" altLang="en-US" b="1" dirty="0"/>
              <a:t> 폴더의 전체 용량</a:t>
            </a:r>
            <a:r>
              <a:rPr lang="en-US" altLang="ko-KR" dirty="0"/>
              <a:t>= </a:t>
            </a:r>
            <a:r>
              <a:rPr lang="ko-KR" altLang="en-US" i="1" dirty="0"/>
              <a:t>프로그램</a:t>
            </a:r>
            <a:r>
              <a:rPr lang="ko-KR" altLang="en-US" dirty="0"/>
              <a:t> 폴더</a:t>
            </a:r>
            <a:r>
              <a:rPr lang="en-US" altLang="ko-KR" dirty="0"/>
              <a:t>(2M)+ </a:t>
            </a:r>
            <a:r>
              <a:rPr lang="ko-KR" altLang="en-US" dirty="0"/>
              <a:t>하위 폴더의 용량</a:t>
            </a:r>
            <a:r>
              <a:rPr lang="en-US" altLang="ko-KR" dirty="0"/>
              <a:t>{</a:t>
            </a:r>
            <a:r>
              <a:rPr lang="en-US" altLang="ko-KR" i="1" dirty="0"/>
              <a:t>C</a:t>
            </a:r>
            <a:r>
              <a:rPr lang="ko-KR" altLang="en-US" i="1" dirty="0"/>
              <a:t>프로그램</a:t>
            </a:r>
            <a:r>
              <a:rPr lang="ko-KR" altLang="en-US" dirty="0"/>
              <a:t> 폴더</a:t>
            </a:r>
            <a:r>
              <a:rPr lang="en-US" altLang="ko-KR" dirty="0"/>
              <a:t>(200M) + </a:t>
            </a:r>
            <a:r>
              <a:rPr lang="en-US" altLang="ko-KR" i="1" dirty="0"/>
              <a:t>Java</a:t>
            </a:r>
            <a:r>
              <a:rPr lang="ko-KR" altLang="en-US" i="1" dirty="0"/>
              <a:t>프로그램</a:t>
            </a:r>
            <a:r>
              <a:rPr lang="ko-KR" altLang="en-US" dirty="0"/>
              <a:t> 폴더</a:t>
            </a:r>
            <a:r>
              <a:rPr lang="en-US" altLang="ko-KR" dirty="0"/>
              <a:t>(100M)} = 302M </a:t>
            </a:r>
            <a:endParaRPr lang="en-US" altLang="ko-KR" i="1" dirty="0"/>
          </a:p>
          <a:p>
            <a:pPr lvl="2">
              <a:spcAft>
                <a:spcPts val="200"/>
              </a:spcAft>
            </a:pPr>
            <a:r>
              <a:rPr lang="en-US" altLang="ko-KR" b="1" i="1" dirty="0"/>
              <a:t>C:\ </a:t>
            </a:r>
            <a:r>
              <a:rPr lang="ko-KR" altLang="en-US" b="1" dirty="0"/>
              <a:t>의 전체 용량</a:t>
            </a:r>
            <a:r>
              <a:rPr lang="en-US" altLang="ko-KR" dirty="0"/>
              <a:t>= </a:t>
            </a:r>
            <a:r>
              <a:rPr lang="en-US" altLang="ko-KR" i="1" dirty="0"/>
              <a:t>C:\ </a:t>
            </a:r>
            <a:r>
              <a:rPr lang="ko-KR" altLang="en-US" dirty="0"/>
              <a:t>의 용량</a:t>
            </a:r>
            <a:r>
              <a:rPr lang="en-US" altLang="ko-KR" dirty="0"/>
              <a:t>(0M)+ </a:t>
            </a:r>
            <a:r>
              <a:rPr lang="ko-KR" altLang="en-US" dirty="0"/>
              <a:t>하위 폴더의 용량</a:t>
            </a:r>
            <a:r>
              <a:rPr lang="en-US" altLang="ko-KR" dirty="0"/>
              <a:t>{</a:t>
            </a:r>
            <a:r>
              <a:rPr lang="ko-KR" altLang="en-US" i="1" dirty="0"/>
              <a:t>프로그램</a:t>
            </a:r>
            <a:r>
              <a:rPr lang="ko-KR" altLang="en-US" dirty="0"/>
              <a:t> 폴더의 전체 용량</a:t>
            </a:r>
            <a:r>
              <a:rPr lang="en-US" altLang="ko-KR" dirty="0"/>
              <a:t>(302M) + </a:t>
            </a:r>
            <a:r>
              <a:rPr lang="ko-KR" altLang="en-US" i="1" dirty="0"/>
              <a:t>자료</a:t>
            </a:r>
            <a:r>
              <a:rPr lang="ko-KR" altLang="en-US" dirty="0"/>
              <a:t> 폴더</a:t>
            </a:r>
            <a:r>
              <a:rPr lang="en-US" altLang="ko-KR" dirty="0"/>
              <a:t>(15M)}= 317M </a:t>
            </a:r>
            <a:endParaRPr lang="en-US" altLang="ko-KR" i="1" dirty="0"/>
          </a:p>
          <a:p>
            <a:pPr lvl="2">
              <a:spcAft>
                <a:spcPts val="200"/>
              </a:spcAft>
            </a:pPr>
            <a:r>
              <a:rPr lang="ko-KR" altLang="en-US" b="1" i="1" dirty="0"/>
              <a:t>그림</a:t>
            </a:r>
            <a:r>
              <a:rPr lang="ko-KR" altLang="en-US" b="1" dirty="0"/>
              <a:t> 폴더의 전체 용량</a:t>
            </a:r>
            <a:r>
              <a:rPr lang="en-US" altLang="ko-KR" dirty="0"/>
              <a:t>= </a:t>
            </a:r>
            <a:r>
              <a:rPr lang="ko-KR" altLang="en-US" i="1" dirty="0"/>
              <a:t>그림</a:t>
            </a:r>
            <a:r>
              <a:rPr lang="ko-KR" altLang="en-US" dirty="0"/>
              <a:t> 폴더</a:t>
            </a:r>
            <a:r>
              <a:rPr lang="en-US" altLang="ko-KR" dirty="0"/>
              <a:t>(68M) + </a:t>
            </a:r>
            <a:r>
              <a:rPr lang="ko-KR" altLang="en-US" dirty="0"/>
              <a:t>하위 폴더의 용량</a:t>
            </a:r>
            <a:r>
              <a:rPr lang="en-US" altLang="ko-KR" dirty="0"/>
              <a:t>{</a:t>
            </a:r>
            <a:r>
              <a:rPr lang="ko-KR" altLang="en-US" i="1" dirty="0"/>
              <a:t>사진</a:t>
            </a:r>
            <a:r>
              <a:rPr lang="ko-KR" altLang="en-US" dirty="0"/>
              <a:t> 폴더</a:t>
            </a:r>
            <a:r>
              <a:rPr lang="en-US" altLang="ko-KR" dirty="0"/>
              <a:t>(55M) + </a:t>
            </a:r>
            <a:r>
              <a:rPr lang="ko-KR" altLang="en-US" i="1" dirty="0"/>
              <a:t>동영상</a:t>
            </a:r>
            <a:r>
              <a:rPr lang="ko-KR" altLang="en-US" dirty="0"/>
              <a:t> 폴더</a:t>
            </a:r>
            <a:r>
              <a:rPr lang="en-US" altLang="ko-KR" dirty="0"/>
              <a:t>(120M)}= 243M </a:t>
            </a:r>
            <a:endParaRPr lang="en-US" altLang="ko-KR" i="1" dirty="0"/>
          </a:p>
          <a:p>
            <a:pPr lvl="2">
              <a:spcAft>
                <a:spcPts val="200"/>
              </a:spcAft>
            </a:pPr>
            <a:r>
              <a:rPr lang="en-US" altLang="ko-KR" b="1" i="1" dirty="0"/>
              <a:t>D:\ </a:t>
            </a:r>
            <a:r>
              <a:rPr lang="ko-KR" altLang="en-US" b="1" dirty="0"/>
              <a:t>의 전체 용량 </a:t>
            </a:r>
            <a:r>
              <a:rPr lang="en-US" altLang="ko-KR" dirty="0"/>
              <a:t>=  </a:t>
            </a:r>
            <a:r>
              <a:rPr lang="en-US" altLang="ko-KR" i="1" dirty="0"/>
              <a:t>D:\ </a:t>
            </a:r>
            <a:r>
              <a:rPr lang="ko-KR" altLang="en-US" dirty="0"/>
              <a:t>의 용량</a:t>
            </a:r>
            <a:r>
              <a:rPr lang="en-US" altLang="ko-KR" dirty="0"/>
              <a:t>(10M) + </a:t>
            </a:r>
            <a:r>
              <a:rPr lang="ko-KR" altLang="en-US" dirty="0"/>
              <a:t>하위 폴더의 용량</a:t>
            </a:r>
            <a:r>
              <a:rPr lang="en-US" altLang="ko-KR" dirty="0"/>
              <a:t>{</a:t>
            </a:r>
            <a:r>
              <a:rPr lang="ko-KR" altLang="en-US" i="1" dirty="0"/>
              <a:t>음악</a:t>
            </a:r>
            <a:r>
              <a:rPr lang="ko-KR" altLang="en-US" dirty="0"/>
              <a:t> 폴더의 용량</a:t>
            </a:r>
            <a:r>
              <a:rPr lang="en-US" altLang="ko-KR" dirty="0"/>
              <a:t>(40M) + </a:t>
            </a:r>
            <a:r>
              <a:rPr lang="ko-KR" altLang="en-US" i="1" dirty="0"/>
              <a:t>그림</a:t>
            </a:r>
            <a:r>
              <a:rPr lang="ko-KR" altLang="en-US" dirty="0"/>
              <a:t> 폴더의 전체 용량</a:t>
            </a:r>
            <a:r>
              <a:rPr lang="en-US" altLang="ko-KR" dirty="0"/>
              <a:t>(243M)}= 293M </a:t>
            </a:r>
            <a:endParaRPr lang="en-US" altLang="ko-KR" i="1" dirty="0"/>
          </a:p>
          <a:p>
            <a:pPr lvl="2">
              <a:spcAft>
                <a:spcPts val="200"/>
              </a:spcAft>
            </a:pPr>
            <a:r>
              <a:rPr lang="ko-KR" altLang="en-US" b="1" i="1" dirty="0"/>
              <a:t>내 컴퓨터</a:t>
            </a:r>
            <a:r>
              <a:rPr lang="ko-KR" altLang="en-US" b="1" dirty="0"/>
              <a:t>의 전체 용량</a:t>
            </a:r>
            <a:r>
              <a:rPr lang="en-US" altLang="ko-KR" dirty="0"/>
              <a:t>= </a:t>
            </a:r>
            <a:r>
              <a:rPr lang="ko-KR" altLang="en-US" i="1" dirty="0"/>
              <a:t>내 컴퓨터</a:t>
            </a:r>
            <a:r>
              <a:rPr lang="ko-KR" altLang="en-US" dirty="0"/>
              <a:t>의 용량</a:t>
            </a:r>
            <a:r>
              <a:rPr lang="en-US" altLang="ko-KR" dirty="0"/>
              <a:t>(0M) + </a:t>
            </a:r>
            <a:r>
              <a:rPr lang="ko-KR" altLang="en-US" dirty="0"/>
              <a:t>하위 폴더의 용량</a:t>
            </a:r>
            <a:r>
              <a:rPr lang="en-US" altLang="ko-KR" dirty="0"/>
              <a:t>{</a:t>
            </a:r>
            <a:r>
              <a:rPr lang="en-US" altLang="ko-KR" i="1" dirty="0"/>
              <a:t>C:\</a:t>
            </a:r>
            <a:r>
              <a:rPr lang="en-US" altLang="ko-KR" dirty="0"/>
              <a:t> </a:t>
            </a:r>
            <a:r>
              <a:rPr lang="ko-KR" altLang="en-US" dirty="0"/>
              <a:t>폴더의 전체 용량</a:t>
            </a:r>
            <a:r>
              <a:rPr lang="en-US" altLang="ko-KR" dirty="0"/>
              <a:t>(317M) + </a:t>
            </a:r>
            <a:r>
              <a:rPr lang="en-US" altLang="ko-KR" i="1" dirty="0"/>
              <a:t>D:\</a:t>
            </a:r>
            <a:r>
              <a:rPr lang="en-US" altLang="ko-KR" dirty="0"/>
              <a:t> </a:t>
            </a:r>
            <a:r>
              <a:rPr lang="ko-KR" altLang="en-US" dirty="0"/>
              <a:t>폴더의 전체 용량</a:t>
            </a:r>
            <a:r>
              <a:rPr lang="en-US" altLang="ko-KR" dirty="0"/>
              <a:t>(293M)} = 610M </a:t>
            </a:r>
          </a:p>
        </p:txBody>
      </p:sp>
    </p:spTree>
    <p:extLst>
      <p:ext uri="{BB962C8B-B14F-4D97-AF65-F5344CB8AC3E}">
        <p14:creationId xmlns:p14="http://schemas.microsoft.com/office/powerpoint/2010/main" val="1492367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한쪽 모서리가 잘린 사각형 3"/>
          <p:cNvSpPr/>
          <p:nvPr/>
        </p:nvSpPr>
        <p:spPr>
          <a:xfrm>
            <a:off x="5160963" y="1196975"/>
            <a:ext cx="1223962" cy="647700"/>
          </a:xfrm>
          <a:prstGeom prst="snip1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내컴퓨터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4" idx="1"/>
            <a:endCxn id="6" idx="3"/>
          </p:cNvCxnSpPr>
          <p:nvPr/>
        </p:nvCxnSpPr>
        <p:spPr>
          <a:xfrm flipH="1">
            <a:off x="3938588" y="1844675"/>
            <a:ext cx="1835150" cy="5048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1"/>
            <a:endCxn id="5" idx="3"/>
          </p:cNvCxnSpPr>
          <p:nvPr/>
        </p:nvCxnSpPr>
        <p:spPr>
          <a:xfrm>
            <a:off x="5773738" y="1844675"/>
            <a:ext cx="2087562" cy="5048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1"/>
            <a:endCxn id="8" idx="3"/>
          </p:cNvCxnSpPr>
          <p:nvPr/>
        </p:nvCxnSpPr>
        <p:spPr>
          <a:xfrm flipH="1">
            <a:off x="2938463" y="2997200"/>
            <a:ext cx="1000125" cy="7921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1"/>
            <a:endCxn id="7" idx="3"/>
          </p:cNvCxnSpPr>
          <p:nvPr/>
        </p:nvCxnSpPr>
        <p:spPr>
          <a:xfrm>
            <a:off x="3938588" y="2997200"/>
            <a:ext cx="969962" cy="7921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1"/>
            <a:endCxn id="10" idx="3"/>
          </p:cNvCxnSpPr>
          <p:nvPr/>
        </p:nvCxnSpPr>
        <p:spPr>
          <a:xfrm flipH="1">
            <a:off x="6853238" y="2997200"/>
            <a:ext cx="1008062" cy="7921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1"/>
            <a:endCxn id="9" idx="3"/>
          </p:cNvCxnSpPr>
          <p:nvPr/>
        </p:nvCxnSpPr>
        <p:spPr>
          <a:xfrm>
            <a:off x="7861300" y="2997200"/>
            <a:ext cx="1008063" cy="7921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1"/>
            <a:endCxn id="12" idx="3"/>
          </p:cNvCxnSpPr>
          <p:nvPr/>
        </p:nvCxnSpPr>
        <p:spPr>
          <a:xfrm flipH="1">
            <a:off x="2197894" y="4437063"/>
            <a:ext cx="741363" cy="10080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1"/>
            <a:endCxn id="11" idx="3"/>
          </p:cNvCxnSpPr>
          <p:nvPr/>
        </p:nvCxnSpPr>
        <p:spPr>
          <a:xfrm>
            <a:off x="2939257" y="4437063"/>
            <a:ext cx="724694" cy="10080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9" idx="1"/>
            <a:endCxn id="14" idx="3"/>
          </p:cNvCxnSpPr>
          <p:nvPr/>
        </p:nvCxnSpPr>
        <p:spPr>
          <a:xfrm flipH="1">
            <a:off x="8235950" y="4437063"/>
            <a:ext cx="633413" cy="10080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1"/>
            <a:endCxn id="13" idx="3"/>
          </p:cNvCxnSpPr>
          <p:nvPr/>
        </p:nvCxnSpPr>
        <p:spPr>
          <a:xfrm>
            <a:off x="8869363" y="4437063"/>
            <a:ext cx="720725" cy="10080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한쪽 모서리가 잘린 사각형 4"/>
          <p:cNvSpPr/>
          <p:nvPr/>
        </p:nvSpPr>
        <p:spPr>
          <a:xfrm>
            <a:off x="7248525" y="2349500"/>
            <a:ext cx="1225550" cy="647700"/>
          </a:xfrm>
          <a:prstGeom prst="snip1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D:\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3325813" y="2349500"/>
            <a:ext cx="1223962" cy="647700"/>
          </a:xfrm>
          <a:prstGeom prst="snip1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4295775" y="3789363"/>
            <a:ext cx="1223963" cy="647700"/>
          </a:xfrm>
          <a:prstGeom prst="snip1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자료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(15M)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한쪽 모서리가 잘린 사각형 7"/>
          <p:cNvSpPr/>
          <p:nvPr/>
        </p:nvSpPr>
        <p:spPr>
          <a:xfrm>
            <a:off x="2327275" y="3789363"/>
            <a:ext cx="1223963" cy="647700"/>
          </a:xfrm>
          <a:prstGeom prst="snip1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프로그램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(2M)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8256588" y="3789363"/>
            <a:ext cx="1225550" cy="647700"/>
          </a:xfrm>
          <a:prstGeom prst="snip1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그림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(68M)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한쪽 모서리가 잘린 사각형 9"/>
          <p:cNvSpPr/>
          <p:nvPr/>
        </p:nvSpPr>
        <p:spPr>
          <a:xfrm>
            <a:off x="6240463" y="3789363"/>
            <a:ext cx="1225550" cy="647700"/>
          </a:xfrm>
          <a:prstGeom prst="snip1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음악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(40M)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한쪽 모서리가 잘린 사각형 10"/>
          <p:cNvSpPr/>
          <p:nvPr/>
        </p:nvSpPr>
        <p:spPr>
          <a:xfrm>
            <a:off x="3051970" y="5445125"/>
            <a:ext cx="1223962" cy="647700"/>
          </a:xfrm>
          <a:prstGeom prst="snip1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프로그램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(100M)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1585913" y="5445125"/>
            <a:ext cx="1223962" cy="647700"/>
          </a:xfrm>
          <a:prstGeom prst="snip1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프로그램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(200M)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8977313" y="5445125"/>
            <a:ext cx="1223962" cy="647700"/>
          </a:xfrm>
          <a:prstGeom prst="snip1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동영상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(120M)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한쪽 모서리가 잘린 사각형 13"/>
          <p:cNvSpPr/>
          <p:nvPr/>
        </p:nvSpPr>
        <p:spPr>
          <a:xfrm>
            <a:off x="7624763" y="5445125"/>
            <a:ext cx="1223962" cy="647700"/>
          </a:xfrm>
          <a:prstGeom prst="snip1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사진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(55M)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8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0070C0"/>
                </a:solidFill>
              </a:rPr>
              <a:t>트리 </a:t>
            </a:r>
            <a:r>
              <a:rPr lang="en-US" altLang="ko-KR" sz="2400" b="1" dirty="0">
                <a:solidFill>
                  <a:srgbClr val="0070C0"/>
                </a:solidFill>
              </a:rPr>
              <a:t>A</a:t>
            </a:r>
          </a:p>
          <a:p>
            <a:pPr lvl="1">
              <a:defRPr/>
            </a:pPr>
            <a:r>
              <a:rPr lang="ko-KR" altLang="en-US" sz="2000" b="1" dirty="0" err="1"/>
              <a:t>노드</a:t>
            </a:r>
            <a:r>
              <a:rPr lang="en-US" altLang="ko-KR" sz="2000" b="1" dirty="0"/>
              <a:t>(node)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원소</a:t>
            </a:r>
          </a:p>
          <a:p>
            <a:pPr lvl="2">
              <a:defRPr/>
            </a:pPr>
            <a:r>
              <a:rPr lang="ko-KR" altLang="en-US" dirty="0"/>
              <a:t>트리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ko-KR" altLang="en-US" dirty="0" err="1"/>
              <a:t>노드</a:t>
            </a:r>
            <a:r>
              <a:rPr lang="en-US" altLang="ko-KR" dirty="0"/>
              <a:t>: A,B,C,D,E,F,G,H,I,J,K,L</a:t>
            </a:r>
          </a:p>
          <a:p>
            <a:pPr lvl="1">
              <a:defRPr/>
            </a:pPr>
            <a:r>
              <a:rPr lang="ko-KR" altLang="en-US" sz="2000" b="1" dirty="0"/>
              <a:t>루트 </a:t>
            </a:r>
            <a:r>
              <a:rPr lang="ko-KR" altLang="en-US" sz="2000" b="1" dirty="0" err="1"/>
              <a:t>노드</a:t>
            </a:r>
            <a:r>
              <a:rPr lang="en-US" altLang="ko-KR" sz="2000" b="1" dirty="0"/>
              <a:t>(root node)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시작 </a:t>
            </a:r>
            <a:r>
              <a:rPr lang="ko-KR" altLang="en-US" sz="2000" dirty="0" err="1"/>
              <a:t>노드</a:t>
            </a:r>
            <a:endParaRPr lang="ko-KR" altLang="en-US" sz="2000" dirty="0"/>
          </a:p>
          <a:p>
            <a:pPr lvl="2">
              <a:defRPr/>
            </a:pPr>
            <a:r>
              <a:rPr lang="ko-KR" altLang="en-US" dirty="0"/>
              <a:t>트리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ko-KR" altLang="en-US" dirty="0" err="1"/>
              <a:t>루트노드</a:t>
            </a:r>
            <a:r>
              <a:rPr lang="en-US" altLang="ko-KR" dirty="0"/>
              <a:t>: A</a:t>
            </a:r>
          </a:p>
          <a:p>
            <a:pPr lvl="1">
              <a:defRPr/>
            </a:pPr>
            <a:r>
              <a:rPr lang="ko-KR" altLang="en-US" sz="2000" b="1" dirty="0"/>
              <a:t>간선</a:t>
            </a:r>
            <a:r>
              <a:rPr lang="en-US" altLang="ko-KR" sz="2000" b="1" dirty="0"/>
              <a:t>(edge)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노드를</a:t>
            </a:r>
            <a:r>
              <a:rPr lang="ko-KR" altLang="en-US" sz="2000" dirty="0"/>
              <a:t> 연결하는 선</a:t>
            </a:r>
            <a:r>
              <a:rPr lang="en-US" altLang="ko-KR" sz="2000" dirty="0"/>
              <a:t>. </a:t>
            </a:r>
            <a:r>
              <a:rPr lang="ko-KR" altLang="en-US" sz="2000" dirty="0"/>
              <a:t>부모 </a:t>
            </a:r>
            <a:r>
              <a:rPr lang="ko-KR" altLang="en-US" sz="2000" dirty="0" err="1"/>
              <a:t>노드와</a:t>
            </a:r>
            <a:r>
              <a:rPr lang="ko-KR" altLang="en-US" sz="2000" dirty="0"/>
              <a:t> 자식 </a:t>
            </a:r>
            <a:r>
              <a:rPr lang="ko-KR" altLang="en-US" sz="2000" dirty="0" err="1"/>
              <a:t>노드를</a:t>
            </a:r>
            <a:r>
              <a:rPr lang="ko-KR" altLang="en-US" sz="2000" dirty="0"/>
              <a:t> 연결</a:t>
            </a:r>
          </a:p>
          <a:p>
            <a:pPr lvl="1">
              <a:defRPr/>
            </a:pPr>
            <a:r>
              <a:rPr lang="ko-KR" altLang="en-US" sz="2000" b="1" dirty="0"/>
              <a:t>형제 </a:t>
            </a:r>
            <a:r>
              <a:rPr lang="ko-KR" altLang="en-US" sz="2000" b="1" dirty="0" err="1"/>
              <a:t>노드</a:t>
            </a:r>
            <a:r>
              <a:rPr lang="en-US" altLang="ko-KR" sz="2000" b="1" dirty="0"/>
              <a:t>(sibling node)</a:t>
            </a:r>
            <a:r>
              <a:rPr lang="en-US" altLang="ko-KR" sz="2000" dirty="0"/>
              <a:t>: </a:t>
            </a:r>
            <a:r>
              <a:rPr lang="ko-KR" altLang="en-US" sz="2000" dirty="0"/>
              <a:t>같은 부모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자식 </a:t>
            </a:r>
            <a:r>
              <a:rPr lang="ko-KR" altLang="en-US" sz="2000" dirty="0" err="1"/>
              <a:t>노드들</a:t>
            </a:r>
            <a:endParaRPr lang="ko-KR" altLang="en-US" sz="2000" dirty="0"/>
          </a:p>
          <a:p>
            <a:pPr lvl="2">
              <a:defRPr/>
            </a:pPr>
            <a:r>
              <a:rPr lang="en-US" altLang="ko-KR" dirty="0"/>
              <a:t>B,C,D</a:t>
            </a:r>
            <a:r>
              <a:rPr lang="ko-KR" altLang="en-US" dirty="0"/>
              <a:t>는 형제 </a:t>
            </a:r>
            <a:r>
              <a:rPr lang="ko-KR" altLang="en-US" dirty="0" err="1"/>
              <a:t>노드</a:t>
            </a:r>
            <a:endParaRPr lang="ko-KR" altLang="en-US" dirty="0"/>
          </a:p>
          <a:p>
            <a:pPr lvl="1">
              <a:defRPr/>
            </a:pPr>
            <a:r>
              <a:rPr lang="ko-KR" altLang="en-US" sz="2000" b="1" dirty="0"/>
              <a:t>조상 </a:t>
            </a:r>
            <a:r>
              <a:rPr lang="ko-KR" altLang="en-US" sz="2000" b="1" dirty="0" err="1"/>
              <a:t>노드</a:t>
            </a:r>
            <a:r>
              <a:rPr lang="en-US" altLang="ko-KR" sz="2000" dirty="0"/>
              <a:t>: </a:t>
            </a:r>
            <a:r>
              <a:rPr lang="ko-KR" altLang="en-US" sz="2000" dirty="0"/>
              <a:t>간선을 따라 루트 </a:t>
            </a:r>
            <a:r>
              <a:rPr lang="ko-KR" altLang="en-US" sz="2000" dirty="0" err="1"/>
              <a:t>노드까지</a:t>
            </a:r>
            <a:r>
              <a:rPr lang="ko-KR" altLang="en-US" sz="2000" dirty="0"/>
              <a:t> 이르는 경로에 있는 모든 </a:t>
            </a:r>
            <a:r>
              <a:rPr lang="ko-KR" altLang="en-US" sz="2000" dirty="0" err="1"/>
              <a:t>노드들</a:t>
            </a:r>
            <a:endParaRPr lang="ko-KR" altLang="en-US" sz="2000" dirty="0"/>
          </a:p>
          <a:p>
            <a:pPr lvl="2">
              <a:defRPr/>
            </a:pP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의 조상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: F, B, A</a:t>
            </a:r>
          </a:p>
          <a:p>
            <a:pPr lvl="1">
              <a:defRPr/>
            </a:pPr>
            <a:r>
              <a:rPr lang="ko-KR" altLang="en-US" sz="2000" b="1" dirty="0"/>
              <a:t>서브 트리</a:t>
            </a:r>
            <a:r>
              <a:rPr lang="en-US" altLang="ko-KR" sz="2000" b="1" dirty="0"/>
              <a:t>(subtree)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부노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노드와</a:t>
            </a:r>
            <a:r>
              <a:rPr lang="ko-KR" altLang="en-US" sz="2000" dirty="0"/>
              <a:t> 연결된 간선을 끊었을 때 생성되는 트리</a:t>
            </a:r>
          </a:p>
          <a:p>
            <a:pPr lvl="2">
              <a:defRPr/>
            </a:pPr>
            <a:r>
              <a:rPr lang="ko-KR" altLang="en-US" dirty="0"/>
              <a:t>각 </a:t>
            </a:r>
            <a:r>
              <a:rPr lang="ko-KR" altLang="en-US" dirty="0" err="1"/>
              <a:t>노드는</a:t>
            </a:r>
            <a:r>
              <a:rPr lang="ko-KR" altLang="en-US" dirty="0"/>
              <a:t> 자식 </a:t>
            </a:r>
            <a:r>
              <a:rPr lang="ko-KR" altLang="en-US" dirty="0" err="1"/>
              <a:t>노드의</a:t>
            </a:r>
            <a:r>
              <a:rPr lang="ko-KR" altLang="en-US" dirty="0"/>
              <a:t> 개수 만큼 서브 </a:t>
            </a:r>
            <a:r>
              <a:rPr lang="ko-KR" altLang="en-US" dirty="0" err="1"/>
              <a:t>트리를</a:t>
            </a:r>
            <a:r>
              <a:rPr lang="ko-KR" altLang="en-US" dirty="0"/>
              <a:t> 가진다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sz="2000" b="1" dirty="0"/>
              <a:t>자손 </a:t>
            </a:r>
            <a:r>
              <a:rPr lang="ko-KR" altLang="en-US" sz="2000" b="1" dirty="0" err="1"/>
              <a:t>노드</a:t>
            </a:r>
            <a:r>
              <a:rPr lang="en-US" altLang="ko-KR" sz="2000" dirty="0"/>
              <a:t>: </a:t>
            </a:r>
            <a:r>
              <a:rPr lang="ko-KR" altLang="en-US" sz="2000" dirty="0"/>
              <a:t>서브 </a:t>
            </a:r>
            <a:r>
              <a:rPr lang="ko-KR" altLang="en-US" sz="2000" dirty="0" err="1"/>
              <a:t>트리에</a:t>
            </a:r>
            <a:r>
              <a:rPr lang="ko-KR" altLang="en-US" sz="2000" dirty="0"/>
              <a:t> 있는 하위 레벨의 </a:t>
            </a:r>
            <a:r>
              <a:rPr lang="ko-KR" altLang="en-US" sz="2000" dirty="0" err="1"/>
              <a:t>노드들</a:t>
            </a:r>
            <a:endParaRPr lang="ko-KR" altLang="en-US" sz="2000" dirty="0"/>
          </a:p>
          <a:p>
            <a:pPr lvl="2">
              <a:defRPr/>
            </a:pPr>
            <a:r>
              <a:rPr lang="en-US" altLang="ko-KR" dirty="0"/>
              <a:t>B</a:t>
            </a:r>
            <a:r>
              <a:rPr lang="ko-KR" altLang="en-US" dirty="0"/>
              <a:t>의 자손 </a:t>
            </a:r>
            <a:r>
              <a:rPr lang="ko-KR" altLang="en-US" dirty="0" err="1"/>
              <a:t>노드</a:t>
            </a:r>
            <a:r>
              <a:rPr lang="en-US" altLang="ko-KR" dirty="0"/>
              <a:t>: E,F,K,L</a:t>
            </a:r>
          </a:p>
        </p:txBody>
      </p:sp>
    </p:spTree>
    <p:extLst>
      <p:ext uri="{BB962C8B-B14F-4D97-AF65-F5344CB8AC3E}">
        <p14:creationId xmlns:p14="http://schemas.microsoft.com/office/powerpoint/2010/main" val="32685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트리 </a:t>
            </a:r>
            <a:r>
              <a:rPr lang="en-US" altLang="ko-KR" sz="2400" b="1" dirty="0">
                <a:solidFill>
                  <a:srgbClr val="0070C0"/>
                </a:solidFill>
              </a:rPr>
              <a:t>A</a:t>
            </a:r>
          </a:p>
          <a:p>
            <a:pPr lvl="1"/>
            <a:r>
              <a:rPr lang="ko-KR" altLang="en-US" sz="2000" b="1" dirty="0"/>
              <a:t>차수</a:t>
            </a:r>
            <a:r>
              <a:rPr lang="en-US" altLang="ko-KR" sz="2000" b="1" dirty="0"/>
              <a:t>(degree) </a:t>
            </a:r>
          </a:p>
          <a:p>
            <a:pPr lvl="2"/>
            <a:r>
              <a:rPr lang="ko-KR" altLang="en-US" b="1" dirty="0" err="1"/>
              <a:t>노드의</a:t>
            </a:r>
            <a:r>
              <a:rPr lang="ko-KR" altLang="en-US" b="1" dirty="0"/>
              <a:t> 차수 </a:t>
            </a:r>
            <a:r>
              <a:rPr lang="en-US" altLang="ko-KR" dirty="0"/>
              <a:t>: </a:t>
            </a:r>
            <a:r>
              <a:rPr lang="ko-KR" altLang="en-US" dirty="0" err="1"/>
              <a:t>노드에</a:t>
            </a:r>
            <a:r>
              <a:rPr lang="ko-KR" altLang="en-US" dirty="0"/>
              <a:t> 연결된 자식 </a:t>
            </a:r>
            <a:r>
              <a:rPr lang="ko-KR" altLang="en-US" dirty="0" err="1"/>
              <a:t>노드의</a:t>
            </a:r>
            <a:r>
              <a:rPr lang="ko-KR" altLang="en-US" dirty="0"/>
              <a:t> 수</a:t>
            </a:r>
            <a:r>
              <a:rPr lang="en-US" altLang="ko-KR" dirty="0"/>
              <a:t>. </a:t>
            </a:r>
          </a:p>
          <a:p>
            <a:pPr lvl="3"/>
            <a:r>
              <a:rPr lang="en-US" altLang="ko-KR" sz="2000" dirty="0"/>
              <a:t>A</a:t>
            </a:r>
            <a:r>
              <a:rPr lang="ko-KR" altLang="en-US" sz="2000" dirty="0"/>
              <a:t>의 차수</a:t>
            </a:r>
            <a:r>
              <a:rPr lang="en-US" altLang="ko-KR" sz="2000" dirty="0"/>
              <a:t>=3, B</a:t>
            </a:r>
            <a:r>
              <a:rPr lang="ko-KR" altLang="en-US" sz="2000" dirty="0"/>
              <a:t>의 차수</a:t>
            </a:r>
            <a:r>
              <a:rPr lang="en-US" altLang="ko-KR" sz="2000" dirty="0"/>
              <a:t>=2, C</a:t>
            </a:r>
            <a:r>
              <a:rPr lang="ko-KR" altLang="en-US" sz="2000" dirty="0"/>
              <a:t>의 차수</a:t>
            </a:r>
            <a:r>
              <a:rPr lang="en-US" altLang="ko-KR" sz="2000" dirty="0"/>
              <a:t>=1</a:t>
            </a:r>
          </a:p>
          <a:p>
            <a:pPr lvl="2"/>
            <a:r>
              <a:rPr lang="ko-KR" altLang="en-US" b="1" dirty="0" err="1"/>
              <a:t>트리의</a:t>
            </a:r>
            <a:r>
              <a:rPr lang="ko-KR" altLang="en-US" b="1" dirty="0"/>
              <a:t> 차수 </a:t>
            </a:r>
            <a:r>
              <a:rPr lang="en-US" altLang="ko-KR" dirty="0"/>
              <a:t>: </a:t>
            </a:r>
            <a:r>
              <a:rPr lang="ko-KR" altLang="en-US" dirty="0" err="1"/>
              <a:t>트리에</a:t>
            </a:r>
            <a:r>
              <a:rPr lang="ko-KR" altLang="en-US" dirty="0"/>
              <a:t> 있는 </a:t>
            </a:r>
            <a:r>
              <a:rPr lang="ko-KR" altLang="en-US" dirty="0" err="1"/>
              <a:t>노드의</a:t>
            </a:r>
            <a:r>
              <a:rPr lang="ko-KR" altLang="en-US" dirty="0"/>
              <a:t> 차수 중에서 가장 큰 값</a:t>
            </a:r>
          </a:p>
          <a:p>
            <a:pPr lvl="3"/>
            <a:r>
              <a:rPr lang="ko-KR" altLang="en-US" sz="2000" dirty="0"/>
              <a:t>트리 </a:t>
            </a:r>
            <a:r>
              <a:rPr lang="en-US" altLang="ko-KR" sz="2000" dirty="0"/>
              <a:t>A</a:t>
            </a:r>
            <a:r>
              <a:rPr lang="ko-KR" altLang="en-US" sz="2000" dirty="0"/>
              <a:t>의 차수</a:t>
            </a:r>
            <a:r>
              <a:rPr lang="en-US" altLang="ko-KR" sz="2000" dirty="0"/>
              <a:t>=3</a:t>
            </a:r>
          </a:p>
          <a:p>
            <a:pPr lvl="1"/>
            <a:r>
              <a:rPr lang="ko-KR" altLang="en-US" sz="2000" dirty="0"/>
              <a:t>단말 </a:t>
            </a:r>
            <a:r>
              <a:rPr lang="ko-KR" altLang="en-US" sz="2000" dirty="0" err="1"/>
              <a:t>노드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리프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노드</a:t>
            </a:r>
            <a:r>
              <a:rPr lang="en-US" altLang="ko-KR" sz="2000" dirty="0"/>
              <a:t>) : </a:t>
            </a:r>
            <a:r>
              <a:rPr lang="ko-KR" altLang="en-US" sz="2000" dirty="0"/>
              <a:t>차수가 </a:t>
            </a:r>
            <a:r>
              <a:rPr lang="en-US" altLang="ko-KR" sz="2000" dirty="0"/>
              <a:t>0</a:t>
            </a:r>
            <a:r>
              <a:rPr lang="ko-KR" altLang="en-US" sz="2000" dirty="0"/>
              <a:t>인 </a:t>
            </a:r>
            <a:r>
              <a:rPr lang="ko-KR" altLang="en-US" sz="2000" dirty="0" err="1"/>
              <a:t>노드</a:t>
            </a:r>
            <a:r>
              <a:rPr lang="en-US" altLang="ko-KR" sz="2000" dirty="0"/>
              <a:t>. </a:t>
            </a:r>
            <a:r>
              <a:rPr lang="ko-KR" altLang="en-US" sz="2000" dirty="0"/>
              <a:t>자식 </a:t>
            </a:r>
            <a:r>
              <a:rPr lang="ko-KR" altLang="en-US" sz="2000" dirty="0" err="1"/>
              <a:t>노드가</a:t>
            </a:r>
            <a:r>
              <a:rPr lang="ko-KR" altLang="en-US" sz="2000" dirty="0"/>
              <a:t> 없는 </a:t>
            </a:r>
            <a:r>
              <a:rPr lang="ko-KR" altLang="en-US" sz="2000" dirty="0" err="1"/>
              <a:t>노드</a:t>
            </a:r>
            <a:endParaRPr lang="ko-KR" altLang="en-US" sz="2000" dirty="0"/>
          </a:p>
          <a:p>
            <a:r>
              <a:rPr lang="ko-KR" altLang="en-US" sz="2400" b="1" dirty="0">
                <a:solidFill>
                  <a:srgbClr val="0070C0"/>
                </a:solidFill>
              </a:rPr>
              <a:t>높이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sz="2000" b="1" dirty="0" err="1"/>
              <a:t>노드의</a:t>
            </a:r>
            <a:r>
              <a:rPr lang="ko-KR" altLang="en-US" sz="2000" b="1" dirty="0"/>
              <a:t> 높이 </a:t>
            </a:r>
            <a:r>
              <a:rPr lang="en-US" altLang="ko-KR" sz="2000" dirty="0"/>
              <a:t>: </a:t>
            </a:r>
            <a:r>
              <a:rPr lang="ko-KR" altLang="en-US" sz="2000" dirty="0"/>
              <a:t>루트에서 </a:t>
            </a:r>
            <a:r>
              <a:rPr lang="ko-KR" altLang="en-US" sz="2000" dirty="0" err="1"/>
              <a:t>노드에</a:t>
            </a:r>
            <a:r>
              <a:rPr lang="ko-KR" altLang="en-US" sz="2000" dirty="0"/>
              <a:t> 이르는 간선의 수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레벨</a:t>
            </a:r>
          </a:p>
          <a:p>
            <a:pPr lvl="2"/>
            <a:r>
              <a:rPr lang="en-US" altLang="ko-KR" dirty="0"/>
              <a:t>B</a:t>
            </a:r>
            <a:r>
              <a:rPr lang="ko-KR" altLang="en-US" dirty="0"/>
              <a:t>의 높이</a:t>
            </a:r>
            <a:r>
              <a:rPr lang="en-US" altLang="ko-KR" dirty="0"/>
              <a:t>=1,  F</a:t>
            </a:r>
            <a:r>
              <a:rPr lang="ko-KR" altLang="en-US" dirty="0"/>
              <a:t>의 높이</a:t>
            </a:r>
            <a:r>
              <a:rPr lang="en-US" altLang="ko-KR" dirty="0"/>
              <a:t>=2</a:t>
            </a:r>
          </a:p>
          <a:p>
            <a:pPr lvl="1"/>
            <a:r>
              <a:rPr lang="ko-KR" altLang="en-US" sz="2000" b="1" dirty="0" err="1"/>
              <a:t>트리의</a:t>
            </a:r>
            <a:r>
              <a:rPr lang="ko-KR" altLang="en-US" sz="2000" b="1" dirty="0"/>
              <a:t> 높이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트리에</a:t>
            </a:r>
            <a:r>
              <a:rPr lang="ko-KR" altLang="en-US" sz="2000" dirty="0"/>
              <a:t> 있는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높이 중에서 가장 큰 값</a:t>
            </a:r>
            <a:r>
              <a:rPr lang="en-US" altLang="ko-KR" sz="2000" dirty="0"/>
              <a:t>. </a:t>
            </a:r>
            <a:r>
              <a:rPr lang="ko-KR" altLang="en-US" sz="2000" dirty="0"/>
              <a:t>최대 레벨</a:t>
            </a:r>
          </a:p>
          <a:p>
            <a:pPr lvl="2"/>
            <a:r>
              <a:rPr lang="ko-KR" altLang="en-US" dirty="0"/>
              <a:t>트리 </a:t>
            </a:r>
            <a:r>
              <a:rPr lang="en-US" altLang="ko-KR" dirty="0"/>
              <a:t>A</a:t>
            </a:r>
            <a:r>
              <a:rPr lang="ko-KR" altLang="en-US" dirty="0"/>
              <a:t>의 높이</a:t>
            </a:r>
            <a:r>
              <a:rPr lang="en-US" altLang="ko-KR" dirty="0"/>
              <a:t>=3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89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defRPr/>
            </a:pPr>
            <a:r>
              <a:rPr lang="ko-KR" altLang="en-US" sz="2000" b="1" dirty="0" err="1"/>
              <a:t>포리스트</a:t>
            </a:r>
            <a:r>
              <a:rPr lang="en-US" altLang="ko-KR" sz="2000" b="1" dirty="0"/>
              <a:t>(forest)</a:t>
            </a:r>
            <a:r>
              <a:rPr lang="ko-KR" altLang="en-US" sz="2000" b="1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서브트리의</a:t>
            </a:r>
            <a:r>
              <a:rPr lang="ko-KR" altLang="en-US" sz="2000" dirty="0"/>
              <a:t> 집합</a:t>
            </a:r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트리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를 제거하면</a:t>
            </a:r>
            <a:endParaRPr lang="en-US" altLang="ko-KR" dirty="0"/>
          </a:p>
          <a:p>
            <a:pPr lvl="3">
              <a:lnSpc>
                <a:spcPct val="110000"/>
              </a:lnSpc>
              <a:defRPr/>
            </a:pPr>
            <a:r>
              <a:rPr lang="en-US" altLang="ko-KR" dirty="0"/>
              <a:t>A</a:t>
            </a:r>
            <a:r>
              <a:rPr lang="ko-KR" altLang="en-US" dirty="0"/>
              <a:t>의 자식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B, C, D</a:t>
            </a:r>
            <a:r>
              <a:rPr lang="ko-KR" altLang="en-US" dirty="0"/>
              <a:t>에 대한 </a:t>
            </a:r>
            <a:r>
              <a:rPr lang="ko-KR" altLang="en-US" b="1" dirty="0">
                <a:solidFill>
                  <a:srgbClr val="00B050"/>
                </a:solidFill>
              </a:rPr>
              <a:t>서브 </a:t>
            </a:r>
            <a:r>
              <a:rPr lang="ko-KR" altLang="en-US" b="1" dirty="0" err="1">
                <a:solidFill>
                  <a:srgbClr val="00B050"/>
                </a:solidFill>
              </a:rPr>
              <a:t>트리</a:t>
            </a:r>
            <a:r>
              <a:rPr lang="ko-KR" altLang="en-US" dirty="0" err="1"/>
              <a:t>가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3">
              <a:lnSpc>
                <a:spcPct val="110000"/>
              </a:lnSpc>
              <a:defRPr/>
            </a:pPr>
            <a:r>
              <a:rPr lang="ko-KR" altLang="en-US" dirty="0"/>
              <a:t>이들의 집합은 </a:t>
            </a:r>
            <a:r>
              <a:rPr lang="ko-KR" altLang="en-US" b="1" dirty="0" err="1">
                <a:solidFill>
                  <a:srgbClr val="00B050"/>
                </a:solidFill>
              </a:rPr>
              <a:t>포리스트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 flipH="1">
            <a:off x="3031601" y="4157662"/>
            <a:ext cx="484188" cy="576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uLnTx/>
              <a:uFillTx/>
              <a:latin typeface="Arial"/>
            </a:endParaRPr>
          </a:p>
        </p:txBody>
      </p:sp>
      <p:sp>
        <p:nvSpPr>
          <p:cNvPr id="39" name="Line 5"/>
          <p:cNvSpPr>
            <a:spLocks noChangeShapeType="1"/>
          </p:cNvSpPr>
          <p:nvPr/>
        </p:nvSpPr>
        <p:spPr bwMode="auto">
          <a:xfrm>
            <a:off x="3526901" y="4157662"/>
            <a:ext cx="484188" cy="576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uLnTx/>
              <a:uFillTx/>
              <a:latin typeface="Arial"/>
            </a:endParaRPr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 flipH="1">
            <a:off x="3607864" y="5210175"/>
            <a:ext cx="484187" cy="5762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uLnTx/>
              <a:uFillTx/>
              <a:latin typeface="Arial"/>
            </a:endParaRPr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4103164" y="5210175"/>
            <a:ext cx="484187" cy="5762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uLnTx/>
              <a:uFillTx/>
              <a:latin typeface="Arial"/>
            </a:endParaRPr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3247501" y="3654425"/>
            <a:ext cx="576263" cy="503237"/>
          </a:xfrm>
          <a:prstGeom prst="ellipse">
            <a:avLst/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792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B</a:t>
            </a:r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2671239" y="4719637"/>
            <a:ext cx="576262" cy="503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792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E</a:t>
            </a:r>
          </a:p>
        </p:txBody>
      </p:sp>
      <p:sp>
        <p:nvSpPr>
          <p:cNvPr id="44" name="Oval 10"/>
          <p:cNvSpPr>
            <a:spLocks noChangeArrowheads="1"/>
          </p:cNvSpPr>
          <p:nvPr/>
        </p:nvSpPr>
        <p:spPr bwMode="auto">
          <a:xfrm>
            <a:off x="3823764" y="4719637"/>
            <a:ext cx="576262" cy="503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792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F</a:t>
            </a:r>
          </a:p>
        </p:txBody>
      </p:sp>
      <p:sp>
        <p:nvSpPr>
          <p:cNvPr id="45" name="Oval 11"/>
          <p:cNvSpPr>
            <a:spLocks noChangeArrowheads="1"/>
          </p:cNvSpPr>
          <p:nvPr/>
        </p:nvSpPr>
        <p:spPr bwMode="auto">
          <a:xfrm>
            <a:off x="3261789" y="5772150"/>
            <a:ext cx="576262" cy="503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792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K</a:t>
            </a:r>
          </a:p>
        </p:txBody>
      </p:sp>
      <p:sp>
        <p:nvSpPr>
          <p:cNvPr id="46" name="Oval 12"/>
          <p:cNvSpPr>
            <a:spLocks noChangeArrowheads="1"/>
          </p:cNvSpPr>
          <p:nvPr/>
        </p:nvSpPr>
        <p:spPr bwMode="auto">
          <a:xfrm>
            <a:off x="4385739" y="5770562"/>
            <a:ext cx="576262" cy="503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792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L</a:t>
            </a:r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>
            <a:off x="5831951" y="4143375"/>
            <a:ext cx="0" cy="5762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uLnTx/>
              <a:uFillTx/>
              <a:latin typeface="Arial"/>
            </a:endParaRPr>
          </a:p>
        </p:txBody>
      </p:sp>
      <p:sp>
        <p:nvSpPr>
          <p:cNvPr id="48" name="Oval 14"/>
          <p:cNvSpPr>
            <a:spLocks noChangeArrowheads="1"/>
          </p:cNvSpPr>
          <p:nvPr/>
        </p:nvSpPr>
        <p:spPr bwMode="auto">
          <a:xfrm>
            <a:off x="5543026" y="3654425"/>
            <a:ext cx="576263" cy="503237"/>
          </a:xfrm>
          <a:prstGeom prst="ellipse">
            <a:avLst/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792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C</a:t>
            </a:r>
          </a:p>
        </p:txBody>
      </p:sp>
      <p:sp>
        <p:nvSpPr>
          <p:cNvPr id="49" name="Oval 15"/>
          <p:cNvSpPr>
            <a:spLocks noChangeArrowheads="1"/>
          </p:cNvSpPr>
          <p:nvPr/>
        </p:nvSpPr>
        <p:spPr bwMode="auto">
          <a:xfrm>
            <a:off x="5543026" y="4719637"/>
            <a:ext cx="576263" cy="503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792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G</a:t>
            </a:r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>
            <a:off x="7654401" y="4143375"/>
            <a:ext cx="0" cy="5762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uLnTx/>
              <a:uFillTx/>
              <a:latin typeface="Arial"/>
            </a:endParaRPr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H="1">
            <a:off x="6992414" y="4159250"/>
            <a:ext cx="655637" cy="574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uLnTx/>
              <a:uFillTx/>
              <a:latin typeface="Arial"/>
            </a:endParaRPr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>
            <a:off x="7659164" y="4159250"/>
            <a:ext cx="701675" cy="574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uLnTx/>
              <a:uFillTx/>
              <a:latin typeface="Arial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7365476" y="3654425"/>
            <a:ext cx="576263" cy="503237"/>
          </a:xfrm>
          <a:prstGeom prst="ellipse">
            <a:avLst/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792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D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379764" y="4719637"/>
            <a:ext cx="576262" cy="503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792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I</a:t>
            </a:r>
          </a:p>
        </p:txBody>
      </p: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8143351" y="4721225"/>
            <a:ext cx="576263" cy="503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792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J</a:t>
            </a:r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6660626" y="4719637"/>
            <a:ext cx="576263" cy="503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792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H</a:t>
            </a:r>
          </a:p>
        </p:txBody>
      </p:sp>
      <p:grpSp>
        <p:nvGrpSpPr>
          <p:cNvPr id="57" name="Group 23"/>
          <p:cNvGrpSpPr>
            <a:grpSpLocks/>
          </p:cNvGrpSpPr>
          <p:nvPr/>
        </p:nvGrpSpPr>
        <p:grpSpPr bwMode="auto">
          <a:xfrm>
            <a:off x="2541064" y="3222625"/>
            <a:ext cx="6323012" cy="3635375"/>
            <a:chOff x="893" y="545"/>
            <a:chExt cx="3983" cy="2290"/>
          </a:xfrm>
          <a:effectLst/>
        </p:grpSpPr>
        <p:sp>
          <p:nvSpPr>
            <p:cNvPr id="58" name="Text Box 24"/>
            <p:cNvSpPr txBox="1">
              <a:spLocks noChangeArrowheads="1"/>
            </p:cNvSpPr>
            <p:nvPr/>
          </p:nvSpPr>
          <p:spPr bwMode="auto">
            <a:xfrm>
              <a:off x="1331" y="614"/>
              <a:ext cx="3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Loot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2759" y="617"/>
              <a:ext cx="3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Loot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3918" y="609"/>
              <a:ext cx="3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Loot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AutoShape 27"/>
            <p:cNvSpPr>
              <a:spLocks noChangeArrowheads="1"/>
            </p:cNvSpPr>
            <p:nvPr/>
          </p:nvSpPr>
          <p:spPr bwMode="auto">
            <a:xfrm>
              <a:off x="893" y="545"/>
              <a:ext cx="1587" cy="2086"/>
            </a:xfrm>
            <a:prstGeom prst="roundRect">
              <a:avLst>
                <a:gd name="adj" fmla="val 9593"/>
              </a:avLst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AutoShape 28"/>
            <p:cNvSpPr>
              <a:spLocks noChangeArrowheads="1"/>
            </p:cNvSpPr>
            <p:nvPr/>
          </p:nvSpPr>
          <p:spPr bwMode="auto">
            <a:xfrm>
              <a:off x="2562" y="545"/>
              <a:ext cx="772" cy="2086"/>
            </a:xfrm>
            <a:prstGeom prst="roundRect">
              <a:avLst>
                <a:gd name="adj" fmla="val 9593"/>
              </a:avLst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AutoShape 29"/>
            <p:cNvSpPr>
              <a:spLocks noChangeArrowheads="1"/>
            </p:cNvSpPr>
            <p:nvPr/>
          </p:nvSpPr>
          <p:spPr bwMode="auto">
            <a:xfrm>
              <a:off x="3423" y="545"/>
              <a:ext cx="1453" cy="2086"/>
            </a:xfrm>
            <a:prstGeom prst="roundRect">
              <a:avLst>
                <a:gd name="adj" fmla="val 9593"/>
              </a:avLst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 Box 30"/>
            <p:cNvSpPr txBox="1">
              <a:spLocks noChangeArrowheads="1"/>
            </p:cNvSpPr>
            <p:nvPr/>
          </p:nvSpPr>
          <p:spPr bwMode="auto">
            <a:xfrm>
              <a:off x="1463" y="2622"/>
              <a:ext cx="4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Tree1</a:t>
              </a:r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2727" y="2622"/>
              <a:ext cx="4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Tree2</a:t>
              </a:r>
            </a:p>
          </p:txBody>
        </p:sp>
        <p:sp>
          <p:nvSpPr>
            <p:cNvPr id="66" name="Text Box 32"/>
            <p:cNvSpPr txBox="1">
              <a:spLocks noChangeArrowheads="1"/>
            </p:cNvSpPr>
            <p:nvPr/>
          </p:nvSpPr>
          <p:spPr bwMode="auto">
            <a:xfrm>
              <a:off x="3953" y="2622"/>
              <a:ext cx="4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Tree3</a:t>
              </a:r>
            </a:p>
          </p:txBody>
        </p:sp>
      </p:grpSp>
      <p:grpSp>
        <p:nvGrpSpPr>
          <p:cNvPr id="67" name="Group 33"/>
          <p:cNvGrpSpPr>
            <a:grpSpLocks/>
          </p:cNvGrpSpPr>
          <p:nvPr/>
        </p:nvGrpSpPr>
        <p:grpSpPr bwMode="auto">
          <a:xfrm>
            <a:off x="3679301" y="2555875"/>
            <a:ext cx="3744913" cy="1143000"/>
            <a:chOff x="1610" y="125"/>
            <a:chExt cx="2359" cy="720"/>
          </a:xfrm>
          <a:effectLst/>
        </p:grpSpPr>
        <p:sp>
          <p:nvSpPr>
            <p:cNvPr id="68" name="Line 34"/>
            <p:cNvSpPr>
              <a:spLocks noChangeShapeType="1"/>
            </p:cNvSpPr>
            <p:nvPr/>
          </p:nvSpPr>
          <p:spPr bwMode="auto">
            <a:xfrm>
              <a:off x="2959" y="442"/>
              <a:ext cx="0" cy="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/>
              </a:endParaRPr>
            </a:p>
          </p:txBody>
        </p:sp>
        <p:sp>
          <p:nvSpPr>
            <p:cNvPr id="69" name="Line 35"/>
            <p:cNvSpPr>
              <a:spLocks noChangeShapeType="1"/>
            </p:cNvSpPr>
            <p:nvPr/>
          </p:nvSpPr>
          <p:spPr bwMode="auto">
            <a:xfrm>
              <a:off x="2959" y="442"/>
              <a:ext cx="1010" cy="4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/>
              </a:endParaRPr>
            </a:p>
          </p:txBody>
        </p:sp>
        <p:sp>
          <p:nvSpPr>
            <p:cNvPr id="70" name="Line 36"/>
            <p:cNvSpPr>
              <a:spLocks noChangeShapeType="1"/>
            </p:cNvSpPr>
            <p:nvPr/>
          </p:nvSpPr>
          <p:spPr bwMode="auto">
            <a:xfrm flipH="1">
              <a:off x="1610" y="442"/>
              <a:ext cx="1339" cy="4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/>
              </a:endParaRPr>
            </a:p>
          </p:txBody>
        </p:sp>
        <p:sp>
          <p:nvSpPr>
            <p:cNvPr id="71" name="Oval 37"/>
            <p:cNvSpPr>
              <a:spLocks noChangeArrowheads="1"/>
            </p:cNvSpPr>
            <p:nvPr/>
          </p:nvSpPr>
          <p:spPr bwMode="auto">
            <a:xfrm>
              <a:off x="2777" y="125"/>
              <a:ext cx="363" cy="31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792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2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 err="1">
                <a:solidFill>
                  <a:srgbClr val="0070C0"/>
                </a:solidFill>
              </a:rPr>
              <a:t>이진트리</a:t>
            </a:r>
            <a:endParaRPr lang="ko-KR" altLang="en-US" sz="2400" b="1" dirty="0">
              <a:solidFill>
                <a:srgbClr val="0070C0"/>
              </a:solidFill>
            </a:endParaRPr>
          </a:p>
          <a:p>
            <a:pPr lvl="1"/>
            <a:r>
              <a:rPr lang="ko-KR" altLang="en-US" sz="2000" dirty="0" err="1"/>
              <a:t>트리의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구조를 일정하게 정의하여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구현과 연산이 쉽도록 정의한 트리</a:t>
            </a:r>
          </a:p>
          <a:p>
            <a:pPr lvl="1"/>
            <a:r>
              <a:rPr lang="ko-KR" altLang="en-US" sz="2000" dirty="0"/>
              <a:t>이진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모든 </a:t>
            </a:r>
            <a:r>
              <a:rPr lang="ko-KR" altLang="en-US" sz="2000" dirty="0" err="1"/>
              <a:t>노드는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rgbClr val="00B050"/>
                </a:solidFill>
              </a:rPr>
              <a:t>왼쪽 자식 </a:t>
            </a:r>
            <a:r>
              <a:rPr lang="ko-KR" altLang="en-US" sz="2000" b="1" dirty="0" err="1">
                <a:solidFill>
                  <a:srgbClr val="00B050"/>
                </a:solidFill>
              </a:rPr>
              <a:t>노드</a:t>
            </a:r>
            <a:r>
              <a:rPr lang="ko-KR" altLang="en-US" sz="2000" dirty="0" err="1"/>
              <a:t>와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rgbClr val="00B050"/>
                </a:solidFill>
              </a:rPr>
              <a:t>오른쪽 자식 </a:t>
            </a:r>
            <a:r>
              <a:rPr lang="ko-KR" altLang="en-US" sz="2000" b="1" dirty="0" err="1">
                <a:solidFill>
                  <a:srgbClr val="00B050"/>
                </a:solidFill>
              </a:rPr>
              <a:t>노드</a:t>
            </a:r>
            <a:r>
              <a:rPr lang="ko-KR" altLang="en-US" sz="2000" b="1" dirty="0">
                <a:solidFill>
                  <a:srgbClr val="00B050"/>
                </a:solidFill>
              </a:rPr>
              <a:t> </a:t>
            </a:r>
            <a:r>
              <a:rPr lang="ko-KR" altLang="en-US" sz="2000" dirty="0"/>
              <a:t>만을 가진다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dirty="0"/>
              <a:t>부모 </a:t>
            </a:r>
            <a:r>
              <a:rPr lang="ko-KR" altLang="en-US" dirty="0" err="1"/>
              <a:t>노드와</a:t>
            </a:r>
            <a:r>
              <a:rPr lang="ko-KR" altLang="en-US" dirty="0"/>
              <a:t> 자식 </a:t>
            </a:r>
            <a:r>
              <a:rPr lang="ko-KR" altLang="en-US" dirty="0" err="1"/>
              <a:t>노드</a:t>
            </a:r>
            <a:r>
              <a:rPr lang="ko-KR" altLang="en-US" dirty="0"/>
              <a:t> 수와의 관계  →  </a:t>
            </a:r>
            <a:r>
              <a:rPr lang="en-US" altLang="ko-KR" dirty="0"/>
              <a:t>1:2  </a:t>
            </a:r>
          </a:p>
          <a:p>
            <a:pPr lvl="2"/>
            <a:r>
              <a:rPr lang="ko-KR" altLang="en-US" dirty="0"/>
              <a:t>공백 </a:t>
            </a:r>
            <a:r>
              <a:rPr lang="ko-KR" altLang="en-US" dirty="0" err="1"/>
              <a:t>노드도</a:t>
            </a:r>
            <a:r>
              <a:rPr lang="ko-KR" altLang="en-US" dirty="0"/>
              <a:t> 자식 </a:t>
            </a:r>
            <a:r>
              <a:rPr lang="ko-KR" altLang="en-US" dirty="0" err="1"/>
              <a:t>노드로</a:t>
            </a:r>
            <a:r>
              <a:rPr lang="ko-KR" altLang="en-US" dirty="0"/>
              <a:t> 취급한다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0 ≤ </a:t>
            </a:r>
            <a:r>
              <a:rPr lang="ko-KR" altLang="en-US" dirty="0" err="1"/>
              <a:t>노드의</a:t>
            </a:r>
            <a:r>
              <a:rPr lang="ko-KR" altLang="en-US" dirty="0"/>
              <a:t> 차수 ≤ </a:t>
            </a:r>
            <a:r>
              <a:rPr lang="en-US" altLang="ko-KR" dirty="0"/>
              <a:t>2</a:t>
            </a:r>
          </a:p>
          <a:p>
            <a:endParaRPr lang="ko-KR" altLang="en-US" dirty="0"/>
          </a:p>
        </p:txBody>
      </p:sp>
      <p:pic>
        <p:nvPicPr>
          <p:cNvPr id="28" name="그림 5" descr="ch08-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93" y="3743349"/>
            <a:ext cx="7913687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6">
                <a:extLst>
                  <a:ext uri="{FF2B5EF4-FFF2-40B4-BE49-F238E27FC236}">
                    <a16:creationId xmlns:a16="http://schemas.microsoft.com/office/drawing/2014/main" id="{B7DED19F-68B5-8247-B7FF-F301976C46D4}"/>
                  </a:ext>
                </a:extLst>
              </p14:cNvPr>
              <p14:cNvContentPartPr/>
              <p14:nvPr/>
            </p14:nvContentPartPr>
            <p14:xfrm>
              <a:off x="6005181" y="2506403"/>
              <a:ext cx="1111680" cy="310320"/>
            </p14:xfrm>
          </p:contentPart>
        </mc:Choice>
        <mc:Fallback>
          <p:pic>
            <p:nvPicPr>
              <p:cNvPr id="6" name="잉크 6">
                <a:extLst>
                  <a:ext uri="{FF2B5EF4-FFF2-40B4-BE49-F238E27FC236}">
                    <a16:creationId xmlns:a16="http://schemas.microsoft.com/office/drawing/2014/main" id="{B7DED19F-68B5-8247-B7FF-F301976C46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9701" y="2491283"/>
                <a:ext cx="1142280" cy="3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511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6793" y="840273"/>
            <a:ext cx="10972800" cy="5184576"/>
          </a:xfrm>
        </p:spPr>
        <p:txBody>
          <a:bodyPr/>
          <a:lstStyle/>
          <a:p>
            <a:r>
              <a:rPr lang="ko-KR" altLang="en-US" sz="2400" b="1" dirty="0" err="1">
                <a:solidFill>
                  <a:srgbClr val="0070C0"/>
                </a:solidFill>
              </a:rPr>
              <a:t>이진트리는</a:t>
            </a:r>
            <a:r>
              <a:rPr lang="ko-KR" altLang="en-US" sz="2400" b="1" dirty="0">
                <a:solidFill>
                  <a:srgbClr val="0070C0"/>
                </a:solidFill>
              </a:rPr>
              <a:t> 순환적 구성</a:t>
            </a:r>
          </a:p>
          <a:p>
            <a:pPr lvl="1"/>
            <a:r>
              <a:rPr lang="ko-KR" altLang="en-US" sz="2000" dirty="0" err="1"/>
              <a:t>노드의</a:t>
            </a:r>
            <a:r>
              <a:rPr lang="ko-KR" altLang="en-US" sz="2000" dirty="0"/>
              <a:t> 왼쪽 자식 </a:t>
            </a:r>
            <a:r>
              <a:rPr lang="ko-KR" altLang="en-US" sz="2000" dirty="0" err="1"/>
              <a:t>노드를</a:t>
            </a:r>
            <a:r>
              <a:rPr lang="ko-KR" altLang="en-US" sz="2000" dirty="0"/>
              <a:t> 루트로 하는 왼쪽 </a:t>
            </a:r>
            <a:r>
              <a:rPr lang="ko-KR" altLang="en-US" sz="2000" dirty="0" err="1"/>
              <a:t>서브트리도</a:t>
            </a:r>
            <a:r>
              <a:rPr lang="ko-KR" altLang="en-US" sz="2000" dirty="0"/>
              <a:t> 이진 트리</a:t>
            </a:r>
          </a:p>
          <a:p>
            <a:pPr lvl="1"/>
            <a:r>
              <a:rPr lang="ko-KR" altLang="en-US" sz="2000" dirty="0" err="1"/>
              <a:t>노드의</a:t>
            </a:r>
            <a:r>
              <a:rPr lang="ko-KR" altLang="en-US" sz="2000" dirty="0"/>
              <a:t> 오른쪽 자식 </a:t>
            </a:r>
            <a:r>
              <a:rPr lang="ko-KR" altLang="en-US" sz="2000" dirty="0" err="1"/>
              <a:t>노드를</a:t>
            </a:r>
            <a:r>
              <a:rPr lang="ko-KR" altLang="en-US" sz="2000" dirty="0"/>
              <a:t> 루트로 하는 오른쪽 서브 </a:t>
            </a:r>
            <a:r>
              <a:rPr lang="ko-KR" altLang="en-US" sz="2000" dirty="0" err="1"/>
              <a:t>트리도</a:t>
            </a:r>
            <a:r>
              <a:rPr lang="ko-KR" altLang="en-US" sz="2000" dirty="0"/>
              <a:t> 이진 트리</a:t>
            </a:r>
          </a:p>
          <a:p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 bwMode="auto">
          <a:xfrm>
            <a:off x="2495600" y="2236788"/>
            <a:ext cx="7215187" cy="450056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9" name="Group 4"/>
          <p:cNvGrpSpPr>
            <a:grpSpLocks/>
          </p:cNvGrpSpPr>
          <p:nvPr/>
        </p:nvGrpSpPr>
        <p:grpSpPr bwMode="auto">
          <a:xfrm>
            <a:off x="3160713" y="5162550"/>
            <a:ext cx="1700212" cy="1065213"/>
            <a:chOff x="567" y="2578"/>
            <a:chExt cx="1071" cy="671"/>
          </a:xfrm>
        </p:grpSpPr>
        <p:sp>
          <p:nvSpPr>
            <p:cNvPr id="40" name="Line 5"/>
            <p:cNvSpPr>
              <a:spLocks noChangeShapeType="1"/>
            </p:cNvSpPr>
            <p:nvPr/>
          </p:nvSpPr>
          <p:spPr bwMode="auto">
            <a:xfrm flipH="1">
              <a:off x="785" y="2578"/>
              <a:ext cx="305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>
              <a:off x="1097" y="2578"/>
              <a:ext cx="305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567" y="2932"/>
              <a:ext cx="363" cy="31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9200" anchor="ctr"/>
            <a:lstStyle/>
            <a:p>
              <a:pPr algn="ctr"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H</a:t>
              </a:r>
            </a:p>
          </p:txBody>
        </p:sp>
        <p:sp>
          <p:nvSpPr>
            <p:cNvPr id="43" name="Oval 8"/>
            <p:cNvSpPr>
              <a:spLocks noChangeArrowheads="1"/>
            </p:cNvSpPr>
            <p:nvPr/>
          </p:nvSpPr>
          <p:spPr bwMode="auto">
            <a:xfrm>
              <a:off x="1275" y="2931"/>
              <a:ext cx="363" cy="31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9200" anchor="ctr"/>
            <a:lstStyle/>
            <a:p>
              <a:pPr algn="ctr"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I</a:t>
              </a:r>
            </a:p>
          </p:txBody>
        </p:sp>
      </p:grpSp>
      <p:grpSp>
        <p:nvGrpSpPr>
          <p:cNvPr id="44" name="Group 9"/>
          <p:cNvGrpSpPr>
            <a:grpSpLocks/>
          </p:cNvGrpSpPr>
          <p:nvPr/>
        </p:nvGrpSpPr>
        <p:grpSpPr bwMode="auto">
          <a:xfrm>
            <a:off x="5872163" y="5162550"/>
            <a:ext cx="1700212" cy="1065213"/>
            <a:chOff x="567" y="2578"/>
            <a:chExt cx="1071" cy="671"/>
          </a:xfrm>
        </p:grpSpPr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H="1">
              <a:off x="785" y="2578"/>
              <a:ext cx="305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1097" y="2578"/>
              <a:ext cx="305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Oval 12"/>
            <p:cNvSpPr>
              <a:spLocks noChangeArrowheads="1"/>
            </p:cNvSpPr>
            <p:nvPr/>
          </p:nvSpPr>
          <p:spPr bwMode="auto">
            <a:xfrm>
              <a:off x="567" y="2932"/>
              <a:ext cx="363" cy="31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9200" anchor="ctr"/>
            <a:lstStyle/>
            <a:p>
              <a:pPr algn="ctr"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J</a:t>
              </a:r>
            </a:p>
          </p:txBody>
        </p:sp>
        <p:sp>
          <p:nvSpPr>
            <p:cNvPr id="48" name="Oval 13"/>
            <p:cNvSpPr>
              <a:spLocks noChangeArrowheads="1"/>
            </p:cNvSpPr>
            <p:nvPr/>
          </p:nvSpPr>
          <p:spPr bwMode="auto">
            <a:xfrm>
              <a:off x="1275" y="2931"/>
              <a:ext cx="363" cy="31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9200" anchor="ctr"/>
            <a:lstStyle/>
            <a:p>
              <a:pPr algn="ctr"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K</a:t>
              </a:r>
            </a:p>
          </p:txBody>
        </p:sp>
      </p:grp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7947025" y="5153025"/>
            <a:ext cx="484188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" name="Oval 15"/>
          <p:cNvSpPr>
            <a:spLocks noChangeArrowheads="1"/>
          </p:cNvSpPr>
          <p:nvPr/>
        </p:nvSpPr>
        <p:spPr bwMode="auto">
          <a:xfrm>
            <a:off x="8229600" y="5713413"/>
            <a:ext cx="576263" cy="5032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9200" anchor="ctr"/>
          <a:lstStyle/>
          <a:p>
            <a:pPr algn="ctr"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>
            <a:off x="5934075" y="3027363"/>
            <a:ext cx="1144588" cy="622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" name="Line 17"/>
          <p:cNvSpPr>
            <a:spLocks noChangeShapeType="1"/>
          </p:cNvSpPr>
          <p:nvPr/>
        </p:nvSpPr>
        <p:spPr bwMode="auto">
          <a:xfrm flipH="1">
            <a:off x="4702175" y="3035300"/>
            <a:ext cx="1244600" cy="614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" name="Oval 18"/>
          <p:cNvSpPr>
            <a:spLocks noChangeArrowheads="1"/>
          </p:cNvSpPr>
          <p:nvPr/>
        </p:nvSpPr>
        <p:spPr bwMode="auto">
          <a:xfrm>
            <a:off x="5651500" y="2532063"/>
            <a:ext cx="576263" cy="50323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9200" anchor="ctr"/>
          <a:lstStyle/>
          <a:p>
            <a:pPr algn="ctr"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 flipH="1">
            <a:off x="6761163" y="4087813"/>
            <a:ext cx="484187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7256463" y="4087813"/>
            <a:ext cx="484187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6926263" y="3597275"/>
            <a:ext cx="576262" cy="50323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9200" anchor="ctr"/>
          <a:lstStyle/>
          <a:p>
            <a:pPr algn="ctr"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57" name="Oval 22"/>
          <p:cNvSpPr>
            <a:spLocks noChangeArrowheads="1"/>
          </p:cNvSpPr>
          <p:nvPr/>
        </p:nvSpPr>
        <p:spPr bwMode="auto">
          <a:xfrm>
            <a:off x="6415088" y="4649788"/>
            <a:ext cx="576262" cy="5032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9200" anchor="ctr"/>
          <a:lstStyle/>
          <a:p>
            <a:pPr algn="ctr"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>
            <a:off x="7539038" y="4648200"/>
            <a:ext cx="576262" cy="5032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9200" anchor="ctr"/>
          <a:lstStyle/>
          <a:p>
            <a:pPr algn="ctr"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59" name="Line 24"/>
          <p:cNvSpPr>
            <a:spLocks noChangeShapeType="1"/>
          </p:cNvSpPr>
          <p:nvPr/>
        </p:nvSpPr>
        <p:spPr bwMode="auto">
          <a:xfrm flipH="1">
            <a:off x="4086225" y="4094163"/>
            <a:ext cx="484188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" name="Line 25"/>
          <p:cNvSpPr>
            <a:spLocks noChangeShapeType="1"/>
          </p:cNvSpPr>
          <p:nvPr/>
        </p:nvSpPr>
        <p:spPr bwMode="auto">
          <a:xfrm>
            <a:off x="4581525" y="4094163"/>
            <a:ext cx="484188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4327525" y="3603625"/>
            <a:ext cx="576263" cy="50323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9200" anchor="ctr"/>
          <a:lstStyle/>
          <a:p>
            <a:pPr algn="ctr"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62" name="Oval 27"/>
          <p:cNvSpPr>
            <a:spLocks noChangeArrowheads="1"/>
          </p:cNvSpPr>
          <p:nvPr/>
        </p:nvSpPr>
        <p:spPr bwMode="auto">
          <a:xfrm>
            <a:off x="3740150" y="4656138"/>
            <a:ext cx="576263" cy="5032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9200" anchor="ctr"/>
          <a:lstStyle/>
          <a:p>
            <a:pPr algn="ctr"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63" name="Oval 28"/>
          <p:cNvSpPr>
            <a:spLocks noChangeArrowheads="1"/>
          </p:cNvSpPr>
          <p:nvPr/>
        </p:nvSpPr>
        <p:spPr bwMode="auto">
          <a:xfrm>
            <a:off x="4864100" y="4654550"/>
            <a:ext cx="576263" cy="5032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9200" anchor="ctr"/>
          <a:lstStyle/>
          <a:p>
            <a:pPr algn="ctr">
              <a:defRPr/>
            </a:pPr>
            <a:r>
              <a:rPr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grpSp>
        <p:nvGrpSpPr>
          <p:cNvPr id="64" name="Group 35"/>
          <p:cNvGrpSpPr>
            <a:grpSpLocks/>
          </p:cNvGrpSpPr>
          <p:nvPr/>
        </p:nvGrpSpPr>
        <p:grpSpPr bwMode="auto">
          <a:xfrm>
            <a:off x="2784475" y="4152900"/>
            <a:ext cx="2187575" cy="2366963"/>
            <a:chOff x="703" y="1650"/>
            <a:chExt cx="1378" cy="1491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857" y="1670"/>
              <a:ext cx="1224" cy="1471"/>
            </a:xfrm>
            <a:custGeom>
              <a:avLst/>
              <a:gdLst>
                <a:gd name="T0" fmla="*/ 12 w 1950"/>
                <a:gd name="T1" fmla="*/ 1 h 2661"/>
                <a:gd name="T2" fmla="*/ 9 w 1950"/>
                <a:gd name="T3" fmla="*/ 1 h 2661"/>
                <a:gd name="T4" fmla="*/ 1 w 1950"/>
                <a:gd name="T5" fmla="*/ 6 h 2661"/>
                <a:gd name="T6" fmla="*/ 6 w 1950"/>
                <a:gd name="T7" fmla="*/ 6 h 2661"/>
                <a:gd name="T8" fmla="*/ 18 w 1950"/>
                <a:gd name="T9" fmla="*/ 6 h 2661"/>
                <a:gd name="T10" fmla="*/ 12 w 1950"/>
                <a:gd name="T11" fmla="*/ 1 h 26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50"/>
                <a:gd name="T19" fmla="*/ 0 h 2661"/>
                <a:gd name="T20" fmla="*/ 1950 w 1950"/>
                <a:gd name="T21" fmla="*/ 2661 h 26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50" h="2661">
                  <a:moveTo>
                    <a:pt x="1247" y="325"/>
                  </a:moveTo>
                  <a:cubicBezTo>
                    <a:pt x="1103" y="0"/>
                    <a:pt x="1171" y="84"/>
                    <a:pt x="975" y="371"/>
                  </a:cubicBezTo>
                  <a:cubicBezTo>
                    <a:pt x="779" y="658"/>
                    <a:pt x="136" y="1717"/>
                    <a:pt x="68" y="2049"/>
                  </a:cubicBezTo>
                  <a:cubicBezTo>
                    <a:pt x="0" y="2381"/>
                    <a:pt x="271" y="2321"/>
                    <a:pt x="566" y="2366"/>
                  </a:cubicBezTo>
                  <a:cubicBezTo>
                    <a:pt x="861" y="2411"/>
                    <a:pt x="1724" y="2661"/>
                    <a:pt x="1837" y="2321"/>
                  </a:cubicBezTo>
                  <a:cubicBezTo>
                    <a:pt x="1950" y="1981"/>
                    <a:pt x="1391" y="650"/>
                    <a:pt x="1247" y="325"/>
                  </a:cubicBez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Text Box 37"/>
            <p:cNvSpPr txBox="1">
              <a:spLocks noChangeArrowheads="1"/>
            </p:cNvSpPr>
            <p:nvPr/>
          </p:nvSpPr>
          <p:spPr bwMode="auto">
            <a:xfrm>
              <a:off x="703" y="1650"/>
              <a:ext cx="105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r>
                <a:rPr lang="ko-KR" altLang="en-US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왼쪽 서브트리</a:t>
              </a:r>
            </a:p>
          </p:txBody>
        </p:sp>
      </p:grpSp>
      <p:grpSp>
        <p:nvGrpSpPr>
          <p:cNvPr id="67" name="Group 38"/>
          <p:cNvGrpSpPr>
            <a:grpSpLocks/>
          </p:cNvGrpSpPr>
          <p:nvPr/>
        </p:nvGrpSpPr>
        <p:grpSpPr bwMode="auto">
          <a:xfrm>
            <a:off x="4568825" y="4135438"/>
            <a:ext cx="1860550" cy="1287462"/>
            <a:chOff x="1827" y="1639"/>
            <a:chExt cx="1172" cy="811"/>
          </a:xfrm>
        </p:grpSpPr>
        <p:sp>
          <p:nvSpPr>
            <p:cNvPr id="68" name="Freeform 39"/>
            <p:cNvSpPr>
              <a:spLocks/>
            </p:cNvSpPr>
            <p:nvPr/>
          </p:nvSpPr>
          <p:spPr bwMode="auto">
            <a:xfrm rot="-464751">
              <a:off x="1848" y="1745"/>
              <a:ext cx="626" cy="705"/>
            </a:xfrm>
            <a:custGeom>
              <a:avLst/>
              <a:gdLst>
                <a:gd name="T0" fmla="*/ 0 w 1950"/>
                <a:gd name="T1" fmla="*/ 0 h 2661"/>
                <a:gd name="T2" fmla="*/ 0 w 1950"/>
                <a:gd name="T3" fmla="*/ 0 h 2661"/>
                <a:gd name="T4" fmla="*/ 0 w 1950"/>
                <a:gd name="T5" fmla="*/ 0 h 2661"/>
                <a:gd name="T6" fmla="*/ 0 w 1950"/>
                <a:gd name="T7" fmla="*/ 0 h 2661"/>
                <a:gd name="T8" fmla="*/ 0 w 1950"/>
                <a:gd name="T9" fmla="*/ 0 h 2661"/>
                <a:gd name="T10" fmla="*/ 0 w 1950"/>
                <a:gd name="T11" fmla="*/ 0 h 26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50"/>
                <a:gd name="T19" fmla="*/ 0 h 2661"/>
                <a:gd name="T20" fmla="*/ 1950 w 1950"/>
                <a:gd name="T21" fmla="*/ 2661 h 26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50" h="2661">
                  <a:moveTo>
                    <a:pt x="1247" y="325"/>
                  </a:moveTo>
                  <a:cubicBezTo>
                    <a:pt x="1103" y="0"/>
                    <a:pt x="1171" y="84"/>
                    <a:pt x="975" y="371"/>
                  </a:cubicBezTo>
                  <a:cubicBezTo>
                    <a:pt x="779" y="658"/>
                    <a:pt x="136" y="1717"/>
                    <a:pt x="68" y="2049"/>
                  </a:cubicBezTo>
                  <a:cubicBezTo>
                    <a:pt x="0" y="2381"/>
                    <a:pt x="271" y="2321"/>
                    <a:pt x="566" y="2366"/>
                  </a:cubicBezTo>
                  <a:cubicBezTo>
                    <a:pt x="861" y="2411"/>
                    <a:pt x="1724" y="2661"/>
                    <a:pt x="1837" y="2321"/>
                  </a:cubicBezTo>
                  <a:cubicBezTo>
                    <a:pt x="1950" y="1981"/>
                    <a:pt x="1391" y="650"/>
                    <a:pt x="1247" y="325"/>
                  </a:cubicBez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Text Box 40"/>
            <p:cNvSpPr txBox="1">
              <a:spLocks noChangeArrowheads="1"/>
            </p:cNvSpPr>
            <p:nvPr/>
          </p:nvSpPr>
          <p:spPr bwMode="auto">
            <a:xfrm>
              <a:off x="1827" y="1639"/>
              <a:ext cx="117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r>
                <a:rPr lang="ko-KR" altLang="en-US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오른쪽 서브트리</a:t>
              </a:r>
            </a:p>
          </p:txBody>
        </p:sp>
      </p:grpSp>
      <p:grpSp>
        <p:nvGrpSpPr>
          <p:cNvPr id="70" name="Group 41"/>
          <p:cNvGrpSpPr>
            <a:grpSpLocks/>
          </p:cNvGrpSpPr>
          <p:nvPr/>
        </p:nvGrpSpPr>
        <p:grpSpPr bwMode="auto">
          <a:xfrm>
            <a:off x="5707063" y="4170363"/>
            <a:ext cx="1943100" cy="2335212"/>
            <a:chOff x="2544" y="1661"/>
            <a:chExt cx="1224" cy="1471"/>
          </a:xfrm>
        </p:grpSpPr>
        <p:sp>
          <p:nvSpPr>
            <p:cNvPr id="71" name="Freeform 42"/>
            <p:cNvSpPr>
              <a:spLocks/>
            </p:cNvSpPr>
            <p:nvPr/>
          </p:nvSpPr>
          <p:spPr bwMode="auto">
            <a:xfrm rot="-247154">
              <a:off x="2544" y="1661"/>
              <a:ext cx="1224" cy="1471"/>
            </a:xfrm>
            <a:custGeom>
              <a:avLst/>
              <a:gdLst>
                <a:gd name="T0" fmla="*/ 12 w 1950"/>
                <a:gd name="T1" fmla="*/ 1 h 2661"/>
                <a:gd name="T2" fmla="*/ 9 w 1950"/>
                <a:gd name="T3" fmla="*/ 1 h 2661"/>
                <a:gd name="T4" fmla="*/ 1 w 1950"/>
                <a:gd name="T5" fmla="*/ 6 h 2661"/>
                <a:gd name="T6" fmla="*/ 6 w 1950"/>
                <a:gd name="T7" fmla="*/ 6 h 2661"/>
                <a:gd name="T8" fmla="*/ 18 w 1950"/>
                <a:gd name="T9" fmla="*/ 6 h 2661"/>
                <a:gd name="T10" fmla="*/ 12 w 1950"/>
                <a:gd name="T11" fmla="*/ 1 h 26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50"/>
                <a:gd name="T19" fmla="*/ 0 h 2661"/>
                <a:gd name="T20" fmla="*/ 1950 w 1950"/>
                <a:gd name="T21" fmla="*/ 2661 h 26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50" h="2661">
                  <a:moveTo>
                    <a:pt x="1247" y="325"/>
                  </a:moveTo>
                  <a:cubicBezTo>
                    <a:pt x="1103" y="0"/>
                    <a:pt x="1171" y="84"/>
                    <a:pt x="975" y="371"/>
                  </a:cubicBezTo>
                  <a:cubicBezTo>
                    <a:pt x="779" y="658"/>
                    <a:pt x="136" y="1717"/>
                    <a:pt x="68" y="2049"/>
                  </a:cubicBezTo>
                  <a:cubicBezTo>
                    <a:pt x="0" y="2381"/>
                    <a:pt x="271" y="2321"/>
                    <a:pt x="566" y="2366"/>
                  </a:cubicBezTo>
                  <a:cubicBezTo>
                    <a:pt x="861" y="2411"/>
                    <a:pt x="1724" y="2661"/>
                    <a:pt x="1837" y="2321"/>
                  </a:cubicBezTo>
                  <a:cubicBezTo>
                    <a:pt x="1950" y="1981"/>
                    <a:pt x="1391" y="650"/>
                    <a:pt x="1247" y="325"/>
                  </a:cubicBez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Text Box 43"/>
            <p:cNvSpPr txBox="1">
              <a:spLocks noChangeArrowheads="1"/>
            </p:cNvSpPr>
            <p:nvPr/>
          </p:nvSpPr>
          <p:spPr bwMode="auto">
            <a:xfrm>
              <a:off x="2638" y="1805"/>
              <a:ext cx="105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r>
                <a:rPr lang="ko-KR" altLang="en-US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왼쪽 서브트리</a:t>
              </a:r>
            </a:p>
          </p:txBody>
        </p:sp>
      </p:grpSp>
      <p:grpSp>
        <p:nvGrpSpPr>
          <p:cNvPr id="73" name="Group 44"/>
          <p:cNvGrpSpPr>
            <a:grpSpLocks/>
          </p:cNvGrpSpPr>
          <p:nvPr/>
        </p:nvGrpSpPr>
        <p:grpSpPr bwMode="auto">
          <a:xfrm>
            <a:off x="7440613" y="4349750"/>
            <a:ext cx="1933575" cy="1992313"/>
            <a:chOff x="3636" y="1774"/>
            <a:chExt cx="1218" cy="1255"/>
          </a:xfrm>
        </p:grpSpPr>
        <p:sp>
          <p:nvSpPr>
            <p:cNvPr id="74" name="Freeform 45"/>
            <p:cNvSpPr>
              <a:spLocks/>
            </p:cNvSpPr>
            <p:nvPr/>
          </p:nvSpPr>
          <p:spPr bwMode="auto">
            <a:xfrm>
              <a:off x="3636" y="1774"/>
              <a:ext cx="952" cy="1255"/>
            </a:xfrm>
            <a:custGeom>
              <a:avLst/>
              <a:gdLst>
                <a:gd name="T0" fmla="*/ 151 w 952"/>
                <a:gd name="T1" fmla="*/ 23 h 1255"/>
                <a:gd name="T2" fmla="*/ 559 w 952"/>
                <a:gd name="T3" fmla="*/ 386 h 1255"/>
                <a:gd name="T4" fmla="*/ 922 w 952"/>
                <a:gd name="T5" fmla="*/ 1112 h 1255"/>
                <a:gd name="T6" fmla="*/ 741 w 952"/>
                <a:gd name="T7" fmla="*/ 1202 h 1255"/>
                <a:gd name="T8" fmla="*/ 378 w 952"/>
                <a:gd name="T9" fmla="*/ 1157 h 1255"/>
                <a:gd name="T10" fmla="*/ 60 w 952"/>
                <a:gd name="T11" fmla="*/ 613 h 1255"/>
                <a:gd name="T12" fmla="*/ 15 w 952"/>
                <a:gd name="T13" fmla="*/ 250 h 1255"/>
                <a:gd name="T14" fmla="*/ 151 w 952"/>
                <a:gd name="T15" fmla="*/ 23 h 12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52"/>
                <a:gd name="T25" fmla="*/ 0 h 1255"/>
                <a:gd name="T26" fmla="*/ 952 w 952"/>
                <a:gd name="T27" fmla="*/ 1255 h 125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52" h="1255">
                  <a:moveTo>
                    <a:pt x="151" y="23"/>
                  </a:moveTo>
                  <a:cubicBezTo>
                    <a:pt x="242" y="46"/>
                    <a:pt x="431" y="205"/>
                    <a:pt x="559" y="386"/>
                  </a:cubicBezTo>
                  <a:cubicBezTo>
                    <a:pt x="687" y="567"/>
                    <a:pt x="892" y="976"/>
                    <a:pt x="922" y="1112"/>
                  </a:cubicBezTo>
                  <a:cubicBezTo>
                    <a:pt x="952" y="1248"/>
                    <a:pt x="832" y="1194"/>
                    <a:pt x="741" y="1202"/>
                  </a:cubicBezTo>
                  <a:cubicBezTo>
                    <a:pt x="650" y="1210"/>
                    <a:pt x="491" y="1255"/>
                    <a:pt x="378" y="1157"/>
                  </a:cubicBezTo>
                  <a:cubicBezTo>
                    <a:pt x="265" y="1059"/>
                    <a:pt x="120" y="764"/>
                    <a:pt x="60" y="613"/>
                  </a:cubicBezTo>
                  <a:cubicBezTo>
                    <a:pt x="0" y="462"/>
                    <a:pt x="7" y="348"/>
                    <a:pt x="15" y="250"/>
                  </a:cubicBezTo>
                  <a:cubicBezTo>
                    <a:pt x="23" y="152"/>
                    <a:pt x="60" y="0"/>
                    <a:pt x="151" y="23"/>
                  </a:cubicBez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Text Box 46"/>
            <p:cNvSpPr txBox="1">
              <a:spLocks noChangeArrowheads="1"/>
            </p:cNvSpPr>
            <p:nvPr/>
          </p:nvSpPr>
          <p:spPr bwMode="auto">
            <a:xfrm>
              <a:off x="3681" y="1794"/>
              <a:ext cx="117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r>
                <a:rPr lang="ko-KR" altLang="en-US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오른쪽 서브트리</a:t>
              </a:r>
            </a:p>
          </p:txBody>
        </p:sp>
      </p:grpSp>
      <p:grpSp>
        <p:nvGrpSpPr>
          <p:cNvPr id="76" name="Group 47"/>
          <p:cNvGrpSpPr>
            <a:grpSpLocks/>
          </p:cNvGrpSpPr>
          <p:nvPr/>
        </p:nvGrpSpPr>
        <p:grpSpPr bwMode="auto">
          <a:xfrm>
            <a:off x="5649913" y="2236788"/>
            <a:ext cx="576262" cy="795337"/>
            <a:chOff x="2508" y="443"/>
            <a:chExt cx="363" cy="501"/>
          </a:xfrm>
        </p:grpSpPr>
        <p:sp>
          <p:nvSpPr>
            <p:cNvPr id="77" name="Text Box 48"/>
            <p:cNvSpPr txBox="1">
              <a:spLocks noChangeArrowheads="1"/>
            </p:cNvSpPr>
            <p:nvPr/>
          </p:nvSpPr>
          <p:spPr bwMode="auto">
            <a:xfrm>
              <a:off x="2518" y="443"/>
              <a:ext cx="34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루트</a:t>
              </a:r>
            </a:p>
          </p:txBody>
        </p:sp>
        <p:sp>
          <p:nvSpPr>
            <p:cNvPr id="78" name="Oval 49"/>
            <p:cNvSpPr>
              <a:spLocks noChangeArrowheads="1"/>
            </p:cNvSpPr>
            <p:nvPr/>
          </p:nvSpPr>
          <p:spPr bwMode="auto">
            <a:xfrm>
              <a:off x="2508" y="627"/>
              <a:ext cx="363" cy="3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79200" anchor="ctr"/>
            <a:lstStyle/>
            <a:p>
              <a:pPr algn="ctr"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</p:grpSp>
      <p:grpSp>
        <p:nvGrpSpPr>
          <p:cNvPr id="79" name="Group 50"/>
          <p:cNvGrpSpPr>
            <a:grpSpLocks/>
          </p:cNvGrpSpPr>
          <p:nvPr/>
        </p:nvGrpSpPr>
        <p:grpSpPr bwMode="auto">
          <a:xfrm>
            <a:off x="4324350" y="3303588"/>
            <a:ext cx="576263" cy="795337"/>
            <a:chOff x="2508" y="443"/>
            <a:chExt cx="363" cy="501"/>
          </a:xfrm>
        </p:grpSpPr>
        <p:sp>
          <p:nvSpPr>
            <p:cNvPr id="80" name="Text Box 51"/>
            <p:cNvSpPr txBox="1">
              <a:spLocks noChangeArrowheads="1"/>
            </p:cNvSpPr>
            <p:nvPr/>
          </p:nvSpPr>
          <p:spPr bwMode="auto">
            <a:xfrm>
              <a:off x="2518" y="443"/>
              <a:ext cx="34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루트</a:t>
              </a:r>
            </a:p>
          </p:txBody>
        </p:sp>
        <p:sp>
          <p:nvSpPr>
            <p:cNvPr id="81" name="Oval 52"/>
            <p:cNvSpPr>
              <a:spLocks noChangeArrowheads="1"/>
            </p:cNvSpPr>
            <p:nvPr/>
          </p:nvSpPr>
          <p:spPr bwMode="auto">
            <a:xfrm>
              <a:off x="2508" y="627"/>
              <a:ext cx="363" cy="3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79200" anchor="ctr"/>
            <a:lstStyle/>
            <a:p>
              <a:pPr algn="ctr">
                <a:defRPr/>
              </a:pPr>
              <a:endParaRPr lang="ko-KR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2" name="Group 53"/>
          <p:cNvGrpSpPr>
            <a:grpSpLocks/>
          </p:cNvGrpSpPr>
          <p:nvPr/>
        </p:nvGrpSpPr>
        <p:grpSpPr bwMode="auto">
          <a:xfrm>
            <a:off x="6932613" y="3306763"/>
            <a:ext cx="576262" cy="795337"/>
            <a:chOff x="2508" y="443"/>
            <a:chExt cx="363" cy="501"/>
          </a:xfrm>
        </p:grpSpPr>
        <p:sp>
          <p:nvSpPr>
            <p:cNvPr id="83" name="Text Box 54"/>
            <p:cNvSpPr txBox="1">
              <a:spLocks noChangeArrowheads="1"/>
            </p:cNvSpPr>
            <p:nvPr/>
          </p:nvSpPr>
          <p:spPr bwMode="auto">
            <a:xfrm>
              <a:off x="2518" y="443"/>
              <a:ext cx="34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루트</a:t>
              </a:r>
            </a:p>
          </p:txBody>
        </p:sp>
        <p:sp>
          <p:nvSpPr>
            <p:cNvPr id="84" name="Oval 55"/>
            <p:cNvSpPr>
              <a:spLocks noChangeArrowheads="1"/>
            </p:cNvSpPr>
            <p:nvPr/>
          </p:nvSpPr>
          <p:spPr bwMode="auto">
            <a:xfrm>
              <a:off x="2508" y="627"/>
              <a:ext cx="363" cy="3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79200" anchor="ctr"/>
            <a:lstStyle/>
            <a:p>
              <a:pPr algn="ctr">
                <a:defRPr/>
              </a:pPr>
              <a:endParaRPr lang="ko-KR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981761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2" id="{7E43B2CB-372D-4A07-A149-670F92D376A1}" vid="{2B94142C-BAF8-4461-9839-5323622061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3695</TotalTime>
  <Words>1840</Words>
  <Application>Microsoft Office PowerPoint</Application>
  <PresentationFormat>와이드스크린</PresentationFormat>
  <Paragraphs>530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테마2</vt:lpstr>
      <vt:lpstr>PowerPoint 프레젠테이션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김진평</dc:creator>
  <cp:lastModifiedBy>NamChoonSung</cp:lastModifiedBy>
  <cp:revision>117</cp:revision>
  <dcterms:created xsi:type="dcterms:W3CDTF">2015-05-04T07:05:59Z</dcterms:created>
  <dcterms:modified xsi:type="dcterms:W3CDTF">2018-04-02T11:49:47Z</dcterms:modified>
</cp:coreProperties>
</file>