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6" r:id="rId3"/>
    <p:sldId id="338" r:id="rId4"/>
    <p:sldId id="339" r:id="rId5"/>
    <p:sldId id="354" r:id="rId6"/>
    <p:sldId id="340" r:id="rId7"/>
    <p:sldId id="341" r:id="rId8"/>
    <p:sldId id="355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7" r:id="rId22"/>
    <p:sldId id="356" r:id="rId23"/>
    <p:sldId id="358" r:id="rId24"/>
    <p:sldId id="315" r:id="rId25"/>
    <p:sldId id="316" r:id="rId26"/>
    <p:sldId id="317" r:id="rId27"/>
    <p:sldId id="359" r:id="rId28"/>
    <p:sldId id="318" r:id="rId29"/>
    <p:sldId id="319" r:id="rId30"/>
    <p:sldId id="320" r:id="rId31"/>
    <p:sldId id="360" r:id="rId32"/>
    <p:sldId id="321" r:id="rId33"/>
    <p:sldId id="322" r:id="rId34"/>
    <p:sldId id="361" r:id="rId35"/>
    <p:sldId id="323" r:id="rId36"/>
    <p:sldId id="36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4862D-0FB2-4248-A1CF-3AF4C3692001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97B0-D00C-4208-98E1-B0AC8F60A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1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6069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0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E23-059E-41BA-8414-6959ACF4935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533939" y="1626704"/>
            <a:ext cx="8915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데이터구조와 알고리즘</a:t>
            </a: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트리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(Tree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) - II</a:t>
            </a:r>
            <a:endParaRPr lang="en-US" altLang="ko-KR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724439" y="3743739"/>
            <a:ext cx="8534400" cy="1752600"/>
          </a:xfrm>
        </p:spPr>
        <p:txBody>
          <a:bodyPr/>
          <a:lstStyle/>
          <a:p>
            <a:r>
              <a:rPr lang="ko-KR" altLang="en-US" dirty="0" smtClean="0"/>
              <a:t>남춘성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3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3" indent="-342900"/>
            <a:r>
              <a:rPr lang="ko-KR" altLang="en-US" sz="2000" dirty="0"/>
              <a:t>단순 연결 리스트로 표현한 </a:t>
            </a:r>
            <a:r>
              <a:rPr lang="ko-KR" altLang="en-US" sz="2000" dirty="0" err="1"/>
              <a:t>이진트리에서의</a:t>
            </a:r>
            <a:r>
              <a:rPr lang="ko-KR" altLang="en-US" sz="2000" dirty="0"/>
              <a:t> 원소 </a:t>
            </a:r>
            <a:r>
              <a:rPr lang="en-US" altLang="ko-KR" sz="2000" dirty="0"/>
              <a:t>4 </a:t>
            </a:r>
            <a:r>
              <a:rPr lang="ko-KR" altLang="en-US" sz="2000" dirty="0"/>
              <a:t>삽입하기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586037"/>
            <a:ext cx="4924425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9" y="2576512"/>
            <a:ext cx="4962525" cy="2495550"/>
          </a:xfrm>
          <a:prstGeom prst="rect">
            <a:avLst/>
          </a:prstGeom>
        </p:spPr>
      </p:pic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65463" y="2872619"/>
            <a:ext cx="320675" cy="525462"/>
            <a:chOff x="5037" y="2432"/>
            <a:chExt cx="202" cy="331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5103" y="2432"/>
              <a:ext cx="0" cy="1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037" y="2532"/>
              <a:ext cx="20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q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168525" y="3506031"/>
            <a:ext cx="320675" cy="525463"/>
            <a:chOff x="5037" y="2432"/>
            <a:chExt cx="202" cy="331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5103" y="2432"/>
              <a:ext cx="0" cy="1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037" y="2532"/>
              <a:ext cx="20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q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859088" y="4088644"/>
            <a:ext cx="320675" cy="525462"/>
            <a:chOff x="5037" y="2432"/>
            <a:chExt cx="202" cy="331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5103" y="2432"/>
              <a:ext cx="0" cy="1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037" y="2532"/>
              <a:ext cx="20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q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057400" y="3845756"/>
            <a:ext cx="830263" cy="525463"/>
            <a:chOff x="1746" y="1594"/>
            <a:chExt cx="523" cy="331"/>
          </a:xfrm>
        </p:grpSpPr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2012" y="1594"/>
              <a:ext cx="227" cy="182"/>
            </a:xfrm>
            <a:prstGeom prst="irregularSeal2">
              <a:avLst/>
            </a:prstGeom>
            <a:noFill/>
            <a:ln w="19050" algn="ctr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marL="1714500" indent="-34290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endParaRPr lang="ko-KR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샘물" charset="-127"/>
                <a:ea typeface="샘물" charset="-127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746" y="1752"/>
              <a:ext cx="5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200" b="1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탐색실패</a:t>
              </a:r>
              <a:r>
                <a:rPr lang="en-US" altLang="ko-KR" sz="1200" b="1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04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이진 탐색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삭제 연산</a:t>
            </a:r>
          </a:p>
          <a:p>
            <a:pPr lvl="1">
              <a:buNone/>
              <a:defRPr/>
            </a:pPr>
            <a:r>
              <a:rPr lang="en-US" altLang="ko-KR" sz="2000" dirty="0"/>
              <a:t>1) </a:t>
            </a:r>
            <a:r>
              <a:rPr lang="ko-KR" altLang="en-US" sz="2000" dirty="0"/>
              <a:t>먼저 탐색 연산을 수행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삭제할 </a:t>
            </a:r>
            <a:r>
              <a:rPr lang="ko-KR" altLang="en-US" dirty="0" err="1"/>
              <a:t>노드의</a:t>
            </a:r>
            <a:r>
              <a:rPr lang="ko-KR" altLang="en-US" dirty="0"/>
              <a:t> 위치를 알아야 하므로 </a:t>
            </a:r>
            <a:r>
              <a:rPr lang="ko-KR" altLang="en-US" dirty="0" err="1"/>
              <a:t>트리를</a:t>
            </a:r>
            <a:r>
              <a:rPr lang="ko-KR" altLang="en-US" dirty="0"/>
              <a:t> 탐색한다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  <a:defRPr/>
            </a:pPr>
            <a:endParaRPr lang="en-US" altLang="ko-KR" dirty="0"/>
          </a:p>
          <a:p>
            <a:pPr lvl="1">
              <a:buNone/>
              <a:defRPr/>
            </a:pPr>
            <a:r>
              <a:rPr lang="en-US" altLang="ko-KR" sz="2000" dirty="0"/>
              <a:t>2) </a:t>
            </a:r>
            <a:r>
              <a:rPr lang="ko-KR" altLang="en-US" sz="2000" dirty="0"/>
              <a:t>탐색하여 찾은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삭제한다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 err="1"/>
              <a:t>노드의</a:t>
            </a:r>
            <a:r>
              <a:rPr lang="ko-KR" altLang="en-US" dirty="0"/>
              <a:t> 삭제 후에도 이진 탐색 </a:t>
            </a:r>
            <a:r>
              <a:rPr lang="ko-KR" altLang="en-US" dirty="0" err="1"/>
              <a:t>트리를</a:t>
            </a:r>
            <a:r>
              <a:rPr lang="ko-KR" altLang="en-US" dirty="0"/>
              <a:t> 유지해야 하므로 삭제 </a:t>
            </a:r>
            <a:r>
              <a:rPr lang="ko-KR" altLang="en-US" dirty="0" err="1"/>
              <a:t>노드의</a:t>
            </a:r>
            <a:r>
              <a:rPr lang="ko-KR" altLang="en-US" dirty="0"/>
              <a:t> 경우에 대한 후속 처리</a:t>
            </a:r>
            <a:r>
              <a:rPr lang="en-US" altLang="ko-KR" dirty="0"/>
              <a:t>(</a:t>
            </a:r>
            <a:r>
              <a:rPr lang="ko-KR" altLang="en-US" dirty="0"/>
              <a:t>이진 탐색 </a:t>
            </a:r>
            <a:r>
              <a:rPr lang="ko-KR" altLang="en-US" dirty="0" err="1"/>
              <a:t>트리의</a:t>
            </a:r>
            <a:r>
              <a:rPr lang="ko-KR" altLang="en-US" dirty="0"/>
              <a:t> 재구성 작업</a:t>
            </a:r>
            <a:r>
              <a:rPr lang="en-US" altLang="ko-KR" dirty="0"/>
              <a:t>)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sz="2000" dirty="0"/>
              <a:t>삭제할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경우</a:t>
            </a:r>
          </a:p>
          <a:p>
            <a:pPr lvl="4">
              <a:defRPr/>
            </a:pPr>
            <a:r>
              <a:rPr lang="ko-KR" altLang="en-US" sz="2000" dirty="0"/>
              <a:t>삭제할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단말노드인</a:t>
            </a:r>
            <a:r>
              <a:rPr lang="ko-KR" altLang="en-US" sz="2000" dirty="0"/>
              <a:t>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차수가 </a:t>
            </a:r>
            <a:r>
              <a:rPr lang="en-US" altLang="ko-KR" sz="2000" dirty="0"/>
              <a:t>0</a:t>
            </a:r>
            <a:r>
              <a:rPr lang="ko-KR" altLang="en-US" sz="2000" dirty="0"/>
              <a:t>인 경우</a:t>
            </a:r>
          </a:p>
          <a:p>
            <a:pPr lvl="4">
              <a:defRPr/>
            </a:pPr>
            <a:r>
              <a:rPr lang="ko-KR" altLang="en-US" sz="2000" dirty="0"/>
              <a:t>삭제할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하나의 </a:t>
            </a:r>
            <a:r>
              <a:rPr lang="ko-KR" altLang="en-US" sz="2000" dirty="0" err="1"/>
              <a:t>자식노드를</a:t>
            </a:r>
            <a:r>
              <a:rPr lang="ko-KR" altLang="en-US" sz="2000" dirty="0"/>
              <a:t> 가진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차수가 </a:t>
            </a:r>
            <a:r>
              <a:rPr lang="en-US" altLang="ko-KR" sz="2000" dirty="0"/>
              <a:t>1</a:t>
            </a:r>
            <a:r>
              <a:rPr lang="ko-KR" altLang="en-US" sz="2000" dirty="0"/>
              <a:t>인 경우 </a:t>
            </a:r>
          </a:p>
          <a:p>
            <a:pPr lvl="4">
              <a:defRPr/>
            </a:pPr>
            <a:r>
              <a:rPr lang="ko-KR" altLang="en-US" sz="2000" dirty="0"/>
              <a:t>삭제할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자식노드를</a:t>
            </a:r>
            <a:r>
              <a:rPr lang="ko-KR" altLang="en-US" sz="2000" dirty="0"/>
              <a:t> 가진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차수가 </a:t>
            </a:r>
            <a:r>
              <a:rPr lang="en-US" altLang="ko-KR" sz="2000" dirty="0"/>
              <a:t>2</a:t>
            </a:r>
            <a:r>
              <a:rPr lang="ko-KR" altLang="en-US" sz="2000" dirty="0"/>
              <a:t>인 경우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58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단말 </a:t>
            </a:r>
            <a:r>
              <a:rPr lang="ko-KR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노드의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삭제 연산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 err="1">
                <a:latin typeface="+mn-ea"/>
              </a:rPr>
              <a:t>노드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를 삭제하는 경우</a:t>
            </a:r>
          </a:p>
          <a:p>
            <a:endParaRPr lang="ko-KR" altLang="en-US" dirty="0"/>
          </a:p>
        </p:txBody>
      </p:sp>
      <p:pic>
        <p:nvPicPr>
          <p:cNvPr id="4" name="Picture 6" descr="332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2" y="2092325"/>
            <a:ext cx="88931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10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80000"/>
              </a:lnSpc>
            </a:pP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를 삭제하는 경우에 대한 단순 연결 리스트 표현</a:t>
            </a:r>
          </a:p>
          <a:p>
            <a:pPr lvl="3"/>
            <a:r>
              <a:rPr lang="ko-KR" altLang="en-US" sz="2000" dirty="0" err="1"/>
              <a:t>노드를</a:t>
            </a:r>
            <a:r>
              <a:rPr lang="ko-KR" altLang="en-US" sz="2000" dirty="0"/>
              <a:t> 삭제하고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삭제한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부모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링크 필드에 </a:t>
            </a:r>
            <a:r>
              <a:rPr lang="en-US" altLang="ko-KR" sz="2000" dirty="0"/>
              <a:t>null </a:t>
            </a:r>
            <a:r>
              <a:rPr lang="ko-KR" altLang="en-US" sz="2000" dirty="0"/>
              <a:t>설정</a:t>
            </a:r>
          </a:p>
          <a:p>
            <a:endParaRPr lang="ko-KR" altLang="en-US" dirty="0"/>
          </a:p>
        </p:txBody>
      </p:sp>
      <p:pic>
        <p:nvPicPr>
          <p:cNvPr id="4" name="그림 6" descr="ch08-24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07" y="2582862"/>
            <a:ext cx="5086209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582862"/>
            <a:ext cx="5219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자식 </a:t>
            </a:r>
            <a:r>
              <a:rPr lang="ko-KR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노드가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하나인 </a:t>
            </a:r>
            <a:r>
              <a:rPr lang="ko-KR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즉 차수가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인 </a:t>
            </a:r>
            <a:r>
              <a:rPr lang="ko-KR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노드의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삭제 연산</a:t>
            </a:r>
          </a:p>
          <a:p>
            <a:pPr lvl="2">
              <a:defRPr/>
            </a:pPr>
            <a:r>
              <a:rPr lang="ko-KR" altLang="en-US" dirty="0" err="1"/>
              <a:t>노드를</a:t>
            </a:r>
            <a:r>
              <a:rPr lang="ko-KR" altLang="en-US" dirty="0"/>
              <a:t> 삭제하면</a:t>
            </a:r>
            <a:r>
              <a:rPr lang="en-US" altLang="ko-KR" dirty="0"/>
              <a:t>, </a:t>
            </a:r>
            <a:r>
              <a:rPr lang="ko-KR" altLang="en-US" dirty="0"/>
              <a:t>자식 </a:t>
            </a:r>
            <a:r>
              <a:rPr lang="ko-KR" altLang="en-US" dirty="0" err="1"/>
              <a:t>노드는</a:t>
            </a:r>
            <a:r>
              <a:rPr lang="ko-KR" altLang="en-US" dirty="0"/>
              <a:t> </a:t>
            </a:r>
            <a:r>
              <a:rPr lang="ko-KR" altLang="en-US" dirty="0" err="1"/>
              <a:t>트리에서</a:t>
            </a:r>
            <a:r>
              <a:rPr lang="ko-KR" altLang="en-US" dirty="0"/>
              <a:t> 연결이 끊어져서 고아가 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후속 처리 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이진 탐색 </a:t>
            </a:r>
            <a:r>
              <a:rPr lang="ko-KR" altLang="en-US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트리의</a:t>
            </a: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재구성</a:t>
            </a:r>
            <a:endParaRPr lang="ko-KR" altLang="en-US" b="1" dirty="0"/>
          </a:p>
          <a:p>
            <a:pPr lvl="3">
              <a:defRPr/>
            </a:pPr>
            <a:r>
              <a:rPr lang="ko-KR" altLang="en-US" sz="2000" dirty="0"/>
              <a:t> </a:t>
            </a:r>
            <a:r>
              <a:rPr lang="ko-KR" altLang="en-US" sz="2000" b="1" u="sng" dirty="0">
                <a:solidFill>
                  <a:srgbClr val="000066"/>
                </a:solidFill>
              </a:rPr>
              <a:t>삭제한 </a:t>
            </a:r>
            <a:r>
              <a:rPr lang="ko-KR" altLang="en-US" sz="2000" b="1" u="sng" dirty="0" err="1">
                <a:solidFill>
                  <a:srgbClr val="000066"/>
                </a:solidFill>
              </a:rPr>
              <a:t>부모노드의</a:t>
            </a:r>
            <a:r>
              <a:rPr lang="ko-KR" altLang="en-US" sz="2000" b="1" u="sng" dirty="0">
                <a:solidFill>
                  <a:srgbClr val="000066"/>
                </a:solidFill>
              </a:rPr>
              <a:t> 자리를 </a:t>
            </a:r>
            <a:r>
              <a:rPr lang="ko-KR" altLang="en-US" sz="2000" b="1" u="sng" dirty="0" err="1">
                <a:solidFill>
                  <a:srgbClr val="000066"/>
                </a:solidFill>
              </a:rPr>
              <a:t>자식노드에게</a:t>
            </a:r>
            <a:r>
              <a:rPr lang="ko-KR" altLang="en-US" sz="2000" b="1" u="sng" dirty="0">
                <a:solidFill>
                  <a:srgbClr val="000066"/>
                </a:solidFill>
              </a:rPr>
              <a:t> 물려준다</a:t>
            </a:r>
            <a:r>
              <a:rPr lang="en-US" altLang="ko-KR" sz="2000" u="sng" dirty="0"/>
              <a:t>.</a:t>
            </a:r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을 삭제하는 경우</a:t>
            </a:r>
          </a:p>
          <a:p>
            <a:endParaRPr lang="ko-KR" alt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5776913" y="4781550"/>
            <a:ext cx="454025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795713" y="4086225"/>
            <a:ext cx="1873250" cy="504825"/>
            <a:chOff x="1791" y="416"/>
            <a:chExt cx="1433" cy="31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791" y="416"/>
              <a:ext cx="707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498" y="416"/>
              <a:ext cx="726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545138" y="4468813"/>
            <a:ext cx="400050" cy="3794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2000" anchor="ctr"/>
          <a:lstStyle/>
          <a:p>
            <a:pPr>
              <a:defRPr/>
            </a:pPr>
            <a:endParaRPr lang="ko-KR" altLang="ko-KR" sz="1600" b="1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121025" y="4781550"/>
            <a:ext cx="1050925" cy="431800"/>
            <a:chOff x="3168" y="1117"/>
            <a:chExt cx="662" cy="272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168" y="1117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544" y="1117"/>
              <a:ext cx="28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537075" y="3735388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543300" y="4465638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5545138" y="4479925"/>
            <a:ext cx="388937" cy="368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 algn="ctr"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863850" y="5165725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4062413" y="5167313"/>
            <a:ext cx="355600" cy="336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824538" y="5167313"/>
            <a:ext cx="1004887" cy="996950"/>
            <a:chOff x="2457" y="2972"/>
            <a:chExt cx="633" cy="628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569" y="3183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 flipV="1">
              <a:off x="2791" y="3183"/>
              <a:ext cx="186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2457" y="3388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11</a:t>
              </a: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2866" y="3381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2679" y="2972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14</a:t>
              </a:r>
            </a:p>
          </p:txBody>
        </p:sp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4235450" y="3140075"/>
            <a:ext cx="965200" cy="538163"/>
            <a:chOff x="1456" y="1695"/>
            <a:chExt cx="608" cy="339"/>
          </a:xfrm>
        </p:grpSpPr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1688" y="1898"/>
              <a:ext cx="136" cy="136"/>
            </a:xfrm>
            <a:prstGeom prst="downArrow">
              <a:avLst>
                <a:gd name="adj1" fmla="val 40657"/>
                <a:gd name="adj2" fmla="val 53676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456" y="1695"/>
              <a:ext cx="6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탐색시작 </a:t>
              </a:r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865688" y="3721100"/>
            <a:ext cx="1052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4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en-US" altLang="ko-KR" sz="140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852988" y="4089400"/>
            <a:ext cx="744537" cy="3714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894388" y="4457700"/>
            <a:ext cx="1150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4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3883025" y="5502275"/>
            <a:ext cx="360363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3705225" y="5827713"/>
            <a:ext cx="355600" cy="336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8080375" y="3635375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삭제할 노드 </a:t>
            </a:r>
            <a:r>
              <a:rPr lang="ko-KR" altLang="en-US" sz="18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</a:t>
            </a:r>
          </a:p>
        </p:txBody>
      </p: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5976938" y="4627563"/>
            <a:ext cx="1498600" cy="596900"/>
            <a:chOff x="3470" y="1207"/>
            <a:chExt cx="944" cy="376"/>
          </a:xfrm>
        </p:grpSpPr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470" y="1207"/>
              <a:ext cx="325" cy="318"/>
            </a:xfrm>
            <a:custGeom>
              <a:avLst/>
              <a:gdLst>
                <a:gd name="T0" fmla="*/ 317 w 325"/>
                <a:gd name="T1" fmla="*/ 952 h 272"/>
                <a:gd name="T2" fmla="*/ 317 w 325"/>
                <a:gd name="T3" fmla="*/ 791 h 272"/>
                <a:gd name="T4" fmla="*/ 272 w 325"/>
                <a:gd name="T5" fmla="*/ 318 h 272"/>
                <a:gd name="T6" fmla="*/ 0 w 325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5"/>
                <a:gd name="T13" fmla="*/ 0 h 272"/>
                <a:gd name="T14" fmla="*/ 325 w 325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5" h="272">
                  <a:moveTo>
                    <a:pt x="317" y="272"/>
                  </a:moveTo>
                  <a:cubicBezTo>
                    <a:pt x="320" y="264"/>
                    <a:pt x="324" y="257"/>
                    <a:pt x="317" y="227"/>
                  </a:cubicBezTo>
                  <a:cubicBezTo>
                    <a:pt x="310" y="197"/>
                    <a:pt x="325" y="129"/>
                    <a:pt x="272" y="91"/>
                  </a:cubicBezTo>
                  <a:cubicBezTo>
                    <a:pt x="219" y="53"/>
                    <a:pt x="109" y="26"/>
                    <a:pt x="0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3696" y="1389"/>
              <a:ext cx="71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자식노드 이동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8080375" y="4016375"/>
            <a:ext cx="270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탐색한 노드 </a:t>
            </a:r>
            <a:r>
              <a:rPr lang="ko-KR" altLang="en-US" sz="18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8089900" y="4360863"/>
            <a:ext cx="1844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후속처리</a:t>
            </a:r>
          </a:p>
        </p:txBody>
      </p:sp>
    </p:spTree>
    <p:extLst>
      <p:ext uri="{BB962C8B-B14F-4D97-AF65-F5344CB8AC3E}">
        <p14:creationId xmlns:p14="http://schemas.microsoft.com/office/powerpoint/2010/main" val="6555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을 삭제하는 경우</a:t>
            </a:r>
          </a:p>
          <a:p>
            <a:endParaRPr lang="ko-KR" altLang="en-US" dirty="0"/>
          </a:p>
        </p:txBody>
      </p:sp>
      <p:pic>
        <p:nvPicPr>
          <p:cNvPr id="4" name="Picture 6" descr="334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 b="2237"/>
          <a:stretch>
            <a:fillRect/>
          </a:stretch>
        </p:blipFill>
        <p:spPr bwMode="auto">
          <a:xfrm>
            <a:off x="2243137" y="1622425"/>
            <a:ext cx="77057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82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을 삭제하는 경우에 대한 단순 연결 리스트 표현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45" y="2486024"/>
            <a:ext cx="4989980" cy="2638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97" y="2419350"/>
            <a:ext cx="4979754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4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자식 </a:t>
            </a:r>
            <a:r>
              <a:rPr lang="ko-KR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노드가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둘인 </a:t>
            </a:r>
            <a:r>
              <a:rPr lang="ko-KR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노드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즉 차수가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2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인 </a:t>
            </a:r>
            <a:r>
              <a:rPr lang="ko-KR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노드의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삭제 연산</a:t>
            </a:r>
          </a:p>
          <a:p>
            <a:pPr lvl="2">
              <a:defRPr/>
            </a:pPr>
            <a:r>
              <a:rPr lang="ko-KR" altLang="en-US" dirty="0" err="1">
                <a:latin typeface="+mn-ea"/>
              </a:rPr>
              <a:t>노드를</a:t>
            </a:r>
            <a:r>
              <a:rPr lang="ko-KR" altLang="en-US" dirty="0">
                <a:latin typeface="+mn-ea"/>
              </a:rPr>
              <a:t> 삭제하면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자식 </a:t>
            </a:r>
            <a:r>
              <a:rPr lang="ko-KR" altLang="en-US" dirty="0" err="1">
                <a:latin typeface="+mn-ea"/>
              </a:rPr>
              <a:t>노드들은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트리에서</a:t>
            </a:r>
            <a:r>
              <a:rPr lang="ko-KR" altLang="en-US" dirty="0">
                <a:latin typeface="+mn-ea"/>
              </a:rPr>
              <a:t> 연결이 끊어져서 고아가 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후속 처리 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: </a:t>
            </a: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이진 탐색 </a:t>
            </a:r>
            <a:r>
              <a:rPr lang="ko-KR" altLang="en-US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트리의</a:t>
            </a: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재구성</a:t>
            </a:r>
            <a:endParaRPr lang="ko-KR" altLang="en-US" b="1" dirty="0">
              <a:latin typeface="+mn-ea"/>
            </a:endParaRPr>
          </a:p>
          <a:p>
            <a:pPr lvl="3">
              <a:defRPr/>
            </a:pPr>
            <a:r>
              <a:rPr lang="ko-KR" altLang="en-US" sz="2000" dirty="0">
                <a:latin typeface="+mn-ea"/>
              </a:rPr>
              <a:t>삭제한 </a:t>
            </a:r>
            <a:r>
              <a:rPr lang="ko-KR" altLang="en-US" sz="2000" dirty="0" err="1">
                <a:latin typeface="+mn-ea"/>
              </a:rPr>
              <a:t>노드의</a:t>
            </a:r>
            <a:r>
              <a:rPr lang="ko-KR" altLang="en-US" sz="2000" dirty="0">
                <a:latin typeface="+mn-ea"/>
              </a:rPr>
              <a:t> 자리를 </a:t>
            </a:r>
            <a:r>
              <a:rPr lang="ko-KR" altLang="en-US" sz="2000" b="1" dirty="0">
                <a:latin typeface="+mn-ea"/>
              </a:rPr>
              <a:t>자손 </a:t>
            </a:r>
            <a:r>
              <a:rPr lang="ko-KR" altLang="en-US" sz="2000" b="1" dirty="0" err="1">
                <a:latin typeface="+mn-ea"/>
              </a:rPr>
              <a:t>노드들</a:t>
            </a:r>
            <a:r>
              <a:rPr lang="ko-KR" altLang="en-US" sz="2000" b="1" dirty="0">
                <a:latin typeface="+mn-ea"/>
              </a:rPr>
              <a:t> 중에서 선택한 후계자에게 물려준다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4">
              <a:defRPr/>
            </a:pPr>
            <a:endParaRPr lang="en-US" altLang="ko-KR" sz="2000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후계자 선택 방법</a:t>
            </a:r>
          </a:p>
          <a:p>
            <a:pPr lvl="3">
              <a:buNone/>
              <a:defRPr/>
            </a:pPr>
            <a:r>
              <a:rPr lang="ko-KR" altLang="en-US" sz="2000" b="1" dirty="0">
                <a:latin typeface="+mn-ea"/>
              </a:rPr>
              <a:t>방법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왼쪽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서브트리에서</a:t>
            </a:r>
            <a:r>
              <a:rPr lang="ko-KR" altLang="en-US" sz="2000" b="1" dirty="0">
                <a:latin typeface="+mn-ea"/>
              </a:rPr>
              <a:t> 가장 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큰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자손노드</a:t>
            </a:r>
            <a:r>
              <a:rPr lang="ko-KR" altLang="en-US" sz="2000" b="1" dirty="0">
                <a:latin typeface="+mn-ea"/>
              </a:rPr>
              <a:t> 선택</a:t>
            </a:r>
          </a:p>
          <a:p>
            <a:pPr lvl="4">
              <a:defRPr/>
            </a:pPr>
            <a:r>
              <a:rPr lang="ko-KR" altLang="en-US" sz="2000" dirty="0">
                <a:latin typeface="+mn-ea"/>
              </a:rPr>
              <a:t>왼쪽 </a:t>
            </a:r>
            <a:r>
              <a:rPr lang="ko-KR" altLang="en-US" sz="2000" dirty="0" err="1">
                <a:latin typeface="+mn-ea"/>
              </a:rPr>
              <a:t>서브트리의</a:t>
            </a:r>
            <a:r>
              <a:rPr lang="ko-KR" altLang="en-US" sz="2000" dirty="0">
                <a:latin typeface="+mn-ea"/>
              </a:rPr>
              <a:t> 오른쪽 링크를 따라 계속 이동하여 오른쪽 링크 필드가 </a:t>
            </a:r>
            <a:r>
              <a:rPr lang="en-US" altLang="ko-KR" sz="2000" dirty="0">
                <a:latin typeface="+mn-ea"/>
              </a:rPr>
              <a:t>NULL</a:t>
            </a:r>
            <a:r>
              <a:rPr lang="ko-KR" altLang="en-US" sz="2000" dirty="0">
                <a:latin typeface="+mn-ea"/>
              </a:rPr>
              <a:t>인 </a:t>
            </a:r>
            <a:r>
              <a:rPr lang="ko-KR" altLang="en-US" sz="2000" dirty="0" err="1">
                <a:latin typeface="+mn-ea"/>
              </a:rPr>
              <a:t>노드</a:t>
            </a:r>
            <a:r>
              <a:rPr lang="ko-KR" altLang="en-US" sz="2000" dirty="0">
                <a:latin typeface="+mn-ea"/>
              </a:rPr>
              <a:t> 즉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가장 오른쪽에 있는 </a:t>
            </a:r>
            <a:r>
              <a:rPr lang="ko-KR" altLang="en-US" sz="2000" dirty="0" err="1">
                <a:latin typeface="+mn-ea"/>
              </a:rPr>
              <a:t>노드가</a:t>
            </a:r>
            <a:r>
              <a:rPr lang="ko-KR" altLang="en-US" sz="2000" dirty="0">
                <a:latin typeface="+mn-ea"/>
              </a:rPr>
              <a:t> 후계자가 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3">
              <a:buNone/>
              <a:defRPr/>
            </a:pPr>
            <a:r>
              <a:rPr lang="ko-KR" altLang="en-US" sz="2000" b="1" dirty="0">
                <a:latin typeface="+mn-ea"/>
              </a:rPr>
              <a:t>방법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오른쪽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서브트리에서</a:t>
            </a:r>
            <a:r>
              <a:rPr lang="ko-KR" altLang="en-US" sz="2000" b="1" dirty="0">
                <a:latin typeface="+mn-ea"/>
              </a:rPr>
              <a:t> 가장 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작은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자손노드</a:t>
            </a:r>
            <a:r>
              <a:rPr lang="ko-KR" altLang="en-US" sz="2000" b="1" dirty="0">
                <a:latin typeface="+mn-ea"/>
              </a:rPr>
              <a:t> 선택</a:t>
            </a:r>
          </a:p>
          <a:p>
            <a:pPr lvl="4">
              <a:defRPr/>
            </a:pPr>
            <a:r>
              <a:rPr lang="ko-KR" altLang="en-US" sz="2000" dirty="0">
                <a:latin typeface="+mn-ea"/>
              </a:rPr>
              <a:t>오른쪽 </a:t>
            </a:r>
            <a:r>
              <a:rPr lang="ko-KR" altLang="en-US" sz="2000" dirty="0" err="1">
                <a:latin typeface="+mn-ea"/>
              </a:rPr>
              <a:t>서브트리에서</a:t>
            </a:r>
            <a:r>
              <a:rPr lang="ko-KR" altLang="en-US" sz="2000" dirty="0">
                <a:latin typeface="+mn-ea"/>
              </a:rPr>
              <a:t> 왼쪽 링크를 따라 계속 이동하여 왼쪽 링크 필드가 </a:t>
            </a:r>
            <a:r>
              <a:rPr lang="en-US" altLang="ko-KR" sz="2000" dirty="0">
                <a:latin typeface="+mn-ea"/>
              </a:rPr>
              <a:t>NULL</a:t>
            </a:r>
            <a:r>
              <a:rPr lang="ko-KR" altLang="en-US" sz="2000" dirty="0">
                <a:latin typeface="+mn-ea"/>
              </a:rPr>
              <a:t>인 </a:t>
            </a:r>
            <a:r>
              <a:rPr lang="ko-KR" altLang="en-US" sz="2000" dirty="0" err="1">
                <a:latin typeface="+mn-ea"/>
              </a:rPr>
              <a:t>노드</a:t>
            </a:r>
            <a:r>
              <a:rPr lang="ko-KR" altLang="en-US" sz="2000" dirty="0">
                <a:latin typeface="+mn-ea"/>
              </a:rPr>
              <a:t> 즉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가장 왼쪽에 있는 </a:t>
            </a:r>
            <a:r>
              <a:rPr lang="ko-KR" altLang="en-US" sz="2000" dirty="0" err="1">
                <a:latin typeface="+mn-ea"/>
              </a:rPr>
              <a:t>노드가</a:t>
            </a:r>
            <a:r>
              <a:rPr lang="ko-KR" altLang="en-US" sz="2000" dirty="0">
                <a:latin typeface="+mn-ea"/>
              </a:rPr>
              <a:t> 후계자가 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86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ko-KR" altLang="en-US" dirty="0"/>
              <a:t>삭제한 </a:t>
            </a:r>
            <a:r>
              <a:rPr lang="ko-KR" altLang="en-US" dirty="0" err="1"/>
              <a:t>노드의</a:t>
            </a:r>
            <a:r>
              <a:rPr lang="ko-KR" altLang="en-US" dirty="0"/>
              <a:t> 자리를 물려받을 수 있는 후계자 </a:t>
            </a:r>
            <a:r>
              <a:rPr lang="ko-KR" altLang="en-US" dirty="0" err="1"/>
              <a:t>노드</a:t>
            </a:r>
            <a:endParaRPr lang="ko-KR" altLang="en-US" sz="16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757362"/>
            <a:ext cx="7143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을 삭제하는 경우</a:t>
            </a:r>
            <a:endParaRPr lang="ko-KR" altLang="en-US" sz="16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83" y="1551136"/>
            <a:ext cx="7353434" cy="51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자료의 형태에 따른 분류</a:t>
            </a:r>
          </a:p>
          <a:p>
            <a:pPr marL="457200" lvl="1" indent="0">
              <a:buNone/>
              <a:defRPr/>
            </a:pPr>
            <a:r>
              <a:rPr lang="ko-KR" altLang="en-US" dirty="0"/>
              <a:t>	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1601774" y="3984632"/>
            <a:ext cx="1314450" cy="335747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자료구조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792524" y="3483178"/>
            <a:ext cx="1314450" cy="335747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선형 구조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792524" y="1865301"/>
            <a:ext cx="1314450" cy="335747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단순 구조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3792524" y="5867040"/>
            <a:ext cx="1314450" cy="335747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파일 구조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792524" y="4829743"/>
            <a:ext cx="1314450" cy="335747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비선형구조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5926124" y="1361681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정수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5926124" y="1697428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실수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5926124" y="2033175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문자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5926124" y="2368922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문자열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5926124" y="2841635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선형 리스트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5926124" y="3177382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연결 리스트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5926124" y="3517951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스택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926124" y="4691572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트리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5926124" y="5032141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그래프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5926124" y="3856870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큐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5926124" y="4197439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덱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926124" y="5560996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순차 파일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5926124" y="5901565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색인 파일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5926124" y="6237312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직접 파일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8088298" y="3177382"/>
            <a:ext cx="1809749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이중 연결 리스트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8088298" y="3520326"/>
            <a:ext cx="1809749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원형 연결 리스트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8088298" y="2834438"/>
            <a:ext cx="1809749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단순 연결 리스트</a:t>
            </a:r>
          </a:p>
        </p:txBody>
      </p:sp>
      <p:cxnSp>
        <p:nvCxnSpPr>
          <p:cNvPr id="79" name="꺾인 연결선 78"/>
          <p:cNvCxnSpPr>
            <a:stCxn id="57" idx="3"/>
            <a:endCxn id="59" idx="1"/>
          </p:cNvCxnSpPr>
          <p:nvPr/>
        </p:nvCxnSpPr>
        <p:spPr bwMode="auto">
          <a:xfrm flipV="1">
            <a:off x="2916224" y="2033175"/>
            <a:ext cx="876300" cy="2119331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57" idx="3"/>
            <a:endCxn id="58" idx="1"/>
          </p:cNvCxnSpPr>
          <p:nvPr/>
        </p:nvCxnSpPr>
        <p:spPr bwMode="auto">
          <a:xfrm flipV="1">
            <a:off x="2916224" y="3651052"/>
            <a:ext cx="876300" cy="50145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꺾인 연결선 80"/>
          <p:cNvCxnSpPr>
            <a:stCxn id="57" idx="3"/>
            <a:endCxn id="61" idx="1"/>
          </p:cNvCxnSpPr>
          <p:nvPr/>
        </p:nvCxnSpPr>
        <p:spPr bwMode="auto">
          <a:xfrm>
            <a:off x="2916224" y="4152506"/>
            <a:ext cx="876300" cy="845111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꺾인 연결선 81"/>
          <p:cNvCxnSpPr>
            <a:stCxn id="57" idx="3"/>
            <a:endCxn id="60" idx="1"/>
          </p:cNvCxnSpPr>
          <p:nvPr/>
        </p:nvCxnSpPr>
        <p:spPr bwMode="auto">
          <a:xfrm>
            <a:off x="2916224" y="4152506"/>
            <a:ext cx="876300" cy="1882408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꺾인 연결선 82"/>
          <p:cNvCxnSpPr>
            <a:stCxn id="59" idx="3"/>
            <a:endCxn id="62" idx="1"/>
          </p:cNvCxnSpPr>
          <p:nvPr/>
        </p:nvCxnSpPr>
        <p:spPr bwMode="auto">
          <a:xfrm flipV="1">
            <a:off x="5106974" y="1495031"/>
            <a:ext cx="819150" cy="53814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꺾인 연결선 83"/>
          <p:cNvCxnSpPr>
            <a:stCxn id="59" idx="3"/>
            <a:endCxn id="63" idx="1"/>
          </p:cNvCxnSpPr>
          <p:nvPr/>
        </p:nvCxnSpPr>
        <p:spPr bwMode="auto">
          <a:xfrm flipV="1">
            <a:off x="5106974" y="1830778"/>
            <a:ext cx="819150" cy="20239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59" idx="3"/>
            <a:endCxn id="64" idx="1"/>
          </p:cNvCxnSpPr>
          <p:nvPr/>
        </p:nvCxnSpPr>
        <p:spPr bwMode="auto">
          <a:xfrm>
            <a:off x="5106974" y="2033175"/>
            <a:ext cx="819150" cy="133350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꺾인 연결선 85"/>
          <p:cNvCxnSpPr>
            <a:stCxn id="59" idx="3"/>
            <a:endCxn id="65" idx="1"/>
          </p:cNvCxnSpPr>
          <p:nvPr/>
        </p:nvCxnSpPr>
        <p:spPr bwMode="auto">
          <a:xfrm>
            <a:off x="5106974" y="2033175"/>
            <a:ext cx="819150" cy="46909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꺾인 연결선 86"/>
          <p:cNvCxnSpPr>
            <a:stCxn id="58" idx="3"/>
            <a:endCxn id="66" idx="1"/>
          </p:cNvCxnSpPr>
          <p:nvPr/>
        </p:nvCxnSpPr>
        <p:spPr bwMode="auto">
          <a:xfrm flipV="1">
            <a:off x="5106974" y="2974985"/>
            <a:ext cx="819150" cy="67606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꺾인 연결선 87"/>
          <p:cNvCxnSpPr>
            <a:stCxn id="58" idx="3"/>
            <a:endCxn id="67" idx="1"/>
          </p:cNvCxnSpPr>
          <p:nvPr/>
        </p:nvCxnSpPr>
        <p:spPr bwMode="auto">
          <a:xfrm flipV="1">
            <a:off x="5106974" y="3310732"/>
            <a:ext cx="819150" cy="340320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꺾인 연결선 88"/>
          <p:cNvCxnSpPr>
            <a:stCxn id="58" idx="3"/>
            <a:endCxn id="71" idx="1"/>
          </p:cNvCxnSpPr>
          <p:nvPr/>
        </p:nvCxnSpPr>
        <p:spPr bwMode="auto">
          <a:xfrm>
            <a:off x="5106974" y="3651052"/>
            <a:ext cx="819150" cy="339168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꺾인 연결선 89"/>
          <p:cNvCxnSpPr>
            <a:stCxn id="58" idx="3"/>
            <a:endCxn id="72" idx="1"/>
          </p:cNvCxnSpPr>
          <p:nvPr/>
        </p:nvCxnSpPr>
        <p:spPr bwMode="auto">
          <a:xfrm>
            <a:off x="5106974" y="3651052"/>
            <a:ext cx="819150" cy="67973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/>
          <p:cNvCxnSpPr>
            <a:stCxn id="58" idx="3"/>
            <a:endCxn id="68" idx="1"/>
          </p:cNvCxnSpPr>
          <p:nvPr/>
        </p:nvCxnSpPr>
        <p:spPr bwMode="auto">
          <a:xfrm>
            <a:off x="5106974" y="3651052"/>
            <a:ext cx="819150" cy="249"/>
          </a:xfrm>
          <a:prstGeom prst="straightConnector1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꺾인 연결선 91"/>
          <p:cNvCxnSpPr>
            <a:stCxn id="61" idx="3"/>
            <a:endCxn id="69" idx="1"/>
          </p:cNvCxnSpPr>
          <p:nvPr/>
        </p:nvCxnSpPr>
        <p:spPr bwMode="auto">
          <a:xfrm flipV="1">
            <a:off x="5106974" y="4824922"/>
            <a:ext cx="819150" cy="172695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꺾인 연결선 92"/>
          <p:cNvCxnSpPr>
            <a:stCxn id="61" idx="3"/>
            <a:endCxn id="70" idx="1"/>
          </p:cNvCxnSpPr>
          <p:nvPr/>
        </p:nvCxnSpPr>
        <p:spPr bwMode="auto">
          <a:xfrm>
            <a:off x="5106974" y="4997617"/>
            <a:ext cx="819150" cy="16787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꺾인 연결선 93"/>
          <p:cNvCxnSpPr>
            <a:stCxn id="60" idx="3"/>
            <a:endCxn id="73" idx="1"/>
          </p:cNvCxnSpPr>
          <p:nvPr/>
        </p:nvCxnSpPr>
        <p:spPr bwMode="auto">
          <a:xfrm flipV="1">
            <a:off x="5106974" y="5694346"/>
            <a:ext cx="819150" cy="340568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꺾인 연결선 94"/>
          <p:cNvCxnSpPr>
            <a:stCxn id="60" idx="3"/>
            <a:endCxn id="74" idx="1"/>
          </p:cNvCxnSpPr>
          <p:nvPr/>
        </p:nvCxnSpPr>
        <p:spPr bwMode="auto">
          <a:xfrm>
            <a:off x="5106974" y="6034914"/>
            <a:ext cx="819150" cy="1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꺾인 연결선 95"/>
          <p:cNvCxnSpPr>
            <a:stCxn id="60" idx="3"/>
            <a:endCxn id="75" idx="1"/>
          </p:cNvCxnSpPr>
          <p:nvPr/>
        </p:nvCxnSpPr>
        <p:spPr bwMode="auto">
          <a:xfrm>
            <a:off x="5106974" y="6034914"/>
            <a:ext cx="819150" cy="335748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꺾인 연결선 96"/>
          <p:cNvCxnSpPr>
            <a:stCxn id="67" idx="3"/>
            <a:endCxn id="78" idx="1"/>
          </p:cNvCxnSpPr>
          <p:nvPr/>
        </p:nvCxnSpPr>
        <p:spPr bwMode="auto">
          <a:xfrm flipV="1">
            <a:off x="7240574" y="2967788"/>
            <a:ext cx="847724" cy="34294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직선 화살표 연결선 97"/>
          <p:cNvCxnSpPr>
            <a:stCxn id="67" idx="3"/>
            <a:endCxn id="76" idx="1"/>
          </p:cNvCxnSpPr>
          <p:nvPr/>
        </p:nvCxnSpPr>
        <p:spPr bwMode="auto">
          <a:xfrm>
            <a:off x="7240574" y="3310732"/>
            <a:ext cx="847724" cy="0"/>
          </a:xfrm>
          <a:prstGeom prst="straightConnector1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꺾인 연결선 98"/>
          <p:cNvCxnSpPr>
            <a:stCxn id="67" idx="3"/>
            <a:endCxn id="77" idx="1"/>
          </p:cNvCxnSpPr>
          <p:nvPr/>
        </p:nvCxnSpPr>
        <p:spPr bwMode="auto">
          <a:xfrm>
            <a:off x="7240574" y="3310732"/>
            <a:ext cx="847724" cy="34294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8088298" y="4434676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일반 트리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8088298" y="4777919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이진 트리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8088298" y="5121338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방향 그래프</a:t>
            </a:r>
          </a:p>
        </p:txBody>
      </p:sp>
      <p:sp>
        <p:nvSpPr>
          <p:cNvPr id="103" name="직사각형 102"/>
          <p:cNvSpPr/>
          <p:nvPr/>
        </p:nvSpPr>
        <p:spPr bwMode="auto">
          <a:xfrm>
            <a:off x="8088298" y="5464581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무방향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그래프</a:t>
            </a:r>
          </a:p>
        </p:txBody>
      </p:sp>
      <p:cxnSp>
        <p:nvCxnSpPr>
          <p:cNvPr id="104" name="꺾인 연결선 103"/>
          <p:cNvCxnSpPr>
            <a:stCxn id="69" idx="3"/>
            <a:endCxn id="100" idx="1"/>
          </p:cNvCxnSpPr>
          <p:nvPr/>
        </p:nvCxnSpPr>
        <p:spPr bwMode="auto">
          <a:xfrm flipV="1">
            <a:off x="7240574" y="4568026"/>
            <a:ext cx="847724" cy="256896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꺾인 연결선 104"/>
          <p:cNvCxnSpPr>
            <a:stCxn id="69" idx="3"/>
            <a:endCxn id="101" idx="1"/>
          </p:cNvCxnSpPr>
          <p:nvPr/>
        </p:nvCxnSpPr>
        <p:spPr bwMode="auto">
          <a:xfrm>
            <a:off x="7240574" y="4824922"/>
            <a:ext cx="847724" cy="8634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꺾인 연결선 105"/>
          <p:cNvCxnSpPr>
            <a:stCxn id="70" idx="3"/>
            <a:endCxn id="102" idx="1"/>
          </p:cNvCxnSpPr>
          <p:nvPr/>
        </p:nvCxnSpPr>
        <p:spPr bwMode="auto">
          <a:xfrm>
            <a:off x="7240574" y="5165491"/>
            <a:ext cx="847724" cy="8919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꺾인 연결선 106"/>
          <p:cNvCxnSpPr>
            <a:stCxn id="70" idx="3"/>
            <a:endCxn id="103" idx="1"/>
          </p:cNvCxnSpPr>
          <p:nvPr/>
        </p:nvCxnSpPr>
        <p:spPr bwMode="auto">
          <a:xfrm>
            <a:off x="7240574" y="5165491"/>
            <a:ext cx="847724" cy="432440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0528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를 후계자로 선택한 경우</a:t>
            </a:r>
          </a:p>
          <a:p>
            <a:pPr lvl="3">
              <a:buNone/>
            </a:pPr>
            <a:r>
              <a:rPr lang="ko-KR" altLang="en-US" sz="2000" dirty="0"/>
              <a:t>① 후계자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5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원래자리에서</a:t>
            </a:r>
            <a:r>
              <a:rPr lang="ko-KR" altLang="en-US" sz="2000" dirty="0"/>
              <a:t> 삭제하여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삭제노드</a:t>
            </a:r>
            <a:r>
              <a:rPr lang="ko-KR" altLang="en-US" sz="2000" dirty="0"/>
              <a:t> </a:t>
            </a:r>
            <a:r>
              <a:rPr lang="en-US" altLang="ko-KR" sz="2000" dirty="0"/>
              <a:t>8</a:t>
            </a:r>
            <a:r>
              <a:rPr lang="ko-KR" altLang="en-US" sz="2000" dirty="0"/>
              <a:t>의 자리를 물려준다</a:t>
            </a:r>
            <a:r>
              <a:rPr lang="en-US" altLang="ko-KR" sz="2000" dirty="0"/>
              <a:t>.</a:t>
            </a:r>
          </a:p>
          <a:p>
            <a:pPr lvl="3">
              <a:lnSpc>
                <a:spcPct val="110000"/>
              </a:lnSpc>
              <a:buNone/>
            </a:pPr>
            <a:r>
              <a:rPr lang="en-US" altLang="ko-KR" sz="2000" dirty="0"/>
              <a:t>② </a:t>
            </a:r>
            <a:r>
              <a:rPr lang="ko-KR" altLang="en-US" sz="2000" dirty="0"/>
              <a:t>후계자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5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원래자리는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자식노드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에게 물려주어 이진 탐색 </a:t>
            </a:r>
            <a:r>
              <a:rPr lang="ko-KR" altLang="en-US" sz="2000" dirty="0" err="1"/>
              <a:t>트리를</a:t>
            </a:r>
            <a:r>
              <a:rPr lang="ko-KR" altLang="en-US" sz="2000" dirty="0"/>
              <a:t> 재구성한다</a:t>
            </a:r>
            <a:r>
              <a:rPr lang="en-US" altLang="ko-KR" sz="2000" dirty="0"/>
              <a:t>. (</a:t>
            </a:r>
            <a:r>
              <a:rPr lang="en-US" altLang="ko-KR" sz="2000" b="1" dirty="0"/>
              <a:t>☞</a:t>
            </a:r>
            <a:r>
              <a:rPr lang="en-US" altLang="ko-KR" sz="2000" dirty="0"/>
              <a:t> </a:t>
            </a:r>
            <a:r>
              <a:rPr lang="ko-KR" altLang="en-US" sz="2000" b="1" dirty="0" err="1"/>
              <a:t>자식노드가</a:t>
            </a:r>
            <a:r>
              <a:rPr lang="ko-KR" altLang="en-US" sz="2000" b="1" dirty="0"/>
              <a:t> 하나인 </a:t>
            </a:r>
            <a:r>
              <a:rPr lang="ko-KR" altLang="en-US" sz="2000" b="1" dirty="0" err="1"/>
              <a:t>노드</a:t>
            </a:r>
            <a:r>
              <a:rPr lang="ko-KR" altLang="en-US" sz="2000" b="1" dirty="0"/>
              <a:t> 삭제 연산의 </a:t>
            </a:r>
            <a:r>
              <a:rPr lang="ko-KR" altLang="en-US" sz="2000" b="1" u="sng" dirty="0"/>
              <a:t>후속처리 수행</a:t>
            </a:r>
            <a:r>
              <a:rPr lang="en-US" altLang="ko-KR" sz="2000" dirty="0"/>
              <a:t>!)</a:t>
            </a:r>
          </a:p>
          <a:p>
            <a:pPr lvl="2">
              <a:lnSpc>
                <a:spcPct val="240000"/>
              </a:lnSpc>
            </a:pP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을 후계자로 선택한 경우</a:t>
            </a:r>
          </a:p>
          <a:p>
            <a:pPr lvl="3">
              <a:buNone/>
            </a:pPr>
            <a:r>
              <a:rPr lang="ko-KR" altLang="en-US" sz="2000" dirty="0"/>
              <a:t>① 후계자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원래자리에서</a:t>
            </a:r>
            <a:r>
              <a:rPr lang="ko-KR" altLang="en-US" sz="2000" dirty="0"/>
              <a:t> 삭제하여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삭제노드</a:t>
            </a:r>
            <a:r>
              <a:rPr lang="ko-KR" altLang="en-US" sz="2000" dirty="0"/>
              <a:t> </a:t>
            </a:r>
            <a:r>
              <a:rPr lang="en-US" altLang="ko-KR" sz="2000" dirty="0"/>
              <a:t>8</a:t>
            </a:r>
            <a:r>
              <a:rPr lang="ko-KR" altLang="en-US" sz="2000" dirty="0"/>
              <a:t>의 자리를 물려준다</a:t>
            </a:r>
            <a:r>
              <a:rPr lang="en-US" altLang="ko-KR" sz="2000" dirty="0"/>
              <a:t>.</a:t>
            </a:r>
          </a:p>
          <a:p>
            <a:pPr lvl="3">
              <a:lnSpc>
                <a:spcPct val="110000"/>
              </a:lnSpc>
              <a:buNone/>
            </a:pPr>
            <a:r>
              <a:rPr lang="en-US" altLang="ko-KR" sz="2000" dirty="0"/>
              <a:t>② </a:t>
            </a:r>
            <a:r>
              <a:rPr lang="ko-KR" altLang="en-US" sz="2000" dirty="0"/>
              <a:t>후계자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원래자리는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자식노드</a:t>
            </a:r>
            <a:r>
              <a:rPr lang="ko-KR" altLang="en-US" sz="2000" dirty="0"/>
              <a:t> </a:t>
            </a:r>
            <a:r>
              <a:rPr lang="en-US" altLang="ko-KR" sz="2000" dirty="0"/>
              <a:t>14</a:t>
            </a:r>
            <a:r>
              <a:rPr lang="ko-KR" altLang="en-US" sz="2000" dirty="0"/>
              <a:t>에게 물려주어 이진 탐색 </a:t>
            </a:r>
            <a:r>
              <a:rPr lang="ko-KR" altLang="en-US" sz="2000" dirty="0" err="1"/>
              <a:t>트리를</a:t>
            </a:r>
            <a:r>
              <a:rPr lang="ko-KR" altLang="en-US" sz="2000" dirty="0"/>
              <a:t> 재구성한다</a:t>
            </a:r>
            <a:r>
              <a:rPr lang="en-US" altLang="ko-KR" sz="2000" dirty="0"/>
              <a:t>. (</a:t>
            </a:r>
            <a:r>
              <a:rPr lang="en-US" altLang="ko-KR" sz="2000" b="1" dirty="0"/>
              <a:t>☞ </a:t>
            </a:r>
            <a:r>
              <a:rPr lang="ko-KR" altLang="en-US" sz="2000" b="1" dirty="0" err="1"/>
              <a:t>자식노드가</a:t>
            </a:r>
            <a:r>
              <a:rPr lang="ko-KR" altLang="en-US" sz="2000" b="1" dirty="0"/>
              <a:t> 하나인 </a:t>
            </a:r>
            <a:r>
              <a:rPr lang="ko-KR" altLang="en-US" sz="2000" b="1" dirty="0" err="1"/>
              <a:t>노드</a:t>
            </a:r>
            <a:r>
              <a:rPr lang="ko-KR" altLang="en-US" sz="2000" b="1" dirty="0"/>
              <a:t> 삭제 연산의 </a:t>
            </a:r>
            <a:r>
              <a:rPr lang="ko-KR" altLang="en-US" sz="2000" b="1" u="sng" dirty="0"/>
              <a:t>후속처리 수행</a:t>
            </a:r>
            <a:r>
              <a:rPr lang="en-US" altLang="ko-KR" sz="2000" dirty="0"/>
              <a:t>!)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46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후계자로 선택한 경우</a:t>
            </a:r>
            <a:endParaRPr lang="ko-KR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278188" y="3640138"/>
            <a:ext cx="1050925" cy="431800"/>
            <a:chOff x="3168" y="1117"/>
            <a:chExt cx="662" cy="272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3168" y="1117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44" y="1117"/>
              <a:ext cx="28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014788" y="4359275"/>
            <a:ext cx="3603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222750" y="4024313"/>
            <a:ext cx="355600" cy="336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2000" anchor="ctr"/>
          <a:lstStyle/>
          <a:p>
            <a:pPr>
              <a:defRPr/>
            </a:pPr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934075" y="3640138"/>
            <a:ext cx="454025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952875" y="2944813"/>
            <a:ext cx="1873250" cy="504825"/>
            <a:chOff x="1791" y="416"/>
            <a:chExt cx="1433" cy="31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791" y="416"/>
              <a:ext cx="707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498" y="416"/>
              <a:ext cx="726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4694238" y="2593975"/>
            <a:ext cx="355600" cy="33655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endParaRPr lang="ko-KR" altLang="ko-KR" sz="1600" b="1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700463" y="3324225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5727700" y="3338513"/>
            <a:ext cx="355600" cy="336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 algn="ctr"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021013" y="4024313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6159500" y="4360863"/>
            <a:ext cx="360363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511925" y="4360863"/>
            <a:ext cx="295275" cy="373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5981700" y="4686300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 algn="ctr"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6630988" y="4675188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 algn="ctr"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334125" y="4025900"/>
            <a:ext cx="355600" cy="336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 algn="ctr"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389438" y="2287588"/>
            <a:ext cx="965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 삭제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3836988" y="4684713"/>
            <a:ext cx="355600" cy="336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2711450" y="3087688"/>
            <a:ext cx="2232025" cy="2160587"/>
          </a:xfrm>
          <a:custGeom>
            <a:avLst/>
            <a:gdLst>
              <a:gd name="T0" fmla="*/ 2147483647 w 1572"/>
              <a:gd name="T1" fmla="*/ 2147483647 h 1384"/>
              <a:gd name="T2" fmla="*/ 2147483647 w 1572"/>
              <a:gd name="T3" fmla="*/ 2147483647 h 1384"/>
              <a:gd name="T4" fmla="*/ 2147483647 w 1572"/>
              <a:gd name="T5" fmla="*/ 2147483647 h 1384"/>
              <a:gd name="T6" fmla="*/ 2147483647 w 1572"/>
              <a:gd name="T7" fmla="*/ 2147483647 h 1384"/>
              <a:gd name="T8" fmla="*/ 2147483647 w 1572"/>
              <a:gd name="T9" fmla="*/ 2147483647 h 1384"/>
              <a:gd name="T10" fmla="*/ 2147483647 w 1572"/>
              <a:gd name="T11" fmla="*/ 2147483647 h 1384"/>
              <a:gd name="T12" fmla="*/ 2147483647 w 1572"/>
              <a:gd name="T13" fmla="*/ 0 h 1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72"/>
              <a:gd name="T22" fmla="*/ 0 h 1384"/>
              <a:gd name="T23" fmla="*/ 1572 w 1572"/>
              <a:gd name="T24" fmla="*/ 1384 h 1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72" h="1384">
                <a:moveTo>
                  <a:pt x="854" y="46"/>
                </a:moveTo>
                <a:cubicBezTo>
                  <a:pt x="778" y="76"/>
                  <a:pt x="703" y="106"/>
                  <a:pt x="582" y="227"/>
                </a:cubicBezTo>
                <a:cubicBezTo>
                  <a:pt x="461" y="348"/>
                  <a:pt x="211" y="612"/>
                  <a:pt x="128" y="771"/>
                </a:cubicBezTo>
                <a:cubicBezTo>
                  <a:pt x="45" y="930"/>
                  <a:pt x="0" y="1104"/>
                  <a:pt x="83" y="1180"/>
                </a:cubicBezTo>
                <a:cubicBezTo>
                  <a:pt x="166" y="1256"/>
                  <a:pt x="385" y="1225"/>
                  <a:pt x="627" y="1225"/>
                </a:cubicBezTo>
                <a:cubicBezTo>
                  <a:pt x="869" y="1225"/>
                  <a:pt x="1496" y="1384"/>
                  <a:pt x="1534" y="1180"/>
                </a:cubicBezTo>
                <a:cubicBezTo>
                  <a:pt x="1572" y="976"/>
                  <a:pt x="1213" y="488"/>
                  <a:pt x="854" y="0"/>
                </a:cubicBezTo>
              </a:path>
            </a:pathLst>
          </a:custGeom>
          <a:noFill/>
          <a:ln w="31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699000" y="2598738"/>
            <a:ext cx="355600" cy="33655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5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4222750" y="4038600"/>
            <a:ext cx="355600" cy="3365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383338" y="1493838"/>
            <a:ext cx="1733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ko-KR" altLang="en-US" sz="16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383338" y="1874838"/>
            <a:ext cx="2903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삭제한 노드의 자리를 </a:t>
            </a:r>
          </a:p>
          <a:p>
            <a:pPr eaLnBrk="1" hangingPunct="1"/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6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후계자에게 물려주기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392863" y="2506663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후계자노드의 </a:t>
            </a:r>
            <a:r>
              <a:rPr lang="ko-KR" altLang="en-US" sz="16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원래자리를</a:t>
            </a:r>
          </a:p>
          <a:p>
            <a:pPr eaLnBrk="1" hangingPunct="1"/>
            <a:r>
              <a:rPr lang="ko-KR" altLang="en-US" sz="16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자식노드에게 물려주기</a:t>
            </a:r>
          </a:p>
        </p:txBody>
      </p:sp>
    </p:spTree>
    <p:extLst>
      <p:ext uri="{BB962C8B-B14F-4D97-AF65-F5344CB8AC3E}">
        <p14:creationId xmlns:p14="http://schemas.microsoft.com/office/powerpoint/2010/main" val="276150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를 후계자로 선택한 경우</a:t>
            </a:r>
            <a:endParaRPr lang="ko-KR" alt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5919788" y="3736974"/>
            <a:ext cx="454025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938588" y="3041649"/>
            <a:ext cx="1873250" cy="504825"/>
            <a:chOff x="1791" y="416"/>
            <a:chExt cx="1433" cy="318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1791" y="416"/>
              <a:ext cx="707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498" y="416"/>
              <a:ext cx="726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692775" y="3414712"/>
            <a:ext cx="396875" cy="3889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2000" anchor="ctr"/>
          <a:lstStyle/>
          <a:p>
            <a:pPr>
              <a:defRPr/>
            </a:pPr>
            <a:endParaRPr lang="ko-KR" altLang="ko-KR" sz="1800" b="1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263900" y="3736974"/>
            <a:ext cx="1050925" cy="431800"/>
            <a:chOff x="3168" y="1117"/>
            <a:chExt cx="662" cy="272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168" y="1117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544" y="1117"/>
              <a:ext cx="28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686175" y="3421062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006725" y="4121149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205288" y="4122737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5967413" y="4122737"/>
            <a:ext cx="1004887" cy="996950"/>
            <a:chOff x="3483" y="2152"/>
            <a:chExt cx="633" cy="628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595" y="2363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 flipV="1">
              <a:off x="3817" y="2363"/>
              <a:ext cx="186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483" y="2568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11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892" y="2561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3705" y="2152"/>
              <a:ext cx="224" cy="2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14</a:t>
              </a:r>
            </a:p>
          </p:txBody>
        </p:sp>
      </p:grp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4000500" y="4456112"/>
            <a:ext cx="360363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3822700" y="4781549"/>
            <a:ext cx="355600" cy="336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 rot="596157">
            <a:off x="5330825" y="3371849"/>
            <a:ext cx="2027238" cy="1871663"/>
          </a:xfrm>
          <a:custGeom>
            <a:avLst/>
            <a:gdLst>
              <a:gd name="T0" fmla="*/ 2147483647 w 1482"/>
              <a:gd name="T1" fmla="*/ 2147483647 h 1634"/>
              <a:gd name="T2" fmla="*/ 2147483647 w 1482"/>
              <a:gd name="T3" fmla="*/ 2147483647 h 1634"/>
              <a:gd name="T4" fmla="*/ 2147483647 w 1482"/>
              <a:gd name="T5" fmla="*/ 2147483647 h 1634"/>
              <a:gd name="T6" fmla="*/ 2147483647 w 1482"/>
              <a:gd name="T7" fmla="*/ 2147483647 h 1634"/>
              <a:gd name="T8" fmla="*/ 2147483647 w 1482"/>
              <a:gd name="T9" fmla="*/ 2147483647 h 1634"/>
              <a:gd name="T10" fmla="*/ 2147483647 w 1482"/>
              <a:gd name="T11" fmla="*/ 2147483647 h 1634"/>
              <a:gd name="T12" fmla="*/ 2147483647 w 1482"/>
              <a:gd name="T13" fmla="*/ 2147483647 h 1634"/>
              <a:gd name="T14" fmla="*/ 2147483647 w 1482"/>
              <a:gd name="T15" fmla="*/ 2147483647 h 1634"/>
              <a:gd name="T16" fmla="*/ 2147483647 w 1482"/>
              <a:gd name="T17" fmla="*/ 2147483647 h 1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82"/>
              <a:gd name="T28" fmla="*/ 0 h 1634"/>
              <a:gd name="T29" fmla="*/ 1482 w 1482"/>
              <a:gd name="T30" fmla="*/ 1634 h 16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82" h="1634">
                <a:moveTo>
                  <a:pt x="158" y="129"/>
                </a:moveTo>
                <a:cubicBezTo>
                  <a:pt x="165" y="64"/>
                  <a:pt x="173" y="0"/>
                  <a:pt x="158" y="174"/>
                </a:cubicBezTo>
                <a:cubicBezTo>
                  <a:pt x="143" y="348"/>
                  <a:pt x="83" y="953"/>
                  <a:pt x="68" y="1172"/>
                </a:cubicBezTo>
                <a:cubicBezTo>
                  <a:pt x="53" y="1391"/>
                  <a:pt x="0" y="1413"/>
                  <a:pt x="68" y="1489"/>
                </a:cubicBezTo>
                <a:cubicBezTo>
                  <a:pt x="136" y="1565"/>
                  <a:pt x="264" y="1618"/>
                  <a:pt x="476" y="1626"/>
                </a:cubicBezTo>
                <a:cubicBezTo>
                  <a:pt x="688" y="1634"/>
                  <a:pt x="1194" y="1603"/>
                  <a:pt x="1338" y="1535"/>
                </a:cubicBezTo>
                <a:cubicBezTo>
                  <a:pt x="1482" y="1467"/>
                  <a:pt x="1459" y="1436"/>
                  <a:pt x="1338" y="1217"/>
                </a:cubicBezTo>
                <a:cubicBezTo>
                  <a:pt x="1217" y="998"/>
                  <a:pt x="808" y="408"/>
                  <a:pt x="612" y="219"/>
                </a:cubicBezTo>
                <a:cubicBezTo>
                  <a:pt x="416" y="30"/>
                  <a:pt x="287" y="56"/>
                  <a:pt x="158" y="83"/>
                </a:cubicBezTo>
              </a:path>
            </a:pathLst>
          </a:custGeom>
          <a:noFill/>
          <a:ln w="31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689475" y="2705099"/>
            <a:ext cx="355600" cy="33655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endParaRPr lang="ko-KR" altLang="ko-KR" sz="1600" b="1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384675" y="2398712"/>
            <a:ext cx="965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 삭제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4694238" y="2709862"/>
            <a:ext cx="355600" cy="33655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5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713413" y="3435349"/>
            <a:ext cx="355600" cy="33655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 algn="ctr">
              <a:defRPr/>
            </a:pPr>
            <a:r>
              <a:rPr lang="en-US" altLang="ko-KR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378575" y="1604962"/>
            <a:ext cx="1733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ko-KR" altLang="en-US" sz="16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378575" y="1985962"/>
            <a:ext cx="2903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삭제한 노드의 자리를 </a:t>
            </a:r>
          </a:p>
          <a:p>
            <a:pPr eaLnBrk="1" hangingPunct="1"/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6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후계자에게 물려주기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388100" y="2617787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후계자노드의 </a:t>
            </a:r>
            <a:r>
              <a:rPr lang="ko-KR" altLang="en-US" sz="16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원래자리를</a:t>
            </a:r>
          </a:p>
          <a:p>
            <a:pPr eaLnBrk="1" hangingPunct="1"/>
            <a:r>
              <a:rPr lang="ko-KR" altLang="en-US" sz="16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자식노드에게 물려주기</a:t>
            </a:r>
          </a:p>
        </p:txBody>
      </p:sp>
    </p:spTree>
    <p:extLst>
      <p:ext uri="{BB962C8B-B14F-4D97-AF65-F5344CB8AC3E}">
        <p14:creationId xmlns:p14="http://schemas.microsoft.com/office/powerpoint/2010/main" val="1586835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ko-KR" altLang="en-US" dirty="0" smtClean="0"/>
              <a:t>연결 자료구조를 이용한 이진 탐색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</a:p>
          <a:p>
            <a:pPr marL="342900" lvl="2" indent="-342900"/>
            <a:endParaRPr lang="en-US" altLang="ko-KR" dirty="0"/>
          </a:p>
          <a:p>
            <a:pPr marL="342900" lvl="2" indent="-342900"/>
            <a:endParaRPr lang="ko-KR" altLang="en-US" dirty="0"/>
          </a:p>
        </p:txBody>
      </p:sp>
      <p:pic>
        <p:nvPicPr>
          <p:cNvPr id="32" name="Picture 4" descr="C:\Documents and Settings\Administrator\바탕 화면\C 자료구조\ch08_img_수정\ch08-예제8-3(a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3875"/>
            <a:ext cx="3384550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C:\Documents and Settings\Administrator\바탕 화면\C 자료구조\ch08_img_수정\ch08-예제8-3(b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1793875"/>
            <a:ext cx="424815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 descr="C:\Documents and Settings\Administrator\바탕 화면\C 자료구조\ch08_img_수정\ch08-예제8-3(c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4" y="1793875"/>
            <a:ext cx="349091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43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</a:t>
            </a:r>
            <a:r>
              <a:rPr lang="en-US" altLang="ko-KR" sz="2400" b="1" dirty="0">
                <a:solidFill>
                  <a:srgbClr val="0070C0"/>
                </a:solidFill>
              </a:rPr>
              <a:t>(heap)</a:t>
            </a:r>
          </a:p>
          <a:p>
            <a:pPr lvl="1"/>
            <a:r>
              <a:rPr lang="ko-KR" altLang="en-US" sz="2000" dirty="0"/>
              <a:t>완전 이진 </a:t>
            </a:r>
            <a:r>
              <a:rPr lang="ko-KR" altLang="en-US" sz="2000" dirty="0" err="1"/>
              <a:t>트리에</a:t>
            </a:r>
            <a:r>
              <a:rPr lang="ko-KR" altLang="en-US" sz="2000" dirty="0"/>
              <a:t> 있는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중에서 키 값이 가장 큰 </a:t>
            </a:r>
            <a:r>
              <a:rPr lang="ko-KR" altLang="en-US" sz="2000" dirty="0" err="1"/>
              <a:t>노드나</a:t>
            </a:r>
            <a:r>
              <a:rPr lang="ko-KR" altLang="en-US" sz="2000" dirty="0"/>
              <a:t> 키 값이 가장 작은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찾기 위해서 만든 </a:t>
            </a:r>
            <a:r>
              <a:rPr lang="ko-KR" altLang="en-US" sz="2000" dirty="0" smtClean="0"/>
              <a:t>자료구조</a:t>
            </a:r>
            <a:endParaRPr lang="en-US" altLang="ko-KR" sz="2000" dirty="0" smtClean="0"/>
          </a:p>
          <a:p>
            <a:endParaRPr lang="ko-KR" altLang="en-US" sz="2000" dirty="0"/>
          </a:p>
          <a:p>
            <a:pPr lvl="1"/>
            <a:r>
              <a:rPr lang="ko-KR" altLang="en-US" sz="2000" b="1" dirty="0"/>
              <a:t>최대 </a:t>
            </a:r>
            <a:r>
              <a:rPr lang="ko-KR" altLang="en-US" sz="2000" b="1" dirty="0" err="1"/>
              <a:t>히프</a:t>
            </a:r>
            <a:r>
              <a:rPr lang="en-US" altLang="ko-KR" sz="2000" b="1" dirty="0"/>
              <a:t>(max heap)</a:t>
            </a:r>
          </a:p>
          <a:p>
            <a:pPr lvl="2"/>
            <a:r>
              <a:rPr lang="ko-KR" altLang="en-US" dirty="0" err="1"/>
              <a:t>키값이</a:t>
            </a:r>
            <a:r>
              <a:rPr lang="ko-KR" altLang="en-US" dirty="0"/>
              <a:t> 가장 큰 </a:t>
            </a:r>
            <a:r>
              <a:rPr lang="ko-KR" altLang="en-US" dirty="0" err="1"/>
              <a:t>노드를</a:t>
            </a:r>
            <a:r>
              <a:rPr lang="ko-KR" altLang="en-US" dirty="0"/>
              <a:t> 찾기 위한 </a:t>
            </a:r>
            <a:r>
              <a:rPr lang="ko-KR" altLang="en-US" b="1" dirty="0">
                <a:solidFill>
                  <a:srgbClr val="FF0000"/>
                </a:solidFill>
              </a:rPr>
              <a:t>완전 이진 트리</a:t>
            </a:r>
          </a:p>
          <a:p>
            <a:pPr lvl="2"/>
            <a:r>
              <a:rPr lang="en-US" altLang="ko-KR" dirty="0"/>
              <a:t>{</a:t>
            </a:r>
            <a:r>
              <a:rPr lang="ko-KR" altLang="en-US" dirty="0" err="1"/>
              <a:t>부모노드의</a:t>
            </a:r>
            <a:r>
              <a:rPr lang="ko-KR" altLang="en-US" dirty="0"/>
              <a:t> </a:t>
            </a:r>
            <a:r>
              <a:rPr lang="ko-KR" altLang="en-US" dirty="0" err="1"/>
              <a:t>키값</a:t>
            </a:r>
            <a:r>
              <a:rPr lang="ko-KR" altLang="en-US" dirty="0"/>
              <a:t> ≥ </a:t>
            </a:r>
            <a:r>
              <a:rPr lang="ko-KR" altLang="en-US" dirty="0" err="1"/>
              <a:t>자식노드의</a:t>
            </a:r>
            <a:r>
              <a:rPr lang="ko-KR" altLang="en-US" dirty="0"/>
              <a:t> </a:t>
            </a:r>
            <a:r>
              <a:rPr lang="ko-KR" altLang="en-US" dirty="0" err="1"/>
              <a:t>키값</a:t>
            </a:r>
            <a:r>
              <a:rPr lang="en-US" altLang="ko-KR" dirty="0"/>
              <a:t>} </a:t>
            </a:r>
          </a:p>
          <a:p>
            <a:pPr lvl="2"/>
            <a:r>
              <a:rPr lang="ko-KR" altLang="en-US" dirty="0"/>
              <a:t>루트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키 값이 가장 큰 </a:t>
            </a:r>
            <a:r>
              <a:rPr lang="ko-KR" altLang="en-US" b="1" dirty="0" err="1"/>
              <a:t>노드</a:t>
            </a:r>
            <a:endParaRPr lang="ko-KR" altLang="en-US" b="1" dirty="0"/>
          </a:p>
          <a:p>
            <a:pPr lvl="1"/>
            <a:r>
              <a:rPr lang="ko-KR" altLang="en-US" sz="2000" b="1" dirty="0"/>
              <a:t>최소 </a:t>
            </a:r>
            <a:r>
              <a:rPr lang="ko-KR" altLang="en-US" sz="2000" b="1" dirty="0" err="1"/>
              <a:t>히프</a:t>
            </a:r>
            <a:r>
              <a:rPr lang="en-US" altLang="ko-KR" sz="2000" b="1" dirty="0"/>
              <a:t>(min heap)</a:t>
            </a:r>
          </a:p>
          <a:p>
            <a:pPr lvl="2"/>
            <a:r>
              <a:rPr lang="ko-KR" altLang="en-US" dirty="0" err="1"/>
              <a:t>키값이</a:t>
            </a:r>
            <a:r>
              <a:rPr lang="ko-KR" altLang="en-US" dirty="0"/>
              <a:t> 가장 작은 </a:t>
            </a:r>
            <a:r>
              <a:rPr lang="ko-KR" altLang="en-US" dirty="0" err="1"/>
              <a:t>노드를</a:t>
            </a:r>
            <a:r>
              <a:rPr lang="ko-KR" altLang="en-US" dirty="0"/>
              <a:t> 찾기 위한 </a:t>
            </a:r>
            <a:r>
              <a:rPr lang="ko-KR" altLang="en-US" b="1" dirty="0">
                <a:solidFill>
                  <a:srgbClr val="FF0000"/>
                </a:solidFill>
              </a:rPr>
              <a:t>완전 이진 트리</a:t>
            </a:r>
          </a:p>
          <a:p>
            <a:pPr lvl="2"/>
            <a:r>
              <a:rPr lang="en-US" altLang="ko-KR" dirty="0"/>
              <a:t>{</a:t>
            </a:r>
            <a:r>
              <a:rPr lang="ko-KR" altLang="en-US" dirty="0" err="1"/>
              <a:t>부모노드의</a:t>
            </a:r>
            <a:r>
              <a:rPr lang="ko-KR" altLang="en-US" dirty="0"/>
              <a:t> </a:t>
            </a:r>
            <a:r>
              <a:rPr lang="ko-KR" altLang="en-US" dirty="0" err="1"/>
              <a:t>키값</a:t>
            </a:r>
            <a:r>
              <a:rPr lang="ko-KR" altLang="en-US" dirty="0"/>
              <a:t> ≤ </a:t>
            </a:r>
            <a:r>
              <a:rPr lang="ko-KR" altLang="en-US" dirty="0" err="1"/>
              <a:t>자식노드의</a:t>
            </a:r>
            <a:r>
              <a:rPr lang="ko-KR" altLang="en-US" dirty="0"/>
              <a:t> </a:t>
            </a:r>
            <a:r>
              <a:rPr lang="ko-KR" altLang="en-US" dirty="0" err="1"/>
              <a:t>키값</a:t>
            </a:r>
            <a:r>
              <a:rPr lang="en-US" altLang="ko-KR" dirty="0"/>
              <a:t>} </a:t>
            </a:r>
          </a:p>
          <a:p>
            <a:pPr lvl="2"/>
            <a:r>
              <a:rPr lang="ko-KR" altLang="en-US" dirty="0"/>
              <a:t>루트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키 값이 가장 작은 </a:t>
            </a:r>
            <a:r>
              <a:rPr lang="ko-KR" altLang="en-US" b="1" dirty="0" err="1"/>
              <a:t>노드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</a:t>
            </a:r>
            <a:r>
              <a:rPr lang="en-US" altLang="ko-KR" sz="2400" b="1" dirty="0">
                <a:solidFill>
                  <a:srgbClr val="0070C0"/>
                </a:solidFill>
              </a:rPr>
              <a:t>(heap)</a:t>
            </a:r>
          </a:p>
          <a:p>
            <a:endParaRPr lang="ko-KR" altLang="en-US" dirty="0"/>
          </a:p>
        </p:txBody>
      </p:sp>
      <p:pic>
        <p:nvPicPr>
          <p:cNvPr id="40" name="그림 7" descr="ch08-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951955"/>
            <a:ext cx="8494713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9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</a:t>
            </a:r>
            <a:r>
              <a:rPr lang="en-US" altLang="ko-KR" sz="2400" b="1" dirty="0">
                <a:solidFill>
                  <a:srgbClr val="0070C0"/>
                </a:solidFill>
              </a:rPr>
              <a:t>(heap)</a:t>
            </a:r>
            <a:r>
              <a:rPr lang="ko-KR" altLang="en-US" sz="2400" b="1" dirty="0">
                <a:solidFill>
                  <a:srgbClr val="0070C0"/>
                </a:solidFill>
              </a:rPr>
              <a:t>가 아닌 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예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26" name="그림 7" descr="ch08-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43" y="2178050"/>
            <a:ext cx="8215313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29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</a:t>
            </a:r>
            <a:r>
              <a:rPr lang="en-US" altLang="ko-KR" sz="2400" b="1" dirty="0">
                <a:solidFill>
                  <a:srgbClr val="0070C0"/>
                </a:solidFill>
              </a:rPr>
              <a:t>(heap)</a:t>
            </a:r>
            <a:r>
              <a:rPr lang="ko-KR" altLang="en-US" sz="2400" b="1" dirty="0">
                <a:solidFill>
                  <a:srgbClr val="0070C0"/>
                </a:solidFill>
              </a:rPr>
              <a:t>가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추상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자료형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27237" y="1531938"/>
            <a:ext cx="8137525" cy="5199062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ADT  Heap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원소로 구성된  완전 이진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트리로서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킷값은 </a:t>
            </a:r>
          </a:p>
          <a:p>
            <a:pPr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 그의 자식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킷값보다 크거나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킷값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자식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킷값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heap∈Heap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item∈Element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createHeap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∷= create an empty heap;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히프의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연산 </a:t>
            </a:r>
          </a:p>
          <a:p>
            <a:pPr eaLnBrk="1" hangingPunct="1">
              <a:spcBef>
                <a:spcPct val="800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(heap)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∷=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(heap is empty)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 return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true;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return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false;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//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히프가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공백인지를 검사하는 연산 </a:t>
            </a:r>
          </a:p>
          <a:p>
            <a:pPr eaLnBrk="1" hangingPunct="1">
              <a:spcBef>
                <a:spcPct val="800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insertHeap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(heap, item)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∷= insert item into heap;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//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히프의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적당한 위치에 원소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(item)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삽입하는 연산 </a:t>
            </a:r>
          </a:p>
          <a:p>
            <a:pPr eaLnBrk="1" hangingPunct="1">
              <a:spcBef>
                <a:spcPct val="800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deleteHeap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(heap)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∷=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(heap))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error;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                   item 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히프에서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가장 큰 원소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                   remove {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히프에서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가장 큰 원소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       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item;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           }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//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히프에서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킷값이 가장 큰 원소를 삭제하고 반환하는 연산 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 dirty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Heap()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3905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1" dirty="0" err="1">
                <a:solidFill>
                  <a:srgbClr val="0070C0"/>
                </a:solidFill>
              </a:rPr>
              <a:t>히프에서의</a:t>
            </a:r>
            <a:r>
              <a:rPr lang="ko-KR" altLang="en-US" sz="2400" b="1" dirty="0">
                <a:solidFill>
                  <a:srgbClr val="0070C0"/>
                </a:solidFill>
              </a:rPr>
              <a:t> 삽입 연산</a:t>
            </a: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단계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완전 이진 </a:t>
            </a:r>
            <a:r>
              <a:rPr lang="ko-KR" altLang="en-US" sz="2000" dirty="0" err="1">
                <a:latin typeface="+mn-ea"/>
              </a:rPr>
              <a:t>트리를</a:t>
            </a:r>
            <a:r>
              <a:rPr lang="ko-KR" altLang="en-US" sz="2000" dirty="0">
                <a:latin typeface="+mn-ea"/>
              </a:rPr>
              <a:t> 유지하면서 확장한 </a:t>
            </a:r>
            <a:r>
              <a:rPr lang="ko-KR" altLang="en-US" sz="2000" dirty="0" err="1">
                <a:latin typeface="+mn-ea"/>
              </a:rPr>
              <a:t>노드에</a:t>
            </a:r>
            <a:r>
              <a:rPr lang="ko-KR" altLang="en-US" sz="2000" dirty="0">
                <a:latin typeface="+mn-ea"/>
              </a:rPr>
              <a:t> 삽입할 원소를 임시 저장</a:t>
            </a:r>
          </a:p>
          <a:p>
            <a:pPr lvl="2">
              <a:defRPr/>
            </a:pPr>
            <a:r>
              <a:rPr lang="ko-KR" altLang="en-US" dirty="0" err="1">
                <a:latin typeface="+mn-ea"/>
              </a:rPr>
              <a:t>노드가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개인 완전 이진 </a:t>
            </a:r>
            <a:r>
              <a:rPr lang="ko-KR" altLang="en-US" dirty="0" err="1">
                <a:latin typeface="+mn-ea"/>
              </a:rPr>
              <a:t>트리에서</a:t>
            </a:r>
            <a:r>
              <a:rPr lang="ko-KR" altLang="en-US" dirty="0">
                <a:latin typeface="+mn-ea"/>
              </a:rPr>
              <a:t> 다음 </a:t>
            </a:r>
            <a:r>
              <a:rPr lang="ko-KR" altLang="en-US" dirty="0" err="1">
                <a:latin typeface="+mn-ea"/>
              </a:rPr>
              <a:t>노드의</a:t>
            </a:r>
            <a:r>
              <a:rPr lang="ko-KR" altLang="en-US" dirty="0">
                <a:latin typeface="+mn-ea"/>
              </a:rPr>
              <a:t> 확장 자리는 </a:t>
            </a:r>
            <a:r>
              <a:rPr lang="en-US" altLang="ko-KR" dirty="0">
                <a:latin typeface="+mn-ea"/>
              </a:rPr>
              <a:t>n+1</a:t>
            </a:r>
            <a:r>
              <a:rPr lang="ko-KR" altLang="en-US" dirty="0">
                <a:latin typeface="+mn-ea"/>
              </a:rPr>
              <a:t>번의 </a:t>
            </a:r>
            <a:r>
              <a:rPr lang="ko-KR" altLang="en-US" dirty="0" err="1">
                <a:latin typeface="+mn-ea"/>
              </a:rPr>
              <a:t>노드가</a:t>
            </a:r>
            <a:r>
              <a:rPr lang="ko-KR" altLang="en-US" dirty="0">
                <a:latin typeface="+mn-ea"/>
              </a:rPr>
              <a:t> 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r>
              <a:rPr lang="en-US" altLang="ko-KR" dirty="0">
                <a:latin typeface="+mn-ea"/>
              </a:rPr>
              <a:t>n+1</a:t>
            </a:r>
            <a:r>
              <a:rPr lang="ko-KR" altLang="en-US" dirty="0">
                <a:latin typeface="+mn-ea"/>
              </a:rPr>
              <a:t>번 자리에 </a:t>
            </a:r>
            <a:r>
              <a:rPr lang="ko-KR" altLang="en-US" dirty="0" err="1">
                <a:latin typeface="+mn-ea"/>
              </a:rPr>
              <a:t>노드를</a:t>
            </a:r>
            <a:r>
              <a:rPr lang="ko-KR" altLang="en-US" dirty="0">
                <a:latin typeface="+mn-ea"/>
              </a:rPr>
              <a:t> 확장하고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 자리에 삽입할 원소를 임시 저장한다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단계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만들어진 완전 이진 트리 내에서 삽입 원소의 제자리를 찾는다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현재 위치에서 </a:t>
            </a:r>
            <a:r>
              <a:rPr lang="ko-KR" altLang="en-US" dirty="0" err="1">
                <a:latin typeface="+mn-ea"/>
              </a:rPr>
              <a:t>부모노드와</a:t>
            </a:r>
            <a:r>
              <a:rPr lang="ko-KR" altLang="en-US" dirty="0">
                <a:latin typeface="+mn-ea"/>
              </a:rPr>
              <a:t> 비교하여 크기 관계를 확인한다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r>
              <a:rPr lang="en-US" altLang="ko-KR" dirty="0">
                <a:latin typeface="+mn-ea"/>
              </a:rPr>
              <a:t>{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부모노드의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키값</a:t>
            </a:r>
            <a:r>
              <a:rPr lang="ko-KR" altLang="en-US" dirty="0">
                <a:latin typeface="+mn-ea"/>
              </a:rPr>
              <a:t> ≥ 삽입 원소의 </a:t>
            </a:r>
            <a:r>
              <a:rPr lang="ko-KR" altLang="en-US" dirty="0" err="1">
                <a:latin typeface="+mn-ea"/>
              </a:rPr>
              <a:t>키값</a:t>
            </a:r>
            <a:r>
              <a:rPr lang="en-US" altLang="ko-KR" dirty="0">
                <a:latin typeface="+mn-ea"/>
              </a:rPr>
              <a:t>}</a:t>
            </a:r>
            <a:r>
              <a:rPr lang="ko-KR" altLang="en-US" dirty="0">
                <a:latin typeface="+mn-ea"/>
              </a:rPr>
              <a:t>의 관계가 성립하지 않으면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부모노드의</a:t>
            </a:r>
            <a:r>
              <a:rPr lang="ko-KR" altLang="en-US" dirty="0">
                <a:latin typeface="+mn-ea"/>
              </a:rPr>
              <a:t> 원소와 삽입 원소의 자리를 서로 바꾼다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2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643161"/>
            <a:ext cx="10972800" cy="5184576"/>
          </a:xfrm>
        </p:spPr>
        <p:txBody>
          <a:bodyPr/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히프에서의</a:t>
            </a:r>
            <a:r>
              <a:rPr lang="ko-KR" altLang="en-US" sz="2400" b="1" dirty="0">
                <a:solidFill>
                  <a:srgbClr val="0070C0"/>
                </a:solidFill>
              </a:rPr>
              <a:t> 삽입 연산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1) 17</a:t>
            </a:r>
            <a:r>
              <a:rPr lang="ko-KR" altLang="en-US" sz="2000" dirty="0">
                <a:latin typeface="+mn-ea"/>
              </a:rPr>
              <a:t>을 삽입하는 경우</a:t>
            </a:r>
          </a:p>
          <a:p>
            <a:pPr lvl="1"/>
            <a:r>
              <a:rPr lang="ko-KR" altLang="en-US" sz="2000" dirty="0" err="1">
                <a:latin typeface="+mn-ea"/>
              </a:rPr>
              <a:t>노드를</a:t>
            </a:r>
            <a:r>
              <a:rPr lang="ko-KR" altLang="en-US" sz="2000" dirty="0">
                <a:latin typeface="+mn-ea"/>
              </a:rPr>
              <a:t> 확장하여 임시로 저장한 위치에서의 </a:t>
            </a:r>
            <a:r>
              <a:rPr lang="ko-KR" altLang="en-US" sz="2000" dirty="0" err="1">
                <a:latin typeface="+mn-ea"/>
              </a:rPr>
              <a:t>부모노드와</a:t>
            </a:r>
            <a:r>
              <a:rPr lang="ko-KR" altLang="en-US" sz="2000" dirty="0">
                <a:latin typeface="+mn-ea"/>
              </a:rPr>
              <a:t> 크기를 비교하여 </a:t>
            </a:r>
            <a:r>
              <a:rPr lang="ko-KR" altLang="en-US" sz="2000" dirty="0" err="1">
                <a:latin typeface="+mn-ea"/>
              </a:rPr>
              <a:t>히프의</a:t>
            </a:r>
            <a:r>
              <a:rPr lang="ko-KR" altLang="en-US" sz="2000" dirty="0">
                <a:latin typeface="+mn-ea"/>
              </a:rPr>
              <a:t> 크기관계가 성립하므로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현재 위치를 삽입 원소의 자리로 확정</a:t>
            </a:r>
          </a:p>
          <a:p>
            <a:endParaRPr lang="ko-KR" altLang="en-US" dirty="0"/>
          </a:p>
        </p:txBody>
      </p:sp>
      <p:pic>
        <p:nvPicPr>
          <p:cNvPr id="64" name="그림 7" descr="ch08-3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56" y="2144713"/>
            <a:ext cx="5856287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79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이진 탐색 트리</a:t>
            </a:r>
            <a:r>
              <a:rPr lang="en-US" altLang="ko-KR" sz="2400" b="1" dirty="0">
                <a:solidFill>
                  <a:srgbClr val="0070C0"/>
                </a:solidFill>
              </a:rPr>
              <a:t>(binary search tree)</a:t>
            </a:r>
          </a:p>
          <a:p>
            <a:pPr lvl="1">
              <a:defRPr/>
            </a:pPr>
            <a:r>
              <a:rPr lang="ko-KR" altLang="en-US" sz="2000" dirty="0"/>
              <a:t>이진 </a:t>
            </a:r>
            <a:r>
              <a:rPr lang="ko-KR" altLang="en-US" sz="2000" dirty="0" err="1"/>
              <a:t>트리에</a:t>
            </a:r>
            <a:r>
              <a:rPr lang="ko-KR" altLang="en-US" sz="2000" dirty="0"/>
              <a:t> 탐색을 위한 조건을 추가하여 정의한 자료구조</a:t>
            </a:r>
          </a:p>
          <a:p>
            <a:pPr lvl="1">
              <a:defRPr/>
            </a:pPr>
            <a:r>
              <a:rPr lang="ko-KR" altLang="en-US" sz="2000" dirty="0"/>
              <a:t>이진 탐색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정의</a:t>
            </a:r>
          </a:p>
          <a:p>
            <a:pPr marL="914400" lvl="2" indent="0">
              <a:buNone/>
              <a:defRPr/>
            </a:pPr>
            <a:r>
              <a:rPr lang="ko-KR" altLang="en-US" dirty="0"/>
              <a:t>⑴ 모든 원소는 서로 다른 </a:t>
            </a:r>
            <a:r>
              <a:rPr lang="ko-KR" altLang="en-US" b="1" dirty="0">
                <a:solidFill>
                  <a:srgbClr val="0000CC"/>
                </a:solidFill>
              </a:rPr>
              <a:t>유일한 키</a:t>
            </a:r>
            <a:r>
              <a:rPr lang="ko-KR" altLang="en-US" dirty="0"/>
              <a:t>를 갖는다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⑵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dirty="0"/>
              <a:t> </a:t>
            </a:r>
            <a:r>
              <a:rPr lang="ko-KR" altLang="en-US" dirty="0" err="1"/>
              <a:t>서브트리에</a:t>
            </a:r>
            <a:r>
              <a:rPr lang="ko-KR" altLang="en-US" dirty="0"/>
              <a:t> 있는 원소의 키들은 </a:t>
            </a:r>
            <a:r>
              <a:rPr lang="ko-KR" altLang="en-US" b="1" dirty="0">
                <a:solidFill>
                  <a:srgbClr val="0000CC"/>
                </a:solidFill>
              </a:rPr>
              <a:t>그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0000CC"/>
                </a:solidFill>
              </a:rPr>
              <a:t>루트의 키보다</a:t>
            </a:r>
            <a:r>
              <a:rPr lang="ko-KR" altLang="en-US" b="1" dirty="0">
                <a:solidFill>
                  <a:srgbClr val="0000CC"/>
                </a:solidFill>
                <a:latin typeface="Times New Roman"/>
              </a:rPr>
              <a:t> </a:t>
            </a:r>
            <a:r>
              <a:rPr lang="ko-KR" altLang="en-US" b="1" dirty="0">
                <a:solidFill>
                  <a:srgbClr val="0000CC"/>
                </a:solidFill>
              </a:rPr>
              <a:t>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작다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⑶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dirty="0"/>
              <a:t> </a:t>
            </a:r>
            <a:r>
              <a:rPr lang="ko-KR" altLang="en-US" dirty="0" err="1"/>
              <a:t>서브트리에</a:t>
            </a:r>
            <a:r>
              <a:rPr lang="ko-KR" altLang="en-US" dirty="0"/>
              <a:t> 있는 원소의 키들은 </a:t>
            </a:r>
            <a:r>
              <a:rPr lang="ko-KR" altLang="en-US" b="1" dirty="0">
                <a:solidFill>
                  <a:srgbClr val="0000CC"/>
                </a:solidFill>
              </a:rPr>
              <a:t>그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0000CC"/>
                </a:solidFill>
              </a:rPr>
              <a:t>루트의 키보다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크다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⑷ </a:t>
            </a:r>
            <a:r>
              <a:rPr lang="ko-KR" altLang="en-US" dirty="0"/>
              <a:t>왼쪽 </a:t>
            </a:r>
            <a:r>
              <a:rPr lang="ko-KR" altLang="en-US" dirty="0" err="1"/>
              <a:t>서브트리와</a:t>
            </a:r>
            <a:r>
              <a:rPr lang="ko-KR" altLang="en-US" dirty="0"/>
              <a:t> 오른쪽 </a:t>
            </a:r>
            <a:r>
              <a:rPr lang="ko-KR" altLang="en-US" dirty="0" err="1"/>
              <a:t>서브트리도</a:t>
            </a:r>
            <a:r>
              <a:rPr lang="ko-KR" altLang="en-US" dirty="0"/>
              <a:t> 이진 탐색 트리다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3858912"/>
            <a:ext cx="4500563" cy="29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6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690786"/>
            <a:ext cx="10972800" cy="5184576"/>
          </a:xfrm>
        </p:spPr>
        <p:txBody>
          <a:bodyPr/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히프에서의</a:t>
            </a:r>
            <a:r>
              <a:rPr lang="ko-KR" altLang="en-US" sz="2400" b="1" dirty="0">
                <a:solidFill>
                  <a:srgbClr val="0070C0"/>
                </a:solidFill>
              </a:rPr>
              <a:t> 삽입 연산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2) 23</a:t>
            </a:r>
            <a:r>
              <a:rPr lang="ko-KR" altLang="en-US" sz="2000" dirty="0">
                <a:latin typeface="+mn-ea"/>
              </a:rPr>
              <a:t>을 삽입하는 경우</a:t>
            </a:r>
          </a:p>
          <a:p>
            <a:endParaRPr lang="ko-KR" altLang="en-US" dirty="0"/>
          </a:p>
        </p:txBody>
      </p:sp>
      <p:pic>
        <p:nvPicPr>
          <p:cNvPr id="134" name="그림 3" descr="ch08-31(b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3970338"/>
            <a:ext cx="3427412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그림 4" descr="ch08-31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454150"/>
            <a:ext cx="830897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65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94730"/>
            <a:ext cx="10972800" cy="5184576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히프에서의</a:t>
            </a:r>
            <a:r>
              <a:rPr lang="ko-KR" altLang="en-US" sz="2400" b="1" dirty="0">
                <a:solidFill>
                  <a:srgbClr val="0070C0"/>
                </a:solidFill>
              </a:rPr>
              <a:t> 삽입 연산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알고리즘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dirty="0"/>
              <a:t>① </a:t>
            </a:r>
            <a:r>
              <a:rPr lang="ko-KR" altLang="en-US" dirty="0"/>
              <a:t>현재 </a:t>
            </a:r>
            <a:r>
              <a:rPr lang="ko-KR" altLang="en-US" dirty="0" err="1"/>
              <a:t>히프의</a:t>
            </a:r>
            <a:r>
              <a:rPr lang="ko-KR" altLang="en-US" dirty="0"/>
              <a:t> 크기를 하나 증가시켜서 </a:t>
            </a:r>
            <a:r>
              <a:rPr lang="ko-KR" altLang="en-US" dirty="0" err="1"/>
              <a:t>노드</a:t>
            </a:r>
            <a:r>
              <a:rPr lang="ko-KR" altLang="en-US" dirty="0"/>
              <a:t> 위치를 확장하고</a:t>
            </a:r>
            <a:r>
              <a:rPr lang="en-US" altLang="ko-KR" dirty="0"/>
              <a:t>, </a:t>
            </a:r>
            <a:r>
              <a:rPr lang="ko-KR" altLang="en-US" dirty="0"/>
              <a:t>확장한 </a:t>
            </a:r>
            <a:r>
              <a:rPr lang="ko-KR" altLang="en-US" dirty="0" err="1"/>
              <a:t>노드</a:t>
            </a:r>
            <a:r>
              <a:rPr lang="ko-KR" altLang="en-US" dirty="0"/>
              <a:t> 번호가 현재의 삽입 위치 </a:t>
            </a:r>
            <a:r>
              <a:rPr lang="en-US" altLang="ko-KR" dirty="0" err="1"/>
              <a:t>i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pPr lvl="2">
              <a:buNone/>
              <a:defRPr/>
            </a:pPr>
            <a:r>
              <a:rPr lang="en-US" altLang="ko-KR" dirty="0"/>
              <a:t>② </a:t>
            </a:r>
            <a:r>
              <a:rPr lang="ko-KR" altLang="en-US" dirty="0"/>
              <a:t>삽입할 원소 </a:t>
            </a:r>
            <a:r>
              <a:rPr lang="en-US" altLang="ko-KR" dirty="0"/>
              <a:t>item</a:t>
            </a:r>
            <a:r>
              <a:rPr lang="ko-KR" altLang="en-US" dirty="0"/>
              <a:t>과 부모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heap[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└</a:t>
            </a:r>
            <a:r>
              <a:rPr lang="en-US" altLang="ko-KR" dirty="0" err="1"/>
              <a:t>i</a:t>
            </a:r>
            <a:r>
              <a:rPr lang="en-US" altLang="ko-KR" dirty="0"/>
              <a:t>/2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┘</a:t>
            </a:r>
            <a:r>
              <a:rPr lang="en-US" altLang="ko-KR" dirty="0"/>
              <a:t>]</a:t>
            </a:r>
            <a:r>
              <a:rPr lang="ko-KR" altLang="en-US" dirty="0"/>
              <a:t>를 비교하여 </a:t>
            </a:r>
            <a:r>
              <a:rPr lang="en-US" altLang="ko-KR" dirty="0"/>
              <a:t>item</a:t>
            </a:r>
            <a:r>
              <a:rPr lang="ko-KR" altLang="en-US" dirty="0"/>
              <a:t>이 부모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노드</a:t>
            </a:r>
            <a:r>
              <a:rPr lang="ko-KR" altLang="en-US" dirty="0"/>
              <a:t> 보다 작거나 같으면</a:t>
            </a:r>
            <a:r>
              <a:rPr lang="ko-KR" altLang="en-US" dirty="0">
                <a:latin typeface="Times New Roman" pitchFamily="18" charset="0"/>
              </a:rPr>
              <a:t> </a:t>
            </a:r>
            <a:r>
              <a:rPr lang="ko-KR" altLang="en-US" dirty="0"/>
              <a:t> 현재의 삽입 </a:t>
            </a:r>
            <a:r>
              <a:rPr lang="ko-KR" altLang="en-US" spc="-90" dirty="0"/>
              <a:t>위치 </a:t>
            </a:r>
            <a:r>
              <a:rPr lang="en-US" altLang="ko-KR" spc="-90" dirty="0" err="1"/>
              <a:t>i</a:t>
            </a:r>
            <a:r>
              <a:rPr lang="ko-KR" altLang="en-US" spc="-90" dirty="0" err="1"/>
              <a:t>를</a:t>
            </a:r>
            <a:r>
              <a:rPr lang="ko-KR" altLang="en-US" spc="-90" dirty="0"/>
              <a:t> 삽입 원소의 위치로 확정한다</a:t>
            </a:r>
            <a:r>
              <a:rPr lang="en-US" altLang="ko-KR" dirty="0"/>
              <a:t>. </a:t>
            </a:r>
          </a:p>
          <a:p>
            <a:pPr lvl="2">
              <a:buNone/>
              <a:defRPr/>
            </a:pPr>
            <a:r>
              <a:rPr lang="en-US" altLang="ko-KR" dirty="0"/>
              <a:t>③ </a:t>
            </a:r>
            <a:r>
              <a:rPr lang="ko-KR" altLang="en-US" dirty="0"/>
              <a:t>만약 삽입할 원소 </a:t>
            </a:r>
            <a:r>
              <a:rPr lang="en-US" altLang="ko-KR" dirty="0"/>
              <a:t>item</a:t>
            </a:r>
            <a:r>
              <a:rPr lang="ko-KR" altLang="en-US" dirty="0"/>
              <a:t>이 부모 </a:t>
            </a:r>
            <a:r>
              <a:rPr lang="ko-KR" altLang="en-US" dirty="0" err="1"/>
              <a:t>노드보다</a:t>
            </a:r>
            <a:r>
              <a:rPr lang="ko-KR" altLang="en-US" dirty="0"/>
              <a:t> 크면</a:t>
            </a:r>
            <a:r>
              <a:rPr lang="en-US" altLang="ko-KR" dirty="0"/>
              <a:t>, </a:t>
            </a:r>
            <a:r>
              <a:rPr lang="ko-KR" altLang="en-US" dirty="0"/>
              <a:t>부모 </a:t>
            </a:r>
            <a:r>
              <a:rPr lang="ko-KR" altLang="en-US" dirty="0" err="1"/>
              <a:t>노드와</a:t>
            </a:r>
            <a:r>
              <a:rPr lang="ko-KR" altLang="en-US" dirty="0"/>
              <a:t> 자식 </a:t>
            </a:r>
            <a:r>
              <a:rPr lang="ko-KR" altLang="en-US" dirty="0" err="1"/>
              <a:t>노드의</a:t>
            </a:r>
            <a:r>
              <a:rPr lang="ko-KR" altLang="en-US" dirty="0"/>
              <a:t> 자리를 바꾸어 최대 </a:t>
            </a:r>
            <a:r>
              <a:rPr lang="ko-KR" altLang="en-US" dirty="0" err="1"/>
              <a:t>히프의</a:t>
            </a:r>
            <a:r>
              <a:rPr lang="ko-KR" altLang="en-US" dirty="0"/>
              <a:t> 관계를 만들어야 하므로 부모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heap[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└</a:t>
            </a:r>
            <a:r>
              <a:rPr lang="en-US" altLang="ko-KR" dirty="0" err="1"/>
              <a:t>i</a:t>
            </a:r>
            <a:r>
              <a:rPr lang="en-US" altLang="ko-KR" dirty="0"/>
              <a:t>/2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┘</a:t>
            </a:r>
            <a:r>
              <a:rPr lang="en-US" altLang="ko-KR" dirty="0"/>
              <a:t>]</a:t>
            </a:r>
            <a:r>
              <a:rPr lang="ko-KR" altLang="en-US" dirty="0"/>
              <a:t>를 현재의 삽입 위치 </a:t>
            </a:r>
            <a:r>
              <a:rPr lang="en-US" altLang="ko-KR" dirty="0"/>
              <a:t>heap[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 저장하고</a:t>
            </a:r>
            <a:r>
              <a:rPr lang="en-US" altLang="ko-KR" dirty="0"/>
              <a:t>,</a:t>
            </a:r>
          </a:p>
          <a:p>
            <a:pPr lvl="2">
              <a:buNone/>
              <a:defRPr/>
            </a:pPr>
            <a:r>
              <a:rPr lang="en-US" altLang="ko-KR" dirty="0"/>
              <a:t>④ </a:t>
            </a:r>
            <a:r>
              <a:rPr lang="en-US" altLang="ko-KR" dirty="0" err="1"/>
              <a:t>i</a:t>
            </a:r>
            <a:r>
              <a:rPr lang="en-US" altLang="ko-KR" dirty="0"/>
              <a:t>/2</a:t>
            </a:r>
            <a:r>
              <a:rPr lang="ko-KR" altLang="en-US" dirty="0"/>
              <a:t>를 삽입 </a:t>
            </a:r>
            <a:r>
              <a:rPr lang="ko-KR" altLang="en-US" spc="-90" dirty="0"/>
              <a:t>위치 </a:t>
            </a:r>
            <a:r>
              <a:rPr lang="en-US" altLang="ko-KR" spc="-90" dirty="0" err="1"/>
              <a:t>i</a:t>
            </a:r>
            <a:r>
              <a:rPr lang="ko-KR" altLang="en-US" spc="-90" dirty="0" err="1"/>
              <a:t>로</a:t>
            </a:r>
            <a:r>
              <a:rPr lang="ko-KR" altLang="en-US" spc="-90" dirty="0"/>
              <a:t> 하여</a:t>
            </a:r>
            <a:r>
              <a:rPr lang="en-US" altLang="ko-KR" spc="-90" dirty="0"/>
              <a:t>, ②~④</a:t>
            </a:r>
            <a:r>
              <a:rPr lang="ko-KR" altLang="en-US" spc="-90" dirty="0"/>
              <a:t>를 반복하면서 </a:t>
            </a:r>
            <a:r>
              <a:rPr lang="en-US" altLang="ko-KR" spc="-90" dirty="0"/>
              <a:t>item</a:t>
            </a:r>
            <a:r>
              <a:rPr lang="ko-KR" altLang="en-US" spc="-90" dirty="0"/>
              <a:t>을 삽입할 위치를 찾는다</a:t>
            </a:r>
            <a:r>
              <a:rPr lang="en-US" altLang="ko-KR" spc="-90" dirty="0"/>
              <a:t>.</a:t>
            </a:r>
          </a:p>
          <a:p>
            <a:pPr lvl="2">
              <a:buNone/>
              <a:defRPr/>
            </a:pPr>
            <a:r>
              <a:rPr lang="en-US" altLang="ko-KR" dirty="0"/>
              <a:t>⑤ </a:t>
            </a:r>
            <a:r>
              <a:rPr lang="ko-KR" altLang="en-US" dirty="0"/>
              <a:t>찾은 위치에 삽입할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r>
              <a:rPr lang="ko-KR" altLang="en-US" dirty="0"/>
              <a:t>을 저장하면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히프의</a:t>
            </a:r>
            <a:r>
              <a:rPr lang="ko-KR" altLang="en-US" dirty="0"/>
              <a:t> 재구성 작업이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완성되므로 삽입 연산을 종료한다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ko-KR" altLang="en-US" sz="20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458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히프에서의</a:t>
            </a:r>
            <a:r>
              <a:rPr lang="ko-KR" altLang="en-US" sz="2400" b="1" dirty="0">
                <a:solidFill>
                  <a:srgbClr val="0070C0"/>
                </a:solidFill>
              </a:rPr>
              <a:t> 삭제 연산</a:t>
            </a:r>
          </a:p>
          <a:p>
            <a:pPr lvl="1"/>
            <a:r>
              <a:rPr lang="ko-KR" altLang="en-US" sz="2000" dirty="0" err="1">
                <a:latin typeface="+mn-ea"/>
              </a:rPr>
              <a:t>히프에서는</a:t>
            </a:r>
            <a:r>
              <a:rPr lang="ko-KR" altLang="en-US" sz="2000" dirty="0">
                <a:latin typeface="+mn-ea"/>
              </a:rPr>
              <a:t> 루트 </a:t>
            </a:r>
            <a:r>
              <a:rPr lang="ko-KR" altLang="en-US" sz="2000" dirty="0" err="1">
                <a:latin typeface="+mn-ea"/>
              </a:rPr>
              <a:t>노드의</a:t>
            </a:r>
            <a:r>
              <a:rPr lang="ko-KR" altLang="en-US" sz="2000" dirty="0">
                <a:latin typeface="+mn-ea"/>
              </a:rPr>
              <a:t> 원소만을 삭제 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단계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루트 </a:t>
            </a:r>
            <a:r>
              <a:rPr lang="ko-KR" altLang="en-US" sz="2000" dirty="0" err="1">
                <a:latin typeface="+mn-ea"/>
              </a:rPr>
              <a:t>노드의</a:t>
            </a:r>
            <a:r>
              <a:rPr lang="ko-KR" altLang="en-US" sz="2000" dirty="0">
                <a:latin typeface="+mn-ea"/>
              </a:rPr>
              <a:t> 원소를 삭제하여 반환한다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단계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원소의 개수가 </a:t>
            </a:r>
            <a:r>
              <a:rPr lang="en-US" altLang="ko-KR" sz="2000" dirty="0">
                <a:latin typeface="+mn-ea"/>
              </a:rPr>
              <a:t>n-1</a:t>
            </a:r>
            <a:r>
              <a:rPr lang="ko-KR" altLang="en-US" sz="2000" dirty="0">
                <a:latin typeface="+mn-ea"/>
              </a:rPr>
              <a:t>개로 줄었으므로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노드의</a:t>
            </a:r>
            <a:r>
              <a:rPr lang="ko-KR" altLang="en-US" sz="2000" dirty="0">
                <a:latin typeface="+mn-ea"/>
              </a:rPr>
              <a:t> 수가 </a:t>
            </a:r>
            <a:r>
              <a:rPr lang="en-US" altLang="ko-KR" sz="2000" dirty="0">
                <a:latin typeface="+mn-ea"/>
              </a:rPr>
              <a:t>n-1</a:t>
            </a:r>
            <a:r>
              <a:rPr lang="ko-KR" altLang="en-US" sz="2000" dirty="0">
                <a:latin typeface="+mn-ea"/>
              </a:rPr>
              <a:t>인 완전 </a:t>
            </a:r>
            <a:br>
              <a:rPr lang="ko-KR" altLang="en-US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이진 </a:t>
            </a:r>
            <a:r>
              <a:rPr lang="ko-KR" altLang="en-US" sz="2000" dirty="0" err="1">
                <a:latin typeface="+mn-ea"/>
              </a:rPr>
              <a:t>트리로</a:t>
            </a:r>
            <a:r>
              <a:rPr lang="ko-KR" altLang="en-US" sz="2000" dirty="0">
                <a:latin typeface="+mn-ea"/>
              </a:rPr>
              <a:t> 조정한다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r>
              <a:rPr lang="ko-KR" altLang="en-US" dirty="0" err="1">
                <a:latin typeface="+mn-ea"/>
              </a:rPr>
              <a:t>노드가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개인 완전 이진 </a:t>
            </a:r>
            <a:r>
              <a:rPr lang="ko-KR" altLang="en-US" dirty="0" err="1">
                <a:latin typeface="+mn-ea"/>
              </a:rPr>
              <a:t>트리에서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노드</a:t>
            </a:r>
            <a:r>
              <a:rPr lang="ko-KR" altLang="en-US" dirty="0">
                <a:latin typeface="+mn-ea"/>
              </a:rPr>
              <a:t> 수 </a:t>
            </a:r>
            <a:r>
              <a:rPr lang="en-US" altLang="ko-KR" dirty="0">
                <a:latin typeface="+mn-ea"/>
              </a:rPr>
              <a:t>n-1</a:t>
            </a:r>
            <a:r>
              <a:rPr lang="ko-KR" altLang="en-US" dirty="0">
                <a:latin typeface="+mn-ea"/>
              </a:rPr>
              <a:t>개의 완전 이진 </a:t>
            </a:r>
            <a:r>
              <a:rPr lang="ko-KR" altLang="en-US" dirty="0" err="1">
                <a:latin typeface="+mn-ea"/>
              </a:rPr>
              <a:t>트리가</a:t>
            </a:r>
            <a:r>
              <a:rPr lang="ko-KR" altLang="en-US" dirty="0">
                <a:latin typeface="+mn-ea"/>
              </a:rPr>
              <a:t> 되기 위해서 마지막 </a:t>
            </a:r>
            <a:r>
              <a:rPr lang="ko-KR" altLang="en-US" dirty="0" err="1">
                <a:latin typeface="+mn-ea"/>
              </a:rPr>
              <a:t>노드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즉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번 </a:t>
            </a:r>
            <a:r>
              <a:rPr lang="ko-KR" altLang="en-US" dirty="0" err="1">
                <a:latin typeface="+mn-ea"/>
              </a:rPr>
              <a:t>노드를</a:t>
            </a:r>
            <a:r>
              <a:rPr lang="ko-KR" altLang="en-US" dirty="0">
                <a:latin typeface="+mn-ea"/>
              </a:rPr>
              <a:t> 삭제한다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ko-KR" altLang="en-US" dirty="0">
                <a:latin typeface="+mn-ea"/>
              </a:rPr>
              <a:t>삭제된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번 </a:t>
            </a:r>
            <a:r>
              <a:rPr lang="ko-KR" altLang="en-US" dirty="0" err="1">
                <a:latin typeface="+mn-ea"/>
              </a:rPr>
              <a:t>노드에</a:t>
            </a:r>
            <a:r>
              <a:rPr lang="ko-KR" altLang="en-US" dirty="0">
                <a:latin typeface="+mn-ea"/>
              </a:rPr>
              <a:t> 있던 원소는 비어있는 루트 </a:t>
            </a:r>
            <a:r>
              <a:rPr lang="ko-KR" altLang="en-US" dirty="0" err="1">
                <a:latin typeface="+mn-ea"/>
              </a:rPr>
              <a:t>노드에</a:t>
            </a:r>
            <a:r>
              <a:rPr lang="ko-KR" altLang="en-US" dirty="0">
                <a:latin typeface="+mn-ea"/>
              </a:rPr>
              <a:t> 임시 저장한다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단계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완전 이진 트리 내에서 루트에 임시 저장된 원소의 제자리를 </a:t>
            </a:r>
            <a:br>
              <a:rPr lang="ko-KR" altLang="en-US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찾는다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r>
              <a:rPr lang="ko-KR" altLang="en-US" dirty="0">
                <a:latin typeface="+mn-ea"/>
              </a:rPr>
              <a:t>현재 위치에서 </a:t>
            </a:r>
            <a:r>
              <a:rPr lang="ko-KR" altLang="en-US" dirty="0" err="1">
                <a:latin typeface="+mn-ea"/>
              </a:rPr>
              <a:t>자식노드와</a:t>
            </a:r>
            <a:r>
              <a:rPr lang="ko-KR" altLang="en-US" dirty="0">
                <a:latin typeface="+mn-ea"/>
              </a:rPr>
              <a:t> 비교하여 크기 관계를 확인한다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{</a:t>
            </a:r>
            <a:r>
              <a:rPr lang="ko-KR" altLang="en-US" dirty="0">
                <a:latin typeface="+mn-ea"/>
              </a:rPr>
              <a:t>임시 저장 원소의 </a:t>
            </a:r>
            <a:r>
              <a:rPr lang="ko-KR" altLang="en-US" dirty="0" err="1">
                <a:latin typeface="+mn-ea"/>
              </a:rPr>
              <a:t>키값</a:t>
            </a:r>
            <a:r>
              <a:rPr lang="ko-KR" altLang="en-US" dirty="0">
                <a:latin typeface="+mn-ea"/>
              </a:rPr>
              <a:t> ≥ 현재 자식 </a:t>
            </a:r>
            <a:r>
              <a:rPr lang="ko-KR" altLang="en-US" dirty="0" err="1">
                <a:latin typeface="+mn-ea"/>
              </a:rPr>
              <a:t>노드의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키값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}</a:t>
            </a:r>
            <a:r>
              <a:rPr lang="ko-KR" altLang="en-US" dirty="0">
                <a:latin typeface="+mn-ea"/>
              </a:rPr>
              <a:t>의 관계가 성립하지 않으면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현재 자식 </a:t>
            </a:r>
            <a:r>
              <a:rPr lang="ko-KR" altLang="en-US" dirty="0" err="1">
                <a:latin typeface="+mn-ea"/>
              </a:rPr>
              <a:t>노드의</a:t>
            </a:r>
            <a:r>
              <a:rPr lang="ko-KR" altLang="en-US" dirty="0">
                <a:latin typeface="+mn-ea"/>
              </a:rPr>
              <a:t> 원소와 임시 저장 원소의 자리를 서로 바꾼다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43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히프에서의</a:t>
            </a:r>
            <a:r>
              <a:rPr lang="ko-KR" altLang="en-US" sz="2400" b="1" dirty="0">
                <a:solidFill>
                  <a:srgbClr val="0070C0"/>
                </a:solidFill>
              </a:rPr>
              <a:t> 삭제 연산 예</a:t>
            </a:r>
          </a:p>
          <a:p>
            <a:endParaRPr lang="ko-KR" altLang="en-US" dirty="0"/>
          </a:p>
        </p:txBody>
      </p:sp>
      <p:pic>
        <p:nvPicPr>
          <p:cNvPr id="172" name="그림 7" descr="ch08-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/>
          <a:stretch>
            <a:fillRect/>
          </a:stretch>
        </p:blipFill>
        <p:spPr bwMode="auto">
          <a:xfrm>
            <a:off x="4772025" y="1052736"/>
            <a:ext cx="5219700" cy="563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62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94730"/>
            <a:ext cx="10972800" cy="5184576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히프에서의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삭제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</a:rPr>
              <a:t>연산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알고리즘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901700" lvl="2" indent="-274638">
              <a:buNone/>
              <a:defRPr/>
            </a:pPr>
            <a:r>
              <a:rPr lang="en-US" altLang="ko-KR" dirty="0"/>
              <a:t>① </a:t>
            </a:r>
            <a:r>
              <a:rPr lang="ko-KR" altLang="en-US" dirty="0" err="1"/>
              <a:t>루트노드</a:t>
            </a:r>
            <a:r>
              <a:rPr lang="ko-KR" altLang="en-US" dirty="0"/>
              <a:t> </a:t>
            </a:r>
            <a:r>
              <a:rPr lang="en-US" altLang="ko-KR" dirty="0"/>
              <a:t>heap[1]</a:t>
            </a:r>
            <a:r>
              <a:rPr lang="ko-KR" altLang="en-US" dirty="0"/>
              <a:t>을 변수 </a:t>
            </a:r>
            <a:r>
              <a:rPr lang="en-US" altLang="ko-KR" dirty="0"/>
              <a:t>item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</a:p>
          <a:p>
            <a:pPr marL="901700" lvl="2" indent="-274638">
              <a:buNone/>
              <a:defRPr/>
            </a:pPr>
            <a:r>
              <a:rPr lang="en-US" altLang="ko-KR" dirty="0"/>
              <a:t>② </a:t>
            </a:r>
            <a:r>
              <a:rPr lang="ko-KR" altLang="en-US" dirty="0"/>
              <a:t>마지막 </a:t>
            </a:r>
            <a:r>
              <a:rPr lang="ko-KR" altLang="en-US" dirty="0" err="1"/>
              <a:t>노드의</a:t>
            </a:r>
            <a:r>
              <a:rPr lang="ko-KR" altLang="en-US" dirty="0"/>
              <a:t> 원소 </a:t>
            </a:r>
            <a:r>
              <a:rPr lang="en-US" altLang="ko-KR" dirty="0"/>
              <a:t>heap[n]</a:t>
            </a:r>
            <a:r>
              <a:rPr lang="ko-KR" altLang="en-US" dirty="0"/>
              <a:t>을 변수</a:t>
            </a:r>
            <a:r>
              <a:rPr lang="en-US" altLang="ko-KR" dirty="0"/>
              <a:t>temp</a:t>
            </a:r>
            <a:r>
              <a:rPr lang="ko-KR" altLang="en-US" dirty="0"/>
              <a:t>에 임시 저장한 후에</a:t>
            </a:r>
            <a:r>
              <a:rPr lang="en-US" altLang="ko-KR" dirty="0"/>
              <a:t>, </a:t>
            </a:r>
          </a:p>
          <a:p>
            <a:pPr marL="901700" lvl="2" indent="-274638">
              <a:buNone/>
              <a:defRPr/>
            </a:pPr>
            <a:r>
              <a:rPr lang="en-US" altLang="ko-KR" dirty="0"/>
              <a:t>③ </a:t>
            </a: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삭제하고 </a:t>
            </a:r>
            <a:r>
              <a:rPr lang="ko-KR" altLang="en-US" dirty="0" err="1"/>
              <a:t>히프배열의</a:t>
            </a:r>
            <a:r>
              <a:rPr lang="ko-KR" altLang="en-US" dirty="0"/>
              <a:t> 원소 개수를 하나 감소한다</a:t>
            </a:r>
            <a:r>
              <a:rPr lang="en-US" altLang="ko-KR" dirty="0"/>
              <a:t>. </a:t>
            </a:r>
          </a:p>
          <a:p>
            <a:pPr marL="901700" lvl="2" indent="-274638">
              <a:buNone/>
              <a:defRPr/>
            </a:pPr>
            <a:r>
              <a:rPr lang="en-US" altLang="ko-KR" dirty="0"/>
              <a:t>④ </a:t>
            </a:r>
            <a:r>
              <a:rPr lang="ko-KR" altLang="en-US" dirty="0"/>
              <a:t>마지막 </a:t>
            </a:r>
            <a:r>
              <a:rPr lang="ko-KR" altLang="en-US" dirty="0" err="1"/>
              <a:t>노드의</a:t>
            </a:r>
            <a:r>
              <a:rPr lang="ko-KR" altLang="en-US" dirty="0"/>
              <a:t> 원소였던 </a:t>
            </a:r>
            <a:r>
              <a:rPr lang="en-US" altLang="ko-KR" dirty="0"/>
              <a:t>temp</a:t>
            </a:r>
            <a:r>
              <a:rPr lang="ko-KR" altLang="en-US" dirty="0"/>
              <a:t>의 임시 저장위치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ko-KR" altLang="en-US" dirty="0" err="1"/>
              <a:t>루트노드의</a:t>
            </a:r>
            <a:r>
              <a:rPr lang="ko-KR" altLang="en-US" dirty="0"/>
              <a:t> 자리인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번이 된다</a:t>
            </a:r>
            <a:r>
              <a:rPr lang="en-US" altLang="ko-KR" dirty="0"/>
              <a:t>. </a:t>
            </a:r>
          </a:p>
          <a:p>
            <a:pPr marL="901700" lvl="2" indent="-274638">
              <a:buNone/>
              <a:defRPr/>
            </a:pPr>
            <a:r>
              <a:rPr lang="en-US" altLang="ko-KR" dirty="0"/>
              <a:t>⑤ </a:t>
            </a:r>
            <a:r>
              <a:rPr lang="ko-KR" altLang="en-US" dirty="0"/>
              <a:t>현재 저장위치에서 왼쪽 자식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heap[j]</a:t>
            </a:r>
            <a:r>
              <a:rPr lang="ko-KR" altLang="en-US" spc="-100" dirty="0"/>
              <a:t>와 오른쪽 자식 </a:t>
            </a:r>
            <a:r>
              <a:rPr lang="ko-KR" altLang="en-US" spc="-100" dirty="0" err="1"/>
              <a:t>노드</a:t>
            </a:r>
            <a:r>
              <a:rPr lang="ko-KR" altLang="en-US" spc="-100" dirty="0"/>
              <a:t> </a:t>
            </a:r>
            <a:r>
              <a:rPr lang="en-US" altLang="ko-KR" spc="-100" dirty="0"/>
              <a:t>heap[j+1]</a:t>
            </a:r>
            <a:r>
              <a:rPr lang="ko-KR" altLang="en-US" spc="-100" dirty="0"/>
              <a:t>이 </a:t>
            </a:r>
            <a:r>
              <a:rPr lang="ko-KR" altLang="en-US" dirty="0"/>
              <a:t>있을 때</a:t>
            </a:r>
            <a:r>
              <a:rPr lang="en-US" altLang="ko-KR" dirty="0"/>
              <a:t>, </a:t>
            </a:r>
            <a:r>
              <a:rPr lang="ko-KR" altLang="en-US" dirty="0"/>
              <a:t>둘 중에서 킷값이 큰 자식 </a:t>
            </a:r>
            <a:r>
              <a:rPr lang="ko-KR" altLang="en-US" dirty="0" err="1"/>
              <a:t>노드의</a:t>
            </a:r>
            <a:r>
              <a:rPr lang="ko-KR" altLang="en-US" dirty="0"/>
              <a:t> 킷값과 </a:t>
            </a:r>
            <a:r>
              <a:rPr lang="en-US" altLang="ko-KR" dirty="0"/>
              <a:t>temp</a:t>
            </a:r>
            <a:r>
              <a:rPr lang="ko-KR" altLang="en-US" dirty="0"/>
              <a:t>를 비교하여</a:t>
            </a:r>
            <a:r>
              <a:rPr lang="en-US" altLang="ko-KR" dirty="0"/>
              <a:t>, temp</a:t>
            </a:r>
            <a:r>
              <a:rPr lang="ko-KR" altLang="en-US" dirty="0"/>
              <a:t>가 크거나 같으면 현재 위치가 </a:t>
            </a:r>
            <a:r>
              <a:rPr lang="en-US" altLang="ko-KR" dirty="0"/>
              <a:t>temp</a:t>
            </a:r>
            <a:r>
              <a:rPr lang="ko-KR" altLang="en-US" dirty="0"/>
              <a:t>의 자리로 확정된다</a:t>
            </a:r>
            <a:r>
              <a:rPr lang="en-US" altLang="ko-KR" dirty="0"/>
              <a:t>. </a:t>
            </a:r>
          </a:p>
          <a:p>
            <a:pPr marL="901700" lvl="2" indent="-274638">
              <a:buNone/>
              <a:defRPr/>
            </a:pPr>
            <a:r>
              <a:rPr lang="en-US" altLang="ko-KR" dirty="0"/>
              <a:t>⑥ </a:t>
            </a:r>
            <a:r>
              <a:rPr lang="ko-KR" altLang="en-US" dirty="0"/>
              <a:t>만약 </a:t>
            </a:r>
            <a:r>
              <a:rPr lang="en-US" altLang="ko-KR" dirty="0"/>
              <a:t>temp</a:t>
            </a:r>
            <a:r>
              <a:rPr lang="ko-KR" altLang="en-US" dirty="0"/>
              <a:t>가 </a:t>
            </a:r>
            <a:r>
              <a:rPr lang="ko-KR" altLang="en-US" dirty="0" err="1"/>
              <a:t>자식노드보다</a:t>
            </a:r>
            <a:r>
              <a:rPr lang="ko-KR" altLang="en-US" dirty="0"/>
              <a:t> 작으면</a:t>
            </a:r>
            <a:r>
              <a:rPr lang="en-US" altLang="ko-KR" dirty="0"/>
              <a:t>, </a:t>
            </a:r>
            <a:r>
              <a:rPr lang="ko-KR" altLang="en-US" dirty="0" err="1"/>
              <a:t>자식노드와</a:t>
            </a:r>
            <a:r>
              <a:rPr lang="ko-KR" altLang="en-US" dirty="0"/>
              <a:t> 자리를 바꾸고 다시 ⑤</a:t>
            </a:r>
            <a:r>
              <a:rPr lang="en-US" altLang="ko-KR" dirty="0"/>
              <a:t>~⑥</a:t>
            </a:r>
            <a:r>
              <a:rPr lang="ko-KR" altLang="en-US" dirty="0"/>
              <a:t>을 반복하면서 </a:t>
            </a:r>
            <a:r>
              <a:rPr lang="en-US" altLang="ko-KR" dirty="0"/>
              <a:t>temp</a:t>
            </a:r>
            <a:r>
              <a:rPr lang="ko-KR" altLang="en-US" dirty="0"/>
              <a:t>의 자리를 찾는다</a:t>
            </a:r>
            <a:r>
              <a:rPr lang="en-US" altLang="ko-KR" dirty="0"/>
              <a:t>. </a:t>
            </a:r>
          </a:p>
          <a:p>
            <a:pPr marL="901700" lvl="2" indent="-274638">
              <a:buNone/>
              <a:defRPr/>
            </a:pPr>
            <a:r>
              <a:rPr lang="en-US" altLang="ko-KR" dirty="0"/>
              <a:t>⑦ </a:t>
            </a:r>
            <a:r>
              <a:rPr lang="ko-KR" altLang="en-US" dirty="0"/>
              <a:t>찾은 위치에 </a:t>
            </a:r>
            <a:r>
              <a:rPr lang="en-US" altLang="ko-KR" dirty="0"/>
              <a:t>temp</a:t>
            </a:r>
            <a:r>
              <a:rPr lang="ko-KR" altLang="en-US" dirty="0"/>
              <a:t>를 저장하여 최대 </a:t>
            </a:r>
            <a:r>
              <a:rPr lang="ko-KR" altLang="en-US" dirty="0" err="1"/>
              <a:t>히프의</a:t>
            </a:r>
            <a:r>
              <a:rPr lang="ko-KR" altLang="en-US" dirty="0"/>
              <a:t> 재구성 작업을 완성하고 </a:t>
            </a:r>
          </a:p>
          <a:p>
            <a:pPr marL="901700" lvl="2" indent="-274638">
              <a:buNone/>
              <a:defRPr/>
            </a:pPr>
            <a:r>
              <a:rPr lang="ko-KR" altLang="en-US" dirty="0"/>
              <a:t>⑧ </a:t>
            </a:r>
            <a:r>
              <a:rPr lang="ko-KR" altLang="en-US" dirty="0" err="1"/>
              <a:t>루트노드를</a:t>
            </a:r>
            <a:r>
              <a:rPr lang="ko-KR" altLang="en-US" dirty="0"/>
              <a:t> 저장한 </a:t>
            </a:r>
            <a:r>
              <a:rPr lang="en-US" altLang="ko-KR" dirty="0"/>
              <a:t>item</a:t>
            </a:r>
            <a:r>
              <a:rPr lang="ko-KR" altLang="en-US" dirty="0"/>
              <a:t>을 반환하는 것으로 삭제 연산을 종료한다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ko-KR" altLang="en-US" sz="20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276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순차 자료구조를 이용한 </a:t>
            </a:r>
            <a:r>
              <a:rPr lang="ko-KR" altLang="en-US" sz="2400" b="1" dirty="0" err="1">
                <a:solidFill>
                  <a:srgbClr val="0070C0"/>
                </a:solidFill>
              </a:rPr>
              <a:t>히프의</a:t>
            </a:r>
            <a:r>
              <a:rPr lang="ko-KR" altLang="en-US" sz="2400" b="1" dirty="0">
                <a:solidFill>
                  <a:srgbClr val="0070C0"/>
                </a:solidFill>
              </a:rPr>
              <a:t> 구현</a:t>
            </a:r>
          </a:p>
          <a:p>
            <a:pPr lvl="1"/>
            <a:r>
              <a:rPr lang="ko-KR" altLang="en-US" sz="2000" dirty="0" err="1">
                <a:latin typeface="+mn-ea"/>
              </a:rPr>
              <a:t>부모노드와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자식노드를</a:t>
            </a:r>
            <a:r>
              <a:rPr lang="ko-KR" altLang="en-US" sz="2000" dirty="0">
                <a:latin typeface="+mn-ea"/>
              </a:rPr>
              <a:t> 찾기 쉬운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차원 배열의 순차 자료구조 이용</a:t>
            </a:r>
          </a:p>
          <a:p>
            <a:pPr lvl="1"/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차원 배열을 이용한 </a:t>
            </a:r>
            <a:r>
              <a:rPr lang="ko-KR" altLang="en-US" sz="2000" dirty="0" err="1">
                <a:latin typeface="+mn-ea"/>
              </a:rPr>
              <a:t>히프의</a:t>
            </a:r>
            <a:r>
              <a:rPr lang="ko-KR" altLang="en-US" sz="2000" dirty="0">
                <a:latin typeface="+mn-ea"/>
              </a:rPr>
              <a:t> 표현 예</a:t>
            </a:r>
          </a:p>
          <a:p>
            <a:endParaRPr lang="ko-KR" altLang="en-US" dirty="0"/>
          </a:p>
        </p:txBody>
      </p:sp>
      <p:pic>
        <p:nvPicPr>
          <p:cNvPr id="46" name="Picture 6" descr="8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"/>
          <a:stretch>
            <a:fillRect/>
          </a:stretch>
        </p:blipFill>
        <p:spPr bwMode="auto">
          <a:xfrm>
            <a:off x="1979613" y="2473325"/>
            <a:ext cx="86931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090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순차 자료구조를 이용한 </a:t>
            </a:r>
            <a:r>
              <a:rPr lang="ko-KR" altLang="en-US" sz="2400" b="1" dirty="0" err="1">
                <a:solidFill>
                  <a:srgbClr val="0070C0"/>
                </a:solidFill>
              </a:rPr>
              <a:t>히프의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구현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–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실습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3</a:t>
            </a:r>
          </a:p>
          <a:p>
            <a:pPr lvl="1"/>
            <a:r>
              <a:rPr lang="ko-KR" altLang="en-US" dirty="0"/>
              <a:t>공백 </a:t>
            </a:r>
            <a:r>
              <a:rPr lang="ko-KR" altLang="en-US" dirty="0" err="1"/>
              <a:t>히프에</a:t>
            </a:r>
            <a:r>
              <a:rPr lang="ko-KR" altLang="en-US" dirty="0"/>
              <a:t> 원소 </a:t>
            </a:r>
            <a:r>
              <a:rPr lang="en-US" altLang="ko-KR" dirty="0"/>
              <a:t>10, 45, 19, 11, 96</a:t>
            </a:r>
            <a:r>
              <a:rPr lang="ko-KR" altLang="en-US" dirty="0"/>
              <a:t>을 차례로 삽입하면서 최대 </a:t>
            </a:r>
            <a:r>
              <a:rPr lang="ko-KR" altLang="en-US" dirty="0" err="1"/>
              <a:t>히프를</a:t>
            </a:r>
            <a:r>
              <a:rPr lang="ko-KR" altLang="en-US" dirty="0"/>
              <a:t> 구성하고</a:t>
            </a:r>
            <a:r>
              <a:rPr lang="en-US" altLang="ko-KR" dirty="0"/>
              <a:t>, </a:t>
            </a:r>
            <a:r>
              <a:rPr lang="ko-KR" altLang="en-US" dirty="0"/>
              <a:t>삭제연산을 수행하여 삭제된 원소를 출력하는 프로그램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최대 </a:t>
            </a:r>
            <a:r>
              <a:rPr lang="ko-KR" altLang="en-US" dirty="0" err="1"/>
              <a:t>히프의</a:t>
            </a:r>
            <a:r>
              <a:rPr lang="ko-KR" altLang="en-US" dirty="0"/>
              <a:t> 루트 </a:t>
            </a:r>
            <a:r>
              <a:rPr lang="ko-KR" altLang="en-US" dirty="0" err="1"/>
              <a:t>노드는</a:t>
            </a:r>
            <a:r>
              <a:rPr lang="ko-KR" altLang="en-US" dirty="0"/>
              <a:t> </a:t>
            </a:r>
            <a:r>
              <a:rPr lang="ko-KR" altLang="en-US" dirty="0" err="1"/>
              <a:t>히프에서</a:t>
            </a:r>
            <a:r>
              <a:rPr lang="ko-KR" altLang="en-US" dirty="0"/>
              <a:t> 가장 큰 </a:t>
            </a:r>
            <a:r>
              <a:rPr lang="ko-KR" altLang="en-US" dirty="0" err="1"/>
              <a:t>노드가</a:t>
            </a:r>
            <a:r>
              <a:rPr lang="ko-KR" altLang="en-US" dirty="0"/>
              <a:t> 되므로</a:t>
            </a:r>
            <a:r>
              <a:rPr lang="en-US" altLang="ko-KR" dirty="0"/>
              <a:t>, </a:t>
            </a:r>
            <a:r>
              <a:rPr lang="ko-KR" altLang="en-US" dirty="0"/>
              <a:t>원소 개수 만큼 삭제 연산을 수행하면서 출력하면 큰 값부터 작은 값의 내림차순으로 출력되는 것을 확인할 수 있다</a:t>
            </a:r>
            <a:r>
              <a:rPr lang="en-US" altLang="ko-KR" dirty="0"/>
              <a:t>.</a:t>
            </a:r>
          </a:p>
          <a:p>
            <a:endParaRPr lang="ko-KR" altLang="en-US" sz="20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Picture 2" descr="C:\Documents and Settings\Administrator\바탕 화면\C 자료구조\ch08_img_수정\ch08-예제8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2" y="3987924"/>
            <a:ext cx="60102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9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이진 탐색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탐색 연산</a:t>
            </a: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루트에서 시작한다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탐색할 </a:t>
            </a:r>
            <a:r>
              <a:rPr lang="en-US" altLang="ko-KR" sz="2000" dirty="0" smtClean="0">
                <a:latin typeface="+mn-ea"/>
              </a:rPr>
              <a:t>key</a:t>
            </a:r>
            <a:r>
              <a:rPr lang="ko-KR" altLang="en-US" sz="2000" dirty="0" smtClean="0">
                <a:latin typeface="+mn-ea"/>
              </a:rPr>
              <a:t>값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를 루트 </a:t>
            </a:r>
            <a:r>
              <a:rPr lang="ko-KR" altLang="en-US" sz="2000" dirty="0" err="1">
                <a:latin typeface="+mn-ea"/>
              </a:rPr>
              <a:t>노드의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key</a:t>
            </a:r>
            <a:r>
              <a:rPr lang="ko-KR" altLang="en-US" sz="2000" dirty="0" smtClean="0">
                <a:latin typeface="+mn-ea"/>
              </a:rPr>
              <a:t>값과 </a:t>
            </a:r>
            <a:r>
              <a:rPr lang="ko-KR" altLang="en-US" sz="2000" dirty="0">
                <a:latin typeface="+mn-ea"/>
              </a:rPr>
              <a:t>비교한다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b="1" dirty="0" smtClean="0">
                <a:latin typeface="+mn-ea"/>
              </a:rPr>
              <a:t>(key</a:t>
            </a:r>
            <a:r>
              <a:rPr lang="ko-KR" altLang="en-US" b="1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x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=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루트노드의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key</a:t>
            </a:r>
            <a:r>
              <a:rPr lang="ko-KR" altLang="en-US" b="1" dirty="0" smtClean="0">
                <a:latin typeface="+mn-ea"/>
              </a:rPr>
              <a:t>값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인 경우 </a:t>
            </a:r>
            <a:r>
              <a:rPr lang="en-US" altLang="ko-KR" dirty="0">
                <a:latin typeface="+mn-ea"/>
              </a:rPr>
              <a:t>:</a:t>
            </a:r>
          </a:p>
          <a:p>
            <a:pPr lvl="2">
              <a:buNone/>
              <a:defRPr/>
            </a:pPr>
            <a:r>
              <a:rPr lang="en-US" altLang="ko-KR" dirty="0">
                <a:latin typeface="+mn-ea"/>
              </a:rPr>
              <a:t>		☞ </a:t>
            </a:r>
            <a:r>
              <a:rPr lang="ko-KR" altLang="en-US" dirty="0">
                <a:latin typeface="+mn-ea"/>
              </a:rPr>
              <a:t>원하는 원소를 찾았으므로 탐색연산 성공 </a:t>
            </a:r>
          </a:p>
          <a:p>
            <a:pPr lvl="2">
              <a:lnSpc>
                <a:spcPct val="10000"/>
              </a:lnSpc>
              <a:buNone/>
              <a:defRPr/>
            </a:pPr>
            <a:r>
              <a:rPr lang="ko-KR" altLang="en-US" dirty="0">
                <a:latin typeface="+mn-ea"/>
              </a:rPr>
              <a:t>	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b="1" dirty="0" smtClean="0">
                <a:latin typeface="+mn-ea"/>
              </a:rPr>
              <a:t>(key</a:t>
            </a:r>
            <a:r>
              <a:rPr lang="ko-KR" altLang="en-US" b="1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x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&lt;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루트노드의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key</a:t>
            </a:r>
            <a:r>
              <a:rPr lang="ko-KR" altLang="en-US" b="1" dirty="0" smtClean="0">
                <a:latin typeface="+mn-ea"/>
              </a:rPr>
              <a:t>값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인 경우 </a:t>
            </a:r>
            <a:r>
              <a:rPr lang="en-US" altLang="ko-KR" dirty="0">
                <a:latin typeface="+mn-ea"/>
              </a:rPr>
              <a:t>: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en-US" altLang="ko-KR" dirty="0">
                <a:latin typeface="+mn-ea"/>
              </a:rPr>
              <a:t>		☞ </a:t>
            </a:r>
            <a:r>
              <a:rPr lang="ko-KR" altLang="en-US" dirty="0" err="1">
                <a:latin typeface="+mn-ea"/>
              </a:rPr>
              <a:t>루트노드의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1" dirty="0">
                <a:solidFill>
                  <a:srgbClr val="0000CC"/>
                </a:solidFill>
                <a:latin typeface="+mn-ea"/>
              </a:rPr>
              <a:t>왼쪽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서브트리에</a:t>
            </a:r>
            <a:r>
              <a:rPr lang="ko-KR" altLang="en-US" dirty="0">
                <a:latin typeface="+mn-ea"/>
              </a:rPr>
              <a:t> 대해서 탐색연산 수행 </a:t>
            </a:r>
          </a:p>
          <a:p>
            <a:pPr lvl="2">
              <a:lnSpc>
                <a:spcPct val="20000"/>
              </a:lnSpc>
              <a:buNone/>
              <a:defRPr/>
            </a:pPr>
            <a:endParaRPr lang="ko-KR" altLang="en-US" dirty="0">
              <a:latin typeface="+mn-ea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ko-KR" b="1" dirty="0" smtClean="0">
                <a:latin typeface="+mn-ea"/>
              </a:rPr>
              <a:t>(key</a:t>
            </a:r>
            <a:r>
              <a:rPr lang="ko-KR" altLang="en-US" b="1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x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&gt;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루트노드의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key</a:t>
            </a:r>
            <a:r>
              <a:rPr lang="ko-KR" altLang="en-US" b="1" dirty="0" smtClean="0">
                <a:latin typeface="+mn-ea"/>
              </a:rPr>
              <a:t>값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인 경우 </a:t>
            </a:r>
            <a:r>
              <a:rPr lang="en-US" altLang="ko-KR" dirty="0">
                <a:latin typeface="+mn-ea"/>
              </a:rPr>
              <a:t>: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en-US" altLang="ko-KR" dirty="0">
                <a:latin typeface="+mn-ea"/>
              </a:rPr>
              <a:t>		☞ </a:t>
            </a:r>
            <a:r>
              <a:rPr lang="ko-KR" altLang="en-US" dirty="0" err="1">
                <a:latin typeface="+mn-ea"/>
              </a:rPr>
              <a:t>루트노드의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1" dirty="0">
                <a:solidFill>
                  <a:srgbClr val="0000CC"/>
                </a:solidFill>
                <a:latin typeface="+mn-ea"/>
              </a:rPr>
              <a:t>오른쪽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서브트리에</a:t>
            </a:r>
            <a:r>
              <a:rPr lang="ko-KR" altLang="en-US" dirty="0">
                <a:latin typeface="+mn-ea"/>
              </a:rPr>
              <a:t> 대해서 탐색연산 수행</a:t>
            </a:r>
          </a:p>
          <a:p>
            <a:pPr lvl="3">
              <a:lnSpc>
                <a:spcPct val="90000"/>
              </a:lnSpc>
              <a:defRPr/>
            </a:pPr>
            <a:endParaRPr lang="ko-KR" altLang="en-US" sz="2000" dirty="0">
              <a:latin typeface="+mn-ea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 err="1">
                <a:latin typeface="+mn-ea"/>
              </a:rPr>
              <a:t>서브트리에</a:t>
            </a:r>
            <a:r>
              <a:rPr lang="ko-KR" altLang="en-US" sz="2000" dirty="0">
                <a:latin typeface="+mn-ea"/>
              </a:rPr>
              <a:t> 대해서 순환적으로 탐색 연산을 반복한다</a:t>
            </a:r>
          </a:p>
        </p:txBody>
      </p:sp>
    </p:spTree>
    <p:extLst>
      <p:ext uri="{BB962C8B-B14F-4D97-AF65-F5344CB8AC3E}">
        <p14:creationId xmlns:p14="http://schemas.microsoft.com/office/powerpoint/2010/main" val="9619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b="1" dirty="0" smtClean="0">
                <a:solidFill>
                  <a:srgbClr val="0070C0"/>
                </a:solidFill>
              </a:rPr>
              <a:t>탐색 연산 알고리즘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그림 3" descr="ch08-algo-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662113"/>
            <a:ext cx="6286500" cy="50530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23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sz="2000" dirty="0">
                <a:latin typeface="+mn-ea"/>
              </a:rPr>
              <a:t>탐색 연산 예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원소 </a:t>
            </a:r>
            <a:r>
              <a:rPr lang="en-US" altLang="ko-KR" sz="2000" dirty="0">
                <a:latin typeface="+mn-ea"/>
              </a:rPr>
              <a:t>11 </a:t>
            </a:r>
            <a:r>
              <a:rPr lang="ko-KR" altLang="en-US" sz="2000" dirty="0">
                <a:latin typeface="+mn-ea"/>
              </a:rPr>
              <a:t>탐색하기</a:t>
            </a:r>
          </a:p>
          <a:p>
            <a:pPr lvl="2">
              <a:buNone/>
              <a:defRPr/>
            </a:pPr>
            <a:r>
              <a:rPr lang="ko-KR" altLang="en-US" dirty="0">
                <a:latin typeface="+mn-ea"/>
              </a:rPr>
              <a:t>① 찾는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11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err="1">
                <a:latin typeface="+mn-ea"/>
              </a:rPr>
              <a:t>루트노드의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과 비교</a:t>
            </a:r>
          </a:p>
          <a:p>
            <a:pPr lvl="2">
              <a:buNone/>
              <a:defRPr/>
            </a:pPr>
            <a:r>
              <a:rPr lang="ko-KR" altLang="en-US" dirty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찾는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11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노드의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8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이므로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오른쪽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서브트리를</a:t>
            </a:r>
            <a:r>
              <a:rPr lang="ko-KR" altLang="en-US" dirty="0">
                <a:latin typeface="+mn-ea"/>
              </a:rPr>
              <a:t> 탐색</a:t>
            </a:r>
          </a:p>
          <a:p>
            <a:pPr lvl="2">
              <a:buNone/>
              <a:defRPr/>
            </a:pPr>
            <a:r>
              <a:rPr lang="ko-KR" altLang="en-US" dirty="0">
                <a:latin typeface="+mn-ea"/>
              </a:rPr>
              <a:t>②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찾는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11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노드의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10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다시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오른쪽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서브트리를</a:t>
            </a:r>
            <a:r>
              <a:rPr lang="ko-KR" altLang="en-US" dirty="0">
                <a:latin typeface="+mn-ea"/>
              </a:rPr>
              <a:t> 탐색</a:t>
            </a:r>
          </a:p>
          <a:p>
            <a:pPr lvl="2">
              <a:buNone/>
              <a:defRPr/>
            </a:pPr>
            <a:r>
              <a:rPr lang="ko-KR" altLang="en-US" dirty="0">
                <a:latin typeface="+mn-ea"/>
              </a:rPr>
              <a:t>③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찾는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11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&lt;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노드의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14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왼쪽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서브트리를</a:t>
            </a:r>
            <a:r>
              <a:rPr lang="ko-KR" altLang="en-US" dirty="0">
                <a:latin typeface="+mn-ea"/>
              </a:rPr>
              <a:t> 탐색</a:t>
            </a:r>
          </a:p>
          <a:p>
            <a:pPr lvl="2">
              <a:buNone/>
              <a:defRPr/>
            </a:pPr>
            <a:r>
              <a:rPr lang="ko-KR" altLang="en-US" dirty="0">
                <a:latin typeface="+mn-ea"/>
              </a:rPr>
              <a:t>④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찾는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11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=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노드의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b="1" dirty="0">
                <a:latin typeface="+mn-ea"/>
              </a:rPr>
              <a:t>11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탐색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성공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연산 종료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3538537"/>
            <a:ext cx="46386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이진 탐색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삽입 연산</a:t>
            </a:r>
          </a:p>
          <a:p>
            <a:pPr lvl="1">
              <a:buNone/>
            </a:pPr>
            <a:r>
              <a:rPr lang="en-US" altLang="ko-KR" sz="2000" dirty="0"/>
              <a:t>1) </a:t>
            </a:r>
            <a:r>
              <a:rPr lang="ko-KR" altLang="en-US" sz="2000" dirty="0"/>
              <a:t>먼저 탐색 연산을 수행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삽입할 원소와 같은 원소가 </a:t>
            </a:r>
            <a:r>
              <a:rPr lang="ko-KR" altLang="en-US" dirty="0" err="1"/>
              <a:t>트리에</a:t>
            </a:r>
            <a:r>
              <a:rPr lang="ko-KR" altLang="en-US" dirty="0"/>
              <a:t> 있으면 삽입할 수 없으므로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원소가 </a:t>
            </a:r>
            <a:r>
              <a:rPr lang="ko-KR" altLang="en-US" dirty="0" err="1"/>
              <a:t>트리에</a:t>
            </a:r>
            <a:r>
              <a:rPr lang="ko-KR" altLang="en-US" dirty="0"/>
              <a:t> 있는지 탐색하여 확인한다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탐색에서 </a:t>
            </a:r>
            <a:r>
              <a:rPr lang="ko-KR" altLang="en-US" u="sng" dirty="0"/>
              <a:t>탐색 실패가 결정되는 위치가 삽입 위치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lvl="1">
              <a:buNone/>
            </a:pPr>
            <a:r>
              <a:rPr lang="en-US" altLang="ko-KR" sz="2000" dirty="0"/>
              <a:t>2) </a:t>
            </a:r>
            <a:r>
              <a:rPr lang="ko-KR" altLang="en-US" sz="2000" dirty="0"/>
              <a:t>탐색 실패한 위치에 원소를 삽입한다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18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717462"/>
            <a:ext cx="10972800" cy="518457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이진 탐색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트리 삽입 알고리즘</a:t>
            </a:r>
            <a:endParaRPr lang="ko-KR" altLang="en-US" dirty="0"/>
          </a:p>
        </p:txBody>
      </p:sp>
      <p:pic>
        <p:nvPicPr>
          <p:cNvPr id="4" name="그림 3" descr="ch08-algo-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25" y="1284288"/>
            <a:ext cx="6180138" cy="5445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utoShape 4" descr="PIC34F"/>
          <p:cNvSpPr>
            <a:spLocks noChangeAspect="1" noChangeArrowheads="1"/>
          </p:cNvSpPr>
          <p:nvPr/>
        </p:nvSpPr>
        <p:spPr bwMode="auto">
          <a:xfrm>
            <a:off x="7134225" y="4044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8713788" y="2610444"/>
            <a:ext cx="2082800" cy="863600"/>
            <a:chOff x="3333" y="1215"/>
            <a:chExt cx="1312" cy="544"/>
          </a:xfrm>
        </p:grpSpPr>
        <p:sp>
          <p:nvSpPr>
            <p:cNvPr id="7" name="AutoShape 8"/>
            <p:cNvSpPr>
              <a:spLocks/>
            </p:cNvSpPr>
            <p:nvPr/>
          </p:nvSpPr>
          <p:spPr bwMode="auto">
            <a:xfrm>
              <a:off x="3333" y="1215"/>
              <a:ext cx="204" cy="544"/>
            </a:xfrm>
            <a:prstGeom prst="rightBrace">
              <a:avLst>
                <a:gd name="adj1" fmla="val 34951"/>
                <a:gd name="adj2" fmla="val 50000"/>
              </a:avLst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533" y="1382"/>
              <a:ext cx="11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삽입할 자리 탐색</a:t>
              </a: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8713788" y="4235450"/>
            <a:ext cx="2270125" cy="792163"/>
            <a:chOff x="3379" y="1117"/>
            <a:chExt cx="1430" cy="873"/>
          </a:xfrm>
        </p:grpSpPr>
        <p:sp>
          <p:nvSpPr>
            <p:cNvPr id="10" name="AutoShape 11"/>
            <p:cNvSpPr>
              <a:spLocks/>
            </p:cNvSpPr>
            <p:nvPr/>
          </p:nvSpPr>
          <p:spPr bwMode="auto">
            <a:xfrm>
              <a:off x="3379" y="1117"/>
              <a:ext cx="204" cy="873"/>
            </a:xfrm>
            <a:prstGeom prst="rightBrace">
              <a:avLst>
                <a:gd name="adj1" fmla="val 34949"/>
                <a:gd name="adj2" fmla="val 50000"/>
              </a:avLst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568" y="1360"/>
              <a:ext cx="1241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삽입할 노드 만들기</a:t>
              </a: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8713788" y="5349875"/>
            <a:ext cx="2781300" cy="792163"/>
            <a:chOff x="3379" y="2732"/>
            <a:chExt cx="1752" cy="727"/>
          </a:xfrm>
        </p:grpSpPr>
        <p:sp>
          <p:nvSpPr>
            <p:cNvPr id="13" name="AutoShape 14"/>
            <p:cNvSpPr>
              <a:spLocks/>
            </p:cNvSpPr>
            <p:nvPr/>
          </p:nvSpPr>
          <p:spPr bwMode="auto">
            <a:xfrm>
              <a:off x="3379" y="2732"/>
              <a:ext cx="204" cy="727"/>
            </a:xfrm>
            <a:prstGeom prst="rightBrace">
              <a:avLst>
                <a:gd name="adj1" fmla="val 34944"/>
                <a:gd name="adj2" fmla="val 50000"/>
              </a:avLst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511" y="2921"/>
              <a:ext cx="162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탐색한 자리에 노드연결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8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sz="2000" dirty="0"/>
              <a:t>이진 탐색 </a:t>
            </a:r>
            <a:r>
              <a:rPr lang="ko-KR" altLang="en-US" sz="2000" dirty="0" err="1"/>
              <a:t>트리에서의</a:t>
            </a:r>
            <a:r>
              <a:rPr lang="ko-KR" altLang="en-US" sz="2000" dirty="0"/>
              <a:t> 삽입 연산 예</a:t>
            </a:r>
            <a:r>
              <a:rPr lang="en-US" altLang="ko-KR" sz="2000" dirty="0"/>
              <a:t>) </a:t>
            </a:r>
            <a:r>
              <a:rPr lang="ko-KR" altLang="en-US" sz="2000" dirty="0"/>
              <a:t>원소 </a:t>
            </a:r>
            <a:r>
              <a:rPr lang="en-US" altLang="ko-KR" sz="2000" dirty="0"/>
              <a:t>4 </a:t>
            </a:r>
            <a:r>
              <a:rPr lang="ko-KR" altLang="en-US" sz="2000" dirty="0"/>
              <a:t>삽입하기</a:t>
            </a:r>
          </a:p>
          <a:p>
            <a:pPr lvl="2">
              <a:lnSpc>
                <a:spcPct val="110000"/>
              </a:lnSpc>
              <a:spcAft>
                <a:spcPts val="100"/>
              </a:spcAft>
              <a:buNone/>
              <a:defRPr/>
            </a:pPr>
            <a:r>
              <a:rPr lang="ko-KR" altLang="en-US" dirty="0"/>
              <a:t>① 찾는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ko-KR" altLang="en-US" dirty="0" err="1"/>
              <a:t>루트노드의</a:t>
            </a:r>
            <a:r>
              <a:rPr lang="ko-KR" altLang="en-US" dirty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 </a:t>
            </a:r>
            <a:r>
              <a:rPr lang="en-US" altLang="ko-KR" dirty="0"/>
              <a:t>8</a:t>
            </a:r>
            <a:r>
              <a:rPr lang="ko-KR" altLang="en-US" dirty="0"/>
              <a:t>과 비교하여</a:t>
            </a:r>
            <a:r>
              <a:rPr lang="en-US" altLang="ko-KR" dirty="0"/>
              <a:t>, </a:t>
            </a:r>
          </a:p>
          <a:p>
            <a:pPr lvl="2">
              <a:lnSpc>
                <a:spcPct val="110000"/>
              </a:lnSpc>
              <a:spcAft>
                <a:spcPts val="100"/>
              </a:spcAft>
              <a:buNone/>
              <a:defRPr/>
            </a:pPr>
            <a:r>
              <a:rPr lang="en-US" altLang="ko-KR" dirty="0"/>
              <a:t>    (</a:t>
            </a:r>
            <a:r>
              <a:rPr lang="ko-KR" altLang="en-US" dirty="0"/>
              <a:t>찾는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 </a:t>
            </a:r>
            <a:r>
              <a:rPr lang="en-US" altLang="ko-KR" b="1" dirty="0"/>
              <a:t>4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b="1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 </a:t>
            </a:r>
            <a:r>
              <a:rPr lang="en-US" altLang="ko-KR" b="1" dirty="0"/>
              <a:t>8</a:t>
            </a:r>
            <a:r>
              <a:rPr lang="en-US" altLang="ko-KR" dirty="0"/>
              <a:t>)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dirty="0"/>
              <a:t> </a:t>
            </a:r>
            <a:r>
              <a:rPr lang="ko-KR" altLang="en-US" dirty="0" err="1"/>
              <a:t>서브트리를</a:t>
            </a:r>
            <a:r>
              <a:rPr lang="ko-KR" altLang="en-US" dirty="0"/>
              <a:t> 탐색한다</a:t>
            </a:r>
            <a:r>
              <a:rPr lang="en-US" altLang="ko-KR" dirty="0"/>
              <a:t>. </a:t>
            </a:r>
          </a:p>
          <a:p>
            <a:pPr lvl="2">
              <a:lnSpc>
                <a:spcPct val="110000"/>
              </a:lnSpc>
              <a:spcAft>
                <a:spcPts val="100"/>
              </a:spcAft>
              <a:buNone/>
              <a:defRPr/>
            </a:pPr>
            <a:r>
              <a:rPr lang="en-US" altLang="ko-KR" dirty="0"/>
              <a:t>② (</a:t>
            </a:r>
            <a:r>
              <a:rPr lang="ko-KR" altLang="en-US" dirty="0"/>
              <a:t>찾는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 </a:t>
            </a:r>
            <a:r>
              <a:rPr lang="en-US" altLang="ko-KR" b="1" dirty="0"/>
              <a:t>4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b="1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 </a:t>
            </a:r>
            <a:r>
              <a:rPr lang="en-US" altLang="ko-KR" b="1" dirty="0"/>
              <a:t>3</a:t>
            </a:r>
            <a:r>
              <a:rPr lang="en-US" altLang="ko-KR" dirty="0"/>
              <a:t>)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dirty="0"/>
              <a:t> </a:t>
            </a:r>
            <a:r>
              <a:rPr lang="ko-KR" altLang="en-US" dirty="0" err="1"/>
              <a:t>서브트리를</a:t>
            </a:r>
            <a:r>
              <a:rPr lang="ko-KR" altLang="en-US" dirty="0"/>
              <a:t> 탐색한다</a:t>
            </a:r>
            <a:r>
              <a:rPr lang="en-US" altLang="ko-KR" dirty="0"/>
              <a:t>. </a:t>
            </a:r>
          </a:p>
          <a:p>
            <a:pPr lvl="2">
              <a:lnSpc>
                <a:spcPct val="110000"/>
              </a:lnSpc>
              <a:spcAft>
                <a:spcPts val="100"/>
              </a:spcAft>
              <a:buNone/>
              <a:defRPr/>
            </a:pPr>
            <a:r>
              <a:rPr lang="en-US" altLang="ko-KR" dirty="0"/>
              <a:t>③ (</a:t>
            </a:r>
            <a:r>
              <a:rPr lang="ko-KR" altLang="en-US" dirty="0"/>
              <a:t>찾는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 </a:t>
            </a:r>
            <a:r>
              <a:rPr lang="en-US" altLang="ko-KR" b="1" dirty="0"/>
              <a:t>4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b="1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 </a:t>
            </a:r>
            <a:r>
              <a:rPr lang="en-US" altLang="ko-KR" b="1" dirty="0"/>
              <a:t>5</a:t>
            </a:r>
            <a:r>
              <a:rPr lang="en-US" altLang="ko-KR" dirty="0"/>
              <a:t>)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dirty="0"/>
              <a:t> </a:t>
            </a:r>
            <a:r>
              <a:rPr lang="ko-KR" altLang="en-US" dirty="0" err="1"/>
              <a:t>서브트리를</a:t>
            </a:r>
            <a:r>
              <a:rPr lang="ko-KR" altLang="en-US" dirty="0"/>
              <a:t> </a:t>
            </a:r>
            <a:r>
              <a:rPr lang="ko-KR" altLang="en-US" dirty="0" err="1"/>
              <a:t>탐색해야하는데</a:t>
            </a:r>
            <a:r>
              <a:rPr lang="ko-KR" altLang="en-US" dirty="0"/>
              <a:t> 왼쪽 </a:t>
            </a:r>
            <a:r>
              <a:rPr lang="ko-KR" altLang="en-US" dirty="0" err="1"/>
              <a:t>자식노드가</a:t>
            </a:r>
            <a:r>
              <a:rPr lang="ko-KR" altLang="en-US" dirty="0"/>
              <a:t> 없으므로 탐색 </a:t>
            </a:r>
            <a:r>
              <a:rPr lang="ko-KR" altLang="en-US" dirty="0" smtClean="0"/>
              <a:t>실패</a:t>
            </a:r>
            <a:endParaRPr lang="en-US" altLang="ko-KR" dirty="0"/>
          </a:p>
          <a:p>
            <a:pPr lvl="2">
              <a:lnSpc>
                <a:spcPct val="110000"/>
              </a:lnSpc>
              <a:spcAft>
                <a:spcPts val="100"/>
              </a:spcAft>
              <a:buNone/>
              <a:defRPr/>
            </a:pPr>
            <a:r>
              <a:rPr lang="en-US" altLang="ko-KR" dirty="0"/>
              <a:t>  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u="sng" dirty="0"/>
              <a:t>탐색 실패가 결정된 위치 즉</a:t>
            </a:r>
            <a:r>
              <a:rPr lang="en-US" altLang="ko-KR" u="sng" dirty="0"/>
              <a:t>, </a:t>
            </a:r>
            <a:r>
              <a:rPr lang="ko-KR" altLang="en-US" u="sng" dirty="0"/>
              <a:t>왼쪽 </a:t>
            </a:r>
            <a:r>
              <a:rPr lang="ko-KR" altLang="en-US" u="sng" dirty="0" err="1"/>
              <a:t>자식노드의</a:t>
            </a:r>
            <a:r>
              <a:rPr lang="ko-KR" altLang="en-US" u="sng" dirty="0"/>
              <a:t> 위치가 삽입 위치가 된다</a:t>
            </a:r>
            <a:r>
              <a:rPr lang="en-US" altLang="ko-KR" dirty="0"/>
              <a:t>.</a:t>
            </a:r>
          </a:p>
          <a:p>
            <a:pPr lvl="2">
              <a:spcAft>
                <a:spcPts val="100"/>
              </a:spcAft>
              <a:buNone/>
              <a:defRPr/>
            </a:pPr>
            <a:r>
              <a:rPr lang="en-US" altLang="ko-KR" dirty="0" smtClean="0"/>
              <a:t>④ </a:t>
            </a:r>
            <a:r>
              <a:rPr lang="ko-KR" altLang="en-US" dirty="0"/>
              <a:t>탐색작업으로 찾은 자리 즉</a:t>
            </a:r>
            <a:r>
              <a:rPr lang="en-US" altLang="ko-KR" dirty="0"/>
              <a:t>,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의 왼쪽 </a:t>
            </a:r>
            <a:r>
              <a:rPr lang="ko-KR" altLang="en-US" dirty="0" err="1"/>
              <a:t>자식노드</a:t>
            </a:r>
            <a:r>
              <a:rPr lang="ko-KR" altLang="en-US" dirty="0"/>
              <a:t> 자리에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를 삽입한다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8" y="4166104"/>
            <a:ext cx="6567488" cy="25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3424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7E43B2CB-372D-4A07-A149-670F92D376A1}" vid="{2B94142C-BAF8-4461-9839-5323622061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3718</TotalTime>
  <Words>1371</Words>
  <Application>Microsoft Office PowerPoint</Application>
  <PresentationFormat>와이드스크린</PresentationFormat>
  <Paragraphs>282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굴림</vt:lpstr>
      <vt:lpstr>맑은 고딕</vt:lpstr>
      <vt:lpstr>샘물</vt:lpstr>
      <vt:lpstr>Arial</vt:lpstr>
      <vt:lpstr>Times New Roman</vt:lpstr>
      <vt:lpstr>Wingdings</vt:lpstr>
      <vt:lpstr>테마2</vt:lpstr>
      <vt:lpstr>PowerPoint 프레젠테이션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김진평</dc:creator>
  <cp:lastModifiedBy>NamChoonSung</cp:lastModifiedBy>
  <cp:revision>117</cp:revision>
  <dcterms:created xsi:type="dcterms:W3CDTF">2015-05-04T07:05:59Z</dcterms:created>
  <dcterms:modified xsi:type="dcterms:W3CDTF">2016-05-09T07:43:30Z</dcterms:modified>
</cp:coreProperties>
</file>