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303" r:id="rId9"/>
    <p:sldId id="297" r:id="rId10"/>
    <p:sldId id="298" r:id="rId11"/>
    <p:sldId id="333" r:id="rId12"/>
    <p:sldId id="334" r:id="rId13"/>
    <p:sldId id="259" r:id="rId14"/>
    <p:sldId id="260" r:id="rId15"/>
    <p:sldId id="261" r:id="rId16"/>
    <p:sldId id="335" r:id="rId17"/>
    <p:sldId id="262" r:id="rId18"/>
    <p:sldId id="263" r:id="rId19"/>
    <p:sldId id="264" r:id="rId20"/>
    <p:sldId id="336" r:id="rId21"/>
    <p:sldId id="337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338" r:id="rId42"/>
    <p:sldId id="339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340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6195"/>
  </p:normalViewPr>
  <p:slideViewPr>
    <p:cSldViewPr snapToGrid="0">
      <p:cViewPr varScale="1">
        <p:scale>
          <a:sx n="177" d="100"/>
          <a:sy n="17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2016. 11. 17.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데이터구조와 </a:t>
            </a:r>
            <a:r>
              <a:rPr lang="ko-KR" altLang="en-US" sz="3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알고리즘</a:t>
            </a:r>
          </a:p>
          <a:p>
            <a:pPr fontAlgn="auto">
              <a:spcAft>
                <a:spcPts val="0"/>
              </a:spcAft>
            </a:pPr>
            <a:r>
              <a:rPr lang="en-US" altLang="ko-KR" sz="3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-</a:t>
            </a:r>
            <a:r>
              <a:rPr lang="ko-KR" altLang="en-US" sz="3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 그래프</a:t>
            </a:r>
            <a:endParaRPr lang="en-US" altLang="ko-KR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남 춘 성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</a:t>
            </a:r>
            <a:r>
              <a:rPr lang="en-US" altLang="ko-KR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(Path) </a:t>
            </a:r>
          </a:p>
          <a:p>
            <a:pPr lvl="1"/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그래프에서 간선을 따라 갈 수 있는 길을 순서대로 나열한 것 즉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까지 간선으로 연결된 정점을 순서대로 나열한 리스트</a:t>
            </a:r>
          </a:p>
          <a:p>
            <a:pPr lvl="2"/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까지는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A-B-C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경로와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A-B-D-C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A-D-C </a:t>
            </a:r>
            <a:r>
              <a:rPr lang="ko-KR" altLang="en-US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그리고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A-D-B-C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경로가 있다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경로길이</a:t>
            </a:r>
            <a:r>
              <a:rPr lang="en-US" altLang="ko-KR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(Path length) </a:t>
            </a:r>
          </a:p>
          <a:p>
            <a:pPr lvl="1"/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경로를 구성하는 간선의 수</a:t>
            </a:r>
          </a:p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단순경로</a:t>
            </a:r>
            <a:r>
              <a:rPr lang="en-US" altLang="ko-KR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(Simple path)</a:t>
            </a:r>
          </a:p>
          <a:p>
            <a:pPr lvl="1"/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모두 다른 정점으로 구성된 경로</a:t>
            </a:r>
          </a:p>
          <a:p>
            <a:pPr lvl="2"/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까지의 경로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A-B-C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단순경로이고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경로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A-B-D-A-B-C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단순경로가 아니다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사이클</a:t>
            </a:r>
            <a:r>
              <a:rPr lang="en-US" altLang="ko-KR" sz="24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(Cycle)</a:t>
            </a:r>
          </a:p>
          <a:p>
            <a:pPr lvl="1"/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단순경로 중에서 경로의 시작 정점과 마지막 정점이 같은 경로</a:t>
            </a:r>
          </a:p>
          <a:p>
            <a:pPr lvl="2"/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단순경로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A-B-C-D-A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G4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단순경로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A-B-A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</a:t>
            </a:r>
            <a:r>
              <a:rPr lang="ko-KR" altLang="en-US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사이클이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8814196" y="268599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8814196" y="388613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8014096" y="328606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655570" y="328606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8" idx="6"/>
            <a:endCxn id="9" idx="2"/>
          </p:cNvCxnSpPr>
          <p:nvPr/>
        </p:nvCxnSpPr>
        <p:spPr bwMode="auto">
          <a:xfrm>
            <a:off x="8376046" y="3467040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6" idx="3"/>
            <a:endCxn id="8" idx="7"/>
          </p:cNvCxnSpPr>
          <p:nvPr/>
        </p:nvCxnSpPr>
        <p:spPr bwMode="auto">
          <a:xfrm flipH="1">
            <a:off x="8323040" y="2994934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7" idx="1"/>
            <a:endCxn id="8" idx="5"/>
          </p:cNvCxnSpPr>
          <p:nvPr/>
        </p:nvCxnSpPr>
        <p:spPr bwMode="auto">
          <a:xfrm flipH="1" flipV="1">
            <a:off x="8323040" y="3595009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9" idx="3"/>
            <a:endCxn id="7" idx="7"/>
          </p:cNvCxnSpPr>
          <p:nvPr/>
        </p:nvCxnSpPr>
        <p:spPr bwMode="auto">
          <a:xfrm flipH="1">
            <a:off x="9123140" y="3595009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6" idx="5"/>
            <a:endCxn id="9" idx="1"/>
          </p:cNvCxnSpPr>
          <p:nvPr/>
        </p:nvCxnSpPr>
        <p:spPr bwMode="auto">
          <a:xfrm>
            <a:off x="9123140" y="2994934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423546" y="3313151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2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DAG(directed acyclic graph)</a:t>
            </a:r>
            <a:endParaRPr lang="en-US" altLang="ko-KR" sz="2400" b="1" dirty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그래프이면서 사이클이이 없는 그래프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defRPr/>
            </a:pPr>
            <a:r>
              <a:rPr lang="ko-KR" altLang="en-US" sz="2400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연결 그래프</a:t>
            </a:r>
            <a:r>
              <a:rPr lang="en-US" altLang="ko-KR" sz="2400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(connected graph)</a:t>
            </a:r>
            <a:endParaRPr lang="en-US" altLang="ko-KR" sz="2400" b="1" dirty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서로 다른 모든 쌍의 정점들 사이에 경로가 있는 그래프 즉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떨어져 있는 정점이 없는 그래프</a:t>
            </a:r>
          </a:p>
          <a:p>
            <a:pPr lvl="1"/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그래프에서 두 정점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</a:t>
            </a:r>
            <a:r>
              <a:rPr lang="en-US" altLang="ko-KR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까지의 경로가 있으면 정점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연결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(connected)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되었다고 한다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트리는 사이클이 없는 연결 그래프이다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endParaRPr lang="en-US" altLang="ko-KR" sz="1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0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10972800" cy="518457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추상 자료형 그래프</a:t>
            </a:r>
            <a:endParaRPr lang="en-US" altLang="ko-KR" b="1" dirty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2742" y="1444998"/>
            <a:ext cx="8280400" cy="5305425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charset="0"/>
                <a:ea typeface="돋움" charset="0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charset="0"/>
                <a:ea typeface="맑은 고딕" charset="0"/>
              </a:rPr>
              <a:t>ADT  Graph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데이터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공백이 아닌 정점의 집합과 간선의 집합 </a:t>
            </a:r>
          </a:p>
          <a:p>
            <a:pPr eaLnBrk="1" hangingPunct="1"/>
            <a:r>
              <a:rPr lang="ko-KR" altLang="en-US" sz="1400" dirty="0">
                <a:latin typeface="맑은 고딕" charset="0"/>
                <a:ea typeface="맑은 고딕" charset="0"/>
              </a:rPr>
              <a:t>   연산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g∈Graph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; 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u,v∈V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createGraph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() ∷= create an empty Graph;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 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공백 그래프의 생성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isEmpty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(g) ∷= </a:t>
            </a:r>
            <a:r>
              <a:rPr lang="en-US" altLang="ko-KR" sz="1400" b="1" dirty="0">
                <a:latin typeface="맑은 고딕" charset="0"/>
                <a:ea typeface="맑은 고딕" charset="0"/>
              </a:rPr>
              <a:t>if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(g have no vertex) </a:t>
            </a:r>
            <a:r>
              <a:rPr lang="en-US" altLang="ko-KR" sz="1400" b="1" dirty="0">
                <a:latin typeface="맑은 고딕" charset="0"/>
                <a:ea typeface="맑은 고딕" charset="0"/>
              </a:rPr>
              <a:t>then return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true;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           </a:t>
            </a:r>
            <a:r>
              <a:rPr lang="en-US" altLang="ko-KR" sz="1400" b="1" dirty="0">
                <a:latin typeface="맑은 고딕" charset="0"/>
                <a:ea typeface="맑은 고딕" charset="0"/>
              </a:rPr>
              <a:t>else return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false;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그래프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가 정점이 없는 공백 그래프인지를 검사하는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insertVertex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(g, v) ∷= insert vertex v into g;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그래프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에 정점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v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를 삽입하는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insertEdge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(g, u, v) ∷= insert edge (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u,v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) into g;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그래프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에 간선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맑은 고딕" charset="0"/>
                <a:ea typeface="맑은 고딕" charset="0"/>
              </a:rPr>
              <a:t>u,v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를 삽입하는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deleteVertex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(g, v) ∷= delete vertex v and all edges incident on v from g;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그래프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에서 정점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v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를 삭제하고 그에 부속된 모든 간선을 삭제하는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deleteEdge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(g, u, v) ∷= delete edges (</a:t>
            </a:r>
            <a:r>
              <a:rPr lang="en-US" altLang="ko-KR" sz="1400" dirty="0" err="1">
                <a:latin typeface="맑은 고딕" charset="0"/>
                <a:ea typeface="맑은 고딕" charset="0"/>
              </a:rPr>
              <a:t>u,v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) from  g;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그래프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g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에서 간선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맑은 고딕" charset="0"/>
                <a:ea typeface="맑은 고딕" charset="0"/>
              </a:rPr>
              <a:t>u,v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를 삭제하는 연산 </a:t>
            </a:r>
          </a:p>
          <a:p>
            <a:pPr eaLnBrk="1" hangingPunct="1">
              <a:spcBef>
                <a:spcPct val="70000"/>
              </a:spcBef>
            </a:pPr>
            <a:r>
              <a:rPr lang="ko-KR" altLang="en-US" sz="1400" dirty="0">
                <a:latin typeface="맑은 고딕" charset="0"/>
                <a:ea typeface="맑은 고딕" charset="0"/>
              </a:rPr>
              <a:t>        </a:t>
            </a:r>
            <a:r>
              <a:rPr lang="en-US" altLang="ko-KR" sz="1400" b="1" dirty="0">
                <a:latin typeface="맑은 고딕" charset="0"/>
                <a:ea typeface="맑은 고딕" charset="0"/>
              </a:rPr>
              <a:t>adjacent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(g, v) ∷= </a:t>
            </a:r>
            <a:r>
              <a:rPr lang="en-US" altLang="ko-KR" sz="1400" b="1" dirty="0">
                <a:latin typeface="맑은 고딕" charset="0"/>
                <a:ea typeface="맑은 고딕" charset="0"/>
              </a:rPr>
              <a:t>return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set of all vertices adjacent to v; </a:t>
            </a:r>
          </a:p>
          <a:p>
            <a:pPr eaLnBrk="1" hangingPunct="1"/>
            <a:r>
              <a:rPr lang="en-US" altLang="ko-KR" sz="1400" dirty="0">
                <a:latin typeface="맑은 고딕" charset="0"/>
                <a:ea typeface="맑은 고딕" charset="0"/>
              </a:rPr>
              <a:t>                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정점 </a:t>
            </a:r>
            <a:r>
              <a:rPr lang="en-US" altLang="ko-KR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v</a:t>
            </a:r>
            <a:r>
              <a:rPr lang="ko-KR" altLang="en-US" sz="1400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에 인접한 모든 정점을 반환하는 연산 </a:t>
            </a:r>
            <a:endParaRPr lang="ko-KR" altLang="en-US" sz="1400" b="1" dirty="0">
              <a:solidFill>
                <a:srgbClr val="0000CC"/>
              </a:solidFill>
              <a:latin typeface="맑은 고딕" charset="0"/>
              <a:ea typeface="맑은 고딕" charset="0"/>
            </a:endParaRPr>
          </a:p>
          <a:p>
            <a:pPr eaLnBrk="1" hangingPunct="1"/>
            <a:r>
              <a:rPr lang="en-US" altLang="ko-KR" sz="1400" b="1" dirty="0">
                <a:solidFill>
                  <a:srgbClr val="000066"/>
                </a:solidFill>
                <a:latin typeface="맑은 고딕" charset="0"/>
                <a:ea typeface="맑은 고딕" charset="0"/>
              </a:rPr>
              <a:t>End Graph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32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 행렬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(adjacent matrix) 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행렬에 대한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차원 배열을 사용하는 순차 자료구조 방법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그래프의 두 정점을 연결한 간선의 유무를 행렬로 저장</a:t>
            </a: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정점을 가진 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n x n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정방행렬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행렬의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행번호와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열번호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그래프의 정점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행렬 값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 정점이 인접되어있으면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인접되어있지 않으면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</a:t>
            </a:r>
          </a:p>
          <a:p>
            <a:pPr lvl="1"/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그래프의 인접 행렬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합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합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차수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그래프의 인접 행렬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합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진출차수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합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진입차수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9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graphicFrame>
        <p:nvGraphicFramePr>
          <p:cNvPr id="88" name="내용 개체 틀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577313"/>
              </p:ext>
            </p:extLst>
          </p:nvPr>
        </p:nvGraphicFramePr>
        <p:xfrm>
          <a:off x="4810125" y="977717"/>
          <a:ext cx="3781425" cy="156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</a:tblGrid>
              <a:tr h="3124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 bwMode="auto">
          <a:xfrm>
            <a:off x="2800350" y="11056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00350" y="230583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000250" y="170576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641724" y="170576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9" name="직선 연결선 8"/>
          <p:cNvCxnSpPr>
            <a:stCxn id="6" idx="6"/>
            <a:endCxn id="7" idx="2"/>
          </p:cNvCxnSpPr>
          <p:nvPr/>
        </p:nvCxnSpPr>
        <p:spPr bwMode="auto">
          <a:xfrm>
            <a:off x="2362200" y="1886736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6" idx="7"/>
          </p:cNvCxnSpPr>
          <p:nvPr/>
        </p:nvCxnSpPr>
        <p:spPr bwMode="auto">
          <a:xfrm flipH="1">
            <a:off x="2309194" y="1414630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5" idx="1"/>
            <a:endCxn id="6" idx="5"/>
          </p:cNvCxnSpPr>
          <p:nvPr/>
        </p:nvCxnSpPr>
        <p:spPr bwMode="auto">
          <a:xfrm flipH="1" flipV="1">
            <a:off x="2309194" y="2014705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7" idx="3"/>
            <a:endCxn id="5" idx="7"/>
          </p:cNvCxnSpPr>
          <p:nvPr/>
        </p:nvCxnSpPr>
        <p:spPr bwMode="auto">
          <a:xfrm flipH="1">
            <a:off x="3109294" y="2014705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4" idx="5"/>
            <a:endCxn id="7" idx="1"/>
          </p:cNvCxnSpPr>
          <p:nvPr/>
        </p:nvCxnSpPr>
        <p:spPr bwMode="auto">
          <a:xfrm>
            <a:off x="3109294" y="1414630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2005631" y="293927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641724" y="293927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800350" y="293927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3" name="직선 연결선 32"/>
          <p:cNvCxnSpPr>
            <a:stCxn id="31" idx="6"/>
            <a:endCxn id="30" idx="2"/>
          </p:cNvCxnSpPr>
          <p:nvPr/>
        </p:nvCxnSpPr>
        <p:spPr bwMode="auto">
          <a:xfrm>
            <a:off x="3162300" y="3120245"/>
            <a:ext cx="4794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29" idx="6"/>
            <a:endCxn id="31" idx="2"/>
          </p:cNvCxnSpPr>
          <p:nvPr/>
        </p:nvCxnSpPr>
        <p:spPr bwMode="auto">
          <a:xfrm>
            <a:off x="2367581" y="3120245"/>
            <a:ext cx="43276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/>
          <p:cNvSpPr/>
          <p:nvPr/>
        </p:nvSpPr>
        <p:spPr bwMode="auto">
          <a:xfrm>
            <a:off x="2800350" y="373354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2800350" y="493369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000250" y="4333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41724" y="4333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59" name="직선 화살표 연결선 58"/>
          <p:cNvCxnSpPr>
            <a:stCxn id="49" idx="3"/>
            <a:endCxn id="51" idx="7"/>
          </p:cNvCxnSpPr>
          <p:nvPr/>
        </p:nvCxnSpPr>
        <p:spPr bwMode="auto">
          <a:xfrm flipH="1">
            <a:off x="2309194" y="4042492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/>
          <p:cNvCxnSpPr>
            <a:stCxn id="49" idx="5"/>
            <a:endCxn id="52" idx="1"/>
          </p:cNvCxnSpPr>
          <p:nvPr/>
        </p:nvCxnSpPr>
        <p:spPr bwMode="auto">
          <a:xfrm>
            <a:off x="3109294" y="4042492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1" idx="6"/>
            <a:endCxn id="52" idx="2"/>
          </p:cNvCxnSpPr>
          <p:nvPr/>
        </p:nvCxnSpPr>
        <p:spPr bwMode="auto">
          <a:xfrm>
            <a:off x="2362200" y="4514598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51" idx="5"/>
            <a:endCxn id="50" idx="1"/>
          </p:cNvCxnSpPr>
          <p:nvPr/>
        </p:nvCxnSpPr>
        <p:spPr bwMode="auto">
          <a:xfrm>
            <a:off x="2309194" y="4642567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/>
          <p:cNvCxnSpPr>
            <a:stCxn id="50" idx="7"/>
            <a:endCxn id="52" idx="3"/>
          </p:cNvCxnSpPr>
          <p:nvPr/>
        </p:nvCxnSpPr>
        <p:spPr bwMode="auto">
          <a:xfrm flipV="1">
            <a:off x="3109294" y="4642567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타원 67"/>
          <p:cNvSpPr/>
          <p:nvPr/>
        </p:nvSpPr>
        <p:spPr bwMode="auto">
          <a:xfrm>
            <a:off x="2005631" y="568202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3641724" y="568202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800350" y="568202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73" name="구부러진 연결선 72"/>
          <p:cNvCxnSpPr>
            <a:stCxn id="68" idx="5"/>
            <a:endCxn id="69" idx="3"/>
          </p:cNvCxnSpPr>
          <p:nvPr/>
        </p:nvCxnSpPr>
        <p:spPr bwMode="auto">
          <a:xfrm rot="16200000" flipH="1">
            <a:off x="3004652" y="5300893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구부러진 연결선 75"/>
          <p:cNvCxnSpPr>
            <a:stCxn id="29" idx="5"/>
            <a:endCxn id="30" idx="3"/>
          </p:cNvCxnSpPr>
          <p:nvPr/>
        </p:nvCxnSpPr>
        <p:spPr bwMode="auto">
          <a:xfrm rot="16200000" flipH="1">
            <a:off x="3004652" y="2558136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화살표 연결선 76"/>
          <p:cNvCxnSpPr>
            <a:stCxn id="68" idx="6"/>
            <a:endCxn id="70" idx="2"/>
          </p:cNvCxnSpPr>
          <p:nvPr/>
        </p:nvCxnSpPr>
        <p:spPr bwMode="auto">
          <a:xfrm>
            <a:off x="2367581" y="5863002"/>
            <a:ext cx="43276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/>
          <p:cNvCxnSpPr>
            <a:stCxn id="70" idx="6"/>
            <a:endCxn id="69" idx="2"/>
          </p:cNvCxnSpPr>
          <p:nvPr/>
        </p:nvCxnSpPr>
        <p:spPr bwMode="auto">
          <a:xfrm>
            <a:off x="3162300" y="5863002"/>
            <a:ext cx="4794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구부러진 연결선 84"/>
          <p:cNvCxnSpPr>
            <a:stCxn id="70" idx="1"/>
            <a:endCxn id="68" idx="7"/>
          </p:cNvCxnSpPr>
          <p:nvPr/>
        </p:nvCxnSpPr>
        <p:spPr bwMode="auto">
          <a:xfrm rot="16200000" flipV="1">
            <a:off x="2583966" y="5465642"/>
            <a:ext cx="12700" cy="538781"/>
          </a:xfrm>
          <a:prstGeom prst="curvedConnector3">
            <a:avLst>
              <a:gd name="adj1" fmla="val 146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0" name="내용 개체 틀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44561"/>
              </p:ext>
            </p:extLst>
          </p:nvPr>
        </p:nvGraphicFramePr>
        <p:xfrm>
          <a:off x="4810125" y="3809347"/>
          <a:ext cx="3781425" cy="156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</a:tblGrid>
              <a:tr h="3124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1" name="내용 개체 틀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69799"/>
              </p:ext>
            </p:extLst>
          </p:nvPr>
        </p:nvGraphicFramePr>
        <p:xfrm>
          <a:off x="4810125" y="5381373"/>
          <a:ext cx="302514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85"/>
                <a:gridCol w="756285"/>
                <a:gridCol w="756285"/>
                <a:gridCol w="756285"/>
              </a:tblGrid>
              <a:tr h="3124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2" name="내용 개체 틀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44894"/>
              </p:ext>
            </p:extLst>
          </p:nvPr>
        </p:nvGraphicFramePr>
        <p:xfrm>
          <a:off x="4810125" y="2549742"/>
          <a:ext cx="302514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85"/>
                <a:gridCol w="756285"/>
                <a:gridCol w="756285"/>
                <a:gridCol w="756285"/>
              </a:tblGrid>
              <a:tr h="3124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5543549" y="1581936"/>
            <a:ext cx="3076575" cy="3524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543549" y="4420386"/>
            <a:ext cx="3076575" cy="3524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9700" y="1732847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09700" y="2966356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09700" y="4360709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09700" y="5709113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620124" y="1604259"/>
            <a:ext cx="27432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1+0+1+1=3 →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차수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305550" y="4095499"/>
            <a:ext cx="781050" cy="1300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20124" y="4442709"/>
            <a:ext cx="29622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0+0+1+1=2 →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진출차수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20124" y="5141758"/>
            <a:ext cx="29622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+0+0+0=2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입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차수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4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 행렬 표현의 단점</a:t>
            </a:r>
          </a:p>
          <a:p>
            <a:pPr lvl="1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정점을 가지는 그래프를 항상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 x 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메모리 사용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정점의 개수에 비해서 간선의 개수가 적은 희소 그래프에 대한 인접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행렬은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희소 행렬이 되므로 메모리의 낭비 발생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76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인접행렬 프로그램 그래프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G1, G2, G3, G4 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행렬 구현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실습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</a:t>
            </a:r>
            <a:endParaRPr lang="ko-KR" altLang="en-US" dirty="0"/>
          </a:p>
        </p:txBody>
      </p:sp>
      <p:pic>
        <p:nvPicPr>
          <p:cNvPr id="4" name="그림 5" descr="ch09-예제9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78" y="1841500"/>
            <a:ext cx="54292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9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 리스트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(adjacent list) 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정점에 대한 인접 정점들을 연결하여 만든 단순 연결 리스트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정점의 차수만큼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연결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리스트 내의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노드들은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인접 정점에 대해서 오름차순으로 연결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 리스트의 각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정점을 저장하는 필드와 다음 인접 정점을 연결하는 링크  필드로 구성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정점의 헤드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정점에 대한 리스트의 시작을 표현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정점과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간선을 가진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그래프의 인접 리스트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헤드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배열의 크기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n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연결하는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노드의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수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2e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정점의 헤드에 연결된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노드의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수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정점의 차수</a:t>
            </a:r>
          </a:p>
          <a:p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정점과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간선을 가진 방향 그래프의 인접 리스트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헤드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배열의 크기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n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연결하는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노드의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수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e</a:t>
            </a:r>
          </a:p>
          <a:p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정점의 헤드에 연결된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노드의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수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정점의 진출 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867025" y="128185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867025" y="248200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066925" y="188193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708399" y="188193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42" name="직선 연결선 41"/>
          <p:cNvCxnSpPr>
            <a:stCxn id="40" idx="6"/>
            <a:endCxn id="41" idx="2"/>
          </p:cNvCxnSpPr>
          <p:nvPr/>
        </p:nvCxnSpPr>
        <p:spPr bwMode="auto">
          <a:xfrm>
            <a:off x="2428875" y="2062905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38" idx="3"/>
            <a:endCxn id="40" idx="7"/>
          </p:cNvCxnSpPr>
          <p:nvPr/>
        </p:nvCxnSpPr>
        <p:spPr bwMode="auto">
          <a:xfrm flipH="1">
            <a:off x="2375869" y="1590799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39" idx="1"/>
            <a:endCxn id="40" idx="5"/>
          </p:cNvCxnSpPr>
          <p:nvPr/>
        </p:nvCxnSpPr>
        <p:spPr bwMode="auto">
          <a:xfrm flipH="1" flipV="1">
            <a:off x="2375869" y="2190874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41" idx="3"/>
            <a:endCxn id="39" idx="7"/>
          </p:cNvCxnSpPr>
          <p:nvPr/>
        </p:nvCxnSpPr>
        <p:spPr bwMode="auto">
          <a:xfrm flipH="1">
            <a:off x="3175969" y="2190874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38" idx="5"/>
            <a:endCxn id="41" idx="1"/>
          </p:cNvCxnSpPr>
          <p:nvPr/>
        </p:nvCxnSpPr>
        <p:spPr bwMode="auto">
          <a:xfrm>
            <a:off x="3175969" y="1590799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/>
          <p:cNvSpPr/>
          <p:nvPr/>
        </p:nvSpPr>
        <p:spPr bwMode="auto">
          <a:xfrm>
            <a:off x="2072306" y="311543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3708399" y="311543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867025" y="311543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50" name="직선 연결선 49"/>
          <p:cNvCxnSpPr>
            <a:stCxn id="49" idx="6"/>
            <a:endCxn id="48" idx="2"/>
          </p:cNvCxnSpPr>
          <p:nvPr/>
        </p:nvCxnSpPr>
        <p:spPr bwMode="auto">
          <a:xfrm>
            <a:off x="3228975" y="3296414"/>
            <a:ext cx="4794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>
            <a:stCxn id="47" idx="6"/>
            <a:endCxn id="49" idx="2"/>
          </p:cNvCxnSpPr>
          <p:nvPr/>
        </p:nvCxnSpPr>
        <p:spPr bwMode="auto">
          <a:xfrm>
            <a:off x="2434256" y="3296414"/>
            <a:ext cx="43276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67025" y="390971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2867025" y="510986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2066925" y="450979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3708399" y="450979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56" name="직선 화살표 연결선 55"/>
          <p:cNvCxnSpPr>
            <a:stCxn id="52" idx="3"/>
            <a:endCxn id="54" idx="7"/>
          </p:cNvCxnSpPr>
          <p:nvPr/>
        </p:nvCxnSpPr>
        <p:spPr bwMode="auto">
          <a:xfrm flipH="1">
            <a:off x="2375869" y="4218661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52" idx="5"/>
            <a:endCxn id="55" idx="1"/>
          </p:cNvCxnSpPr>
          <p:nvPr/>
        </p:nvCxnSpPr>
        <p:spPr bwMode="auto">
          <a:xfrm>
            <a:off x="3175969" y="4218661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54" idx="6"/>
            <a:endCxn id="55" idx="2"/>
          </p:cNvCxnSpPr>
          <p:nvPr/>
        </p:nvCxnSpPr>
        <p:spPr bwMode="auto">
          <a:xfrm>
            <a:off x="2428875" y="4690767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>
            <a:stCxn id="54" idx="5"/>
            <a:endCxn id="53" idx="1"/>
          </p:cNvCxnSpPr>
          <p:nvPr/>
        </p:nvCxnSpPr>
        <p:spPr bwMode="auto">
          <a:xfrm>
            <a:off x="2375869" y="4818736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3" idx="7"/>
            <a:endCxn id="55" idx="3"/>
          </p:cNvCxnSpPr>
          <p:nvPr/>
        </p:nvCxnSpPr>
        <p:spPr bwMode="auto">
          <a:xfrm flipV="1">
            <a:off x="3175969" y="4818736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타원 60"/>
          <p:cNvSpPr/>
          <p:nvPr/>
        </p:nvSpPr>
        <p:spPr bwMode="auto">
          <a:xfrm>
            <a:off x="2072306" y="58581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708399" y="58581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2867025" y="58581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64" name="구부러진 연결선 63"/>
          <p:cNvCxnSpPr>
            <a:stCxn id="61" idx="5"/>
            <a:endCxn id="62" idx="3"/>
          </p:cNvCxnSpPr>
          <p:nvPr/>
        </p:nvCxnSpPr>
        <p:spPr bwMode="auto">
          <a:xfrm rot="16200000" flipH="1">
            <a:off x="3071327" y="5477062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구부러진 연결선 64"/>
          <p:cNvCxnSpPr>
            <a:stCxn id="47" idx="5"/>
            <a:endCxn id="48" idx="3"/>
          </p:cNvCxnSpPr>
          <p:nvPr/>
        </p:nvCxnSpPr>
        <p:spPr bwMode="auto">
          <a:xfrm rot="16200000" flipH="1">
            <a:off x="3071327" y="2734305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화살표 연결선 65"/>
          <p:cNvCxnSpPr>
            <a:stCxn id="61" idx="6"/>
            <a:endCxn id="63" idx="2"/>
          </p:cNvCxnSpPr>
          <p:nvPr/>
        </p:nvCxnSpPr>
        <p:spPr bwMode="auto">
          <a:xfrm>
            <a:off x="2434256" y="6039171"/>
            <a:ext cx="43276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/>
          <p:cNvCxnSpPr>
            <a:stCxn id="63" idx="6"/>
            <a:endCxn id="62" idx="2"/>
          </p:cNvCxnSpPr>
          <p:nvPr/>
        </p:nvCxnSpPr>
        <p:spPr bwMode="auto">
          <a:xfrm>
            <a:off x="3228975" y="6039171"/>
            <a:ext cx="4794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구부러진 연결선 67"/>
          <p:cNvCxnSpPr>
            <a:stCxn id="63" idx="1"/>
            <a:endCxn id="61" idx="7"/>
          </p:cNvCxnSpPr>
          <p:nvPr/>
        </p:nvCxnSpPr>
        <p:spPr bwMode="auto">
          <a:xfrm rot="16200000" flipV="1">
            <a:off x="2650641" y="5641811"/>
            <a:ext cx="12700" cy="538781"/>
          </a:xfrm>
          <a:prstGeom prst="curvedConnector3">
            <a:avLst>
              <a:gd name="adj1" fmla="val 146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76375" y="1909016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76375" y="3142525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76375" y="4536878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6375" y="5885282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20485"/>
              </p:ext>
            </p:extLst>
          </p:nvPr>
        </p:nvGraphicFramePr>
        <p:xfrm>
          <a:off x="4705350" y="1419749"/>
          <a:ext cx="2009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39"/>
                <a:gridCol w="1637836"/>
              </a:tblGrid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88591"/>
              </p:ext>
            </p:extLst>
          </p:nvPr>
        </p:nvGraphicFramePr>
        <p:xfrm>
          <a:off x="4714875" y="2885899"/>
          <a:ext cx="200977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39"/>
                <a:gridCol w="1637836"/>
              </a:tblGrid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73490"/>
              </p:ext>
            </p:extLst>
          </p:nvPr>
        </p:nvGraphicFramePr>
        <p:xfrm>
          <a:off x="4705350" y="4081167"/>
          <a:ext cx="20097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39"/>
                <a:gridCol w="1637836"/>
              </a:tblGrid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000" dirty="0" smtClean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5124"/>
              </p:ext>
            </p:extLst>
          </p:nvPr>
        </p:nvGraphicFramePr>
        <p:xfrm>
          <a:off x="4714875" y="5580873"/>
          <a:ext cx="200977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39"/>
                <a:gridCol w="1637836"/>
              </a:tblGrid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  <a:tr h="208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 정점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r>
                        <a:rPr lang="ko-KR" altLang="en-US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의 헤드 </a:t>
                      </a:r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8539"/>
              </p:ext>
            </p:extLst>
          </p:nvPr>
        </p:nvGraphicFramePr>
        <p:xfrm>
          <a:off x="7048500" y="1429274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77594"/>
              </p:ext>
            </p:extLst>
          </p:nvPr>
        </p:nvGraphicFramePr>
        <p:xfrm>
          <a:off x="8048625" y="1429274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1085"/>
              </p:ext>
            </p:extLst>
          </p:nvPr>
        </p:nvGraphicFramePr>
        <p:xfrm>
          <a:off x="7048500" y="173777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1777"/>
              </p:ext>
            </p:extLst>
          </p:nvPr>
        </p:nvGraphicFramePr>
        <p:xfrm>
          <a:off x="8048625" y="173777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82770"/>
              </p:ext>
            </p:extLst>
          </p:nvPr>
        </p:nvGraphicFramePr>
        <p:xfrm>
          <a:off x="7048500" y="204627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25451"/>
              </p:ext>
            </p:extLst>
          </p:nvPr>
        </p:nvGraphicFramePr>
        <p:xfrm>
          <a:off x="8048625" y="204627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6632"/>
              </p:ext>
            </p:extLst>
          </p:nvPr>
        </p:nvGraphicFramePr>
        <p:xfrm>
          <a:off x="7048500" y="2354769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2754"/>
              </p:ext>
            </p:extLst>
          </p:nvPr>
        </p:nvGraphicFramePr>
        <p:xfrm>
          <a:off x="8048625" y="2354769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8049"/>
              </p:ext>
            </p:extLst>
          </p:nvPr>
        </p:nvGraphicFramePr>
        <p:xfrm>
          <a:off x="9048750" y="173777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52124"/>
              </p:ext>
            </p:extLst>
          </p:nvPr>
        </p:nvGraphicFramePr>
        <p:xfrm>
          <a:off x="9048750" y="2354769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9862"/>
              </p:ext>
            </p:extLst>
          </p:nvPr>
        </p:nvGraphicFramePr>
        <p:xfrm>
          <a:off x="7048500" y="2876374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42091"/>
              </p:ext>
            </p:extLst>
          </p:nvPr>
        </p:nvGraphicFramePr>
        <p:xfrm>
          <a:off x="8048625" y="2876374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8599"/>
              </p:ext>
            </p:extLst>
          </p:nvPr>
        </p:nvGraphicFramePr>
        <p:xfrm>
          <a:off x="7048500" y="318487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5867"/>
              </p:ext>
            </p:extLst>
          </p:nvPr>
        </p:nvGraphicFramePr>
        <p:xfrm>
          <a:off x="8048625" y="318487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65619"/>
              </p:ext>
            </p:extLst>
          </p:nvPr>
        </p:nvGraphicFramePr>
        <p:xfrm>
          <a:off x="7048500" y="349337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83938"/>
              </p:ext>
            </p:extLst>
          </p:nvPr>
        </p:nvGraphicFramePr>
        <p:xfrm>
          <a:off x="8048625" y="349337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69774"/>
              </p:ext>
            </p:extLst>
          </p:nvPr>
        </p:nvGraphicFramePr>
        <p:xfrm>
          <a:off x="7048500" y="407164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78584"/>
              </p:ext>
            </p:extLst>
          </p:nvPr>
        </p:nvGraphicFramePr>
        <p:xfrm>
          <a:off x="8048625" y="4071642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32436"/>
              </p:ext>
            </p:extLst>
          </p:nvPr>
        </p:nvGraphicFramePr>
        <p:xfrm>
          <a:off x="7048500" y="439919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9538"/>
              </p:ext>
            </p:extLst>
          </p:nvPr>
        </p:nvGraphicFramePr>
        <p:xfrm>
          <a:off x="8048625" y="4399190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b="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5659"/>
              </p:ext>
            </p:extLst>
          </p:nvPr>
        </p:nvGraphicFramePr>
        <p:xfrm>
          <a:off x="7048500" y="4707688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20171"/>
              </p:ext>
            </p:extLst>
          </p:nvPr>
        </p:nvGraphicFramePr>
        <p:xfrm>
          <a:off x="7048500" y="5590398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052"/>
              </p:ext>
            </p:extLst>
          </p:nvPr>
        </p:nvGraphicFramePr>
        <p:xfrm>
          <a:off x="8048625" y="5590398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59971"/>
              </p:ext>
            </p:extLst>
          </p:nvPr>
        </p:nvGraphicFramePr>
        <p:xfrm>
          <a:off x="7048500" y="5908421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43258"/>
              </p:ext>
            </p:extLst>
          </p:nvPr>
        </p:nvGraphicFramePr>
        <p:xfrm>
          <a:off x="8048625" y="5908421"/>
          <a:ext cx="67627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</a:tblGrid>
              <a:tr h="147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null</a:t>
                      </a:r>
                      <a:endParaRPr lang="ko-KR" altLang="en-US" sz="12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타원 115"/>
          <p:cNvSpPr/>
          <p:nvPr/>
        </p:nvSpPr>
        <p:spPr bwMode="auto">
          <a:xfrm>
            <a:off x="6448425" y="1524524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6448425" y="1827835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6448425" y="2135612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6448425" y="2443389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6448425" y="2966565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6448425" y="3281208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6448425" y="3586326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6448425" y="4163506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6448425" y="4489253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6448425" y="4797030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6448425" y="5677612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6448425" y="5994339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7505700" y="1505474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7505700" y="1818310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7505700" y="2126087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7505700" y="2433864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7505700" y="2957040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7505700" y="3271683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7505700" y="3576801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7505700" y="4134931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7505700" y="4479728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7505700" y="5687137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7505700" y="6013389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타원 139"/>
          <p:cNvSpPr/>
          <p:nvPr/>
        </p:nvSpPr>
        <p:spPr bwMode="auto">
          <a:xfrm>
            <a:off x="8496300" y="1818310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8496300" y="2433864"/>
            <a:ext cx="95250" cy="952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3" name="직선 화살표 연결선 142"/>
          <p:cNvCxnSpPr>
            <a:stCxn id="116" idx="6"/>
            <a:endCxn id="77" idx="1"/>
          </p:cNvCxnSpPr>
          <p:nvPr/>
        </p:nvCxnSpPr>
        <p:spPr bwMode="auto">
          <a:xfrm flipV="1">
            <a:off x="6543675" y="1566434"/>
            <a:ext cx="504825" cy="5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직선 화살표 연결선 143"/>
          <p:cNvCxnSpPr>
            <a:stCxn id="117" idx="6"/>
            <a:endCxn id="79" idx="1"/>
          </p:cNvCxnSpPr>
          <p:nvPr/>
        </p:nvCxnSpPr>
        <p:spPr bwMode="auto">
          <a:xfrm flipV="1">
            <a:off x="6543675" y="1874932"/>
            <a:ext cx="504825" cy="5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직선 화살표 연결선 147"/>
          <p:cNvCxnSpPr>
            <a:stCxn id="118" idx="6"/>
            <a:endCxn id="81" idx="1"/>
          </p:cNvCxnSpPr>
          <p:nvPr/>
        </p:nvCxnSpPr>
        <p:spPr bwMode="auto">
          <a:xfrm>
            <a:off x="6543675" y="2183237"/>
            <a:ext cx="504825" cy="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직선 화살표 연결선 150"/>
          <p:cNvCxnSpPr>
            <a:stCxn id="119" idx="6"/>
            <a:endCxn id="83" idx="1"/>
          </p:cNvCxnSpPr>
          <p:nvPr/>
        </p:nvCxnSpPr>
        <p:spPr bwMode="auto">
          <a:xfrm>
            <a:off x="6543675" y="2491014"/>
            <a:ext cx="504825" cy="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120" idx="6"/>
            <a:endCxn id="87" idx="1"/>
          </p:cNvCxnSpPr>
          <p:nvPr/>
        </p:nvCxnSpPr>
        <p:spPr bwMode="auto">
          <a:xfrm flipV="1">
            <a:off x="6543675" y="3013534"/>
            <a:ext cx="504825" cy="6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직선 화살표 연결선 156"/>
          <p:cNvCxnSpPr>
            <a:stCxn id="121" idx="6"/>
            <a:endCxn id="89" idx="1"/>
          </p:cNvCxnSpPr>
          <p:nvPr/>
        </p:nvCxnSpPr>
        <p:spPr bwMode="auto">
          <a:xfrm flipV="1">
            <a:off x="6543675" y="3322032"/>
            <a:ext cx="504825" cy="6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직선 화살표 연결선 159"/>
          <p:cNvCxnSpPr>
            <a:stCxn id="122" idx="6"/>
            <a:endCxn id="91" idx="1"/>
          </p:cNvCxnSpPr>
          <p:nvPr/>
        </p:nvCxnSpPr>
        <p:spPr bwMode="auto">
          <a:xfrm flipV="1">
            <a:off x="6543675" y="3630530"/>
            <a:ext cx="504825" cy="34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직선 화살표 연결선 162"/>
          <p:cNvCxnSpPr>
            <a:stCxn id="123" idx="6"/>
            <a:endCxn id="97" idx="1"/>
          </p:cNvCxnSpPr>
          <p:nvPr/>
        </p:nvCxnSpPr>
        <p:spPr bwMode="auto">
          <a:xfrm flipV="1">
            <a:off x="6543675" y="4208802"/>
            <a:ext cx="504825" cy="23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/>
          <p:cNvCxnSpPr>
            <a:stCxn id="124" idx="6"/>
            <a:endCxn id="99" idx="1"/>
          </p:cNvCxnSpPr>
          <p:nvPr/>
        </p:nvCxnSpPr>
        <p:spPr bwMode="auto">
          <a:xfrm flipV="1">
            <a:off x="6543675" y="4536350"/>
            <a:ext cx="504825" cy="5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직선 화살표 연결선 168"/>
          <p:cNvCxnSpPr>
            <a:stCxn id="125" idx="6"/>
            <a:endCxn id="101" idx="1"/>
          </p:cNvCxnSpPr>
          <p:nvPr/>
        </p:nvCxnSpPr>
        <p:spPr bwMode="auto">
          <a:xfrm>
            <a:off x="6543675" y="4844655"/>
            <a:ext cx="504825" cy="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2" name="직선 화살표 연결선 171"/>
          <p:cNvCxnSpPr>
            <a:stCxn id="126" idx="6"/>
            <a:endCxn id="105" idx="1"/>
          </p:cNvCxnSpPr>
          <p:nvPr/>
        </p:nvCxnSpPr>
        <p:spPr bwMode="auto">
          <a:xfrm>
            <a:off x="6543675" y="5725237"/>
            <a:ext cx="504825" cy="23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직선 화살표 연결선 174"/>
          <p:cNvCxnSpPr>
            <a:stCxn id="127" idx="6"/>
            <a:endCxn id="107" idx="1"/>
          </p:cNvCxnSpPr>
          <p:nvPr/>
        </p:nvCxnSpPr>
        <p:spPr bwMode="auto">
          <a:xfrm>
            <a:off x="6543675" y="6041964"/>
            <a:ext cx="504825" cy="36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직선 화살표 연결선 177"/>
          <p:cNvCxnSpPr>
            <a:stCxn id="77" idx="3"/>
            <a:endCxn id="78" idx="1"/>
          </p:cNvCxnSpPr>
          <p:nvPr/>
        </p:nvCxnSpPr>
        <p:spPr bwMode="auto">
          <a:xfrm>
            <a:off x="7724776" y="1566434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직선 화살표 연결선 180"/>
          <p:cNvCxnSpPr>
            <a:stCxn id="79" idx="3"/>
            <a:endCxn id="80" idx="1"/>
          </p:cNvCxnSpPr>
          <p:nvPr/>
        </p:nvCxnSpPr>
        <p:spPr bwMode="auto">
          <a:xfrm>
            <a:off x="7724776" y="1874932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직선 화살표 연결선 183"/>
          <p:cNvCxnSpPr>
            <a:stCxn id="81" idx="3"/>
            <a:endCxn id="82" idx="1"/>
          </p:cNvCxnSpPr>
          <p:nvPr/>
        </p:nvCxnSpPr>
        <p:spPr bwMode="auto">
          <a:xfrm>
            <a:off x="7724776" y="2183430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직선 화살표 연결선 186"/>
          <p:cNvCxnSpPr>
            <a:stCxn id="83" idx="3"/>
            <a:endCxn id="84" idx="1"/>
          </p:cNvCxnSpPr>
          <p:nvPr/>
        </p:nvCxnSpPr>
        <p:spPr bwMode="auto">
          <a:xfrm>
            <a:off x="7724776" y="2491929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직선 화살표 연결선 189"/>
          <p:cNvCxnSpPr>
            <a:stCxn id="87" idx="3"/>
            <a:endCxn id="88" idx="1"/>
          </p:cNvCxnSpPr>
          <p:nvPr/>
        </p:nvCxnSpPr>
        <p:spPr bwMode="auto">
          <a:xfrm>
            <a:off x="7724776" y="3013534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직선 화살표 연결선 192"/>
          <p:cNvCxnSpPr>
            <a:stCxn id="89" idx="3"/>
            <a:endCxn id="90" idx="1"/>
          </p:cNvCxnSpPr>
          <p:nvPr/>
        </p:nvCxnSpPr>
        <p:spPr bwMode="auto">
          <a:xfrm>
            <a:off x="7724776" y="3322032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직선 화살표 연결선 195"/>
          <p:cNvCxnSpPr>
            <a:stCxn id="91" idx="3"/>
            <a:endCxn id="92" idx="1"/>
          </p:cNvCxnSpPr>
          <p:nvPr/>
        </p:nvCxnSpPr>
        <p:spPr bwMode="auto">
          <a:xfrm>
            <a:off x="7724776" y="3630530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9" name="직선 화살표 연결선 198"/>
          <p:cNvCxnSpPr>
            <a:stCxn id="97" idx="3"/>
            <a:endCxn id="98" idx="1"/>
          </p:cNvCxnSpPr>
          <p:nvPr/>
        </p:nvCxnSpPr>
        <p:spPr bwMode="auto">
          <a:xfrm>
            <a:off x="7724776" y="4208802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99" idx="3"/>
            <a:endCxn id="100" idx="1"/>
          </p:cNvCxnSpPr>
          <p:nvPr/>
        </p:nvCxnSpPr>
        <p:spPr bwMode="auto">
          <a:xfrm>
            <a:off x="7724776" y="4536350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직선 화살표 연결선 204"/>
          <p:cNvCxnSpPr>
            <a:stCxn id="105" idx="3"/>
            <a:endCxn id="106" idx="1"/>
          </p:cNvCxnSpPr>
          <p:nvPr/>
        </p:nvCxnSpPr>
        <p:spPr bwMode="auto">
          <a:xfrm>
            <a:off x="7724776" y="5727558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" name="직선 화살표 연결선 207"/>
          <p:cNvCxnSpPr>
            <a:stCxn id="107" idx="3"/>
            <a:endCxn id="108" idx="1"/>
          </p:cNvCxnSpPr>
          <p:nvPr/>
        </p:nvCxnSpPr>
        <p:spPr bwMode="auto">
          <a:xfrm>
            <a:off x="7724776" y="6045581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1" name="직선 화살표 연결선 210"/>
          <p:cNvCxnSpPr>
            <a:stCxn id="80" idx="3"/>
            <a:endCxn id="85" idx="1"/>
          </p:cNvCxnSpPr>
          <p:nvPr/>
        </p:nvCxnSpPr>
        <p:spPr bwMode="auto">
          <a:xfrm>
            <a:off x="8724901" y="1874932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직선 화살표 연결선 213"/>
          <p:cNvCxnSpPr>
            <a:stCxn id="84" idx="3"/>
            <a:endCxn id="86" idx="1"/>
          </p:cNvCxnSpPr>
          <p:nvPr/>
        </p:nvCxnSpPr>
        <p:spPr bwMode="auto">
          <a:xfrm>
            <a:off x="8724901" y="2491929"/>
            <a:ext cx="323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9791701" y="1712046"/>
            <a:ext cx="23050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→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차수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724900" y="4373464"/>
            <a:ext cx="26288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노드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→ 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진출 차수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5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(graph)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 자료구조나 트리 자료구조로 표현하기 어려운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n:n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관계를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가지는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원소들을 표현하기 위한 자료구조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객체를 나타내는 정점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(vertex)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 객체를 연결하는 간선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(edge)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집합</a:t>
            </a: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 = (V, E)</a:t>
            </a: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그래프에 있는 정점들의 집합</a:t>
            </a: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정점을 연결하는 간선들의 집합 </a:t>
            </a:r>
          </a:p>
          <a:p>
            <a:endParaRPr lang="ko-KR" altLang="en-US" dirty="0"/>
          </a:p>
        </p:txBody>
      </p:sp>
      <p:pic>
        <p:nvPicPr>
          <p:cNvPr id="4" name="그림 4" descr="ch09-01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98" y="4356847"/>
            <a:ext cx="5970871" cy="234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 리스트 만들기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실습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</a:t>
            </a:r>
            <a:endParaRPr lang="ko-KR" altLang="en-US" b="1" dirty="0" smtClean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G1, G2, G3, G4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인접 리스트로 구현한 프로그램</a:t>
            </a: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그래프의 정점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A,B,C,D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대신에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변호를 사용하여 연산하고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출력할 때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A,B,C,D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문자로 표시</a:t>
            </a: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삽입은 항상 인접 리스트의 첫 번째 노드로 삽입하기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pic>
        <p:nvPicPr>
          <p:cNvPr id="4" name="그림 5" descr="ch09-예제9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68" y="1002307"/>
            <a:ext cx="6147064" cy="538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순회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(graph traversal),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탐색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(graph search)</a:t>
            </a: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하나의 정점에서 시작하여 그래프에 있는 </a:t>
            </a:r>
            <a:r>
              <a:rPr lang="ko-KR" altLang="en-US" spc="-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모든 정점을 한번씩 방문하여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처리하는 연산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탐색방법</a:t>
            </a: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(depth first search : DFS)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(breadth first search : BFS)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2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순회의 예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우물 파기</a:t>
            </a: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 지점을 골라서 팔 수 있을 때까지 계속해서 깊게 파다가 아무리 땅을 파도 물이 나오지 않으면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밖으로 나와 다른 지점을 골라서 다시 깊게 땅을 파는 방법 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우선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탐색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lvl="1">
              <a:defRPr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지점을 고르게 파보고 물이 나오지 않으면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파놓은 구덩이들을 다시 좀더 깊게 파는 방법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우선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탐색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16" y="4083495"/>
            <a:ext cx="5768683" cy="26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(depth first search : DFS) </a:t>
            </a: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순회 방법</a:t>
            </a: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시작 정점의 한 방향으로 갈 수 있는 경로가 있는 곳까지 깊이 탐색해 가다가 더 이상 갈 곳이 없게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되면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가장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마지막에 만났던 갈림길 간선이 있는 정점으로 되돌아와서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방향의 간선으로 탐색을 계속 반복하여 결국 모든 정점을 방문하는 순회방법</a:t>
            </a: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가장 마지막에 만났던 갈림길 간선의 정점으로 가장 먼저 되돌아가서 다시 깊이 우선 탐색을 반복해야 하므로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후입선출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구조의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사용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9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탐색의 수행 순서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79164" y="1786317"/>
            <a:ext cx="9126537" cy="333089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72000" rIns="288000" bIns="72000">
            <a:spAutoFit/>
          </a:bodyPr>
          <a:lstStyle/>
          <a:p>
            <a:pPr marL="895350" lvl="2" indent="-450850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⑴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시작 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결정하여 방문한다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895350" lvl="2" indent="-450850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⑵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인접한 정점 중에서 </a:t>
            </a:r>
          </a:p>
          <a:p>
            <a:pPr marL="895350" lvl="2" indent="-450850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①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정점 </a:t>
            </a:r>
            <a:r>
              <a:rPr lang="en-US" altLang="ko-KR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w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있으면</a:t>
            </a:r>
            <a:r>
              <a:rPr lang="en-US" altLang="ko-KR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1800" b="1" dirty="0" err="1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1800" b="1" dirty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 </a:t>
            </a:r>
            <a:r>
              <a:rPr lang="ko-KR" altLang="en-US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w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방문한다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그리고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w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하여 다시 ⑵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반복한다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895350" lvl="2" indent="-450850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②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정점이 없으면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탐색의 방향을 바꾸기 위해서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1800" b="1" dirty="0" smtClean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가장 마지막 방문 정점을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하여 다시 ⑵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반복한다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895350" lvl="2" indent="-450850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⑶ 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스택이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공백이 될 때까지 ⑵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반복한다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en-US" altLang="ko-KR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en-US" altLang="ko-KR" sz="1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2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 예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G9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깊이 우선 탐색</a:t>
            </a: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초기상태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배열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False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초기화하고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공백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생성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62174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49029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293069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49029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49029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293069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494110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09036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09036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14337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5915067" y="2849879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23948" y="3436153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8138298" y="3436153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시작으로 깊이 우선 탐색을 시작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62174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49029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293069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49029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49029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293069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494110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09036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09036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14337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5915067" y="2849879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623948" y="3436153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2906" y="1719067"/>
            <a:ext cx="4392613" cy="792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visited[A]←true;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A </a:t>
            </a:r>
            <a:r>
              <a:rPr lang="ko-KR" altLang="en-US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 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138298" y="3436153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B, 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중에서 오름차순에 따라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 bwMode="auto">
          <a:xfrm>
            <a:off x="3390063" y="347742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384682" y="463710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49010" y="403702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192677" y="403702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16901" y="4345971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57954" y="3786367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57954" y="4345971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693626" y="4345971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699007" y="3786367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07957" y="463710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384682" y="579677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8181" y="463710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16901" y="4946045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693626" y="4946045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65657" y="4999051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2025"/>
              </p:ext>
            </p:extLst>
          </p:nvPr>
        </p:nvGraphicFramePr>
        <p:xfrm>
          <a:off x="5881511" y="3705556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590392" y="4291830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518" y="2595485"/>
            <a:ext cx="4392613" cy="792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push(stack, A); 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visited[B]←true; 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 </a:t>
            </a:r>
            <a:r>
              <a:rPr lang="ko-KR" altLang="en-US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5247"/>
              </p:ext>
            </p:extLst>
          </p:nvPr>
        </p:nvGraphicFramePr>
        <p:xfrm>
          <a:off x="8104742" y="4291830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D, 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중에서 오름차순에 따라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 bwMode="auto">
          <a:xfrm>
            <a:off x="3146782" y="3211964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141401" y="437164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405729" y="377156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949396" y="377156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1973620" y="4080512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714673" y="3520908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714673" y="4080512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450345" y="4080512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455726" y="3520908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664676" y="437164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41401" y="553132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734900" y="437164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1973620" y="4680586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450345" y="4680586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322376" y="4733592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55353"/>
              </p:ext>
            </p:extLst>
          </p:nvPr>
        </p:nvGraphicFramePr>
        <p:xfrm>
          <a:off x="5638230" y="3440097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47111" y="4026371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4237" y="2330026"/>
            <a:ext cx="4392613" cy="792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2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</a:t>
            </a: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B); </a:t>
            </a:r>
          </a:p>
          <a:p>
            <a:pPr lvl="2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visited[D</a:t>
            </a: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]←true; </a:t>
            </a:r>
          </a:p>
          <a:p>
            <a:pPr lvl="2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 </a:t>
            </a:r>
            <a:r>
              <a:rPr lang="ko-KR" altLang="en-US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44257"/>
              </p:ext>
            </p:extLst>
          </p:nvPr>
        </p:nvGraphicFramePr>
        <p:xfrm>
          <a:off x="7861461" y="4026371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(graph)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종류</a:t>
            </a:r>
            <a:endParaRPr lang="en-US" altLang="ko-KR" b="1" dirty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(undirected graph)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 정점을 연결하는 간선의 방향이 없는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endParaRPr lang="en-US" altLang="ko-KR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(directed graph) ,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다이그래프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(digraph)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간선이 방향을 가지고 있는 그래프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완전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(complete graph)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정점에서 다른 모든 정점을 연결하여 가능한 최대의 간선 수를 가진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부분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(subgraph) 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원래의 그래프에서 일부의 정점이나 간선을 제외하여 만든 그래프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(weight graph) 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네트워크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(network)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정점을 연결하는 간선에 가중치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(weight)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할당한 그래프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011161" y="34132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005780" y="45729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270108" y="397290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13775" y="397290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1837999" y="4281847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579052" y="3722243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579052" y="4281847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314724" y="4281847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320105" y="3722243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529055" y="45729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05780" y="573265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599279" y="45729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1837999" y="4881921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314724" y="4881921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186755" y="4934927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87003"/>
              </p:ext>
            </p:extLst>
          </p:nvPr>
        </p:nvGraphicFramePr>
        <p:xfrm>
          <a:off x="5502609" y="3641432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211490" y="4227706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1016" y="2093210"/>
            <a:ext cx="4392613" cy="1060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D);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visited[G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]←true;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</a:t>
            </a:r>
            <a:r>
              <a:rPr lang="en-US" altLang="ko-KR" kern="0" dirty="0">
                <a:solidFill>
                  <a:srgbClr val="000000"/>
                </a:solidFill>
                <a:latin typeface="Times New Roman" pitchFamily="18" charset="0"/>
              </a:rPr>
              <a:t>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54074"/>
              </p:ext>
            </p:extLst>
          </p:nvPr>
        </p:nvGraphicFramePr>
        <p:xfrm>
          <a:off x="7728550" y="4237547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0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E, 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중에서 오름차순에 따라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90272" y="368068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84891" y="484035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549219" y="424028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92886" y="424028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117110" y="454922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858163" y="398962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858163" y="454922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93835" y="454922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99216" y="398962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808166" y="484035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84891" y="600003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78390" y="484035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117110" y="514930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93835" y="514930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465866" y="520230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22647"/>
              </p:ext>
            </p:extLst>
          </p:nvPr>
        </p:nvGraphicFramePr>
        <p:xfrm>
          <a:off x="5781720" y="3908814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90601" y="449508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0127" y="2360592"/>
            <a:ext cx="4392613" cy="1060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push(stack, G);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]←true;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 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88441"/>
              </p:ext>
            </p:extLst>
          </p:nvPr>
        </p:nvGraphicFramePr>
        <p:xfrm>
          <a:off x="8007661" y="4504929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20885" y="371423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15504" y="487391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479832" y="427384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23499" y="427384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047723" y="4582785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788776" y="4023181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788776" y="4582785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24448" y="4582785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29829" y="4023181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738779" y="487391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15504" y="603359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09003" y="487391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047723" y="5182859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24448" y="5182859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396479" y="5235865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84102"/>
              </p:ext>
            </p:extLst>
          </p:nvPr>
        </p:nvGraphicFramePr>
        <p:xfrm>
          <a:off x="5712333" y="3942370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65414"/>
              </p:ext>
            </p:extLst>
          </p:nvPr>
        </p:nvGraphicFramePr>
        <p:xfrm>
          <a:off x="7938274" y="4538485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rgbClr val="CEE4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21214" y="4528644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0740" y="2394148"/>
            <a:ext cx="4392613" cy="1060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E);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visited[C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]←true;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 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6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마지막 정점으로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돌아가기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위해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71219" y="363034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65838" y="479002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530166" y="418995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73833" y="418995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098057" y="4498896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839110" y="3939292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839110" y="4498896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74782" y="4498896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80163" y="3939292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789113" y="479002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65838" y="5949704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59337" y="47900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098057" y="5098970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74782" y="5098970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446813" y="5151976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20371"/>
              </p:ext>
            </p:extLst>
          </p:nvPr>
        </p:nvGraphicFramePr>
        <p:xfrm>
          <a:off x="5762667" y="3858481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34450"/>
              </p:ext>
            </p:extLst>
          </p:nvPr>
        </p:nvGraphicFramePr>
        <p:xfrm>
          <a:off x="7988608" y="4454596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71548" y="4444755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1074" y="2570702"/>
            <a:ext cx="4392613" cy="56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5" name="구부러진 연결선 4"/>
          <p:cNvCxnSpPr>
            <a:stCxn id="9" idx="2"/>
            <a:endCxn id="7" idx="0"/>
          </p:cNvCxnSpPr>
          <p:nvPr/>
        </p:nvCxnSpPr>
        <p:spPr bwMode="auto">
          <a:xfrm rot="10800000" flipV="1">
            <a:off x="3446813" y="4370926"/>
            <a:ext cx="627020" cy="419099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741187" y="4089069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7" name="구부러진 연결선 16"/>
          <p:cNvCxnSpPr>
            <a:endCxn id="25" idx="0"/>
          </p:cNvCxnSpPr>
          <p:nvPr/>
        </p:nvCxnSpPr>
        <p:spPr bwMode="auto">
          <a:xfrm flipV="1">
            <a:off x="6191250" y="4089069"/>
            <a:ext cx="708356" cy="153889"/>
          </a:xfrm>
          <a:prstGeom prst="curvedConnector4">
            <a:avLst>
              <a:gd name="adj1" fmla="val -177"/>
              <a:gd name="adj2" fmla="val 2485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8743950" y="4089069"/>
            <a:ext cx="25431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8743950" y="4089069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9258300" y="4089069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11287125" y="4089069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20149" y="3764336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4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다시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12496" y="34132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07115" y="45729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471443" y="397290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15110" y="397290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039334" y="4281847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780387" y="3722243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780387" y="4281847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16059" y="4281847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21440" y="3722243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730390" y="45729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07115" y="573265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00614" y="45729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039334" y="4881921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16059" y="4881921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388090" y="4934927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80846"/>
              </p:ext>
            </p:extLst>
          </p:nvPr>
        </p:nvGraphicFramePr>
        <p:xfrm>
          <a:off x="5703944" y="3641432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38808"/>
              </p:ext>
            </p:extLst>
          </p:nvPr>
        </p:nvGraphicFramePr>
        <p:xfrm>
          <a:off x="7929885" y="4237547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12825" y="4227706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2351" y="2349787"/>
            <a:ext cx="4392613" cy="566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2464" y="4233970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7" name="구부러진 연결선 16"/>
          <p:cNvCxnSpPr>
            <a:endCxn id="25" idx="0"/>
          </p:cNvCxnSpPr>
          <p:nvPr/>
        </p:nvCxnSpPr>
        <p:spPr bwMode="auto">
          <a:xfrm flipV="1">
            <a:off x="6132527" y="4233970"/>
            <a:ext cx="708356" cy="153889"/>
          </a:xfrm>
          <a:prstGeom prst="curvedConnector4">
            <a:avLst>
              <a:gd name="adj1" fmla="val -177"/>
              <a:gd name="adj2" fmla="val 1804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9713927" y="3872020"/>
            <a:ext cx="10191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9713927" y="3872020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10209227" y="3872020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10733102" y="3872020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013839" y="3547287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1" name="구부러진 연결선 30"/>
          <p:cNvCxnSpPr>
            <a:stCxn id="7" idx="6"/>
            <a:endCxn id="18" idx="7"/>
          </p:cNvCxnSpPr>
          <p:nvPr/>
        </p:nvCxnSpPr>
        <p:spPr bwMode="auto">
          <a:xfrm flipH="1">
            <a:off x="3516059" y="4753952"/>
            <a:ext cx="53006" cy="1031709"/>
          </a:xfrm>
          <a:prstGeom prst="curvedConnector4">
            <a:avLst>
              <a:gd name="adj1" fmla="val -431272"/>
              <a:gd name="adj2" fmla="val 56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53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방문하지 않은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있으므로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스택에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하고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선택하여 탐색을 계속한다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095051" y="368068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089670" y="484035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353998" y="424028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97665" y="424028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1921889" y="454922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662942" y="398962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662942" y="454922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398614" y="454922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403995" y="398962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612945" y="484035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89670" y="600003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683169" y="484035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1921889" y="514930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398614" y="514930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270645" y="520230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83531"/>
              </p:ext>
            </p:extLst>
          </p:nvPr>
        </p:nvGraphicFramePr>
        <p:xfrm>
          <a:off x="5586499" y="3908814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21291"/>
              </p:ext>
            </p:extLst>
          </p:nvPr>
        </p:nvGraphicFramePr>
        <p:xfrm>
          <a:off x="7812440" y="4504929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295380" y="449508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4906" y="2360592"/>
            <a:ext cx="4392613" cy="1060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push(stack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G);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visited[F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]←true;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  </a:t>
            </a:r>
            <a:endParaRPr lang="ko-KR" altLang="en-US" sz="1600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66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마지막 정점으로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돌아가기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위해 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90272" y="3747794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84891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549219" y="430739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92886" y="430739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117110" y="4616342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858163" y="4056738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858163" y="4616342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93835" y="4616342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99216" y="4056738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808166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84891" y="606715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78390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117110" y="5216416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93835" y="5216416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465866" y="5269422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2058"/>
              </p:ext>
            </p:extLst>
          </p:nvPr>
        </p:nvGraphicFramePr>
        <p:xfrm>
          <a:off x="8007661" y="4572042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90601" y="4562201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0127" y="2656944"/>
            <a:ext cx="4392613" cy="602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6811"/>
              </p:ext>
            </p:extLst>
          </p:nvPr>
        </p:nvGraphicFramePr>
        <p:xfrm>
          <a:off x="5781720" y="3975927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60240" y="4568465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구부러진 연결선 24"/>
          <p:cNvCxnSpPr>
            <a:endCxn id="24" idx="0"/>
          </p:cNvCxnSpPr>
          <p:nvPr/>
        </p:nvCxnSpPr>
        <p:spPr bwMode="auto">
          <a:xfrm flipV="1">
            <a:off x="6210303" y="4568465"/>
            <a:ext cx="708356" cy="153889"/>
          </a:xfrm>
          <a:prstGeom prst="curvedConnector4">
            <a:avLst>
              <a:gd name="adj1" fmla="val -177"/>
              <a:gd name="adj2" fmla="val 1804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구부러진 연결선 4"/>
          <p:cNvCxnSpPr>
            <a:stCxn id="19" idx="4"/>
            <a:endCxn id="18" idx="6"/>
          </p:cNvCxnSpPr>
          <p:nvPr/>
        </p:nvCxnSpPr>
        <p:spPr bwMode="auto">
          <a:xfrm rot="5400000">
            <a:off x="3863752" y="5052511"/>
            <a:ext cx="978703" cy="141252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9791703" y="4206515"/>
            <a:ext cx="10191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9791703" y="4206515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10287003" y="4206515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10810878" y="4206515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091615" y="3881782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1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다시 마지막 정점으로 돌아가기 위해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290272" y="3747794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84891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549219" y="430739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92886" y="430739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117110" y="4616342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858163" y="4056738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858163" y="4616342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593835" y="4616342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599216" y="4056738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808166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84891" y="606715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878390" y="490747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117110" y="5216416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593835" y="5216416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465866" y="5269422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58722"/>
              </p:ext>
            </p:extLst>
          </p:nvPr>
        </p:nvGraphicFramePr>
        <p:xfrm>
          <a:off x="8007661" y="4572042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90601" y="4562201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0127" y="2656944"/>
            <a:ext cx="4392613" cy="602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45181"/>
              </p:ext>
            </p:extLst>
          </p:nvPr>
        </p:nvGraphicFramePr>
        <p:xfrm>
          <a:off x="5781720" y="3975927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60240" y="4920890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구부러진 연결선 24"/>
          <p:cNvCxnSpPr>
            <a:endCxn id="24" idx="0"/>
          </p:cNvCxnSpPr>
          <p:nvPr/>
        </p:nvCxnSpPr>
        <p:spPr bwMode="auto">
          <a:xfrm flipV="1">
            <a:off x="6210303" y="4920890"/>
            <a:ext cx="708356" cy="153889"/>
          </a:xfrm>
          <a:prstGeom prst="curvedConnector4">
            <a:avLst>
              <a:gd name="adj1" fmla="val -177"/>
              <a:gd name="adj2" fmla="val 1804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구부러진 연결선 4"/>
          <p:cNvCxnSpPr>
            <a:stCxn id="18" idx="2"/>
            <a:endCxn id="15" idx="4"/>
          </p:cNvCxnSpPr>
          <p:nvPr/>
        </p:nvCxnSpPr>
        <p:spPr bwMode="auto">
          <a:xfrm rot="10800000">
            <a:off x="1989141" y="5269423"/>
            <a:ext cx="1295750" cy="97870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8772528" y="4206515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8772528" y="4206515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11353803" y="4206515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867778" y="3898738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1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다시 마지막 정점으로 돌아가기 위해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019549" y="3756182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014168" y="491586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278496" y="431578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2163" y="431578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1846387" y="4624730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587440" y="4065126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587440" y="4624730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323112" y="4624730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328493" y="4065126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537443" y="491586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14168" y="6075538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607667" y="491586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1846387" y="5224804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323112" y="5224804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195143" y="5277810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4363"/>
              </p:ext>
            </p:extLst>
          </p:nvPr>
        </p:nvGraphicFramePr>
        <p:xfrm>
          <a:off x="7736938" y="4580430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219878" y="4570589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9404" y="2665332"/>
            <a:ext cx="4392613" cy="602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3816"/>
              </p:ext>
            </p:extLst>
          </p:nvPr>
        </p:nvGraphicFramePr>
        <p:xfrm>
          <a:off x="5510997" y="3984315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pop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89517" y="5300753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구부러진 연결선 24"/>
          <p:cNvCxnSpPr>
            <a:endCxn id="24" idx="0"/>
          </p:cNvCxnSpPr>
          <p:nvPr/>
        </p:nvCxnSpPr>
        <p:spPr bwMode="auto">
          <a:xfrm flipV="1">
            <a:off x="5939580" y="5300753"/>
            <a:ext cx="708356" cy="153889"/>
          </a:xfrm>
          <a:prstGeom prst="curvedConnector4">
            <a:avLst>
              <a:gd name="adj1" fmla="val -177"/>
              <a:gd name="adj2" fmla="val 1804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구부러진 연결선 4"/>
          <p:cNvCxnSpPr>
            <a:stCxn id="15" idx="0"/>
            <a:endCxn id="8" idx="2"/>
          </p:cNvCxnSpPr>
          <p:nvPr/>
        </p:nvCxnSpPr>
        <p:spPr bwMode="auto">
          <a:xfrm rot="5400000" flipH="1" flipV="1">
            <a:off x="1788908" y="4426272"/>
            <a:ext cx="419099" cy="56007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7996980" y="4214903"/>
            <a:ext cx="2000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7996980" y="4214903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9520980" y="4214903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801717" y="3893457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9997230" y="4214903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071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13.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다시 마지막 정점으로 돌아가기 위해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받은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대해서 방문하지 않은 인접정점이 있는지 확인한다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036327" y="378134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030946" y="494102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295274" y="434095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38941" y="434095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1863165" y="4649897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604218" y="4090293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604218" y="4649897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339890" y="4649897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345271" y="4090293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554221" y="494102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30946" y="610070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624445" y="494102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1863165" y="5249971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339890" y="5249971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211921" y="5302977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53165"/>
              </p:ext>
            </p:extLst>
          </p:nvPr>
        </p:nvGraphicFramePr>
        <p:xfrm>
          <a:off x="7753716" y="4605597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236656" y="4595756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6182" y="2690499"/>
            <a:ext cx="4392613" cy="602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pop(stack);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21113"/>
              </p:ext>
            </p:extLst>
          </p:nvPr>
        </p:nvGraphicFramePr>
        <p:xfrm>
          <a:off x="5527775" y="4009482"/>
          <a:ext cx="8191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stack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06295" y="5697395"/>
            <a:ext cx="3168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구부러진 연결선 24"/>
          <p:cNvCxnSpPr>
            <a:endCxn id="24" idx="0"/>
          </p:cNvCxnSpPr>
          <p:nvPr/>
        </p:nvCxnSpPr>
        <p:spPr bwMode="auto">
          <a:xfrm flipV="1">
            <a:off x="5956358" y="5697395"/>
            <a:ext cx="708356" cy="153889"/>
          </a:xfrm>
          <a:prstGeom prst="curvedConnector4">
            <a:avLst>
              <a:gd name="adj1" fmla="val -177"/>
              <a:gd name="adj2" fmla="val 1804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구부러진 연결선 4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2566974" y="3871600"/>
            <a:ext cx="378629" cy="56007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8509058" y="4240070"/>
            <a:ext cx="514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8509058" y="4240070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570845" y="3918624"/>
            <a:ext cx="23907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인접정점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9023408" y="4240070"/>
            <a:ext cx="0" cy="355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43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(graph)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종류</a:t>
            </a:r>
          </a:p>
          <a:p>
            <a:pPr lvl="1"/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(undirected graph)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 정점을 연결하는 간선의 방향이 없는 그래프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정점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연결하는 간선을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(Vi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표현</a:t>
            </a:r>
          </a:p>
          <a:p>
            <a:pPr lvl="3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(Vi,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Vi)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같은 간선을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의미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V(G1)={A, B, C, D}      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E(G1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)={(A,B), (A,D), (B,C), (B,D), (C,D)} </a:t>
            </a:r>
          </a:p>
          <a:p>
            <a:pPr lvl="2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V(G2)={A, B, C}           E(G2)={(A,B), (A,C), (B,C)} </a:t>
            </a: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3685824" y="43198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685824" y="55199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885724" y="49198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527198" y="49198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9" name="직선 연결선 8"/>
          <p:cNvCxnSpPr>
            <a:stCxn id="7" idx="6"/>
            <a:endCxn id="8" idx="2"/>
          </p:cNvCxnSpPr>
          <p:nvPr/>
        </p:nvCxnSpPr>
        <p:spPr bwMode="auto">
          <a:xfrm>
            <a:off x="3247674" y="5100858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3"/>
            <a:endCxn id="7" idx="7"/>
          </p:cNvCxnSpPr>
          <p:nvPr/>
        </p:nvCxnSpPr>
        <p:spPr bwMode="auto">
          <a:xfrm flipH="1">
            <a:off x="3194668" y="46287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1"/>
            <a:endCxn id="7" idx="5"/>
          </p:cNvCxnSpPr>
          <p:nvPr/>
        </p:nvCxnSpPr>
        <p:spPr bwMode="auto">
          <a:xfrm flipH="1" flipV="1">
            <a:off x="3194668" y="52288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8" idx="3"/>
            <a:endCxn id="6" idx="7"/>
          </p:cNvCxnSpPr>
          <p:nvPr/>
        </p:nvCxnSpPr>
        <p:spPr bwMode="auto">
          <a:xfrm flipH="1">
            <a:off x="3994768" y="5228827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5" idx="5"/>
            <a:endCxn id="8" idx="1"/>
          </p:cNvCxnSpPr>
          <p:nvPr/>
        </p:nvCxnSpPr>
        <p:spPr bwMode="auto">
          <a:xfrm>
            <a:off x="3994768" y="46287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타원 13"/>
          <p:cNvSpPr/>
          <p:nvPr/>
        </p:nvSpPr>
        <p:spPr bwMode="auto">
          <a:xfrm>
            <a:off x="7295020" y="492682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931113" y="492682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089739" y="492682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7" name="직선 연결선 16"/>
          <p:cNvCxnSpPr>
            <a:stCxn id="16" idx="6"/>
            <a:endCxn id="15" idx="2"/>
          </p:cNvCxnSpPr>
          <p:nvPr/>
        </p:nvCxnSpPr>
        <p:spPr bwMode="auto">
          <a:xfrm>
            <a:off x="8451689" y="5107800"/>
            <a:ext cx="4794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4" idx="6"/>
            <a:endCxn id="16" idx="2"/>
          </p:cNvCxnSpPr>
          <p:nvPr/>
        </p:nvCxnSpPr>
        <p:spPr bwMode="auto">
          <a:xfrm>
            <a:off x="7656970" y="5107800"/>
            <a:ext cx="43276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구부러진 연결선 18"/>
          <p:cNvCxnSpPr>
            <a:stCxn id="14" idx="5"/>
            <a:endCxn id="15" idx="3"/>
          </p:cNvCxnSpPr>
          <p:nvPr/>
        </p:nvCxnSpPr>
        <p:spPr bwMode="auto">
          <a:xfrm rot="16200000" flipH="1">
            <a:off x="8294041" y="4545691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95174" y="4946969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9089" y="4953911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방문하지 않은 인접 정점이 없으므로 마지막 정점으로 돌아가기 위해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스택을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pop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하는데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스택이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공백이므로 깊이 우선 탐색을 종료한다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014419" y="255507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009038" y="371474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73366" y="311467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817033" y="311467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4841257" y="342361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5582310" y="286401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6317982" y="342361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4532313" y="371474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009038" y="487442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02537" y="371474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4841257" y="402369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6317982" y="402369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6190013" y="407669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952506" y="2265431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14143" y="285395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8472" y="342598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52506" y="523634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3752" y="3426591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9255" y="280689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9821" y="3415296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29941" y="5705094"/>
            <a:ext cx="5942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깊이 우선 탐색 경로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A-B-D-G-E-C-F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4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G9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깊이 우선 탐색하는 프로그램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실습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</a:t>
            </a:r>
            <a:endParaRPr lang="ko-KR" altLang="en-US" b="1" dirty="0" smtClean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G9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인접 리스트로 표현</a:t>
            </a: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A~G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대신에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0~6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번호를 사용하여 연산하고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출력할 때에는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A~G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문자로 바꾸어 표시</a:t>
            </a: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탐색을 위해 이전에 구현한 스택 프로그램을 사용</a:t>
            </a:r>
            <a:endParaRPr lang="ko-KR" altLang="en-US" dirty="0"/>
          </a:p>
        </p:txBody>
      </p:sp>
      <p:pic>
        <p:nvPicPr>
          <p:cNvPr id="23" name="그림 5" descr="ch09-예제9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04" y="3443318"/>
            <a:ext cx="578485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7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(Breath first search : BFS)</a:t>
            </a:r>
            <a:endParaRPr lang="ko-KR" altLang="en-US" b="1" dirty="0" smtClean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순회 방법</a:t>
            </a:r>
          </a:p>
          <a:p>
            <a:pPr lvl="2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시작 정점으로 부터 인접한 정점들을 모두 차례로 방문하고 나서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방문했던 정점을 시작으로 하여 다시 인접한 정점들을 차례로 방문하는 방식</a:t>
            </a:r>
          </a:p>
          <a:p>
            <a:pPr lvl="2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가까운 정점들을 먼저 방문하고 멀리 있는 정점들은 나중에 방문하는 순회방법</a:t>
            </a:r>
          </a:p>
          <a:p>
            <a:pPr lvl="2">
              <a:defRPr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인접한 정점들에 대해서 차례로 다시 너비 우선 탐색을 반복해야 하므로 선입선출 구조를 갖는 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 예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그래프에 대한 너비 우선 탐색</a:t>
            </a:r>
          </a:p>
          <a:p>
            <a:pPr lvl="1">
              <a:defRPr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초기상태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배열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False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초기화하고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공백 큐를 생성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62174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49029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293069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49029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49029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293069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494110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09036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09036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14337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616833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616833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033686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시작으로 너비 우선 탐색을 시작한다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62174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18135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49029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293069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49029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49029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293069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494110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378142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09036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09036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14337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616833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616833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033686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258636" y="1766382"/>
            <a:ext cx="2681153" cy="719137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visited[A]←true;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</a:t>
            </a:r>
            <a:endParaRPr lang="ko-KR" altLang="en-US" kern="0" dirty="0">
              <a:solidFill>
                <a:srgbClr val="00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7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시작으로 너비 우선 탐색을 시작한다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4069572" y="3292866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64191" y="445254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328519" y="385247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872186" y="3852470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896410" y="416141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3637463" y="360181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3637463" y="416141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4373135" y="416141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4378516" y="360181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2587466" y="445254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64191" y="561222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657690" y="445254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896410" y="476148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4373135" y="476148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4245166" y="481449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83862" y="3287953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02888"/>
              </p:ext>
            </p:extLst>
          </p:nvPr>
        </p:nvGraphicFramePr>
        <p:xfrm>
          <a:off x="7198212" y="3287953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39472"/>
              </p:ext>
            </p:extLst>
          </p:nvPr>
        </p:nvGraphicFramePr>
        <p:xfrm>
          <a:off x="7198212" y="4704806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235400" y="2081428"/>
            <a:ext cx="5687527" cy="1009033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visited[(A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C)]←true;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C)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(Q, (A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C)); </a:t>
            </a:r>
          </a:p>
        </p:txBody>
      </p:sp>
    </p:spTree>
    <p:extLst>
      <p:ext uri="{BB962C8B-B14F-4D97-AF65-F5344CB8AC3E}">
        <p14:creationId xmlns:p14="http://schemas.microsoft.com/office/powerpoint/2010/main" val="27172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인접정점들을 처리했으므로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557587" y="2114293"/>
            <a:ext cx="4083251" cy="558759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410634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endCxn id="4" idx="0"/>
          </p:cNvCxnSpPr>
          <p:nvPr/>
        </p:nvCxnSpPr>
        <p:spPr bwMode="auto">
          <a:xfrm flipH="1">
            <a:off x="6622741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50577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  <p:cxnSp>
        <p:nvCxnSpPr>
          <p:cNvPr id="21" name="구부러진 연결선 20"/>
          <p:cNvCxnSpPr>
            <a:stCxn id="9" idx="4"/>
            <a:endCxn id="8" idx="6"/>
          </p:cNvCxnSpPr>
          <p:nvPr/>
        </p:nvCxnSpPr>
        <p:spPr bwMode="auto">
          <a:xfrm rot="5400000" flipH="1">
            <a:off x="3635374" y="3066742"/>
            <a:ext cx="180975" cy="1362692"/>
          </a:xfrm>
          <a:prstGeom prst="curvedConnector4">
            <a:avLst>
              <a:gd name="adj1" fmla="val -126316"/>
              <a:gd name="adj2" fmla="val 566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81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방문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안한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모든 인접정점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D, 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방문하고 큐에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876624" y="3235803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71243" y="439548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135571" y="379540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679238" y="379540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703462" y="4104351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3444515" y="3544747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3444515" y="4104351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4180187" y="4104351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4185568" y="3544747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2394518" y="439548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71243" y="555515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464742" y="439548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703462" y="4704425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4180187" y="4704425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4052218" y="4757431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490914" y="3230890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6882"/>
              </p:ext>
            </p:extLst>
          </p:nvPr>
        </p:nvGraphicFramePr>
        <p:xfrm>
          <a:off x="7005264" y="3230890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26112"/>
              </p:ext>
            </p:extLst>
          </p:nvPr>
        </p:nvGraphicFramePr>
        <p:xfrm>
          <a:off x="7005264" y="4647743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027479" y="1894221"/>
            <a:ext cx="5369126" cy="1118363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visited[(B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E)]←true;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E)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(Q, (B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E)); </a:t>
            </a:r>
          </a:p>
        </p:txBody>
      </p:sp>
    </p:spTree>
    <p:extLst>
      <p:ext uri="{BB962C8B-B14F-4D97-AF65-F5344CB8AC3E}">
        <p14:creationId xmlns:p14="http://schemas.microsoft.com/office/powerpoint/2010/main" val="24468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인접정점들을 처리했으므로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0" indent="0">
              <a:buNone/>
              <a:defRPr/>
            </a:pP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971925" y="1997785"/>
            <a:ext cx="3254576" cy="551606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cxnSp>
        <p:nvCxnSpPr>
          <p:cNvPr id="24" name="구부러진 연결선 23"/>
          <p:cNvCxnSpPr>
            <a:stCxn id="7" idx="6"/>
            <a:endCxn id="9" idx="4"/>
          </p:cNvCxnSpPr>
          <p:nvPr/>
        </p:nvCxnSpPr>
        <p:spPr bwMode="auto">
          <a:xfrm flipV="1">
            <a:off x="3780188" y="3838575"/>
            <a:ext cx="627020" cy="419099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6719905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 bwMode="auto">
          <a:xfrm flipH="1">
            <a:off x="6932012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059848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70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에는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971925" y="2134443"/>
            <a:ext cx="3254576" cy="551606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cxnSp>
        <p:nvCxnSpPr>
          <p:cNvPr id="24" name="구부러진 연결선 23"/>
          <p:cNvCxnSpPr>
            <a:stCxn id="9" idx="2"/>
            <a:endCxn id="15" idx="6"/>
          </p:cNvCxnSpPr>
          <p:nvPr/>
        </p:nvCxnSpPr>
        <p:spPr bwMode="auto">
          <a:xfrm rot="10800000" flipV="1">
            <a:off x="2303463" y="3657600"/>
            <a:ext cx="1922770" cy="6000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7167580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 bwMode="auto">
          <a:xfrm flipH="1">
            <a:off x="7379687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07523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00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(directed graph) ,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다이그래프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(digraph)</a:t>
            </a: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간선이 방향을 가지고 있는 그래프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연결하는 간선 즉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Vi→Vj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&lt;Vi,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&gt;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표현</a:t>
            </a:r>
          </a:p>
          <a:p>
            <a:pPr lvl="3">
              <a:defRPr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꼬리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(tail),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머리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(head)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라고 한다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3">
              <a:lnSpc>
                <a:spcPct val="130000"/>
              </a:lnSpc>
              <a:defRPr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&lt;Vi,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&gt;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&lt;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Vi&gt;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서로 다른 간선을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의미한다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lnSpc>
                <a:spcPct val="160000"/>
              </a:lnSpc>
              <a:defRPr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V(G3)={A, B, C, D}      E(G3)={&lt;A,B&gt;, &lt;A,D&gt;, &lt;B,C&gt;, &lt;B,D&gt;, &lt;C,D&gt;} </a:t>
            </a:r>
          </a:p>
          <a:p>
            <a:pPr lvl="2">
              <a:lnSpc>
                <a:spcPct val="50000"/>
              </a:lnSpc>
              <a:defRPr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V(G4)={A, B, C}           E(G4)={&lt;A,B&gt;, &lt;A,C&gt;, &lt;B,A&gt;, &lt;B,C&gt;}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687122" y="432092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687122" y="552106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887022" y="492099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528496" y="492099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4" idx="3"/>
            <a:endCxn id="6" idx="7"/>
          </p:cNvCxnSpPr>
          <p:nvPr/>
        </p:nvCxnSpPr>
        <p:spPr bwMode="auto">
          <a:xfrm flipH="1">
            <a:off x="3195966" y="4629864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stCxn id="4" idx="5"/>
            <a:endCxn id="7" idx="1"/>
          </p:cNvCxnSpPr>
          <p:nvPr/>
        </p:nvCxnSpPr>
        <p:spPr bwMode="auto">
          <a:xfrm>
            <a:off x="3996066" y="4629864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6" idx="6"/>
            <a:endCxn id="7" idx="2"/>
          </p:cNvCxnSpPr>
          <p:nvPr/>
        </p:nvCxnSpPr>
        <p:spPr bwMode="auto">
          <a:xfrm>
            <a:off x="3248972" y="5101970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5"/>
            <a:endCxn id="5" idx="1"/>
          </p:cNvCxnSpPr>
          <p:nvPr/>
        </p:nvCxnSpPr>
        <p:spPr bwMode="auto">
          <a:xfrm>
            <a:off x="3195966" y="5229939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7"/>
            <a:endCxn id="7" idx="3"/>
          </p:cNvCxnSpPr>
          <p:nvPr/>
        </p:nvCxnSpPr>
        <p:spPr bwMode="auto">
          <a:xfrm flipV="1">
            <a:off x="3996066" y="5229939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7306118" y="49189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8942211" y="49189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100837" y="49189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5"/>
            <a:endCxn id="14" idx="3"/>
          </p:cNvCxnSpPr>
          <p:nvPr/>
        </p:nvCxnSpPr>
        <p:spPr bwMode="auto">
          <a:xfrm rot="16200000" flipH="1">
            <a:off x="8305139" y="4537823"/>
            <a:ext cx="12700" cy="1380155"/>
          </a:xfrm>
          <a:prstGeom prst="curvedConnector3">
            <a:avLst>
              <a:gd name="adj1" fmla="val 221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13" idx="6"/>
            <a:endCxn id="15" idx="2"/>
          </p:cNvCxnSpPr>
          <p:nvPr/>
        </p:nvCxnSpPr>
        <p:spPr bwMode="auto">
          <a:xfrm>
            <a:off x="7668068" y="5099932"/>
            <a:ext cx="43276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15" idx="6"/>
            <a:endCxn id="14" idx="2"/>
          </p:cNvCxnSpPr>
          <p:nvPr/>
        </p:nvCxnSpPr>
        <p:spPr bwMode="auto">
          <a:xfrm>
            <a:off x="8462787" y="5099932"/>
            <a:ext cx="4794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구부러진 연결선 18"/>
          <p:cNvCxnSpPr>
            <a:stCxn id="15" idx="1"/>
            <a:endCxn id="13" idx="7"/>
          </p:cNvCxnSpPr>
          <p:nvPr/>
        </p:nvCxnSpPr>
        <p:spPr bwMode="auto">
          <a:xfrm rot="16200000" flipV="1">
            <a:off x="7884453" y="4702572"/>
            <a:ext cx="12700" cy="538781"/>
          </a:xfrm>
          <a:prstGeom prst="curvedConnector3">
            <a:avLst>
              <a:gd name="adj1" fmla="val 14673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96472" y="4948081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0187" y="4946043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6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방문하고 큐에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G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178713" y="1699573"/>
            <a:ext cx="4841000" cy="1057001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visited[(D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G)]←true;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G)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(Q, (D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G)); </a:t>
            </a:r>
          </a:p>
        </p:txBody>
      </p:sp>
    </p:spTree>
    <p:extLst>
      <p:ext uri="{BB962C8B-B14F-4D97-AF65-F5344CB8AC3E}">
        <p14:creationId xmlns:p14="http://schemas.microsoft.com/office/powerpoint/2010/main" val="32555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인접정점들을 처리했으므로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G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971925" y="2119293"/>
            <a:ext cx="3254576" cy="551606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cxnSp>
        <p:nvCxnSpPr>
          <p:cNvPr id="25" name="구부러진 연결선 24"/>
          <p:cNvCxnSpPr>
            <a:stCxn id="18" idx="1"/>
            <a:endCxn id="7" idx="3"/>
          </p:cNvCxnSpPr>
          <p:nvPr/>
        </p:nvCxnSpPr>
        <p:spPr bwMode="auto">
          <a:xfrm rot="5400000" flipH="1" flipV="1">
            <a:off x="3019374" y="4837513"/>
            <a:ext cx="903740" cy="12700"/>
          </a:xfrm>
          <a:prstGeom prst="curvedConnector3">
            <a:avLst>
              <a:gd name="adj1" fmla="val 4473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7671127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2" name="직선 화살표 연결선 31"/>
          <p:cNvCxnSpPr>
            <a:endCxn id="31" idx="0"/>
          </p:cNvCxnSpPr>
          <p:nvPr/>
        </p:nvCxnSpPr>
        <p:spPr bwMode="auto">
          <a:xfrm flipH="1">
            <a:off x="7883234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011070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96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에는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인접정점이 없으므로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971925" y="2152434"/>
            <a:ext cx="3254576" cy="551606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cxnSp>
        <p:nvCxnSpPr>
          <p:cNvPr id="25" name="구부러진 연결선 24"/>
          <p:cNvCxnSpPr>
            <a:stCxn id="7" idx="5"/>
            <a:endCxn id="18" idx="7"/>
          </p:cNvCxnSpPr>
          <p:nvPr/>
        </p:nvCxnSpPr>
        <p:spPr bwMode="auto">
          <a:xfrm rot="5400000">
            <a:off x="3275312" y="4837513"/>
            <a:ext cx="903740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8061652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2" name="직선 화살표 연결선 31"/>
          <p:cNvCxnSpPr>
            <a:endCxn id="31" idx="0"/>
          </p:cNvCxnSpPr>
          <p:nvPr/>
        </p:nvCxnSpPr>
        <p:spPr bwMode="auto">
          <a:xfrm flipH="1">
            <a:off x="8273759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401595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6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방문하지 않은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방문하고 큐에 </a:t>
            </a:r>
            <a:r>
              <a:rPr lang="en-US" altLang="ko-KR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en-US" altLang="ko-KR" dirty="0"/>
              <a:t> </a:t>
            </a:r>
          </a:p>
          <a:p>
            <a:pPr marL="0" lvl="2" indent="0">
              <a:buNone/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107519" y="1733161"/>
            <a:ext cx="5392199" cy="951759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visited[(G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F)]←true;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(G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F) 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방문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enQueue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(Q, (G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미방문</a:t>
            </a:r>
            <a:r>
              <a:rPr lang="ko-KR" altLang="en-US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인접정점 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F));</a:t>
            </a:r>
          </a:p>
        </p:txBody>
      </p:sp>
    </p:spTree>
    <p:extLst>
      <p:ext uri="{BB962C8B-B14F-4D97-AF65-F5344CB8AC3E}">
        <p14:creationId xmlns:p14="http://schemas.microsoft.com/office/powerpoint/2010/main" val="37541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  <a:defRPr/>
            </a:pP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인접정점들을 처리했으므로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계속할 다음 정점을 찾기 위해 큐를 </a:t>
            </a:r>
            <a:r>
              <a:rPr lang="en-US" altLang="ko-KR" sz="2400" dirty="0" err="1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하여 정점 </a:t>
            </a:r>
            <a:r>
              <a:rPr lang="en-US" altLang="ko-KR" sz="24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구한다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0" lvl="2" indent="0">
              <a:buNone/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 bwMode="auto">
          <a:xfrm>
            <a:off x="3423619" y="2917021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418238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682566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226233" y="3476625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0" name="직선 연결선 9"/>
          <p:cNvCxnSpPr>
            <a:stCxn id="8" idx="3"/>
            <a:endCxn id="15" idx="7"/>
          </p:cNvCxnSpPr>
          <p:nvPr/>
        </p:nvCxnSpPr>
        <p:spPr bwMode="auto">
          <a:xfrm flipH="1">
            <a:off x="2250457" y="3785569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6" idx="3"/>
            <a:endCxn id="8" idx="7"/>
          </p:cNvCxnSpPr>
          <p:nvPr/>
        </p:nvCxnSpPr>
        <p:spPr bwMode="auto">
          <a:xfrm flipH="1">
            <a:off x="2991510" y="3225965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7" idx="1"/>
            <a:endCxn id="8" idx="5"/>
          </p:cNvCxnSpPr>
          <p:nvPr/>
        </p:nvCxnSpPr>
        <p:spPr bwMode="auto">
          <a:xfrm flipH="1" flipV="1">
            <a:off x="2991510" y="3785569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9" idx="3"/>
            <a:endCxn id="7" idx="7"/>
          </p:cNvCxnSpPr>
          <p:nvPr/>
        </p:nvCxnSpPr>
        <p:spPr bwMode="auto">
          <a:xfrm flipH="1">
            <a:off x="3727182" y="3785569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 bwMode="auto">
          <a:xfrm>
            <a:off x="3732563" y="3225965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1941513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418238" y="5236377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011737" y="4076699"/>
            <a:ext cx="361950" cy="361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18" idx="1"/>
            <a:endCxn id="15" idx="5"/>
          </p:cNvCxnSpPr>
          <p:nvPr/>
        </p:nvCxnSpPr>
        <p:spPr bwMode="auto">
          <a:xfrm flipH="1" flipV="1">
            <a:off x="2250457" y="4385643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9" idx="3"/>
            <a:endCxn id="18" idx="7"/>
          </p:cNvCxnSpPr>
          <p:nvPr/>
        </p:nvCxnSpPr>
        <p:spPr bwMode="auto">
          <a:xfrm flipH="1">
            <a:off x="3727182" y="4385643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8" idx="0"/>
            <a:endCxn id="7" idx="4"/>
          </p:cNvCxnSpPr>
          <p:nvPr/>
        </p:nvCxnSpPr>
        <p:spPr bwMode="auto">
          <a:xfrm flipV="1">
            <a:off x="3599213" y="4438649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37909" y="291210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552259" y="2912108"/>
          <a:ext cx="357473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77"/>
                <a:gridCol w="510677"/>
                <a:gridCol w="510677"/>
                <a:gridCol w="510677"/>
                <a:gridCol w="510677"/>
                <a:gridCol w="510677"/>
                <a:gridCol w="510677"/>
              </a:tblGrid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A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B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C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E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F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[0]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[1]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[2]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[3]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[4]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[5]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  <a:cs typeface="+mn-cs"/>
                        </a:rPr>
                        <a:t>[6]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T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479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visited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52259" y="4328961"/>
          <a:ext cx="35747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  <a:gridCol w="446843"/>
              </a:tblGrid>
              <a:tr h="2147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Q</a:t>
                      </a:r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1479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971925" y="2145257"/>
            <a:ext cx="3254576" cy="551606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 wrap="none"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 ← </a:t>
            </a:r>
            <a:r>
              <a:rPr lang="en-US" altLang="ko-KR" kern="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deQueue</a:t>
            </a:r>
            <a:r>
              <a:rPr lang="en-US" altLang="ko-KR" kern="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(Q); 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8461702" y="5289383"/>
            <a:ext cx="424214" cy="3619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6" name="직선 화살표 연결선 25"/>
          <p:cNvCxnSpPr>
            <a:endCxn id="25" idx="0"/>
          </p:cNvCxnSpPr>
          <p:nvPr/>
        </p:nvCxnSpPr>
        <p:spPr bwMode="auto">
          <a:xfrm flipH="1">
            <a:off x="8673809" y="4837513"/>
            <a:ext cx="642277" cy="451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801645" y="4981606"/>
            <a:ext cx="101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deQueue</a:t>
            </a:r>
            <a:endParaRPr lang="ko-KR" altLang="en-US" sz="1400" dirty="0"/>
          </a:p>
        </p:txBody>
      </p:sp>
      <p:cxnSp>
        <p:nvCxnSpPr>
          <p:cNvPr id="28" name="구부러진 연결선 27"/>
          <p:cNvCxnSpPr>
            <a:stCxn id="19" idx="6"/>
            <a:endCxn id="19" idx="0"/>
          </p:cNvCxnSpPr>
          <p:nvPr/>
        </p:nvCxnSpPr>
        <p:spPr bwMode="auto">
          <a:xfrm flipH="1" flipV="1">
            <a:off x="5192712" y="4076699"/>
            <a:ext cx="180975" cy="180975"/>
          </a:xfrm>
          <a:prstGeom prst="curvedConnector4">
            <a:avLst>
              <a:gd name="adj1" fmla="val -126316"/>
              <a:gd name="adj2" fmla="val 2263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29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</a:t>
            </a:r>
          </a:p>
        </p:txBody>
      </p:sp>
      <p:pic>
        <p:nvPicPr>
          <p:cNvPr id="25" name="그림 5" descr="ch09-12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888751"/>
            <a:ext cx="5000625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95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+mn-cs"/>
              </a:rPr>
              <a:t>Data structure - Graph</a:t>
            </a:r>
            <a:endParaRPr lang="ko-KR" altLang="en-US" sz="36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588" y="1066183"/>
            <a:ext cx="10972800" cy="518457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G9 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우선 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탐색 프로그램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실습 </a:t>
            </a:r>
            <a:r>
              <a:rPr lang="en-US" altLang="ko-KR" b="1" dirty="0" smtClean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</a:t>
            </a:r>
            <a:endParaRPr lang="ko-KR" altLang="en-US" b="1" dirty="0" smtClean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G9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인접 리스트로 표현</a:t>
            </a:r>
          </a:p>
          <a:p>
            <a:pPr lvl="1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A~G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대신에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0~6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번호 사용하여 연산하고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출력할 때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A~G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문자로 바꾸어 표시 </a:t>
            </a:r>
          </a:p>
          <a:p>
            <a:pPr lvl="1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위해 이전에 구현한 큐 프로그램 사용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5" name="그림 5" descr="ch09-예제9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3425825"/>
            <a:ext cx="557212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3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신장 트리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(spanning tree)</a:t>
            </a:r>
          </a:p>
          <a:p>
            <a:pPr lvl="1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정점으로 이루어진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모든 </a:t>
            </a:r>
            <a:r>
              <a:rPr lang="ko-KR" altLang="en-US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n-1</a:t>
            </a:r>
            <a:r>
              <a:rPr lang="ko-KR" altLang="en-US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으로 만들어진 트리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예</a:t>
            </a:r>
          </a:p>
          <a:p>
            <a:endParaRPr lang="ko-KR" altLang="en-US" dirty="0"/>
          </a:p>
        </p:txBody>
      </p:sp>
      <p:pic>
        <p:nvPicPr>
          <p:cNvPr id="52" name="그림 6" descr="ch09-1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49" y="3235698"/>
            <a:ext cx="87233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신장 트리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(depth first spanning tree)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깊이 우선 탐색을 이용하여 생성된 신장 트리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신장 트리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(breadth first spanning tree)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너비 우선 탐색을 이용하여 생성된 신장 트리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깊이 우선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트리와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너비 우선 신장 트리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2080496" y="355600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5115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339443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883110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6" idx="3"/>
            <a:endCxn id="13" idx="7"/>
          </p:cNvCxnSpPr>
          <p:nvPr/>
        </p:nvCxnSpPr>
        <p:spPr bwMode="auto">
          <a:xfrm flipH="1">
            <a:off x="907334" y="442455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4" idx="3"/>
            <a:endCxn id="6" idx="7"/>
          </p:cNvCxnSpPr>
          <p:nvPr/>
        </p:nvCxnSpPr>
        <p:spPr bwMode="auto">
          <a:xfrm flipH="1">
            <a:off x="1648387" y="386495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1"/>
            <a:endCxn id="6" idx="5"/>
          </p:cNvCxnSpPr>
          <p:nvPr/>
        </p:nvCxnSpPr>
        <p:spPr bwMode="auto">
          <a:xfrm flipH="1" flipV="1">
            <a:off x="1648387" y="442455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7" idx="3"/>
            <a:endCxn id="5" idx="7"/>
          </p:cNvCxnSpPr>
          <p:nvPr/>
        </p:nvCxnSpPr>
        <p:spPr bwMode="auto">
          <a:xfrm flipH="1">
            <a:off x="2384059" y="442455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" idx="5"/>
            <a:endCxn id="7" idx="1"/>
          </p:cNvCxnSpPr>
          <p:nvPr/>
        </p:nvCxnSpPr>
        <p:spPr bwMode="auto">
          <a:xfrm>
            <a:off x="2389440" y="386495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598390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075115" y="587536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668614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14" idx="1"/>
            <a:endCxn id="13" idx="5"/>
          </p:cNvCxnSpPr>
          <p:nvPr/>
        </p:nvCxnSpPr>
        <p:spPr bwMode="auto">
          <a:xfrm flipH="1" flipV="1">
            <a:off x="907334" y="502462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5" idx="3"/>
            <a:endCxn id="14" idx="7"/>
          </p:cNvCxnSpPr>
          <p:nvPr/>
        </p:nvCxnSpPr>
        <p:spPr bwMode="auto">
          <a:xfrm flipH="1">
            <a:off x="2384059" y="502462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4" idx="0"/>
            <a:endCxn id="5" idx="4"/>
          </p:cNvCxnSpPr>
          <p:nvPr/>
        </p:nvCxnSpPr>
        <p:spPr bwMode="auto">
          <a:xfrm flipV="1">
            <a:off x="2256090" y="507763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타원 33"/>
          <p:cNvSpPr/>
          <p:nvPr/>
        </p:nvSpPr>
        <p:spPr bwMode="auto">
          <a:xfrm>
            <a:off x="6028465" y="355600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023084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287412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831079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8" name="직선 연결선 37"/>
          <p:cNvCxnSpPr>
            <a:stCxn id="36" idx="3"/>
            <a:endCxn id="43" idx="7"/>
          </p:cNvCxnSpPr>
          <p:nvPr/>
        </p:nvCxnSpPr>
        <p:spPr bwMode="auto">
          <a:xfrm flipH="1">
            <a:off x="4855303" y="442455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34" idx="3"/>
            <a:endCxn id="36" idx="7"/>
          </p:cNvCxnSpPr>
          <p:nvPr/>
        </p:nvCxnSpPr>
        <p:spPr bwMode="auto">
          <a:xfrm flipH="1">
            <a:off x="5596356" y="386495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37" idx="3"/>
            <a:endCxn id="35" idx="7"/>
          </p:cNvCxnSpPr>
          <p:nvPr/>
        </p:nvCxnSpPr>
        <p:spPr bwMode="auto">
          <a:xfrm flipH="1">
            <a:off x="6332028" y="4424554"/>
            <a:ext cx="552057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/>
          <p:cNvSpPr/>
          <p:nvPr/>
        </p:nvSpPr>
        <p:spPr bwMode="auto">
          <a:xfrm>
            <a:off x="4546359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6023084" y="587536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616583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46" name="직선 연결선 45"/>
          <p:cNvCxnSpPr>
            <a:stCxn id="44" idx="1"/>
            <a:endCxn id="43" idx="5"/>
          </p:cNvCxnSpPr>
          <p:nvPr/>
        </p:nvCxnSpPr>
        <p:spPr bwMode="auto">
          <a:xfrm flipH="1" flipV="1">
            <a:off x="4855303" y="502462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stCxn id="45" idx="3"/>
            <a:endCxn id="44" idx="7"/>
          </p:cNvCxnSpPr>
          <p:nvPr/>
        </p:nvCxnSpPr>
        <p:spPr bwMode="auto">
          <a:xfrm flipH="1">
            <a:off x="6332028" y="502462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44" idx="0"/>
            <a:endCxn id="35" idx="4"/>
          </p:cNvCxnSpPr>
          <p:nvPr/>
        </p:nvCxnSpPr>
        <p:spPr bwMode="auto">
          <a:xfrm flipV="1">
            <a:off x="6204059" y="5077634"/>
            <a:ext cx="0" cy="797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/>
          <p:cNvSpPr/>
          <p:nvPr/>
        </p:nvSpPr>
        <p:spPr bwMode="auto">
          <a:xfrm>
            <a:off x="9976016" y="355600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9970635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9234963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10778630" y="411561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53" name="직선 연결선 52"/>
          <p:cNvCxnSpPr>
            <a:stCxn id="51" idx="3"/>
            <a:endCxn id="58" idx="7"/>
          </p:cNvCxnSpPr>
          <p:nvPr/>
        </p:nvCxnSpPr>
        <p:spPr bwMode="auto">
          <a:xfrm flipH="1">
            <a:off x="8802854" y="4424554"/>
            <a:ext cx="485115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49" idx="3"/>
            <a:endCxn id="51" idx="7"/>
          </p:cNvCxnSpPr>
          <p:nvPr/>
        </p:nvCxnSpPr>
        <p:spPr bwMode="auto">
          <a:xfrm flipH="1">
            <a:off x="9543907" y="3864950"/>
            <a:ext cx="485115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50" idx="1"/>
            <a:endCxn id="51" idx="5"/>
          </p:cNvCxnSpPr>
          <p:nvPr/>
        </p:nvCxnSpPr>
        <p:spPr bwMode="auto">
          <a:xfrm flipH="1" flipV="1">
            <a:off x="9543907" y="4424554"/>
            <a:ext cx="479734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9" idx="5"/>
            <a:endCxn id="52" idx="1"/>
          </p:cNvCxnSpPr>
          <p:nvPr/>
        </p:nvCxnSpPr>
        <p:spPr bwMode="auto">
          <a:xfrm>
            <a:off x="10284960" y="3864950"/>
            <a:ext cx="546676" cy="3036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8493910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9970635" y="587536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1564134" y="471568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61" name="직선 연결선 60"/>
          <p:cNvCxnSpPr>
            <a:stCxn id="59" idx="1"/>
            <a:endCxn id="58" idx="5"/>
          </p:cNvCxnSpPr>
          <p:nvPr/>
        </p:nvCxnSpPr>
        <p:spPr bwMode="auto">
          <a:xfrm flipH="1" flipV="1">
            <a:off x="8802854" y="5024628"/>
            <a:ext cx="1220787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60" idx="3"/>
            <a:endCxn id="59" idx="7"/>
          </p:cNvCxnSpPr>
          <p:nvPr/>
        </p:nvCxnSpPr>
        <p:spPr bwMode="auto">
          <a:xfrm flipH="1">
            <a:off x="10279579" y="5024628"/>
            <a:ext cx="1337561" cy="9037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8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최소 비용 신장 트리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(minimum cost spanning tree)</a:t>
            </a:r>
          </a:p>
          <a:p>
            <a:pPr lvl="1"/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가중치 그래프에서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구성하는 간선들의 </a:t>
            </a:r>
            <a:r>
              <a:rPr lang="ko-KR" altLang="en-US" u="sng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 합이 최소인 신장 트리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 그래프의 간선에 주어진 가중치</a:t>
            </a:r>
          </a:p>
          <a:p>
            <a:pPr lvl="3"/>
            <a:r>
              <a:rPr lang="ko-KR" altLang="en-US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비용이나 거리</a:t>
            </a:r>
            <a:r>
              <a:rPr lang="en-US" altLang="ko-KR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시간을 의미하는 값</a:t>
            </a:r>
          </a:p>
          <a:p>
            <a:pPr lvl="1">
              <a:lnSpc>
                <a:spcPct val="180000"/>
              </a:lnSpc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최소 비용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만드는 알고리즘</a:t>
            </a:r>
          </a:p>
          <a:p>
            <a:pPr lvl="2"/>
            <a:r>
              <a:rPr lang="en-US" altLang="ko-KR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I,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II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Prime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완전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(complete graph)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정점에서 다른 모든 정점을 연결하여 가능한 최대의 간선 수를 가진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lnSpc>
                <a:spcPct val="6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개인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그래프에서 최대의 간선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b="1" dirty="0" smtClean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n(n-1</a:t>
            </a:r>
            <a:r>
              <a:rPr lang="en-US" altLang="ko-KR" b="1" dirty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)/2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</a:p>
          <a:p>
            <a:pPr lvl="2">
              <a:lnSpc>
                <a:spcPct val="60000"/>
              </a:lnSpc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개인 방향 그래프의 최대 간선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b="1" dirty="0">
                <a:solidFill>
                  <a:srgbClr val="0000CC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n(n-1)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</a:p>
          <a:p>
            <a:pPr lvl="2">
              <a:lnSpc>
                <a:spcPct val="80000"/>
              </a:lnSpc>
              <a:spcAft>
                <a:spcPts val="200"/>
              </a:spcAft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완전 그래프의 예 </a:t>
            </a:r>
          </a:p>
          <a:p>
            <a:pPr lvl="3">
              <a:defRPr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G5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정점의 개수가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개인 </a:t>
            </a:r>
            <a:r>
              <a:rPr lang="ko-KR" altLang="en-US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그래프이므로 완전 그래프가 되려면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4(4-1)/2=6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 연결</a:t>
            </a:r>
          </a:p>
          <a:p>
            <a:pPr lvl="3">
              <a:defRPr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G6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은 정점의 개수가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개인 방향 그래프이므로 완전 그래프가 되려면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4(4-1)=12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 연결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8095994" y="4320920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8095994" y="552106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295894" y="492099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8937368" y="4920995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4" idx="3"/>
            <a:endCxn id="6" idx="7"/>
          </p:cNvCxnSpPr>
          <p:nvPr/>
        </p:nvCxnSpPr>
        <p:spPr bwMode="auto">
          <a:xfrm flipH="1">
            <a:off x="7604838" y="4629864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stCxn id="4" idx="5"/>
            <a:endCxn id="7" idx="1"/>
          </p:cNvCxnSpPr>
          <p:nvPr/>
        </p:nvCxnSpPr>
        <p:spPr bwMode="auto">
          <a:xfrm>
            <a:off x="8404938" y="4629864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6" idx="6"/>
            <a:endCxn id="7" idx="2"/>
          </p:cNvCxnSpPr>
          <p:nvPr/>
        </p:nvCxnSpPr>
        <p:spPr bwMode="auto">
          <a:xfrm>
            <a:off x="7657844" y="5101970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5"/>
            <a:endCxn id="5" idx="1"/>
          </p:cNvCxnSpPr>
          <p:nvPr/>
        </p:nvCxnSpPr>
        <p:spPr bwMode="auto">
          <a:xfrm>
            <a:off x="7604838" y="5229939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7"/>
            <a:endCxn id="7" idx="3"/>
          </p:cNvCxnSpPr>
          <p:nvPr/>
        </p:nvCxnSpPr>
        <p:spPr bwMode="auto">
          <a:xfrm flipV="1">
            <a:off x="8404938" y="5229939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05344" y="4948081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85824" y="43198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685824" y="55199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885724" y="49198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527198" y="49198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8" name="직선 연결선 17"/>
          <p:cNvCxnSpPr>
            <a:stCxn id="16" idx="6"/>
            <a:endCxn id="17" idx="2"/>
          </p:cNvCxnSpPr>
          <p:nvPr/>
        </p:nvCxnSpPr>
        <p:spPr bwMode="auto">
          <a:xfrm>
            <a:off x="3247674" y="5100858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4" idx="3"/>
            <a:endCxn id="16" idx="7"/>
          </p:cNvCxnSpPr>
          <p:nvPr/>
        </p:nvCxnSpPr>
        <p:spPr bwMode="auto">
          <a:xfrm flipH="1">
            <a:off x="3194668" y="46287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5" idx="1"/>
            <a:endCxn id="16" idx="5"/>
          </p:cNvCxnSpPr>
          <p:nvPr/>
        </p:nvCxnSpPr>
        <p:spPr bwMode="auto">
          <a:xfrm flipH="1" flipV="1">
            <a:off x="3194668" y="52288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17" idx="3"/>
            <a:endCxn id="15" idx="7"/>
          </p:cNvCxnSpPr>
          <p:nvPr/>
        </p:nvCxnSpPr>
        <p:spPr bwMode="auto">
          <a:xfrm flipH="1">
            <a:off x="3994768" y="5228827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4" idx="5"/>
            <a:endCxn id="17" idx="1"/>
          </p:cNvCxnSpPr>
          <p:nvPr/>
        </p:nvCxnSpPr>
        <p:spPr bwMode="auto">
          <a:xfrm>
            <a:off x="3994768" y="46287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295174" y="4946969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4" name="직선 연결선 23"/>
          <p:cNvCxnSpPr>
            <a:stCxn id="15" idx="0"/>
            <a:endCxn id="14" idx="4"/>
          </p:cNvCxnSpPr>
          <p:nvPr/>
        </p:nvCxnSpPr>
        <p:spPr bwMode="auto">
          <a:xfrm flipV="1">
            <a:off x="3866799" y="4681758"/>
            <a:ext cx="0" cy="8381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화살표 연결선 29"/>
          <p:cNvCxnSpPr>
            <a:stCxn id="4" idx="4"/>
            <a:endCxn id="5" idx="0"/>
          </p:cNvCxnSpPr>
          <p:nvPr/>
        </p:nvCxnSpPr>
        <p:spPr bwMode="auto">
          <a:xfrm>
            <a:off x="8276969" y="4682870"/>
            <a:ext cx="0" cy="8381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6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Ⅰ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높은 간선을 제거하면서 최소 비용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만드는 방법</a:t>
            </a:r>
          </a:p>
          <a:p>
            <a:pPr lvl="1"/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Ⅰ 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16137" y="2930525"/>
            <a:ext cx="7959725" cy="29146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72000" bIns="72000">
            <a:spAutoFit/>
          </a:bodyPr>
          <a:lstStyle/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⑴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모든 간선을 가중치에 따라 </a:t>
            </a:r>
            <a:r>
              <a:rPr lang="ko-KR" altLang="en-US" sz="18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내림차순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으로 정리한다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⑵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높은 간선을 제거한다</a:t>
            </a:r>
            <a:r>
              <a:rPr lang="en-US" altLang="ko-KR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이때 정점을 그래프에서 분리시키는 간선은 제거할 수 없으므로 </a:t>
            </a:r>
            <a:endParaRPr lang="ko-KR" altLang="en-US" sz="18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이런 경우에는 그 다음으로 가중치가 높은 간선을 제거한다</a:t>
            </a:r>
            <a:r>
              <a:rPr lang="en-US" altLang="ko-KR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⑶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n-1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간선만 남을 때까지 ⑵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반복한다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⑷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n-1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간선이 남게 되면 최소 비용 신장 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트리가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완성된다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en-US" altLang="ko-KR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en-US" altLang="ko-KR" sz="1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알고리즘을 이용하여 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 만들기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초기 상태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간선을 가중치에 따라서 내림차순 정렬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4" idx="3"/>
            <a:endCxn id="7" idx="7"/>
          </p:cNvCxnSpPr>
          <p:nvPr/>
        </p:nvCxnSpPr>
        <p:spPr>
          <a:xfrm flipH="1">
            <a:off x="2030004" y="2985676"/>
            <a:ext cx="1087087" cy="106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5"/>
            <a:endCxn id="13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4"/>
            <a:endCxn id="15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5"/>
            <a:endCxn id="5" idx="1"/>
          </p:cNvCxnSpPr>
          <p:nvPr/>
        </p:nvCxnSpPr>
        <p:spPr>
          <a:xfrm>
            <a:off x="2030004" y="4305458"/>
            <a:ext cx="906112" cy="58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5" idx="6"/>
            <a:endCxn id="14" idx="2"/>
          </p:cNvCxnSpPr>
          <p:nvPr/>
        </p:nvCxnSpPr>
        <p:spPr>
          <a:xfrm>
            <a:off x="1721060" y="5723771"/>
            <a:ext cx="3380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15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5" idx="7"/>
            <a:endCxn id="13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3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4"/>
            <a:endCxn id="14" idx="0"/>
          </p:cNvCxnSpPr>
          <p:nvPr/>
        </p:nvCxnSpPr>
        <p:spPr>
          <a:xfrm>
            <a:off x="5028651" y="2985676"/>
            <a:ext cx="254142" cy="255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" idx="6"/>
            <a:endCxn id="14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183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15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39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018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9145"/>
              </p:ext>
            </p:extLst>
          </p:nvPr>
        </p:nvGraphicFramePr>
        <p:xfrm>
          <a:off x="8473840" y="2345617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11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①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큰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(A,C)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10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2030004" y="4305458"/>
            <a:ext cx="906112" cy="58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1721060" y="5723771"/>
            <a:ext cx="3380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5028651" y="2985676"/>
            <a:ext cx="254142" cy="255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15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39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18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20357"/>
              </p:ext>
            </p:extLst>
          </p:nvPr>
        </p:nvGraphicFramePr>
        <p:xfrm>
          <a:off x="8473840" y="2345617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10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2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②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남은 간선 중에서 가중치가 가장 큰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(F,G)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9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2030004" y="4305458"/>
            <a:ext cx="906112" cy="58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5028651" y="2985676"/>
            <a:ext cx="254142" cy="255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15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18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04333"/>
              </p:ext>
            </p:extLst>
          </p:nvPr>
        </p:nvGraphicFramePr>
        <p:xfrm>
          <a:off x="8473840" y="2345617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9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1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57175">
              <a:buFont typeface="Wingdings" pitchFamily="2" charset="2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③ 남은 간선 중에서 가중치가 가장 큰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(B,G)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8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2030004" y="4305458"/>
            <a:ext cx="906112" cy="58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15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22906"/>
              </p:ext>
            </p:extLst>
          </p:nvPr>
        </p:nvGraphicFramePr>
        <p:xfrm>
          <a:off x="8473840" y="2345617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8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④ 남은 간선 중에서 가중치가 가장 큰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(C,E)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남은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7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91011"/>
              </p:ext>
            </p:extLst>
          </p:nvPr>
        </p:nvGraphicFramePr>
        <p:xfrm>
          <a:off x="8473840" y="2345617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7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0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>
              <a:buFont typeface="Wingdings" pitchFamily="2" charset="2"/>
              <a:buNone/>
              <a:tabLst>
                <a:tab pos="180975" algn="l"/>
              </a:tabLst>
            </a:pP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⑤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가장 큰 간선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(D,E)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제거하면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그래프가 분리되어 단절 그래프가 되므로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다음으로 가중치가 큰 간선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(C,F)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lvl="1">
              <a:buFont typeface="Wingdings" pitchFamily="2" charset="2"/>
              <a:buNone/>
              <a:tabLst>
                <a:tab pos="180975" algn="l"/>
              </a:tabLst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(C,F)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제거하면 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분리되므로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제거할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없기 때문에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다음으로 가중치가 큰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A,D)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제거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6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3064085" y="29053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50649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8523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42251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5652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7713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7713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30333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5870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3739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8741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31612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2459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7773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3854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4526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9845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3044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3044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1669" y="25926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01397"/>
              </p:ext>
            </p:extLst>
          </p:nvPr>
        </p:nvGraphicFramePr>
        <p:xfrm>
          <a:off x="8458225" y="2484399"/>
          <a:ext cx="255666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1"/>
                            </a:solidFill>
                          </a:ln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n>
                          <a:solidFill>
                            <a:schemeClr val="accent1"/>
                          </a:solidFill>
                        </a:ln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23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 이므로 알고리즘 수행을 종료하고 신장 트리 완성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5426285" y="26481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245310" y="480781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209876" y="259515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83260" y="396793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264177" y="330804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464018" y="551422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721310" y="551422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6"/>
            <a:endCxn id="6" idx="2"/>
          </p:cNvCxnSpPr>
          <p:nvPr/>
        </p:nvCxnSpPr>
        <p:spPr>
          <a:xfrm flipV="1">
            <a:off x="5788235" y="2776126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  <a:endCxn id="10" idx="0"/>
          </p:cNvCxnSpPr>
          <p:nvPr/>
        </p:nvCxnSpPr>
        <p:spPr>
          <a:xfrm flipH="1">
            <a:off x="3902285" y="4329889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3"/>
            <a:endCxn id="10" idx="7"/>
          </p:cNvCxnSpPr>
          <p:nvPr/>
        </p:nvCxnSpPr>
        <p:spPr>
          <a:xfrm flipH="1">
            <a:off x="4030254" y="5116755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7"/>
            <a:endCxn id="8" idx="3"/>
          </p:cNvCxnSpPr>
          <p:nvPr/>
        </p:nvCxnSpPr>
        <p:spPr>
          <a:xfrm flipV="1">
            <a:off x="5554254" y="3616992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7"/>
            <a:endCxn id="6" idx="3"/>
          </p:cNvCxnSpPr>
          <p:nvPr/>
        </p:nvCxnSpPr>
        <p:spPr>
          <a:xfrm flipV="1">
            <a:off x="6573121" y="2904095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6"/>
            <a:endCxn id="9" idx="1"/>
          </p:cNvCxnSpPr>
          <p:nvPr/>
        </p:nvCxnSpPr>
        <p:spPr>
          <a:xfrm>
            <a:off x="5607260" y="4988786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1549" y="252018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54096" y="312824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2170" y="419543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6086" y="472735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3511" y="504724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0366" y="504724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Ⅱ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낮은 간선을 삽입하면서 최소 비용 신장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만드는 방법</a:t>
            </a:r>
          </a:p>
          <a:p>
            <a:pPr lvl="1"/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Ⅱ 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1700" y="2590800"/>
            <a:ext cx="7848600" cy="29146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72000" bIns="72000">
            <a:spAutoFit/>
          </a:bodyPr>
          <a:lstStyle/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⑴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모든 간선을 가중치에 따라 </a:t>
            </a:r>
            <a:r>
              <a:rPr lang="ko-KR" altLang="en-US" sz="18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오름차순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으로 정리한다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⑵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ko-KR" altLang="en-US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작은 간선을 삽입한다</a:t>
            </a:r>
            <a:r>
              <a:rPr lang="en-US" altLang="ko-KR" sz="18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이때 사이클을 형성하는 간선은 삽입할 수 없으므로 </a:t>
            </a:r>
          </a:p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이런 경우에는 그 다음으로 가중치가 작은 간선을 삽입한다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⑶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n-1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개의 간선을 삽입할 때까지 ⑵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반복한다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pPr marL="358775" lvl="2" indent="8572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⑷ 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간선이 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n-1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개가 되면 최소 비용 신장 </a:t>
            </a:r>
            <a:r>
              <a:rPr lang="ko-KR" altLang="en-US" sz="18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트리가</a:t>
            </a:r>
            <a:r>
              <a:rPr lang="ko-KR" altLang="en-US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완성된다</a:t>
            </a:r>
            <a:r>
              <a:rPr lang="en-US" altLang="ko-KR" sz="1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8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Kruskal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Ⅱ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이용하여 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 만들기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초기 상태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간선을 가중치에 따라서 오름차순 정렬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2030004" y="2985676"/>
            <a:ext cx="1087087" cy="106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3373029" y="2985676"/>
            <a:ext cx="581954" cy="40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2030004" y="4305458"/>
            <a:ext cx="906112" cy="58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1721060" y="5723771"/>
            <a:ext cx="3380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5028651" y="2985676"/>
            <a:ext cx="254142" cy="255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33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183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15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39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18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98341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91669" y="2364097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11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4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부분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(subgraph) 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원래의 그래프에서 일부의 정점이나 간선을 제외하여 만든 그래프</a:t>
            </a:r>
          </a:p>
          <a:p>
            <a:pPr lvl="2">
              <a:lnSpc>
                <a:spcPct val="80000"/>
              </a:lnSpc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부분 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G'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관계</a:t>
            </a:r>
          </a:p>
          <a:p>
            <a:pPr lvl="3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V(G')</a:t>
            </a:r>
            <a:r>
              <a:rPr lang="en-US" altLang="ko-KR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⊆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V(G),  E(G')</a:t>
            </a:r>
            <a:r>
              <a:rPr lang="en-US" altLang="ko-KR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⊆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E(G) 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대한 부분 그래프의 예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2380899" y="38245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380899" y="50246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580799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222273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6" idx="6"/>
            <a:endCxn id="7" idx="2"/>
          </p:cNvCxnSpPr>
          <p:nvPr/>
        </p:nvCxnSpPr>
        <p:spPr bwMode="auto">
          <a:xfrm>
            <a:off x="1942749" y="4605558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4" idx="3"/>
            <a:endCxn id="6" idx="7"/>
          </p:cNvCxnSpPr>
          <p:nvPr/>
        </p:nvCxnSpPr>
        <p:spPr bwMode="auto">
          <a:xfrm flipH="1">
            <a:off x="1889743" y="41334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1"/>
            <a:endCxn id="6" idx="5"/>
          </p:cNvCxnSpPr>
          <p:nvPr/>
        </p:nvCxnSpPr>
        <p:spPr bwMode="auto">
          <a:xfrm flipH="1" flipV="1">
            <a:off x="1889743" y="47335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7" idx="3"/>
            <a:endCxn id="5" idx="7"/>
          </p:cNvCxnSpPr>
          <p:nvPr/>
        </p:nvCxnSpPr>
        <p:spPr bwMode="auto">
          <a:xfrm flipH="1">
            <a:off x="2689843" y="4733527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" idx="5"/>
            <a:endCxn id="7" idx="1"/>
          </p:cNvCxnSpPr>
          <p:nvPr/>
        </p:nvCxnSpPr>
        <p:spPr bwMode="auto">
          <a:xfrm>
            <a:off x="2689843" y="41334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90249" y="4451669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414152" y="38245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414152" y="50246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14052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255526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8" name="직선 연결선 17"/>
          <p:cNvCxnSpPr>
            <a:stCxn id="16" idx="6"/>
            <a:endCxn id="17" idx="2"/>
          </p:cNvCxnSpPr>
          <p:nvPr/>
        </p:nvCxnSpPr>
        <p:spPr bwMode="auto">
          <a:xfrm>
            <a:off x="4976002" y="4605558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4" idx="3"/>
            <a:endCxn id="16" idx="7"/>
          </p:cNvCxnSpPr>
          <p:nvPr/>
        </p:nvCxnSpPr>
        <p:spPr bwMode="auto">
          <a:xfrm flipH="1">
            <a:off x="4922996" y="41334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5" idx="1"/>
            <a:endCxn id="16" idx="5"/>
          </p:cNvCxnSpPr>
          <p:nvPr/>
        </p:nvCxnSpPr>
        <p:spPr bwMode="auto">
          <a:xfrm flipH="1" flipV="1">
            <a:off x="4922996" y="47335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타원 22"/>
          <p:cNvSpPr/>
          <p:nvPr/>
        </p:nvSpPr>
        <p:spPr bwMode="auto">
          <a:xfrm>
            <a:off x="7881396" y="38245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7881396" y="50246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7081296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8722770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8" name="직선 연결선 27"/>
          <p:cNvCxnSpPr>
            <a:stCxn id="23" idx="3"/>
            <a:endCxn id="25" idx="7"/>
          </p:cNvCxnSpPr>
          <p:nvPr/>
        </p:nvCxnSpPr>
        <p:spPr bwMode="auto">
          <a:xfrm flipH="1">
            <a:off x="7390240" y="41334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4" idx="1"/>
            <a:endCxn id="25" idx="5"/>
          </p:cNvCxnSpPr>
          <p:nvPr/>
        </p:nvCxnSpPr>
        <p:spPr bwMode="auto">
          <a:xfrm flipH="1" flipV="1">
            <a:off x="7390240" y="47335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26" idx="3"/>
            <a:endCxn id="24" idx="7"/>
          </p:cNvCxnSpPr>
          <p:nvPr/>
        </p:nvCxnSpPr>
        <p:spPr bwMode="auto">
          <a:xfrm flipH="1">
            <a:off x="8190340" y="4733527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23" idx="5"/>
            <a:endCxn id="26" idx="1"/>
          </p:cNvCxnSpPr>
          <p:nvPr/>
        </p:nvCxnSpPr>
        <p:spPr bwMode="auto">
          <a:xfrm>
            <a:off x="8190340" y="41334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9840780" y="38245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840780" y="50246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0682154" y="44245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32" idx="5"/>
            <a:endCxn id="35" idx="1"/>
          </p:cNvCxnSpPr>
          <p:nvPr/>
        </p:nvCxnSpPr>
        <p:spPr bwMode="auto">
          <a:xfrm>
            <a:off x="10149724" y="41334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315385" y="5761973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G1'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3972970" y="4365051"/>
            <a:ext cx="255938" cy="4810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(E,G)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②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나머지 간선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작은 간선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(A,B)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840" y="3007847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③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나머지 간선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작은 간선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(E,F)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840" y="3007847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73840" y="3316791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④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나머지 간선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작은 간선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(B,D)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840" y="3007847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4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73840" y="3316791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473840" y="3625735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0" lvl="1" indent="0">
              <a:buFont typeface="Wingdings" pitchFamily="2" charset="2"/>
              <a:buNone/>
              <a:defRPr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⑤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나머지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(A,D)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A-B-D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사이클이 생성되므로 삽입할 수 없다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다음으로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(C,F)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5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840" y="3007847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5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73840" y="3316791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473840" y="3625735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473840" y="4272328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⑥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나머지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중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(D,E)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6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0640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8831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8476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210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9019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018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591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32450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81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26806"/>
              </p:ext>
            </p:extLst>
          </p:nvPr>
        </p:nvGraphicFramePr>
        <p:xfrm>
          <a:off x="8473840" y="2345617"/>
          <a:ext cx="2556664" cy="380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332"/>
                <a:gridCol w="1278332"/>
              </a:tblGrid>
              <a:tr h="31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가중치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간선</a:t>
                      </a:r>
                      <a:endParaRPr lang="ko-KR" altLang="en-US" sz="1600" dirty="0"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B)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(E,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D)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F)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(D,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(C, E)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(B,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(F, G)</a:t>
                      </a:r>
                    </a:p>
                  </a:txBody>
                  <a:tcPr marL="9525" marR="9525" marT="9525" marB="0" anchor="ctr"/>
                </a:tc>
              </a:tr>
              <a:tr h="31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(A, C)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8473840" y="267673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34260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93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840" y="3007847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10275" y="2364097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5" idx="3"/>
            <a:endCxn id="10" idx="7"/>
          </p:cNvCxnSpPr>
          <p:nvPr/>
        </p:nvCxnSpPr>
        <p:spPr>
          <a:xfrm flipH="1">
            <a:off x="16680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13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73840" y="3316791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8" idx="7"/>
            <a:endCxn id="6" idx="3"/>
          </p:cNvCxnSpPr>
          <p:nvPr/>
        </p:nvCxnSpPr>
        <p:spPr>
          <a:xfrm flipV="1">
            <a:off x="42109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18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473840" y="3625735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7" idx="4"/>
            <a:endCxn id="10" idx="0"/>
          </p:cNvCxnSpPr>
          <p:nvPr/>
        </p:nvCxnSpPr>
        <p:spPr>
          <a:xfrm flipH="1">
            <a:off x="15400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38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473840" y="4272328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473840" y="4581272"/>
            <a:ext cx="2556664" cy="3089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5" idx="7"/>
            <a:endCxn id="8" idx="3"/>
          </p:cNvCxnSpPr>
          <p:nvPr/>
        </p:nvCxnSpPr>
        <p:spPr>
          <a:xfrm flipV="1">
            <a:off x="31920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99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6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096625" cy="5184576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8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sz="2800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개이므로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수행을 종료하고 신장 트리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완성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473910" y="240050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292935" y="456016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257501" y="234750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130885" y="3720289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311802" y="306039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511643" y="526657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768935" y="5266571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654885" y="4741136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7991" y="479959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5835860" y="2528476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174" y="227253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5" idx="3"/>
            <a:endCxn id="10" idx="7"/>
          </p:cNvCxnSpPr>
          <p:nvPr/>
        </p:nvCxnSpPr>
        <p:spPr>
          <a:xfrm flipH="1">
            <a:off x="4077879" y="4869105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1136" y="479959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8" idx="7"/>
            <a:endCxn id="6" idx="3"/>
          </p:cNvCxnSpPr>
          <p:nvPr/>
        </p:nvCxnSpPr>
        <p:spPr>
          <a:xfrm flipV="1">
            <a:off x="6620746" y="2656445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01721" y="288059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28" name="직선 연결선 27"/>
          <p:cNvCxnSpPr>
            <a:stCxn id="7" idx="4"/>
            <a:endCxn id="10" idx="0"/>
          </p:cNvCxnSpPr>
          <p:nvPr/>
        </p:nvCxnSpPr>
        <p:spPr>
          <a:xfrm flipH="1">
            <a:off x="3949910" y="4082239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3711" y="447970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34" name="직선 연결선 33"/>
          <p:cNvCxnSpPr>
            <a:stCxn id="5" idx="7"/>
            <a:endCxn id="8" idx="3"/>
          </p:cNvCxnSpPr>
          <p:nvPr/>
        </p:nvCxnSpPr>
        <p:spPr>
          <a:xfrm flipV="1">
            <a:off x="5601879" y="3369342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89795" y="394778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3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Prime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</a:t>
            </a: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간선을 정렬하지 않고 하나의 정점에서 시작하여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트리를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확장하는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방법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08981" y="2236788"/>
            <a:ext cx="8174037" cy="421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540000" bIns="72000">
            <a:spAutoFit/>
          </a:bodyPr>
          <a:lstStyle/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시작 정점을 선택한다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선택한 정점에 </a:t>
            </a:r>
            <a:r>
              <a:rPr lang="ko-KR" altLang="en-US" sz="1800" b="1" u="sng" dirty="0">
                <a:latin typeface="맑은 고딕" pitchFamily="50" charset="-127"/>
                <a:ea typeface="맑은 고딕" pitchFamily="50" charset="-127"/>
              </a:rPr>
              <a:t>부속된 모든 간선 중에서 가중치가 가장 작은 간선을 연결하여 </a:t>
            </a:r>
            <a:r>
              <a:rPr lang="ko-KR" altLang="en-US" sz="1800" b="1" u="sng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800" b="1" u="sng" dirty="0">
                <a:latin typeface="맑은 고딕" pitchFamily="50" charset="-127"/>
                <a:ea typeface="맑은 고딕" pitchFamily="50" charset="-127"/>
              </a:rPr>
              <a:t> 확장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⑶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이전에 선택한 정점과 새로 확장된 정점에 부속된 모든 간선 중에서 가중치가 가장 작은 간선을 삽입한다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이때 사이클을 형성하는 간선은 삽입할 수 없으므로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 그 다음으로 가중치가 작은 간선을 선택한다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⑷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n-1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개의 간선을 삽입할 때까지 ⑶을 반복한다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14375" lvl="2" indent="-269875" algn="just" defTabSz="180975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⑸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간선이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n-1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개가 되면 최소 비용 신장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트리가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완성된다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42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Prime 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알고리즘을 이용하여 </a:t>
            </a:r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 만들기</a:t>
            </a:r>
          </a:p>
          <a:p>
            <a:pPr lvl="1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초기 상태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정점 중에서 정점 </a:t>
            </a:r>
            <a:r>
              <a:rPr lang="en-US" altLang="ko-KR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시작 정점으로 선택</a:t>
            </a:r>
          </a:p>
          <a:p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492710" y="2623726"/>
            <a:ext cx="4104658" cy="3281020"/>
            <a:chOff x="3492710" y="2623726"/>
            <a:chExt cx="4104658" cy="3281020"/>
          </a:xfrm>
        </p:grpSpPr>
        <p:sp>
          <p:nvSpPr>
            <p:cNvPr id="4" name="타원 3"/>
            <p:cNvSpPr/>
            <p:nvPr/>
          </p:nvSpPr>
          <p:spPr bwMode="auto">
            <a:xfrm>
              <a:off x="5197685" y="2676732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A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5016710" y="4836386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E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6981276" y="2623726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B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3854660" y="3996514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C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6035577" y="3336623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D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7235418" y="5542796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G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3492710" y="5542796"/>
              <a:ext cx="361950" cy="3619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F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cxnSp>
          <p:nvCxnSpPr>
            <p:cNvPr id="11" name="직선 연결선 10"/>
            <p:cNvCxnSpPr>
              <a:stCxn id="4" idx="3"/>
              <a:endCxn id="7" idx="7"/>
            </p:cNvCxnSpPr>
            <p:nvPr/>
          </p:nvCxnSpPr>
          <p:spPr>
            <a:xfrm flipH="1">
              <a:off x="4163604" y="2985676"/>
              <a:ext cx="1087087" cy="106384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4" idx="5"/>
              <a:endCxn id="8" idx="1"/>
            </p:cNvCxnSpPr>
            <p:nvPr/>
          </p:nvCxnSpPr>
          <p:spPr>
            <a:xfrm>
              <a:off x="5506629" y="2985676"/>
              <a:ext cx="581954" cy="40395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4" idx="6"/>
              <a:endCxn id="6" idx="2"/>
            </p:cNvCxnSpPr>
            <p:nvPr/>
          </p:nvCxnSpPr>
          <p:spPr>
            <a:xfrm flipV="1">
              <a:off x="5559635" y="2804701"/>
              <a:ext cx="1421641" cy="5300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7" idx="4"/>
              <a:endCxn id="10" idx="0"/>
            </p:cNvCxnSpPr>
            <p:nvPr/>
          </p:nvCxnSpPr>
          <p:spPr>
            <a:xfrm flipH="1">
              <a:off x="3673685" y="4358464"/>
              <a:ext cx="361950" cy="118433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5"/>
              <a:endCxn id="5" idx="1"/>
            </p:cNvCxnSpPr>
            <p:nvPr/>
          </p:nvCxnSpPr>
          <p:spPr>
            <a:xfrm>
              <a:off x="4163604" y="4305458"/>
              <a:ext cx="906112" cy="58393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6"/>
              <a:endCxn id="9" idx="2"/>
            </p:cNvCxnSpPr>
            <p:nvPr/>
          </p:nvCxnSpPr>
          <p:spPr>
            <a:xfrm>
              <a:off x="3854660" y="5723771"/>
              <a:ext cx="3380758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3"/>
              <a:endCxn id="10" idx="7"/>
            </p:cNvCxnSpPr>
            <p:nvPr/>
          </p:nvCxnSpPr>
          <p:spPr>
            <a:xfrm flipH="1">
              <a:off x="3801654" y="5145330"/>
              <a:ext cx="1268062" cy="45047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7"/>
              <a:endCxn id="8" idx="3"/>
            </p:cNvCxnSpPr>
            <p:nvPr/>
          </p:nvCxnSpPr>
          <p:spPr>
            <a:xfrm flipV="1">
              <a:off x="5325654" y="3645567"/>
              <a:ext cx="762929" cy="1243825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7"/>
              <a:endCxn id="6" idx="3"/>
            </p:cNvCxnSpPr>
            <p:nvPr/>
          </p:nvCxnSpPr>
          <p:spPr>
            <a:xfrm flipV="1">
              <a:off x="6344521" y="2932670"/>
              <a:ext cx="689761" cy="456959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6" idx="4"/>
              <a:endCxn id="9" idx="0"/>
            </p:cNvCxnSpPr>
            <p:nvPr/>
          </p:nvCxnSpPr>
          <p:spPr>
            <a:xfrm>
              <a:off x="7162251" y="2985676"/>
              <a:ext cx="254142" cy="255712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5" idx="6"/>
              <a:endCxn id="9" idx="1"/>
            </p:cNvCxnSpPr>
            <p:nvPr/>
          </p:nvCxnSpPr>
          <p:spPr>
            <a:xfrm>
              <a:off x="5378660" y="5017361"/>
              <a:ext cx="1909764" cy="57844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3517486" y="2548763"/>
            <a:ext cx="4192945" cy="3455698"/>
            <a:chOff x="3517486" y="2548763"/>
            <a:chExt cx="4192945" cy="3455698"/>
          </a:xfrm>
        </p:grpSpPr>
        <p:sp>
          <p:nvSpPr>
            <p:cNvPr id="22" name="TextBox 21"/>
            <p:cNvSpPr txBox="1"/>
            <p:nvPr/>
          </p:nvSpPr>
          <p:spPr>
            <a:xfrm>
              <a:off x="6032949" y="2548763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3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25496" y="3156815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5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56935" y="3111137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6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3570" y="4224008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9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1980" y="3262910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17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5166" y="4328222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10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7486" y="4755930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8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4911" y="5075815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4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7532" y="5696684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14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1766" y="5075815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2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5418" y="4049520"/>
              <a:ext cx="4750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alpha val="1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12</a:t>
              </a:r>
              <a:endParaRPr lang="ko-KR" altLang="en-US" sz="1400" dirty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①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(A,B)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삽입하여 트리 확장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298567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298567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30545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572377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298567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가중 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(weight graph) 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네트워크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(network)</a:t>
            </a:r>
          </a:p>
          <a:p>
            <a:pPr lvl="2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정점을 연결하는 간선에 가중치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(weight)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할당한 그래프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3685824" y="318633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685824" y="438648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885724" y="37864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527198" y="37864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6" idx="6"/>
            <a:endCxn id="7" idx="2"/>
          </p:cNvCxnSpPr>
          <p:nvPr/>
        </p:nvCxnSpPr>
        <p:spPr bwMode="auto">
          <a:xfrm>
            <a:off x="3247674" y="3967383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4" idx="3"/>
            <a:endCxn id="6" idx="7"/>
          </p:cNvCxnSpPr>
          <p:nvPr/>
        </p:nvCxnSpPr>
        <p:spPr bwMode="auto">
          <a:xfrm flipH="1">
            <a:off x="3194668" y="3495277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1"/>
            <a:endCxn id="6" idx="5"/>
          </p:cNvCxnSpPr>
          <p:nvPr/>
        </p:nvCxnSpPr>
        <p:spPr bwMode="auto">
          <a:xfrm flipH="1" flipV="1">
            <a:off x="3194668" y="4095352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7" idx="3"/>
            <a:endCxn id="5" idx="7"/>
          </p:cNvCxnSpPr>
          <p:nvPr/>
        </p:nvCxnSpPr>
        <p:spPr bwMode="auto">
          <a:xfrm flipH="1">
            <a:off x="3994768" y="4095352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" idx="5"/>
            <a:endCxn id="7" idx="1"/>
          </p:cNvCxnSpPr>
          <p:nvPr/>
        </p:nvCxnSpPr>
        <p:spPr bwMode="auto">
          <a:xfrm>
            <a:off x="3994768" y="3495277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95174" y="3813494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8514648" y="318633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514648" y="438648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7714548" y="37864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9356022" y="37864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4" idx="3"/>
            <a:endCxn id="16" idx="7"/>
          </p:cNvCxnSpPr>
          <p:nvPr/>
        </p:nvCxnSpPr>
        <p:spPr bwMode="auto">
          <a:xfrm flipH="1">
            <a:off x="8023492" y="3495277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14" idx="5"/>
            <a:endCxn id="17" idx="1"/>
          </p:cNvCxnSpPr>
          <p:nvPr/>
        </p:nvCxnSpPr>
        <p:spPr bwMode="auto">
          <a:xfrm>
            <a:off x="8823592" y="3495277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16" idx="6"/>
            <a:endCxn id="17" idx="2"/>
          </p:cNvCxnSpPr>
          <p:nvPr/>
        </p:nvCxnSpPr>
        <p:spPr bwMode="auto">
          <a:xfrm>
            <a:off x="8076498" y="3967383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16" idx="5"/>
            <a:endCxn id="15" idx="1"/>
          </p:cNvCxnSpPr>
          <p:nvPr/>
        </p:nvCxnSpPr>
        <p:spPr bwMode="auto">
          <a:xfrm>
            <a:off x="8023492" y="4095352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5" idx="7"/>
            <a:endCxn id="17" idx="3"/>
          </p:cNvCxnSpPr>
          <p:nvPr/>
        </p:nvCxnSpPr>
        <p:spPr bwMode="auto">
          <a:xfrm flipV="1">
            <a:off x="8823592" y="4095352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123998" y="3813494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9762" y="339439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0748" y="339439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3543" y="3676251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9762" y="430636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00748" y="430636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7066" y="339439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08052" y="339439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20847" y="3676251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27066" y="430636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08052" y="4306364"/>
            <a:ext cx="3115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2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②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확장된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 B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(B,D)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삽입하여 트리 확장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298567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298567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30545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572377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298567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1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③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확장된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 B, D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(A,D)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삽입하면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A-B-D-A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사이클이 생성되므로 삽입할 수 없다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endParaRPr lang="en-US" altLang="ko-KR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lvl="1">
              <a:buFont typeface="Wingdings" pitchFamily="2" charset="2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따라서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다음으로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(D,E)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lvl="1">
              <a:buFont typeface="Wingdings" pitchFamily="2" charset="2"/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 불가능한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(A,D))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311488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527453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306187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443466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77477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98094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98094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342382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342382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324285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796614"/>
            <a:ext cx="361950" cy="118433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74360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616192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583480"/>
            <a:ext cx="1268062" cy="4504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408371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337082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342382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455511"/>
            <a:ext cx="1909764" cy="57844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98691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59496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54928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66215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70106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76637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519408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51396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613483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51396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48767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④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확장된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 B, D, E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(E,G)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삽입하여 트리 확장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4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 불가능한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(A,D))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298567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298567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30545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572377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298567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8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⑤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확장된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 B, D, E, G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(E,F)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삽입하여 트리 확장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5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 불가능한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(A,D)) 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15000"/>
                  </a:schemeClr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298567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298567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30545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572377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298567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7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  <a:defRPr/>
            </a:pP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⑥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확장된 </a:t>
            </a: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트리의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A, B, D, E, F, G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부속된 간선 중에서 가중치가 가장 작은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(C,F)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삽입하여 트리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확장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삽입한 간선의 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6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삽입 불가능한 간선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(A,D)) </a:t>
            </a:r>
          </a:p>
          <a:p>
            <a:pPr lvl="2">
              <a:defRPr/>
            </a:pPr>
            <a:endParaRPr lang="en-US" altLang="ko-KR" spc="-90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7" idx="7"/>
          </p:cNvCxnSpPr>
          <p:nvPr/>
        </p:nvCxnSpPr>
        <p:spPr>
          <a:xfrm flipH="1">
            <a:off x="4163604" y="2985676"/>
            <a:ext cx="1087087" cy="106384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8" idx="1"/>
          </p:cNvCxnSpPr>
          <p:nvPr/>
        </p:nvCxnSpPr>
        <p:spPr>
          <a:xfrm>
            <a:off x="5506629" y="2985676"/>
            <a:ext cx="581954" cy="403953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5" idx="1"/>
          </p:cNvCxnSpPr>
          <p:nvPr/>
        </p:nvCxnSpPr>
        <p:spPr>
          <a:xfrm>
            <a:off x="4163604" y="4305458"/>
            <a:ext cx="906112" cy="58393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6"/>
            <a:endCxn id="9" idx="2"/>
          </p:cNvCxnSpPr>
          <p:nvPr/>
        </p:nvCxnSpPr>
        <p:spPr>
          <a:xfrm>
            <a:off x="3854660" y="5723771"/>
            <a:ext cx="3380758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4"/>
            <a:endCxn id="9" idx="0"/>
          </p:cNvCxnSpPr>
          <p:nvPr/>
        </p:nvCxnSpPr>
        <p:spPr>
          <a:xfrm>
            <a:off x="7162251" y="2985676"/>
            <a:ext cx="254142" cy="255712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6935" y="3111137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980" y="326291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17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5166" y="4328222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07532" y="5696684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14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5418" y="404952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1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12</a:t>
            </a:r>
            <a:endParaRPr lang="ko-KR" altLang="en-US" sz="1400" dirty="0">
              <a:solidFill>
                <a:schemeClr val="tx1">
                  <a:alpha val="1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G10</a:t>
            </a:r>
            <a:r>
              <a:rPr lang="ko-KR" altLang="en-US" b="1" dirty="0">
                <a:solidFill>
                  <a:srgbClr val="0070C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최소 비용 신장 트리</a:t>
            </a:r>
            <a:endParaRPr lang="en-US" altLang="ko-KR" b="1" dirty="0">
              <a:solidFill>
                <a:srgbClr val="0070C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남은 간선의 수가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개이므로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</a:t>
            </a:r>
            <a:r>
              <a:rPr lang="ko-KR" altLang="en-US" spc="-9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수행을 종료하고 신장 트리 </a:t>
            </a:r>
            <a:r>
              <a:rPr lang="ko-KR" altLang="en-US" spc="-9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완성</a:t>
            </a:r>
            <a:endParaRPr lang="en-US" altLang="ko-KR" spc="-9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defRPr/>
            </a:pPr>
            <a:endParaRPr lang="en-US" altLang="ko-KR" spc="-90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5197685" y="267673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16710" y="483638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981276" y="262372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54660" y="3996514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35577" y="333662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35418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92710" y="5542796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F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3" name="직선 연결선 12"/>
          <p:cNvCxnSpPr>
            <a:stCxn id="4" idx="6"/>
            <a:endCxn id="6" idx="2"/>
          </p:cNvCxnSpPr>
          <p:nvPr/>
        </p:nvCxnSpPr>
        <p:spPr>
          <a:xfrm flipV="1">
            <a:off x="5559635" y="2804701"/>
            <a:ext cx="1421641" cy="5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  <a:endCxn id="10" idx="0"/>
          </p:cNvCxnSpPr>
          <p:nvPr/>
        </p:nvCxnSpPr>
        <p:spPr>
          <a:xfrm flipH="1">
            <a:off x="3673685" y="4358464"/>
            <a:ext cx="361950" cy="118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0" idx="7"/>
          </p:cNvCxnSpPr>
          <p:nvPr/>
        </p:nvCxnSpPr>
        <p:spPr>
          <a:xfrm flipH="1">
            <a:off x="3801654" y="5145330"/>
            <a:ext cx="1268062" cy="4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7"/>
            <a:endCxn id="8" idx="3"/>
          </p:cNvCxnSpPr>
          <p:nvPr/>
        </p:nvCxnSpPr>
        <p:spPr>
          <a:xfrm flipV="1">
            <a:off x="5325654" y="3645567"/>
            <a:ext cx="762929" cy="124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7"/>
            <a:endCxn id="6" idx="3"/>
          </p:cNvCxnSpPr>
          <p:nvPr/>
        </p:nvCxnSpPr>
        <p:spPr>
          <a:xfrm flipV="1">
            <a:off x="6344521" y="2932670"/>
            <a:ext cx="689761" cy="456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9" idx="1"/>
          </p:cNvCxnSpPr>
          <p:nvPr/>
        </p:nvCxnSpPr>
        <p:spPr>
          <a:xfrm>
            <a:off x="5378660" y="5017361"/>
            <a:ext cx="1909764" cy="57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2949" y="2548763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5496" y="3156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570" y="4224008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9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486" y="4755930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911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1766" y="5075815"/>
            <a:ext cx="4750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6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prstClr val="black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Data structure -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 관련 용어</a:t>
            </a:r>
          </a:p>
          <a:p>
            <a:pPr lvl="1">
              <a:defRPr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그래프에서 두 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연결하는 간선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(Vi,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있을 때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두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</a:t>
            </a:r>
            <a:r>
              <a:rPr lang="ko-KR" altLang="en-US" sz="20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(Adjacent)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되어 있다고 하고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간선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(Vi,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Vi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sz="20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Vj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ko-KR" altLang="en-US" sz="2000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부속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(Incident)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되어있다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ko-KR" altLang="en-US" u="sng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인접한 정점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이고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ko-KR" altLang="en-US" u="sng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부속되어 있는 간선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(A,B)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(A,D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en-US" altLang="ko-KR" sz="1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차수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(Degree) –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정점에 부속되어있는 간선의 수</a:t>
            </a:r>
          </a:p>
          <a:p>
            <a:pPr lvl="2">
              <a:defRPr/>
            </a:pPr>
            <a:r>
              <a:rPr lang="ko-KR" altLang="en-US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무방향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그래프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차수는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차수는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</a:p>
          <a:p>
            <a:pPr lvl="2">
              <a:defRPr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그래프의 정점의 차수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진입차수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진출차수</a:t>
            </a:r>
          </a:p>
          <a:p>
            <a:pPr lvl="3">
              <a:defRPr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그래프의 </a:t>
            </a:r>
            <a:r>
              <a:rPr lang="ko-KR" altLang="en-US" sz="2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진입차수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(in-degree) :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정점을 머리로 하는 간선의 수</a:t>
            </a:r>
          </a:p>
          <a:p>
            <a:pPr lvl="3">
              <a:defRPr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그래프의 </a:t>
            </a:r>
            <a:r>
              <a:rPr lang="ko-KR" altLang="en-US" sz="20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진출차수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(out-degree) :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정점을 꼬리로 하는 간선의 수</a:t>
            </a:r>
          </a:p>
          <a:p>
            <a:pPr lvl="3">
              <a:defRPr/>
            </a:pP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방향 그래프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G3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진입차수는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1,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진출차수는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</a:p>
          <a:p>
            <a:pPr lvl="3">
              <a:buNone/>
              <a:defRPr/>
            </a:pP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정점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전체 차수는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진입차수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진출차수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이므로 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된다</a:t>
            </a:r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10858149" y="283390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0858149" y="4034057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0058049" y="34339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699523" y="343398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8" name="직선 연결선 7"/>
          <p:cNvCxnSpPr>
            <a:stCxn id="6" idx="6"/>
            <a:endCxn id="7" idx="2"/>
          </p:cNvCxnSpPr>
          <p:nvPr/>
        </p:nvCxnSpPr>
        <p:spPr bwMode="auto">
          <a:xfrm>
            <a:off x="10419999" y="3614958"/>
            <a:ext cx="12795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4" idx="3"/>
            <a:endCxn id="6" idx="7"/>
          </p:cNvCxnSpPr>
          <p:nvPr/>
        </p:nvCxnSpPr>
        <p:spPr bwMode="auto">
          <a:xfrm flipH="1">
            <a:off x="10366993" y="3142852"/>
            <a:ext cx="544162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1"/>
            <a:endCxn id="6" idx="5"/>
          </p:cNvCxnSpPr>
          <p:nvPr/>
        </p:nvCxnSpPr>
        <p:spPr bwMode="auto">
          <a:xfrm flipH="1" flipV="1">
            <a:off x="10366993" y="3742927"/>
            <a:ext cx="544162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7" idx="3"/>
            <a:endCxn id="5" idx="7"/>
          </p:cNvCxnSpPr>
          <p:nvPr/>
        </p:nvCxnSpPr>
        <p:spPr bwMode="auto">
          <a:xfrm flipH="1">
            <a:off x="11167093" y="3742927"/>
            <a:ext cx="585436" cy="344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4" idx="5"/>
            <a:endCxn id="7" idx="1"/>
          </p:cNvCxnSpPr>
          <p:nvPr/>
        </p:nvCxnSpPr>
        <p:spPr bwMode="auto">
          <a:xfrm>
            <a:off x="11167093" y="3142852"/>
            <a:ext cx="585436" cy="3441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467499" y="3461069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G1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0858149" y="4675213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858149" y="5875362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0058049" y="527528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1699523" y="5275288"/>
            <a:ext cx="361950" cy="36195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4" idx="3"/>
            <a:endCxn id="16" idx="7"/>
          </p:cNvCxnSpPr>
          <p:nvPr/>
        </p:nvCxnSpPr>
        <p:spPr bwMode="auto">
          <a:xfrm flipH="1">
            <a:off x="10366993" y="4984157"/>
            <a:ext cx="544162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14" idx="5"/>
            <a:endCxn id="17" idx="1"/>
          </p:cNvCxnSpPr>
          <p:nvPr/>
        </p:nvCxnSpPr>
        <p:spPr bwMode="auto">
          <a:xfrm>
            <a:off x="11167093" y="4984157"/>
            <a:ext cx="585436" cy="3441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16" idx="6"/>
            <a:endCxn id="17" idx="2"/>
          </p:cNvCxnSpPr>
          <p:nvPr/>
        </p:nvCxnSpPr>
        <p:spPr bwMode="auto">
          <a:xfrm>
            <a:off x="10419999" y="5456263"/>
            <a:ext cx="12795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16" idx="5"/>
            <a:endCxn id="15" idx="1"/>
          </p:cNvCxnSpPr>
          <p:nvPr/>
        </p:nvCxnSpPr>
        <p:spPr bwMode="auto">
          <a:xfrm>
            <a:off x="10366993" y="5584232"/>
            <a:ext cx="544162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5" idx="7"/>
            <a:endCxn id="17" idx="3"/>
          </p:cNvCxnSpPr>
          <p:nvPr/>
        </p:nvCxnSpPr>
        <p:spPr bwMode="auto">
          <a:xfrm flipV="1">
            <a:off x="11167093" y="5584232"/>
            <a:ext cx="585436" cy="3441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467499" y="5302374"/>
            <a:ext cx="5619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G3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3863</TotalTime>
  <Words>6705</Words>
  <Application>Microsoft Macintosh PowerPoint</Application>
  <PresentationFormat>와이드스크린</PresentationFormat>
  <Paragraphs>2258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1" baseType="lpstr">
      <vt:lpstr>맑은 고딕</vt:lpstr>
      <vt:lpstr>한컴 윤고딕 240</vt:lpstr>
      <vt:lpstr>Arial</vt:lpstr>
      <vt:lpstr>Times New Roman</vt:lpstr>
      <vt:lpstr>Wingdings</vt:lpstr>
      <vt:lpstr>테마2</vt:lpstr>
      <vt:lpstr>PowerPoint 프레젠테이션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  <vt:lpstr>Data structure -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Microsoft Office 사용자</cp:lastModifiedBy>
  <cp:revision>130</cp:revision>
  <cp:lastPrinted>2016-11-17T12:58:18Z</cp:lastPrinted>
  <dcterms:created xsi:type="dcterms:W3CDTF">2015-05-04T07:05:59Z</dcterms:created>
  <dcterms:modified xsi:type="dcterms:W3CDTF">2016-11-17T13:14:16Z</dcterms:modified>
</cp:coreProperties>
</file>