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08"/>
  </p:notesMasterIdLst>
  <p:sldIdLst>
    <p:sldId id="256" r:id="rId2"/>
    <p:sldId id="431" r:id="rId3"/>
    <p:sldId id="438" r:id="rId4"/>
    <p:sldId id="437" r:id="rId5"/>
    <p:sldId id="432" r:id="rId6"/>
    <p:sldId id="433" r:id="rId7"/>
    <p:sldId id="434" r:id="rId8"/>
    <p:sldId id="435" r:id="rId9"/>
    <p:sldId id="436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439" r:id="rId24"/>
    <p:sldId id="440" r:id="rId25"/>
    <p:sldId id="349" r:id="rId26"/>
    <p:sldId id="350" r:id="rId27"/>
    <p:sldId id="425" r:id="rId28"/>
    <p:sldId id="426" r:id="rId29"/>
    <p:sldId id="427" r:id="rId30"/>
    <p:sldId id="428" r:id="rId31"/>
    <p:sldId id="429" r:id="rId32"/>
    <p:sldId id="430" r:id="rId33"/>
    <p:sldId id="358" r:id="rId34"/>
    <p:sldId id="441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44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443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  <p:sldId id="393" r:id="rId72"/>
    <p:sldId id="444" r:id="rId73"/>
    <p:sldId id="394" r:id="rId74"/>
    <p:sldId id="395" r:id="rId75"/>
    <p:sldId id="396" r:id="rId76"/>
    <p:sldId id="397" r:id="rId77"/>
    <p:sldId id="398" r:id="rId78"/>
    <p:sldId id="399" r:id="rId79"/>
    <p:sldId id="445" r:id="rId80"/>
    <p:sldId id="400" r:id="rId81"/>
    <p:sldId id="401" r:id="rId82"/>
    <p:sldId id="402" r:id="rId83"/>
    <p:sldId id="403" r:id="rId84"/>
    <p:sldId id="404" r:id="rId85"/>
    <p:sldId id="405" r:id="rId86"/>
    <p:sldId id="406" r:id="rId87"/>
    <p:sldId id="407" r:id="rId88"/>
    <p:sldId id="446" r:id="rId89"/>
    <p:sldId id="408" r:id="rId90"/>
    <p:sldId id="409" r:id="rId91"/>
    <p:sldId id="410" r:id="rId92"/>
    <p:sldId id="411" r:id="rId93"/>
    <p:sldId id="412" r:id="rId94"/>
    <p:sldId id="413" r:id="rId95"/>
    <p:sldId id="414" r:id="rId96"/>
    <p:sldId id="415" r:id="rId97"/>
    <p:sldId id="416" r:id="rId98"/>
    <p:sldId id="417" r:id="rId99"/>
    <p:sldId id="418" r:id="rId100"/>
    <p:sldId id="419" r:id="rId101"/>
    <p:sldId id="420" r:id="rId102"/>
    <p:sldId id="447" r:id="rId103"/>
    <p:sldId id="448" r:id="rId104"/>
    <p:sldId id="449" r:id="rId105"/>
    <p:sldId id="450" r:id="rId106"/>
    <p:sldId id="451" r:id="rId10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진평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0" autoAdjust="0"/>
    <p:restoredTop sz="97164" autoAdjust="0"/>
  </p:normalViewPr>
  <p:slideViewPr>
    <p:cSldViewPr snapToGrid="0">
      <p:cViewPr varScale="1">
        <p:scale>
          <a:sx n="86" d="100"/>
          <a:sy n="86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C6F6D-31BE-4CCE-99C1-649DF23CD3E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DC17B-9264-4909-AE91-62100C36C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7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C17B-9264-4909-AE91-62100C36C5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4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C17B-9264-4909-AE91-62100C36C5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4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C17B-9264-4909-AE91-62100C36C5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C17B-9264-4909-AE91-62100C36C5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4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C17B-9264-4909-AE91-62100C36C5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8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C17B-9264-4909-AE91-62100C36C586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5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C17B-9264-4909-AE91-62100C36C586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6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C17B-9264-4909-AE91-62100C36C586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4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C17B-9264-4909-AE91-62100C36C586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7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6069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594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3EB7-340A-4F62-AE53-FE33AF749697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8371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B048-45E9-443F-ADF9-1917411234C2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0126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800"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 marL="1260475" indent="-185738">
              <a:buFont typeface="Arial" pitchFamily="34" charset="0"/>
              <a:buChar char="•"/>
              <a:defRPr sz="15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한컴 윤고딕 240" panose="02020603020101020101" pitchFamily="18" charset="-127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한컴 윤고딕 240" panose="02020603020101020101" pitchFamily="18" charset="-127"/>
                <a:ea typeface="한컴 윤고딕 240" panose="02020603020101020101" pitchFamily="18" charset="-127"/>
              </a:defRPr>
            </a:lvl1pPr>
            <a:lvl2pPr>
              <a:defRPr>
                <a:latin typeface="한컴 윤고딕 240" panose="02020603020101020101" pitchFamily="18" charset="-127"/>
                <a:ea typeface="한컴 윤고딕 240" panose="02020603020101020101" pitchFamily="18" charset="-127"/>
              </a:defRPr>
            </a:lvl2pPr>
            <a:lvl3pPr>
              <a:defRPr>
                <a:latin typeface="한컴 윤고딕 240" panose="02020603020101020101" pitchFamily="18" charset="-127"/>
                <a:ea typeface="한컴 윤고딕 240" panose="02020603020101020101" pitchFamily="18" charset="-127"/>
              </a:defRPr>
            </a:lvl3pPr>
            <a:lvl4pPr>
              <a:defRPr>
                <a:latin typeface="한컴 윤고딕 240" panose="02020603020101020101" pitchFamily="18" charset="-127"/>
                <a:ea typeface="한컴 윤고딕 240" panose="02020603020101020101" pitchFamily="18" charset="-127"/>
              </a:defRPr>
            </a:lvl4pPr>
            <a:lvl5pPr>
              <a:defRPr>
                <a:latin typeface="한컴 윤고딕 240" panose="02020603020101020101" pitchFamily="18" charset="-127"/>
                <a:ea typeface="한컴 윤고딕 24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866-07B1-4BD0-9D4D-DCAFA8F7A650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0411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1AA-1B0A-4E7E-93C9-2B087181AB88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72746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6969-78BD-4C50-9FE2-4EDBC301CAE2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400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F418-C2F0-4D20-A174-2B6528FDDD85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141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695-04CA-4FCD-A72E-B875C81F08DE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961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BB0B-49F8-4FA5-AAD4-568C9C50B414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835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AD9F-650D-41FD-8932-F4BB6FF76C6A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066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848-5EE0-420A-848F-DF636FCBA9C2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5610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3991-194B-4C5E-9C4F-8DA0D5F6798C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8EA4-3694-4E1D-A977-32D60F7C38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rting-algorithm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자료구조와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 춘 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91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정렬</a:t>
            </a:r>
            <a:r>
              <a:rPr lang="en-US" altLang="ko-KR" sz="2800" b="1" dirty="0">
                <a:solidFill>
                  <a:schemeClr val="accent1"/>
                </a:solidFill>
              </a:rPr>
              <a:t>(sort)</a:t>
            </a:r>
          </a:p>
          <a:p>
            <a:pPr lvl="1">
              <a:defRPr/>
            </a:pPr>
            <a:r>
              <a:rPr lang="en-US" altLang="ko-KR" sz="2400" dirty="0"/>
              <a:t>2</a:t>
            </a:r>
            <a:r>
              <a:rPr lang="ko-KR" altLang="en-US" sz="2400" dirty="0"/>
              <a:t>개 이상의 자료를 </a:t>
            </a:r>
            <a:r>
              <a:rPr lang="ko-KR" altLang="en-US" sz="2400" spc="-100" dirty="0" smtClean="0"/>
              <a:t>오름차순이나</a:t>
            </a:r>
            <a:r>
              <a:rPr lang="ko-KR" altLang="en-US" sz="2400" dirty="0" smtClean="0"/>
              <a:t> 내림차순으로 </a:t>
            </a:r>
            <a:r>
              <a:rPr lang="ko-KR" altLang="en-US" sz="2400" spc="-100" dirty="0"/>
              <a:t>재배열하는 것  </a:t>
            </a:r>
          </a:p>
          <a:p>
            <a:pPr>
              <a:defRPr/>
            </a:pPr>
            <a:r>
              <a:rPr lang="en-US" altLang="ko-KR" sz="2800" b="1" dirty="0" smtClean="0">
                <a:solidFill>
                  <a:schemeClr val="accent1"/>
                </a:solidFill>
              </a:rPr>
              <a:t>Sort key</a:t>
            </a:r>
            <a:endParaRPr lang="ko-KR" altLang="en-US" sz="2800" b="1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ko-KR" altLang="en-US" sz="2400" dirty="0"/>
              <a:t>자료를 정렬하는데 사용하는 기준이 되는 특정 값 </a:t>
            </a:r>
          </a:p>
          <a:p>
            <a:endParaRPr lang="ko-KR" altLang="en-US" dirty="0"/>
          </a:p>
        </p:txBody>
      </p:sp>
      <p:pic>
        <p:nvPicPr>
          <p:cNvPr id="4" name="Picture 4" descr="EMB59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9" y="3814043"/>
            <a:ext cx="2600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EMB59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78" y="4061693"/>
            <a:ext cx="4103688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7217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 err="1">
                <a:solidFill>
                  <a:schemeClr val="accent1"/>
                </a:solidFill>
              </a:rPr>
              <a:t>히프</a:t>
            </a:r>
            <a:r>
              <a:rPr lang="ko-KR" altLang="en-US" sz="2800" b="1" dirty="0">
                <a:solidFill>
                  <a:schemeClr val="accent1"/>
                </a:solidFill>
              </a:rPr>
              <a:t> 정렬 알고리즘의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히프</a:t>
            </a:r>
            <a:r>
              <a:rPr lang="ko-KR" altLang="en-US" sz="2800" b="1" dirty="0">
                <a:solidFill>
                  <a:schemeClr val="accent1"/>
                </a:solidFill>
              </a:rPr>
              <a:t> 재구성 연산 알고리즘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6835" y="2556285"/>
            <a:ext cx="80183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makeHeap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 h, m)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for(i←2*h;j≤m;j←2*j) do {	//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배열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a[]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허프로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변환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if(j&lt;m) then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if(a[j]&lt;a[j+1] then j←j+1;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if(a[h]≥a[j]) then exit;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a[j/2]←a[j];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a[j/2]←a[h];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makeHeap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10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b="1" dirty="0" err="1">
                <a:solidFill>
                  <a:schemeClr val="accent1"/>
                </a:solidFill>
              </a:rPr>
              <a:t>히프</a:t>
            </a:r>
            <a:r>
              <a:rPr lang="ko-KR" altLang="en-US" sz="2800" b="1" dirty="0">
                <a:solidFill>
                  <a:schemeClr val="accent1"/>
                </a:solidFill>
              </a:rPr>
              <a:t> 알고리즘 분석</a:t>
            </a:r>
          </a:p>
          <a:p>
            <a:pPr lvl="1">
              <a:defRPr/>
            </a:pPr>
            <a:r>
              <a:rPr lang="ko-KR" altLang="en-US" sz="2400" dirty="0"/>
              <a:t>메모리 사용공간 </a:t>
            </a:r>
          </a:p>
          <a:p>
            <a:pPr lvl="2">
              <a:defRPr/>
            </a:pPr>
            <a:r>
              <a:rPr lang="ko-KR" altLang="en-US" sz="2000" dirty="0"/>
              <a:t>원소 </a:t>
            </a:r>
            <a:r>
              <a:rPr lang="en-US" altLang="ko-KR" sz="2000" dirty="0"/>
              <a:t>n</a:t>
            </a:r>
            <a:r>
              <a:rPr lang="ko-KR" altLang="en-US" sz="2000" dirty="0"/>
              <a:t>개에 대해서 </a:t>
            </a:r>
            <a:r>
              <a:rPr lang="en-US" altLang="ko-KR" sz="2000" dirty="0"/>
              <a:t>n</a:t>
            </a:r>
            <a:r>
              <a:rPr lang="ko-KR" altLang="en-US" sz="2000" dirty="0"/>
              <a:t>개의 메모리 공간 사용 </a:t>
            </a:r>
          </a:p>
          <a:p>
            <a:pPr lvl="2">
              <a:defRPr/>
            </a:pPr>
            <a:r>
              <a:rPr lang="ko-KR" altLang="en-US" sz="2000" dirty="0"/>
              <a:t>크기 </a:t>
            </a:r>
            <a:r>
              <a:rPr lang="en-US" altLang="ko-KR" sz="2000" dirty="0"/>
              <a:t>n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히프</a:t>
            </a:r>
            <a:r>
              <a:rPr lang="ko-KR" altLang="en-US" sz="2000" dirty="0"/>
              <a:t> 저장 공간 </a:t>
            </a:r>
          </a:p>
          <a:p>
            <a:pPr lvl="1">
              <a:defRPr/>
            </a:pPr>
            <a:r>
              <a:rPr lang="ko-KR" altLang="en-US" sz="2400" dirty="0"/>
              <a:t>연산 시간</a:t>
            </a:r>
          </a:p>
          <a:p>
            <a:pPr lvl="2">
              <a:spcAft>
                <a:spcPts val="100"/>
              </a:spcAft>
              <a:defRPr/>
            </a:pPr>
            <a:r>
              <a:rPr lang="ko-KR" altLang="en-US" sz="2000" dirty="0" err="1"/>
              <a:t>히프</a:t>
            </a:r>
            <a:r>
              <a:rPr lang="ko-KR" altLang="en-US" sz="2000" dirty="0"/>
              <a:t> 재구성 연산 시간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ko-KR" sz="1800" dirty="0"/>
              <a:t>n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노드에</a:t>
            </a:r>
            <a:r>
              <a:rPr lang="ko-KR" altLang="en-US" sz="1800" dirty="0"/>
              <a:t> 대해서 완전 이진 </a:t>
            </a:r>
            <a:r>
              <a:rPr lang="ko-KR" altLang="en-US" sz="1800" dirty="0" err="1"/>
              <a:t>트리는</a:t>
            </a:r>
            <a:r>
              <a:rPr lang="ko-KR" altLang="en-US" sz="1800" dirty="0"/>
              <a:t> </a:t>
            </a:r>
            <a:r>
              <a:rPr lang="en-US" altLang="ko-KR" sz="1800" dirty="0"/>
              <a:t>log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(n+1)</a:t>
            </a:r>
            <a:r>
              <a:rPr lang="ko-KR" altLang="en-US" sz="1800" dirty="0"/>
              <a:t>의 레벨을 가지므로 완전 이진 </a:t>
            </a:r>
            <a:r>
              <a:rPr lang="ko-KR" altLang="en-US" sz="1800" dirty="0" err="1"/>
              <a:t>트리를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히프로</a:t>
            </a:r>
            <a:r>
              <a:rPr lang="ko-KR" altLang="en-US" sz="1800" dirty="0"/>
              <a:t> 구성하는 평균시간은 </a:t>
            </a:r>
            <a:r>
              <a:rPr lang="en-US" altLang="ko-KR" sz="1800" dirty="0"/>
              <a:t>O(log</a:t>
            </a:r>
            <a:r>
              <a:rPr lang="en-US" altLang="ko-KR" sz="1800" baseline="-25000" dirty="0"/>
              <a:t>2</a:t>
            </a:r>
            <a:r>
              <a:rPr lang="en-US" altLang="ko-KR" sz="1800" i="1" dirty="0"/>
              <a:t>n</a:t>
            </a:r>
            <a:r>
              <a:rPr lang="en-US" altLang="ko-KR" sz="1800" dirty="0"/>
              <a:t>)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ko-KR" sz="1800" dirty="0"/>
              <a:t>n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노드에</a:t>
            </a:r>
            <a:r>
              <a:rPr lang="ko-KR" altLang="en-US" sz="1800" dirty="0"/>
              <a:t> 대해서 </a:t>
            </a:r>
            <a:r>
              <a:rPr lang="en-US" altLang="ko-KR" sz="1800" dirty="0"/>
              <a:t>n</a:t>
            </a:r>
            <a:r>
              <a:rPr lang="ko-KR" altLang="en-US" sz="1800" dirty="0"/>
              <a:t>번의 </a:t>
            </a:r>
            <a:r>
              <a:rPr lang="ko-KR" altLang="en-US" sz="1800" dirty="0" err="1"/>
              <a:t>히프</a:t>
            </a:r>
            <a:r>
              <a:rPr lang="ko-KR" altLang="en-US" sz="1800" dirty="0"/>
              <a:t> 재구성 작업 수행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2000" dirty="0"/>
              <a:t>평균 시간 복잡도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</a:t>
            </a:r>
            <a:r>
              <a:rPr lang="en-US" altLang="ko-KR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</a:t>
            </a:r>
            <a:r>
              <a:rPr lang="en-US" altLang="ko-KR" sz="2000" b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ko-KR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607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</a:t>
            </a:r>
            <a:r>
              <a:rPr lang="en-US" altLang="ko-KR" dirty="0" smtClean="0"/>
              <a:t>– Tree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트리 정렬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(tree sort)</a:t>
            </a:r>
            <a:endParaRPr lang="ko-KR" altLang="en-US" sz="2800" b="1" dirty="0"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en-US" altLang="ko-KR" sz="2400" dirty="0" smtClean="0"/>
              <a:t>8</a:t>
            </a:r>
            <a:r>
              <a:rPr lang="ko-KR" altLang="en-US" sz="2400" dirty="0" smtClean="0"/>
              <a:t>장의 이진 탐색 트리를 이용하여 정렬하는 방법</a:t>
            </a:r>
            <a:endParaRPr lang="ko-KR" altLang="en-US" sz="2400" dirty="0"/>
          </a:p>
          <a:p>
            <a:pPr lvl="1">
              <a:defRPr/>
            </a:pPr>
            <a:r>
              <a:rPr lang="ko-KR" altLang="en-US" sz="2400" dirty="0" smtClean="0"/>
              <a:t>트리 정렬 수행 방법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93373" y="2898899"/>
            <a:ext cx="6888163" cy="1492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72000" bIns="72000">
            <a:spAutoFit/>
          </a:bodyPr>
          <a:lstStyle>
            <a:lvl1pPr marL="342900" indent="-342900" defTabSz="180975" eaLnBrk="0" hangingPunct="0"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1pPr>
            <a:lvl2pPr marL="742950" indent="-285750" defTabSz="180975" eaLnBrk="0" hangingPunct="0"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2pPr>
            <a:lvl3pPr marL="719138" indent="-274638" defTabSz="180975" eaLnBrk="0" hangingPunct="0"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3pPr>
            <a:lvl4pPr marL="1600200" indent="-228600" defTabSz="180975" eaLnBrk="0" hangingPunct="0"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4pPr>
            <a:lvl5pPr marL="2057400" indent="-228600" defTabSz="180975" eaLnBrk="0" hangingPunct="0"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5pPr>
            <a:lvl6pPr marL="25146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6pPr>
            <a:lvl7pPr marL="29718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7pPr>
            <a:lvl8pPr marL="34290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8pPr>
            <a:lvl9pPr marL="38862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9pPr>
          </a:lstStyle>
          <a:p>
            <a:pPr lvl="2" algn="just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⑴ </a:t>
            </a:r>
            <a:r>
              <a:rPr lang="ko-KR" altLang="en-US" sz="1800" b="1" dirty="0">
                <a:latin typeface="맑은 고딕" charset="0"/>
                <a:ea typeface="맑은 고딕" charset="0"/>
              </a:rPr>
              <a:t>정렬할 원소들을 이진 탐색 트리로 구성한다</a:t>
            </a:r>
            <a:r>
              <a:rPr lang="en-US" altLang="ko-KR" sz="1800" b="1" dirty="0">
                <a:latin typeface="맑은 고딕" charset="0"/>
                <a:ea typeface="맑은 고딕" charset="0"/>
              </a:rPr>
              <a:t>.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ko-KR" altLang="en-US" sz="1800" b="1" dirty="0">
                <a:latin typeface="맑은 고딕" charset="0"/>
                <a:ea typeface="맑은 고딕" charset="0"/>
              </a:rPr>
              <a:t>⑵ 이진 탐색 트리를 중위 우선 순회 한다</a:t>
            </a:r>
            <a:r>
              <a:rPr lang="en-US" altLang="ko-KR" sz="1800" b="1" dirty="0">
                <a:latin typeface="맑은 고딕" charset="0"/>
                <a:ea typeface="맑은 고딕" charset="0"/>
              </a:rPr>
              <a:t>.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ko-KR" altLang="en-US" sz="1800" b="1" dirty="0">
                <a:latin typeface="맑은 고딕" charset="0"/>
                <a:ea typeface="맑은 고딕" charset="0"/>
              </a:rPr>
              <a:t>   </a:t>
            </a:r>
            <a:r>
              <a:rPr lang="en-US" altLang="ko-KR" sz="1800" b="1" dirty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dirty="0">
                <a:latin typeface="맑은 고딕" charset="0"/>
                <a:ea typeface="맑은 고딕" charset="0"/>
              </a:rPr>
              <a:t>중위 순회 경로가 오름차순 정렬이 된다</a:t>
            </a:r>
            <a:r>
              <a:rPr lang="en-US" altLang="ko-KR" sz="1800" b="1" dirty="0">
                <a:latin typeface="맑은 고딕" charset="0"/>
                <a:ea typeface="맑은 고딕" charset="0"/>
              </a:rPr>
              <a:t>.</a:t>
            </a:r>
            <a:endParaRPr lang="en-US" altLang="ko-KR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3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</a:t>
            </a:r>
            <a:r>
              <a:rPr lang="en-US" altLang="ko-KR" dirty="0" smtClean="0"/>
              <a:t>– Tree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트리 정렬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수행 과정</a:t>
            </a:r>
            <a:endParaRPr lang="ko-KR" altLang="en-US" sz="2800" b="1" dirty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ko-KR" altLang="en-US" sz="2400" dirty="0" smtClean="0">
                <a:latin typeface="맑은 고딕" charset="0"/>
                <a:ea typeface="맑은 고딕" charset="0"/>
              </a:rPr>
              <a:t>초기값 </a:t>
            </a:r>
            <a:r>
              <a:rPr lang="en-US" altLang="ko-KR" sz="2400" dirty="0" smtClean="0">
                <a:latin typeface="맑은 고딕" charset="0"/>
                <a:ea typeface="맑은 고딕" charset="0"/>
              </a:rPr>
              <a:t>{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69, 10, 30, 2, 16, 8, 31, 22}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의 자료들을 트리 정렬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/>
            </a:r>
            <a:br>
              <a:rPr lang="en-US" altLang="ko-KR" sz="2400" dirty="0">
                <a:latin typeface="맑은 고딕" charset="0"/>
                <a:ea typeface="맑은 고딕" charset="0"/>
              </a:rPr>
            </a:br>
            <a:r>
              <a:rPr lang="ko-KR" altLang="en-US" sz="2400" dirty="0">
                <a:latin typeface="맑은 고딕" charset="0"/>
                <a:ea typeface="맑은 고딕" charset="0"/>
              </a:rPr>
              <a:t>방법으로 정렬하는 과정을 살펴보자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. </a:t>
            </a:r>
          </a:p>
          <a:p>
            <a:pPr lvl="2">
              <a:spcBef>
                <a:spcPct val="50000"/>
              </a:spcBef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① </a:t>
            </a:r>
            <a:r>
              <a:rPr lang="ko-KR" altLang="en-US" dirty="0">
                <a:latin typeface="맑은 고딕" charset="0"/>
                <a:ea typeface="맑은 고딕" charset="0"/>
              </a:rPr>
              <a:t>원소가 </a:t>
            </a:r>
            <a:r>
              <a:rPr lang="en-US" altLang="ko-KR" dirty="0">
                <a:latin typeface="맑은 고딕" charset="0"/>
                <a:ea typeface="맑은 고딕" charset="0"/>
              </a:rPr>
              <a:t>8</a:t>
            </a:r>
            <a:r>
              <a:rPr lang="ko-KR" altLang="en-US" dirty="0">
                <a:latin typeface="맑은 고딕" charset="0"/>
                <a:ea typeface="맑은 고딕" charset="0"/>
              </a:rPr>
              <a:t>개를 차례대로 트리에 삽입하여 이진 탐색 트리 구성 </a:t>
            </a:r>
          </a:p>
          <a:p>
            <a:pPr lvl="2"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② 이진 탐색 트리를 중위 우선 순회 방법으로 순회하면서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저장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17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</a:t>
            </a:r>
            <a:r>
              <a:rPr lang="en-US" altLang="ko-KR" dirty="0" smtClean="0"/>
              <a:t>– Tree Sort</a:t>
            </a:r>
            <a:endParaRPr lang="ko-KR" altLang="en-US" dirty="0"/>
          </a:p>
        </p:txBody>
      </p:sp>
      <p:pic>
        <p:nvPicPr>
          <p:cNvPr id="4" name="Picture 3" descr="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49" y="1156535"/>
            <a:ext cx="7993062" cy="51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7245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</a:t>
            </a:r>
            <a:r>
              <a:rPr lang="en-US" altLang="ko-KR" dirty="0" smtClean="0"/>
              <a:t>– Tree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트리 정렬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알고리즘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5" name="그림 4" descr="ch10-algo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83" y="2197612"/>
            <a:ext cx="7131050" cy="27146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761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</a:t>
            </a:r>
            <a:r>
              <a:rPr lang="en-US" altLang="ko-KR" dirty="0" smtClean="0"/>
              <a:t>– Tree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트리 정렬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알고리즘 분석</a:t>
            </a:r>
            <a:endParaRPr lang="en-US" altLang="ko-KR" sz="2800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메모리 사용공간 </a:t>
            </a:r>
          </a:p>
          <a:p>
            <a:pPr lvl="2"/>
            <a:r>
              <a:rPr lang="ko-KR" altLang="en-US" dirty="0">
                <a:latin typeface="맑은 고딕" charset="0"/>
                <a:ea typeface="맑은 고딕" charset="0"/>
              </a:rPr>
              <a:t>원소 </a:t>
            </a:r>
            <a:r>
              <a:rPr lang="en-US" altLang="ko-KR" dirty="0">
                <a:latin typeface="맑은 고딕" charset="0"/>
                <a:ea typeface="맑은 고딕" charset="0"/>
              </a:rPr>
              <a:t>n</a:t>
            </a:r>
            <a:r>
              <a:rPr lang="ko-KR" altLang="en-US" dirty="0">
                <a:latin typeface="맑은 고딕" charset="0"/>
                <a:ea typeface="맑은 고딕" charset="0"/>
              </a:rPr>
              <a:t>개에 대해서 </a:t>
            </a:r>
            <a:r>
              <a:rPr lang="en-US" altLang="ko-KR" dirty="0">
                <a:latin typeface="맑은 고딕" charset="0"/>
                <a:ea typeface="맑은 고딕" charset="0"/>
              </a:rPr>
              <a:t>n</a:t>
            </a:r>
            <a:r>
              <a:rPr lang="ko-KR" altLang="en-US" dirty="0">
                <a:latin typeface="맑은 고딕" charset="0"/>
                <a:ea typeface="맑은 고딕" charset="0"/>
              </a:rPr>
              <a:t>개의 메모리 공간 사용 </a:t>
            </a:r>
          </a:p>
          <a:p>
            <a:pPr lvl="2"/>
            <a:r>
              <a:rPr lang="ko-KR" altLang="en-US" dirty="0">
                <a:latin typeface="맑은 고딕" charset="0"/>
                <a:ea typeface="맑은 고딕" charset="0"/>
              </a:rPr>
              <a:t>크기 </a:t>
            </a:r>
            <a:r>
              <a:rPr lang="en-US" altLang="ko-KR" dirty="0">
                <a:latin typeface="맑은 고딕" charset="0"/>
                <a:ea typeface="맑은 고딕" charset="0"/>
              </a:rPr>
              <a:t>n</a:t>
            </a:r>
            <a:r>
              <a:rPr lang="ko-KR" altLang="en-US" dirty="0">
                <a:latin typeface="맑은 고딕" charset="0"/>
                <a:ea typeface="맑은 고딕" charset="0"/>
              </a:rPr>
              <a:t>의 이진 탐색 트리 저장 공간</a:t>
            </a: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연산 시간</a:t>
            </a: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노드 한 개에 대한 이진 탐색 트리 구성 시간 </a:t>
            </a:r>
            <a:r>
              <a:rPr lang="en-US" altLang="ko-KR" dirty="0">
                <a:latin typeface="맑은 고딕" charset="0"/>
                <a:ea typeface="맑은 고딕" charset="0"/>
              </a:rPr>
              <a:t>: O(log</a:t>
            </a:r>
            <a:r>
              <a:rPr lang="en-US" altLang="ko-KR" baseline="-25000" dirty="0">
                <a:latin typeface="맑은 고딕" charset="0"/>
                <a:ea typeface="맑은 고딕" charset="0"/>
              </a:rPr>
              <a:t>2</a:t>
            </a:r>
            <a:r>
              <a:rPr lang="en-US" altLang="ko-KR" i="1" dirty="0">
                <a:latin typeface="맑은 고딕" charset="0"/>
                <a:ea typeface="맑은 고딕" charset="0"/>
              </a:rPr>
              <a:t>n</a:t>
            </a:r>
            <a:r>
              <a:rPr lang="en-US" altLang="ko-KR" dirty="0">
                <a:latin typeface="맑은 고딕" charset="0"/>
                <a:ea typeface="맑은 고딕" charset="0"/>
              </a:rPr>
              <a:t>)</a:t>
            </a:r>
          </a:p>
          <a:p>
            <a:pPr lvl="2">
              <a:spcAft>
                <a:spcPts val="100"/>
              </a:spcAft>
            </a:pPr>
            <a:r>
              <a:rPr lang="en-US" altLang="ko-KR" dirty="0">
                <a:latin typeface="맑은 고딕" charset="0"/>
                <a:ea typeface="맑은 고딕" charset="0"/>
              </a:rPr>
              <a:t>n</a:t>
            </a:r>
            <a:r>
              <a:rPr lang="ko-KR" altLang="en-US" dirty="0">
                <a:latin typeface="맑은 고딕" charset="0"/>
                <a:ea typeface="맑은 고딕" charset="0"/>
              </a:rPr>
              <a:t>개의 노드에 대한 시간 복잡도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O(</a:t>
            </a:r>
            <a:r>
              <a:rPr lang="en-US" altLang="ko-KR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n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log</a:t>
            </a:r>
            <a:r>
              <a:rPr lang="en-US" altLang="ko-KR" b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n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)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7193" y="-14258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3918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b="1" dirty="0">
                <a:solidFill>
                  <a:schemeClr val="accent1"/>
                </a:solidFill>
              </a:rPr>
              <a:t>정렬방법의 분류</a:t>
            </a:r>
          </a:p>
          <a:p>
            <a:pPr lvl="1"/>
            <a:r>
              <a:rPr lang="ko-KR" altLang="en-US" sz="2400" dirty="0"/>
              <a:t>실행 방법에 따른 분류</a:t>
            </a:r>
          </a:p>
          <a:p>
            <a:pPr lvl="2">
              <a:lnSpc>
                <a:spcPct val="110000"/>
              </a:lnSpc>
            </a:pPr>
            <a:r>
              <a:rPr lang="ko-KR" altLang="en-US" dirty="0" err="1"/>
              <a:t>비교식</a:t>
            </a:r>
            <a:r>
              <a:rPr lang="ko-KR" altLang="en-US" dirty="0"/>
              <a:t> 정렬</a:t>
            </a:r>
            <a:r>
              <a:rPr lang="en-US" altLang="ko-KR" dirty="0"/>
              <a:t>(comparative sort)</a:t>
            </a:r>
          </a:p>
          <a:p>
            <a:pPr lvl="3">
              <a:lnSpc>
                <a:spcPct val="110000"/>
              </a:lnSpc>
            </a:pPr>
            <a:r>
              <a:rPr lang="ko-KR" altLang="en-US" dirty="0"/>
              <a:t>비교하고자 하는 각 키 값들을 한번에 두 개씩 비교하여 교환하는 방식으로 </a:t>
            </a:r>
            <a:r>
              <a:rPr lang="ko-KR" altLang="en-US" dirty="0" smtClean="0"/>
              <a:t>정렬을 실행</a:t>
            </a:r>
            <a:endParaRPr lang="en-US" altLang="ko-KR" dirty="0" smtClean="0"/>
          </a:p>
          <a:p>
            <a:pPr lvl="3">
              <a:lnSpc>
                <a:spcPct val="110000"/>
              </a:lnSpc>
            </a:pPr>
            <a:endParaRPr lang="ko-KR" altLang="en-US" dirty="0"/>
          </a:p>
          <a:p>
            <a:pPr lvl="2"/>
            <a:r>
              <a:rPr lang="ko-KR" altLang="en-US" dirty="0" err="1"/>
              <a:t>분산식</a:t>
            </a:r>
            <a:r>
              <a:rPr lang="ko-KR" altLang="en-US" dirty="0"/>
              <a:t> 정렬</a:t>
            </a:r>
            <a:r>
              <a:rPr lang="en-US" altLang="ko-KR" dirty="0"/>
              <a:t>(distribute sort) </a:t>
            </a:r>
          </a:p>
          <a:p>
            <a:pPr lvl="3">
              <a:lnSpc>
                <a:spcPct val="110000"/>
              </a:lnSpc>
            </a:pPr>
            <a:r>
              <a:rPr lang="ko-KR" altLang="en-US" dirty="0"/>
              <a:t>키 값을 기준으로 하여 자료를 여러 개의 부분 집합으로 분해하고</a:t>
            </a:r>
            <a:r>
              <a:rPr lang="en-US" altLang="ko-KR" dirty="0"/>
              <a:t>, </a:t>
            </a:r>
            <a:r>
              <a:rPr lang="ko-KR" altLang="en-US" dirty="0"/>
              <a:t>각 부분집합을 정렬함으로써 전체를 정렬하는 방식으로 </a:t>
            </a:r>
            <a:r>
              <a:rPr lang="ko-KR" altLang="en-US" dirty="0" smtClean="0"/>
              <a:t>실행</a:t>
            </a:r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9418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정렬 장소에 따른 분류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400" dirty="0"/>
              <a:t>내부 정렬</a:t>
            </a:r>
            <a:r>
              <a:rPr lang="en-US" altLang="ko-KR" sz="2400" dirty="0"/>
              <a:t>(internal sort) 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dirty="0"/>
              <a:t>정렬할 자료를 메인 메모리에 올려서 정렬하는 방식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spc="-100" dirty="0"/>
              <a:t>정렬 속도가 빠르지만 정렬할 수 있는 자료의 양이 메인 메모리의 용량에 따라 </a:t>
            </a:r>
            <a:r>
              <a:rPr lang="ko-KR" altLang="en-US" sz="2000" spc="-100" dirty="0" smtClean="0"/>
              <a:t>제한</a:t>
            </a:r>
            <a:endParaRPr lang="en-US" altLang="ko-KR" sz="2000" spc="-100" dirty="0" smtClean="0"/>
          </a:p>
          <a:p>
            <a:pPr lvl="2">
              <a:lnSpc>
                <a:spcPct val="90000"/>
              </a:lnSpc>
              <a:defRPr/>
            </a:pPr>
            <a:endParaRPr lang="ko-KR" altLang="en-US" sz="2000" spc="-100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sz="2400" dirty="0"/>
              <a:t>내부 정렬 방식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dirty="0"/>
              <a:t>교환 방식 </a:t>
            </a:r>
            <a:r>
              <a:rPr lang="en-US" altLang="ko-KR" sz="2000" dirty="0"/>
              <a:t>: </a:t>
            </a:r>
            <a:r>
              <a:rPr lang="ko-KR" altLang="en-US" sz="2000" dirty="0"/>
              <a:t>키를 비교하고 교환하여 </a:t>
            </a:r>
            <a:r>
              <a:rPr lang="ko-KR" altLang="en-US" sz="2000" dirty="0" smtClean="0"/>
              <a:t>정렬 </a:t>
            </a:r>
            <a:r>
              <a:rPr lang="en-US" altLang="ko-KR" sz="2000" dirty="0"/>
              <a:t>(</a:t>
            </a:r>
            <a:r>
              <a:rPr lang="ko-KR" altLang="en-US" sz="2000" dirty="0"/>
              <a:t>선택 정렬</a:t>
            </a:r>
            <a:r>
              <a:rPr lang="en-US" altLang="ko-KR" sz="2000" dirty="0"/>
              <a:t>, </a:t>
            </a:r>
            <a:r>
              <a:rPr lang="ko-KR" altLang="en-US" sz="2000" dirty="0"/>
              <a:t>버블 정렬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</a:t>
            </a:r>
            <a:r>
              <a:rPr lang="en-US" altLang="ko-KR" sz="2000" dirty="0"/>
              <a:t>) 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dirty="0"/>
              <a:t>삽입 방식 </a:t>
            </a:r>
            <a:r>
              <a:rPr lang="en-US" altLang="ko-KR" sz="2000" dirty="0"/>
              <a:t>: </a:t>
            </a:r>
            <a:r>
              <a:rPr lang="ko-KR" altLang="en-US" sz="2000" dirty="0"/>
              <a:t>키를 비교하고 삽입하여 </a:t>
            </a:r>
            <a:r>
              <a:rPr lang="ko-KR" altLang="en-US" sz="2000" dirty="0" smtClean="0"/>
              <a:t>정렬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삽입 정렬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쉘</a:t>
            </a:r>
            <a:r>
              <a:rPr lang="ko-KR" altLang="en-US" sz="2000" dirty="0"/>
              <a:t> 정렬</a:t>
            </a:r>
            <a:r>
              <a:rPr lang="en-US" altLang="ko-KR" sz="2000" dirty="0"/>
              <a:t>) 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dirty="0"/>
              <a:t>병합 방식 </a:t>
            </a:r>
            <a:r>
              <a:rPr lang="en-US" altLang="ko-KR" sz="2000" dirty="0"/>
              <a:t>: </a:t>
            </a:r>
            <a:r>
              <a:rPr lang="ko-KR" altLang="en-US" sz="2000" dirty="0"/>
              <a:t>키를 비교하고 병합하여 </a:t>
            </a:r>
            <a:r>
              <a:rPr lang="ko-KR" altLang="en-US" sz="2000" dirty="0" smtClean="0"/>
              <a:t>정렬 </a:t>
            </a:r>
            <a:r>
              <a:rPr lang="en-US" altLang="ko-KR" sz="2000" dirty="0"/>
              <a:t>(2-way</a:t>
            </a:r>
            <a:r>
              <a:rPr lang="ko-KR" altLang="en-US" sz="2000" dirty="0"/>
              <a:t>병합</a:t>
            </a:r>
            <a:r>
              <a:rPr lang="en-US" altLang="ko-KR" sz="2000" dirty="0"/>
              <a:t>, n-way</a:t>
            </a:r>
            <a:r>
              <a:rPr lang="ko-KR" altLang="en-US" sz="2000" dirty="0"/>
              <a:t>병합</a:t>
            </a:r>
            <a:r>
              <a:rPr lang="en-US" altLang="ko-KR" sz="2000" dirty="0"/>
              <a:t>) 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dirty="0"/>
              <a:t>분배 방식 </a:t>
            </a:r>
            <a:r>
              <a:rPr lang="en-US" altLang="ko-KR" sz="2000" dirty="0"/>
              <a:t>: </a:t>
            </a:r>
            <a:r>
              <a:rPr lang="ko-KR" altLang="en-US" sz="2000" dirty="0"/>
              <a:t>키를 구성하는 값을 여러 개의 부분집합에 분배하여 </a:t>
            </a:r>
            <a:r>
              <a:rPr lang="ko-KR" altLang="en-US" sz="2000" dirty="0" smtClean="0"/>
              <a:t>정렬 </a:t>
            </a:r>
            <a:r>
              <a:rPr lang="en-US" altLang="ko-KR" sz="2000" dirty="0"/>
              <a:t>(</a:t>
            </a:r>
            <a:r>
              <a:rPr lang="ko-KR" altLang="en-US" sz="2000" dirty="0"/>
              <a:t>기수 정렬</a:t>
            </a:r>
            <a:r>
              <a:rPr lang="en-US" altLang="ko-KR" sz="2000" dirty="0"/>
              <a:t>) 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dirty="0"/>
              <a:t>선택 방식 </a:t>
            </a:r>
            <a:r>
              <a:rPr lang="en-US" altLang="ko-KR" sz="2000" dirty="0"/>
              <a:t>: </a:t>
            </a:r>
            <a:r>
              <a:rPr lang="ko-KR" altLang="en-US" sz="2000" dirty="0"/>
              <a:t>이진 </a:t>
            </a:r>
            <a:r>
              <a:rPr lang="ko-KR" altLang="en-US" sz="2000" dirty="0" err="1"/>
              <a:t>트리를</a:t>
            </a:r>
            <a:r>
              <a:rPr lang="ko-KR" altLang="en-US" sz="2000" dirty="0"/>
              <a:t> 사용하여 </a:t>
            </a:r>
            <a:r>
              <a:rPr lang="ko-KR" altLang="en-US" sz="2000" dirty="0" smtClean="0"/>
              <a:t>정렬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히프</a:t>
            </a:r>
            <a:r>
              <a:rPr lang="ko-KR" altLang="en-US" sz="2000" dirty="0"/>
              <a:t> 정렬</a:t>
            </a:r>
            <a:r>
              <a:rPr lang="en-US" altLang="ko-KR" sz="2000" dirty="0"/>
              <a:t>, </a:t>
            </a:r>
            <a:r>
              <a:rPr lang="ko-KR" altLang="en-US" sz="2000" dirty="0"/>
              <a:t>트리 정렬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709073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정렬 장소에 따른 분류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400" dirty="0" smtClean="0"/>
              <a:t>외부 </a:t>
            </a:r>
            <a:r>
              <a:rPr lang="ko-KR" altLang="en-US" sz="2400" dirty="0"/>
              <a:t>정렬</a:t>
            </a:r>
            <a:r>
              <a:rPr lang="en-US" altLang="ko-KR" sz="2400" dirty="0"/>
              <a:t>(external sort) 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dirty="0"/>
              <a:t>정렬할 자료를 보조 기억장치에서 정렬하는 방식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dirty="0"/>
              <a:t>대용량의 보조 기억 장치를 사용하기 때문에 내부 정렬보다 속도는 떨어지지만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내부 정렬로 처리할 수 없는 대용량의 자료에 대한 정렬 가능 </a:t>
            </a:r>
            <a:endParaRPr lang="en-US" altLang="ko-KR" sz="2000" dirty="0" smtClean="0"/>
          </a:p>
          <a:p>
            <a:pPr lvl="2">
              <a:lnSpc>
                <a:spcPct val="90000"/>
              </a:lnSpc>
              <a:defRPr/>
            </a:pPr>
            <a:endParaRPr lang="ko-KR" altLang="en-US" sz="2000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sz="2400" dirty="0"/>
              <a:t>외부 정렬 방식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dirty="0"/>
              <a:t>병합 방식 </a:t>
            </a:r>
            <a:r>
              <a:rPr lang="en-US" altLang="ko-KR" sz="2000" dirty="0"/>
              <a:t>: </a:t>
            </a:r>
            <a:r>
              <a:rPr lang="ko-KR" altLang="en-US" sz="2000" dirty="0"/>
              <a:t>파일을 부분 파일로 분리하여 각각을 내부 정렬 방법으로 정렬하여 병합하는 정렬 방식 </a:t>
            </a:r>
            <a:r>
              <a:rPr lang="en-US" altLang="ko-KR" sz="2000" dirty="0"/>
              <a:t>(2-way </a:t>
            </a:r>
            <a:r>
              <a:rPr lang="ko-KR" altLang="en-US" sz="2000" dirty="0"/>
              <a:t>병합</a:t>
            </a:r>
            <a:r>
              <a:rPr lang="en-US" altLang="ko-KR" sz="2000" dirty="0"/>
              <a:t>, n-way </a:t>
            </a:r>
            <a:r>
              <a:rPr lang="ko-KR" altLang="en-US" sz="2000" dirty="0"/>
              <a:t>병합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lvl="2">
              <a:lnSpc>
                <a:spcPct val="90000"/>
              </a:lnSpc>
              <a:defRPr/>
            </a:pPr>
            <a:endParaRPr lang="en-US" altLang="ko-KR" sz="2000" dirty="0"/>
          </a:p>
          <a:p>
            <a:r>
              <a:rPr lang="en-US" altLang="ko-KR" sz="2800" dirty="0">
                <a:hlinkClick r:id="rId2"/>
              </a:rPr>
              <a:t>Sorting Algorithm </a:t>
            </a:r>
            <a:r>
              <a:rPr lang="en-US" altLang="ko-KR" sz="2800" dirty="0" smtClean="0">
                <a:hlinkClick r:id="rId2"/>
              </a:rPr>
              <a:t>Animations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78076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Sorting-Selection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선택 정렬</a:t>
            </a:r>
            <a:r>
              <a:rPr lang="en-US" altLang="ko-KR" sz="2800" b="1" dirty="0">
                <a:solidFill>
                  <a:schemeClr val="accent1"/>
                </a:solidFill>
              </a:rPr>
              <a:t>(selection sort) </a:t>
            </a:r>
          </a:p>
          <a:p>
            <a:pPr lvl="1">
              <a:defRPr/>
            </a:pPr>
            <a:r>
              <a:rPr lang="ko-KR" altLang="en-US" sz="2400" dirty="0"/>
              <a:t>전체 원소들 중에서 </a:t>
            </a:r>
            <a:r>
              <a:rPr lang="ko-KR" altLang="en-US" sz="2400" spc="-100" dirty="0"/>
              <a:t>기준 위치에 맞는 원소를 선택하여 자리를 교환하는</a:t>
            </a:r>
            <a:r>
              <a:rPr lang="ko-KR" altLang="en-US" sz="2400" dirty="0"/>
              <a:t> 방식으로 정렬</a:t>
            </a:r>
          </a:p>
          <a:p>
            <a:pPr lvl="1">
              <a:defRPr/>
            </a:pPr>
            <a:r>
              <a:rPr lang="ko-KR" altLang="en-US" sz="2400" dirty="0"/>
              <a:t>수행 방법</a:t>
            </a:r>
          </a:p>
          <a:p>
            <a:pPr lvl="2">
              <a:defRPr/>
            </a:pPr>
            <a:r>
              <a:rPr lang="ko-KR" altLang="en-US" sz="2000" dirty="0"/>
              <a:t>전체 원소 중에서 가장 작은 원소를 찾아 선택하여 첫 번째 원소와 자리를 교환한다</a:t>
            </a:r>
            <a:r>
              <a:rPr lang="en-US" altLang="ko-KR" sz="2000" dirty="0"/>
              <a:t>. </a:t>
            </a:r>
          </a:p>
          <a:p>
            <a:pPr lvl="2">
              <a:defRPr/>
            </a:pPr>
            <a:r>
              <a:rPr lang="ko-KR" altLang="en-US" sz="2000" dirty="0"/>
              <a:t>그 다음 두 번째로 작은 원소를 찾아 선택하여 두 번째 원소와 자리를 교환한다</a:t>
            </a:r>
            <a:r>
              <a:rPr lang="en-US" altLang="ko-KR" sz="2000" dirty="0"/>
              <a:t>.</a:t>
            </a:r>
          </a:p>
          <a:p>
            <a:pPr lvl="2">
              <a:defRPr/>
            </a:pPr>
            <a:r>
              <a:rPr lang="ko-KR" altLang="en-US" sz="2000" dirty="0"/>
              <a:t>그 다음에는 세 번째로 작은 원소를 찾아 선택하여 세 번째 원소와 자리를 교환한다</a:t>
            </a:r>
            <a:r>
              <a:rPr lang="en-US" altLang="ko-KR" sz="2000" dirty="0"/>
              <a:t>. </a:t>
            </a:r>
          </a:p>
          <a:p>
            <a:pPr lvl="2">
              <a:defRPr/>
            </a:pPr>
            <a:r>
              <a:rPr lang="ko-KR" altLang="en-US" sz="2000" dirty="0"/>
              <a:t>이 과정을 반복하면서 정렬을 완성한다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2458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Sorting-Selection </a:t>
            </a:r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선택 정렬 수행 과정</a:t>
            </a:r>
          </a:p>
          <a:p>
            <a:pPr lvl="1"/>
            <a:r>
              <a:rPr lang="ko-KR" altLang="en-US" sz="2400" dirty="0" smtClean="0"/>
              <a:t>초기상태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{69, 10, 30, 2, 16, 8, 31, 22</a:t>
            </a:r>
            <a:r>
              <a:rPr lang="en-US" altLang="ko-KR" sz="2400" dirty="0" smtClean="0"/>
              <a:t>}</a:t>
            </a:r>
            <a:endParaRPr lang="en-US" altLang="ko-KR" sz="2400" dirty="0"/>
          </a:p>
          <a:p>
            <a:pPr lvl="2"/>
            <a:endParaRPr lang="en-US" altLang="ko-KR" sz="2000" dirty="0"/>
          </a:p>
          <a:p>
            <a:pPr lvl="2">
              <a:buNone/>
            </a:pPr>
            <a:r>
              <a:rPr lang="en-US" altLang="ko-KR" sz="2000" dirty="0"/>
              <a:t>① </a:t>
            </a:r>
            <a:r>
              <a:rPr lang="ko-KR" altLang="en-US" sz="2000" dirty="0"/>
              <a:t>첫 번째 자리를 기준 위치로 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원소 중에서 가장 작은 원소 </a:t>
            </a:r>
            <a:r>
              <a:rPr lang="en-US" altLang="ko-KR" sz="2000" dirty="0"/>
              <a:t>2</a:t>
            </a:r>
            <a:r>
              <a:rPr lang="ko-KR" altLang="en-US" sz="2000" dirty="0"/>
              <a:t>를 선택하여 기준 위치에 있는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와 자리 교환</a:t>
            </a:r>
          </a:p>
          <a:p>
            <a:endParaRPr lang="ko-KR" altLang="en-US" sz="2800" dirty="0"/>
          </a:p>
        </p:txBody>
      </p:sp>
      <p:pic>
        <p:nvPicPr>
          <p:cNvPr id="4" name="Picture 4" descr="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371131"/>
            <a:ext cx="78295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125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Selection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en-US" altLang="ko-KR" sz="2000" dirty="0"/>
              <a:t>② </a:t>
            </a:r>
            <a:r>
              <a:rPr lang="ko-KR" altLang="en-US" sz="2000" dirty="0"/>
              <a:t>두 번째 자리를 기준 위치로 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원소 중에서 가장 작은 </a:t>
            </a:r>
            <a:r>
              <a:rPr lang="ko-KR" altLang="en-US" sz="2000" dirty="0" smtClean="0"/>
              <a:t>원소 </a:t>
            </a:r>
            <a:r>
              <a:rPr lang="en-US" altLang="ko-KR" sz="2000" dirty="0" smtClean="0"/>
              <a:t>8</a:t>
            </a:r>
            <a:r>
              <a:rPr lang="ko-KR" altLang="en-US" sz="2000" dirty="0"/>
              <a:t>을 선택하여 기준 위치에 있는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과 자리 교환 </a:t>
            </a:r>
          </a:p>
          <a:p>
            <a:endParaRPr lang="ko-KR" altLang="en-US" dirty="0"/>
          </a:p>
        </p:txBody>
      </p:sp>
      <p:pic>
        <p:nvPicPr>
          <p:cNvPr id="4" name="Picture 4" descr="416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57" y="2014546"/>
            <a:ext cx="79136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1689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Selection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en-US" altLang="ko-KR" sz="2000" dirty="0"/>
              <a:t>③ </a:t>
            </a:r>
            <a:r>
              <a:rPr lang="ko-KR" altLang="en-US" sz="2000" dirty="0"/>
              <a:t>세 번째 자리를 기준 위치로 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원소 중에서 가장 작은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을 선택하여 기준 위치에 있는 원소 </a:t>
            </a:r>
            <a:r>
              <a:rPr lang="en-US" altLang="ko-KR" sz="2000" dirty="0"/>
              <a:t>30</a:t>
            </a:r>
            <a:r>
              <a:rPr lang="ko-KR" altLang="en-US" sz="2000" dirty="0"/>
              <a:t>과 자리 교환</a:t>
            </a:r>
          </a:p>
          <a:p>
            <a:endParaRPr lang="ko-KR" altLang="en-US" dirty="0"/>
          </a:p>
        </p:txBody>
      </p:sp>
      <p:pic>
        <p:nvPicPr>
          <p:cNvPr id="4" name="Picture 4" descr="416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1" y="1973272"/>
            <a:ext cx="8064500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141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Selection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en-US" altLang="ko-KR" sz="2000" dirty="0"/>
              <a:t>④ </a:t>
            </a:r>
            <a:r>
              <a:rPr lang="ko-KR" altLang="en-US" sz="2000" dirty="0"/>
              <a:t>네 번째 자리를 기준 위치로 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원소 중에서 가장 작은 원소 </a:t>
            </a:r>
            <a:r>
              <a:rPr lang="en-US" altLang="ko-KR" sz="2000" dirty="0"/>
              <a:t>16</a:t>
            </a:r>
            <a:r>
              <a:rPr lang="ko-KR" altLang="en-US" sz="2000" dirty="0"/>
              <a:t>을 선택하여 기준 위치에 있는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와 자리 교환</a:t>
            </a:r>
          </a:p>
          <a:p>
            <a:endParaRPr lang="ko-KR" altLang="en-US" dirty="0"/>
          </a:p>
        </p:txBody>
      </p:sp>
      <p:pic>
        <p:nvPicPr>
          <p:cNvPr id="4" name="Picture 4" descr="416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57" y="2046296"/>
            <a:ext cx="7685088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3962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Selection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en-US" altLang="ko-KR" sz="2000" dirty="0"/>
              <a:t>⑤ </a:t>
            </a:r>
            <a:r>
              <a:rPr lang="ko-KR" altLang="en-US" sz="2000" dirty="0"/>
              <a:t>다섯 번째 자리를 기준 위치로 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원소 중에서 가장 작은 </a:t>
            </a:r>
            <a:r>
              <a:rPr lang="ko-KR" altLang="en-US" sz="2000" dirty="0" smtClean="0"/>
              <a:t>원소 </a:t>
            </a:r>
            <a:r>
              <a:rPr lang="en-US" altLang="ko-KR" sz="2000" dirty="0"/>
              <a:t>22</a:t>
            </a:r>
            <a:r>
              <a:rPr lang="ko-KR" altLang="en-US" sz="2000" dirty="0"/>
              <a:t>를 선택하여 기준 위치에 있는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와 자리 교환</a:t>
            </a:r>
          </a:p>
          <a:p>
            <a:endParaRPr lang="ko-KR" altLang="en-US" dirty="0"/>
          </a:p>
        </p:txBody>
      </p:sp>
      <p:pic>
        <p:nvPicPr>
          <p:cNvPr id="4" name="Picture 4" descr="41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943109"/>
            <a:ext cx="78930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128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58746" cy="51845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효과적인 알고리즘</a:t>
            </a:r>
            <a:endParaRPr lang="ko-KR" altLang="en-US" sz="2800" b="1" dirty="0"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ko-KR" altLang="en-US" sz="2400" dirty="0" smtClean="0"/>
              <a:t>입력</a:t>
            </a:r>
            <a:r>
              <a:rPr lang="en-US" altLang="ko-KR" sz="2400" dirty="0" smtClean="0"/>
              <a:t>(Input)</a:t>
            </a:r>
          </a:p>
          <a:p>
            <a:pPr lvl="2">
              <a:defRPr/>
            </a:pPr>
            <a:r>
              <a:rPr lang="ko-KR" altLang="en-US" sz="2000" dirty="0" smtClean="0"/>
              <a:t>알고리즘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수행에 필요한 자료가 외부에서 입력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400" dirty="0" smtClean="0"/>
              <a:t>출력</a:t>
            </a:r>
            <a:r>
              <a:rPr lang="en-US" altLang="ko-KR" sz="2400" dirty="0" smtClean="0"/>
              <a:t>(Output)</a:t>
            </a:r>
          </a:p>
          <a:p>
            <a:pPr lvl="2">
              <a:defRPr/>
            </a:pPr>
            <a:r>
              <a:rPr lang="ko-KR" altLang="en-US" sz="2000" dirty="0" smtClean="0"/>
              <a:t>알고리즘 수행 </a:t>
            </a:r>
            <a:r>
              <a:rPr lang="ko-KR" altLang="en-US" sz="2000" dirty="0"/>
              <a:t>후 하나 이상의 결과를 출력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400" dirty="0" smtClean="0"/>
              <a:t>명확성</a:t>
            </a:r>
            <a:r>
              <a:rPr lang="en-US" altLang="ko-KR" sz="2400" dirty="0" smtClean="0"/>
              <a:t>(Definiteness)</a:t>
            </a:r>
          </a:p>
          <a:p>
            <a:pPr lvl="2">
              <a:defRPr/>
            </a:pPr>
            <a:r>
              <a:rPr lang="ko-KR" altLang="en-US" sz="2000" dirty="0"/>
              <a:t>수행할 작업의 내용과 순서를 나타내는 알고리즘의 명령어들은 명확하게 명세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400" dirty="0" smtClean="0"/>
              <a:t>유한성</a:t>
            </a:r>
            <a:r>
              <a:rPr lang="en-US" altLang="ko-KR" sz="2400" dirty="0" smtClean="0"/>
              <a:t>(Finiteness)</a:t>
            </a:r>
          </a:p>
          <a:p>
            <a:pPr lvl="2">
              <a:defRPr/>
            </a:pPr>
            <a:r>
              <a:rPr lang="ko-KR" altLang="en-US" sz="2000" dirty="0" smtClean="0"/>
              <a:t>알고리즘은 수행 후 </a:t>
            </a:r>
            <a:r>
              <a:rPr lang="ko-KR" altLang="en-US" sz="2000" dirty="0"/>
              <a:t>반드시 종료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400" dirty="0" err="1" smtClean="0"/>
              <a:t>효과성</a:t>
            </a:r>
            <a:r>
              <a:rPr lang="en-US" altLang="ko-KR" sz="2400" dirty="0" smtClean="0"/>
              <a:t>(Effectiveness)</a:t>
            </a:r>
          </a:p>
          <a:p>
            <a:pPr lvl="2">
              <a:defRPr/>
            </a:pPr>
            <a:r>
              <a:rPr lang="ko-KR" altLang="en-US" sz="2000" dirty="0"/>
              <a:t>알고리즘의 모든 명령어들은 기본적이며 실행이 </a:t>
            </a:r>
            <a:r>
              <a:rPr lang="ko-KR" altLang="en-US" sz="2000" dirty="0" smtClean="0"/>
              <a:t>가능해야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</a:p>
          <a:p>
            <a:pPr lvl="2">
              <a:defRPr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60680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Selection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en-US" altLang="ko-KR" sz="2000" dirty="0"/>
              <a:t>⑥ </a:t>
            </a:r>
            <a:r>
              <a:rPr lang="ko-KR" altLang="en-US" sz="2000" dirty="0"/>
              <a:t>여섯 번째 자리를 기준 위치로 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원소 중에서 가장 작은 </a:t>
            </a:r>
            <a:r>
              <a:rPr lang="ko-KR" altLang="en-US" sz="2000" dirty="0" smtClean="0"/>
              <a:t>원소 </a:t>
            </a:r>
            <a:r>
              <a:rPr lang="en-US" altLang="ko-KR" sz="2000" dirty="0"/>
              <a:t>30</a:t>
            </a:r>
            <a:r>
              <a:rPr lang="ko-KR" altLang="en-US" sz="2000" dirty="0"/>
              <a:t>을 선택하여 기준 위치에 있는 원소 </a:t>
            </a:r>
            <a:r>
              <a:rPr lang="en-US" altLang="ko-KR" sz="2000" dirty="0"/>
              <a:t>30</a:t>
            </a:r>
            <a:r>
              <a:rPr lang="ko-KR" altLang="en-US" sz="2000" dirty="0"/>
              <a:t>과 자리 교환 </a:t>
            </a:r>
            <a:r>
              <a:rPr lang="en-US" altLang="ko-KR" sz="2000" dirty="0"/>
              <a:t>(</a:t>
            </a:r>
            <a:r>
              <a:rPr lang="ko-KR" altLang="en-US" sz="2000" dirty="0"/>
              <a:t>제자리</a:t>
            </a:r>
            <a:r>
              <a:rPr lang="en-US" altLang="ko-KR" sz="2000" dirty="0"/>
              <a:t>) </a:t>
            </a:r>
          </a:p>
          <a:p>
            <a:endParaRPr lang="ko-KR" altLang="en-US" dirty="0"/>
          </a:p>
        </p:txBody>
      </p:sp>
      <p:pic>
        <p:nvPicPr>
          <p:cNvPr id="4" name="Picture 4" descr="417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1" y="1828809"/>
            <a:ext cx="76327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52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Selection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altLang="ko-KR" sz="2000" dirty="0"/>
              <a:t>⑦ </a:t>
            </a:r>
            <a:r>
              <a:rPr lang="ko-KR" altLang="en-US" sz="2000" dirty="0"/>
              <a:t>일곱 번째 자리를 기준 위치로 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원소 중에서 가장 작은 </a:t>
            </a:r>
            <a:r>
              <a:rPr lang="ko-KR" altLang="en-US" sz="2000" dirty="0" smtClean="0"/>
              <a:t>원소 </a:t>
            </a:r>
            <a:r>
              <a:rPr lang="en-US" altLang="ko-KR" sz="2000" dirty="0"/>
              <a:t>31</a:t>
            </a:r>
            <a:r>
              <a:rPr lang="ko-KR" altLang="en-US" sz="2000" dirty="0"/>
              <a:t>을 선택하여 기준 위치에 있는 원소 </a:t>
            </a:r>
            <a:r>
              <a:rPr lang="en-US" altLang="ko-KR" sz="2000" dirty="0"/>
              <a:t>31</a:t>
            </a:r>
            <a:r>
              <a:rPr lang="ko-KR" altLang="en-US" sz="2000" dirty="0"/>
              <a:t>과 자리 교환</a:t>
            </a:r>
            <a:r>
              <a:rPr lang="en-US" altLang="ko-KR" sz="2000" dirty="0"/>
              <a:t>. (</a:t>
            </a:r>
            <a:r>
              <a:rPr lang="ko-KR" altLang="en-US" sz="2000" dirty="0"/>
              <a:t>제자리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marL="0" lvl="2" indent="0">
              <a:buNone/>
            </a:pPr>
            <a:endParaRPr lang="en-US" altLang="ko-KR" sz="2000" dirty="0" smtClean="0"/>
          </a:p>
          <a:p>
            <a:pPr marL="0" lvl="2" indent="0">
              <a:buNone/>
            </a:pPr>
            <a:endParaRPr lang="en-US" altLang="ko-KR" sz="2000" dirty="0"/>
          </a:p>
          <a:p>
            <a:pPr marL="0" lvl="2" indent="0">
              <a:buNone/>
            </a:pPr>
            <a:endParaRPr lang="en-US" altLang="ko-KR" sz="2000" dirty="0" smtClean="0"/>
          </a:p>
          <a:p>
            <a:pPr marL="0" lvl="2" indent="0">
              <a:buNone/>
            </a:pPr>
            <a:endParaRPr lang="en-US" altLang="ko-KR" sz="2000" dirty="0"/>
          </a:p>
          <a:p>
            <a:pPr marL="0" lvl="2" indent="0">
              <a:buNone/>
            </a:pPr>
            <a:endParaRPr lang="en-US" altLang="ko-KR" sz="2000" dirty="0" smtClean="0"/>
          </a:p>
          <a:p>
            <a:pPr marL="0" lvl="2" indent="0">
              <a:buNone/>
            </a:pPr>
            <a:endParaRPr lang="en-US" altLang="ko-KR" sz="2000" dirty="0"/>
          </a:p>
          <a:p>
            <a:pPr marL="0" lvl="2" indent="0">
              <a:buNone/>
            </a:pPr>
            <a:endParaRPr lang="en-US" altLang="ko-KR" sz="2000" dirty="0" smtClean="0"/>
          </a:p>
          <a:p>
            <a:pPr marL="0" lvl="2" indent="0">
              <a:buNone/>
            </a:pPr>
            <a:endParaRPr lang="en-US" altLang="ko-KR" sz="2000" dirty="0"/>
          </a:p>
          <a:p>
            <a:pPr marL="0" lvl="2" indent="0">
              <a:buNone/>
            </a:pPr>
            <a:endParaRPr lang="en-US" altLang="ko-KR" sz="2000" dirty="0" smtClean="0"/>
          </a:p>
          <a:p>
            <a:pPr lvl="2">
              <a:buNone/>
              <a:defRPr/>
            </a:pPr>
            <a:endParaRPr lang="en-US" altLang="ko-KR" sz="2000" dirty="0" smtClean="0"/>
          </a:p>
          <a:p>
            <a:pPr marL="0" lvl="2" indent="0">
              <a:buNone/>
              <a:defRPr/>
            </a:pPr>
            <a:r>
              <a:rPr lang="ko-KR" altLang="en-US" sz="2000" dirty="0" smtClean="0"/>
              <a:t>마지막에 </a:t>
            </a:r>
            <a:r>
              <a:rPr lang="ko-KR" altLang="en-US" sz="2000" dirty="0"/>
              <a:t>남은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는 전체 원소 중에서 가장 큰 원소로서 이미 마지막 </a:t>
            </a:r>
            <a:r>
              <a:rPr lang="ko-KR" altLang="en-US" sz="2000" dirty="0" smtClean="0"/>
              <a:t>자리에 </a:t>
            </a:r>
            <a:r>
              <a:rPr lang="ko-KR" altLang="en-US" sz="2000" dirty="0"/>
              <a:t>정렬된 상태이므로 실행을 종료하고 선택 정렬이 완성된다</a:t>
            </a:r>
            <a:r>
              <a:rPr lang="en-US" altLang="ko-KR" sz="2000" dirty="0"/>
              <a:t>. </a:t>
            </a:r>
          </a:p>
        </p:txBody>
      </p:sp>
      <p:pic>
        <p:nvPicPr>
          <p:cNvPr id="4" name="Picture 4" descr="417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18" y="1819800"/>
            <a:ext cx="775176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6739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Selection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 smtClean="0">
                <a:solidFill>
                  <a:schemeClr val="accent1"/>
                </a:solidFill>
              </a:rPr>
              <a:t>선택 정렬 알고리즘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2" y="1838425"/>
            <a:ext cx="10799663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selectionSort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(a[],n)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for(i←1;i&lt;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←i+1)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],...,a[n-1]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중에서 가장 작은 원소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a[k]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선택하여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,a[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와 교환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selectionSort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871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</a:t>
            </a:r>
            <a:r>
              <a:rPr lang="en-US" altLang="ko-KR" dirty="0" smtClean="0"/>
              <a:t>Selection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선택 정렬 알고리즘 분석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메모리 사용공간 </a:t>
            </a:r>
          </a:p>
          <a:p>
            <a:pPr lvl="2"/>
            <a:r>
              <a:rPr lang="en-US" altLang="ko-KR" dirty="0">
                <a:latin typeface="맑은 고딕" charset="0"/>
                <a:ea typeface="맑은 고딕" charset="0"/>
              </a:rPr>
              <a:t>n</a:t>
            </a:r>
            <a:r>
              <a:rPr lang="ko-KR" altLang="en-US" dirty="0">
                <a:latin typeface="맑은 고딕" charset="0"/>
                <a:ea typeface="맑은 고딕" charset="0"/>
              </a:rPr>
              <a:t>개의 원소에 대하여 </a:t>
            </a:r>
            <a:r>
              <a:rPr lang="en-US" altLang="ko-KR" dirty="0">
                <a:latin typeface="맑은 고딕" charset="0"/>
                <a:ea typeface="맑은 고딕" charset="0"/>
              </a:rPr>
              <a:t>n</a:t>
            </a:r>
            <a:r>
              <a:rPr lang="ko-KR" altLang="en-US" dirty="0">
                <a:latin typeface="맑은 고딕" charset="0"/>
                <a:ea typeface="맑은 고딕" charset="0"/>
              </a:rPr>
              <a:t>개의 메모리 사용</a:t>
            </a: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비교횟수</a:t>
            </a:r>
          </a:p>
          <a:p>
            <a:pPr lvl="2"/>
            <a:r>
              <a:rPr lang="en-US" altLang="ko-KR" dirty="0">
                <a:latin typeface="맑은 고딕" charset="0"/>
                <a:ea typeface="맑은 고딕" charset="0"/>
              </a:rPr>
              <a:t>1</a:t>
            </a:r>
            <a:r>
              <a:rPr lang="ko-KR" altLang="en-US" dirty="0">
                <a:latin typeface="맑은 고딕" charset="0"/>
                <a:ea typeface="맑은 고딕" charset="0"/>
              </a:rPr>
              <a:t>단계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  <a:r>
              <a:rPr lang="ko-KR" altLang="en-US" dirty="0">
                <a:latin typeface="맑은 고딕" charset="0"/>
                <a:ea typeface="맑은 고딕" charset="0"/>
              </a:rPr>
              <a:t>첫 번째 원소를 기준으로 </a:t>
            </a:r>
            <a:r>
              <a:rPr lang="en-US" altLang="ko-KR" dirty="0">
                <a:latin typeface="맑은 고딕" charset="0"/>
                <a:ea typeface="맑은 고딕" charset="0"/>
              </a:rPr>
              <a:t>n</a:t>
            </a:r>
            <a:r>
              <a:rPr lang="ko-KR" altLang="en-US" dirty="0">
                <a:latin typeface="맑은 고딕" charset="0"/>
                <a:ea typeface="맑은 고딕" charset="0"/>
              </a:rPr>
              <a:t>개의 원소 비교</a:t>
            </a:r>
          </a:p>
          <a:p>
            <a:pPr lvl="2">
              <a:lnSpc>
                <a:spcPct val="70000"/>
              </a:lnSpc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	</a:t>
            </a:r>
            <a:r>
              <a:rPr lang="en-US" altLang="ko-KR" dirty="0">
                <a:latin typeface="맑은 고딕" charset="0"/>
                <a:ea typeface="맑은 고딕" charset="0"/>
              </a:rPr>
              <a:t>2</a:t>
            </a:r>
            <a:r>
              <a:rPr lang="ko-KR" altLang="en-US" dirty="0">
                <a:latin typeface="맑은 고딕" charset="0"/>
                <a:ea typeface="맑은 고딕" charset="0"/>
              </a:rPr>
              <a:t>단계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  <a:r>
              <a:rPr lang="ko-KR" altLang="en-US" dirty="0">
                <a:latin typeface="맑은 고딕" charset="0"/>
                <a:ea typeface="맑은 고딕" charset="0"/>
              </a:rPr>
              <a:t>두 번째 원소를 기준으로 마지막 원소까지 </a:t>
            </a:r>
            <a:r>
              <a:rPr lang="en-US" altLang="ko-KR" dirty="0">
                <a:latin typeface="맑은 고딕" charset="0"/>
                <a:ea typeface="맑은 고딕" charset="0"/>
              </a:rPr>
              <a:t>n-1</a:t>
            </a:r>
            <a:r>
              <a:rPr lang="ko-KR" altLang="en-US" dirty="0">
                <a:latin typeface="맑은 고딕" charset="0"/>
                <a:ea typeface="맑은 고딕" charset="0"/>
              </a:rPr>
              <a:t>개의 원소 비교</a:t>
            </a:r>
          </a:p>
          <a:p>
            <a:pPr lvl="2">
              <a:lnSpc>
                <a:spcPct val="70000"/>
              </a:lnSpc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	</a:t>
            </a: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r>
              <a:rPr lang="ko-KR" altLang="en-US" dirty="0">
                <a:latin typeface="맑은 고딕" charset="0"/>
                <a:ea typeface="맑은 고딕" charset="0"/>
              </a:rPr>
              <a:t>단계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  <a:r>
              <a:rPr lang="ko-KR" altLang="en-US" dirty="0">
                <a:latin typeface="맑은 고딕" charset="0"/>
                <a:ea typeface="맑은 고딕" charset="0"/>
              </a:rPr>
              <a:t>세 번째 원소를 기준으로 마지막 원소까지 </a:t>
            </a:r>
            <a:r>
              <a:rPr lang="en-US" altLang="ko-KR" dirty="0">
                <a:latin typeface="맑은 고딕" charset="0"/>
                <a:ea typeface="맑은 고딕" charset="0"/>
              </a:rPr>
              <a:t>n-2</a:t>
            </a:r>
            <a:r>
              <a:rPr lang="ko-KR" altLang="en-US" dirty="0">
                <a:latin typeface="맑은 고딕" charset="0"/>
                <a:ea typeface="맑은 고딕" charset="0"/>
              </a:rPr>
              <a:t>개의 원소 비교</a:t>
            </a:r>
          </a:p>
          <a:p>
            <a:pPr lvl="2"/>
            <a:r>
              <a:rPr lang="en-US" altLang="ko-KR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atin typeface="맑은 고딕" charset="0"/>
                <a:ea typeface="맑은 고딕" charset="0"/>
              </a:rPr>
              <a:t>단계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atin typeface="맑은 고딕" charset="0"/>
                <a:ea typeface="맑은 고딕" charset="0"/>
              </a:rPr>
              <a:t>번째 원소를 기준으로 </a:t>
            </a:r>
            <a:r>
              <a:rPr lang="en-US" altLang="ko-KR" dirty="0">
                <a:latin typeface="맑은 고딕" charset="0"/>
                <a:ea typeface="맑은 고딕" charset="0"/>
              </a:rPr>
              <a:t>n-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i</a:t>
            </a:r>
            <a:r>
              <a:rPr lang="ko-KR" altLang="en-US" dirty="0">
                <a:latin typeface="맑은 고딕" charset="0"/>
                <a:ea typeface="맑은 고딕" charset="0"/>
              </a:rPr>
              <a:t>개의 원소 비교</a:t>
            </a:r>
          </a:p>
          <a:p>
            <a:pPr lvl="2"/>
            <a:endParaRPr lang="en-US" altLang="ko-KR" dirty="0">
              <a:latin typeface="맑은 고딕" charset="0"/>
              <a:ea typeface="맑은 고딕" charset="0"/>
            </a:endParaRPr>
          </a:p>
          <a:p>
            <a:pPr lvl="2"/>
            <a:endParaRPr lang="en-US" altLang="ko-KR" dirty="0">
              <a:latin typeface="맑은 고딕" charset="0"/>
              <a:ea typeface="맑은 고딕" charset="0"/>
            </a:endParaRPr>
          </a:p>
          <a:p>
            <a:pPr lvl="2"/>
            <a:endParaRPr lang="ko-KR" altLang="en-US" dirty="0">
              <a:latin typeface="맑은 고딕" charset="0"/>
              <a:ea typeface="맑은 고딕" charset="0"/>
            </a:endParaRP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어떤 경우에서나 비교횟수가 같으므로 시간 복잡도는 </a:t>
            </a:r>
            <a:r>
              <a:rPr lang="en-US" altLang="ko-KR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O(n</a:t>
            </a:r>
            <a:r>
              <a:rPr lang="en-US" altLang="ko-KR" b="1" baseline="30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)</a:t>
            </a:r>
            <a:r>
              <a:rPr lang="ko-KR" altLang="en-US" dirty="0">
                <a:latin typeface="맑은 고딕" charset="0"/>
                <a:ea typeface="맑은 고딕" charset="0"/>
              </a:rPr>
              <a:t>이 된다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41525"/>
              </p:ext>
            </p:extLst>
          </p:nvPr>
        </p:nvGraphicFramePr>
        <p:xfrm>
          <a:off x="3676624" y="4433161"/>
          <a:ext cx="4248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비트맵 이미지" r:id="rId4" imgW="2704762" imgH="533474" progId="PBrush">
                  <p:embed/>
                </p:oleObj>
              </mc:Choice>
              <mc:Fallback>
                <p:oleObj name="비트맵 이미지" r:id="rId4" imgW="2704762" imgH="53347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24" y="4433161"/>
                        <a:ext cx="42481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822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</a:t>
            </a:r>
            <a:r>
              <a:rPr lang="en-US" altLang="ko-KR" dirty="0" smtClean="0"/>
              <a:t>Bubble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선택 정렬 프로그램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altLang="ko-KR" dirty="0">
                <a:latin typeface="맑은 고딕" charset="0"/>
                <a:ea typeface="맑은 고딕" charset="0"/>
              </a:rPr>
              <a:t>{69, 10, 30, 2, 16, 8, 31, 22}</a:t>
            </a:r>
            <a:r>
              <a:rPr lang="ko-KR" altLang="en-US" dirty="0">
                <a:latin typeface="맑은 고딕" charset="0"/>
                <a:ea typeface="맑은 고딕" charset="0"/>
              </a:rPr>
              <a:t>의 자료들을 선택 정렬 알고리즘을 사용하여 정렬하는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프로그램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lvl="1">
              <a:buFont typeface="Wingdings" charset="2"/>
              <a:buChar char="§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실행결과</a:t>
            </a:r>
            <a:endParaRPr lang="ko-KR" altLang="en-US" dirty="0"/>
          </a:p>
        </p:txBody>
      </p:sp>
      <p:pic>
        <p:nvPicPr>
          <p:cNvPr id="5" name="그림 5" descr="ch10-예제10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81" y="3200425"/>
            <a:ext cx="6700838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53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</a:t>
            </a:r>
            <a:r>
              <a:rPr lang="en-US" altLang="ko-KR" dirty="0" smtClean="0"/>
              <a:t>Bubble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버블 정렬</a:t>
            </a:r>
            <a:r>
              <a:rPr lang="en-US" altLang="ko-KR" sz="2800" b="1" dirty="0">
                <a:solidFill>
                  <a:schemeClr val="accent1"/>
                </a:solidFill>
              </a:rPr>
              <a:t>(bubble</a:t>
            </a:r>
            <a:r>
              <a:rPr lang="en-US" altLang="ko-KR" sz="2800" b="1" dirty="0">
                <a:solidFill>
                  <a:schemeClr val="accent1"/>
                </a:solidFill>
                <a:latin typeface="Times New Roman" pitchFamily="18" charset="0"/>
              </a:rPr>
              <a:t> </a:t>
            </a:r>
            <a:r>
              <a:rPr lang="en-US" altLang="ko-KR" sz="2800" b="1" dirty="0">
                <a:solidFill>
                  <a:schemeClr val="accent1"/>
                </a:solidFill>
              </a:rPr>
              <a:t>sort) </a:t>
            </a:r>
          </a:p>
          <a:p>
            <a:pPr lvl="1">
              <a:defRPr/>
            </a:pPr>
            <a:r>
              <a:rPr lang="ko-KR" altLang="en-US" sz="2600" dirty="0"/>
              <a:t>인접한 두 개의 원소를 비교하여 자리를 교환하는 방식</a:t>
            </a:r>
          </a:p>
          <a:p>
            <a:pPr lvl="2">
              <a:defRPr/>
            </a:pPr>
            <a:r>
              <a:rPr lang="ko-KR" altLang="en-US" sz="2200" dirty="0"/>
              <a:t>첫 번째 원소부터 마지막 원소까지 반복하여 한 단계가 끝나면 가장 큰 </a:t>
            </a:r>
            <a:r>
              <a:rPr lang="ko-KR" altLang="en-US" sz="2200" dirty="0" smtClean="0"/>
              <a:t>원소가 </a:t>
            </a:r>
            <a:r>
              <a:rPr lang="ko-KR" altLang="en-US" sz="2200" dirty="0"/>
              <a:t>마지막 자리로 정렬</a:t>
            </a:r>
          </a:p>
          <a:p>
            <a:pPr lvl="2">
              <a:defRPr/>
            </a:pPr>
            <a:r>
              <a:rPr lang="ko-KR" altLang="en-US" sz="2200" dirty="0"/>
              <a:t>첫 번째 원소부터 인접한 원소끼리 계속 </a:t>
            </a:r>
            <a:r>
              <a:rPr lang="ko-KR" altLang="en-US" sz="2200" spc="-100" dirty="0"/>
              <a:t>자리를 교환하면서 맨 마지막 자리로 </a:t>
            </a:r>
            <a:r>
              <a:rPr lang="ko-KR" altLang="en-US" sz="2200" dirty="0"/>
              <a:t>이동하는 모습이 </a:t>
            </a:r>
            <a:r>
              <a:rPr lang="ko-KR" altLang="en-US" sz="2200" dirty="0" smtClean="0"/>
              <a:t>방울 </a:t>
            </a:r>
            <a:r>
              <a:rPr lang="ko-KR" altLang="en-US" sz="2200" dirty="0"/>
              <a:t>모양과 같다고 하여 버블</a:t>
            </a:r>
            <a:r>
              <a:rPr lang="en-US" altLang="ko-KR" sz="2200" dirty="0"/>
              <a:t>(bubble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정렬</a:t>
            </a:r>
            <a:endParaRPr lang="en-US" altLang="ko-KR" sz="2200" dirty="0"/>
          </a:p>
          <a:p>
            <a:pPr lvl="2">
              <a:defRPr/>
            </a:pPr>
            <a:endParaRPr lang="en-US" altLang="ko-KR" sz="2200" dirty="0"/>
          </a:p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버블 정렬 수행 과정</a:t>
            </a:r>
          </a:p>
          <a:p>
            <a:pPr lvl="1">
              <a:defRPr/>
            </a:pPr>
            <a:r>
              <a:rPr lang="ko-KR" altLang="en-US" sz="2600" dirty="0" smtClean="0"/>
              <a:t>초기상태</a:t>
            </a:r>
            <a:r>
              <a:rPr lang="en-US" altLang="ko-KR" sz="2600" dirty="0" smtClean="0"/>
              <a:t>: {</a:t>
            </a:r>
            <a:r>
              <a:rPr lang="en-US" altLang="ko-KR" sz="2600" dirty="0"/>
              <a:t>69, 10, 30, 2, 16, 8, 31, 22</a:t>
            </a:r>
            <a:r>
              <a:rPr lang="en-US" altLang="ko-KR" sz="2600" dirty="0" smtClean="0"/>
              <a:t>}</a:t>
            </a:r>
          </a:p>
          <a:p>
            <a:pPr lvl="2">
              <a:buNone/>
              <a:defRPr/>
            </a:pPr>
            <a:r>
              <a:rPr lang="en-US" altLang="ko-KR" sz="2200" dirty="0" smtClean="0"/>
              <a:t>① </a:t>
            </a:r>
            <a:r>
              <a:rPr lang="ko-KR" altLang="en-US" sz="2200" dirty="0" smtClean="0"/>
              <a:t>인접한 두 원소를 비교하여 자리를 교환하는 작업을 첫 번째 원소부터 마지막 원소까지 차례로 반복하여 가장 큰 원소 </a:t>
            </a:r>
            <a:r>
              <a:rPr lang="en-US" altLang="ko-KR" sz="2200" dirty="0" smtClean="0"/>
              <a:t>69</a:t>
            </a:r>
            <a:r>
              <a:rPr lang="ko-KR" altLang="en-US" sz="2200" dirty="0" smtClean="0"/>
              <a:t>를 마지막 자리로 정렬</a:t>
            </a:r>
            <a:r>
              <a:rPr lang="en-US" altLang="ko-KR" sz="2200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878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31173"/>
              </p:ext>
            </p:extLst>
          </p:nvPr>
        </p:nvGraphicFramePr>
        <p:xfrm>
          <a:off x="2036812" y="129816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(69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12866"/>
              </p:ext>
            </p:extLst>
          </p:nvPr>
        </p:nvGraphicFramePr>
        <p:xfrm>
          <a:off x="2036812" y="186374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(69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85022"/>
              </p:ext>
            </p:extLst>
          </p:nvPr>
        </p:nvGraphicFramePr>
        <p:xfrm>
          <a:off x="2036812" y="242931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(69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19049"/>
              </p:ext>
            </p:extLst>
          </p:nvPr>
        </p:nvGraphicFramePr>
        <p:xfrm>
          <a:off x="2036812" y="299488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(69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01578"/>
              </p:ext>
            </p:extLst>
          </p:nvPr>
        </p:nvGraphicFramePr>
        <p:xfrm>
          <a:off x="2036812" y="356045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(69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30379"/>
              </p:ext>
            </p:extLst>
          </p:nvPr>
        </p:nvGraphicFramePr>
        <p:xfrm>
          <a:off x="2036812" y="412602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(69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86096"/>
              </p:ext>
            </p:extLst>
          </p:nvPr>
        </p:nvGraphicFramePr>
        <p:xfrm>
          <a:off x="2036812" y="46916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(69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76365"/>
              </p:ext>
            </p:extLst>
          </p:nvPr>
        </p:nvGraphicFramePr>
        <p:xfrm>
          <a:off x="2036812" y="525716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왼쪽 대괄호 2"/>
          <p:cNvSpPr/>
          <p:nvPr/>
        </p:nvSpPr>
        <p:spPr bwMode="auto">
          <a:xfrm rot="16200000">
            <a:off x="3648849" y="1271210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왼쪽 대괄호 12"/>
          <p:cNvSpPr/>
          <p:nvPr/>
        </p:nvSpPr>
        <p:spPr bwMode="auto">
          <a:xfrm rot="16200000">
            <a:off x="4460244" y="1836782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왼쪽 대괄호 14"/>
          <p:cNvSpPr/>
          <p:nvPr/>
        </p:nvSpPr>
        <p:spPr bwMode="auto">
          <a:xfrm rot="16200000">
            <a:off x="5271639" y="2402354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왼쪽 대괄호 15"/>
          <p:cNvSpPr/>
          <p:nvPr/>
        </p:nvSpPr>
        <p:spPr bwMode="auto">
          <a:xfrm rot="16200000">
            <a:off x="6083034" y="2967926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왼쪽 대괄호 16"/>
          <p:cNvSpPr/>
          <p:nvPr/>
        </p:nvSpPr>
        <p:spPr bwMode="auto">
          <a:xfrm rot="16200000">
            <a:off x="6894429" y="3533498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왼쪽 대괄호 17"/>
          <p:cNvSpPr/>
          <p:nvPr/>
        </p:nvSpPr>
        <p:spPr bwMode="auto">
          <a:xfrm rot="16200000">
            <a:off x="7705824" y="4099070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왼쪽 대괄호 18"/>
          <p:cNvSpPr/>
          <p:nvPr/>
        </p:nvSpPr>
        <p:spPr bwMode="auto">
          <a:xfrm rot="16200000">
            <a:off x="8517217" y="4664642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</p:spPr>
        <p:txBody>
          <a:bodyPr/>
          <a:lstStyle/>
          <a:p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 -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Bubble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62632"/>
              </p:ext>
            </p:extLst>
          </p:nvPr>
        </p:nvGraphicFramePr>
        <p:xfrm>
          <a:off x="2007134" y="604502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28921"/>
              </p:ext>
            </p:extLst>
          </p:nvPr>
        </p:nvGraphicFramePr>
        <p:xfrm>
          <a:off x="2007134" y="16329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03658"/>
              </p:ext>
            </p:extLst>
          </p:nvPr>
        </p:nvGraphicFramePr>
        <p:xfrm>
          <a:off x="2007134" y="236826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84924"/>
              </p:ext>
            </p:extLst>
          </p:nvPr>
        </p:nvGraphicFramePr>
        <p:xfrm>
          <a:off x="2007134" y="310361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2429"/>
              </p:ext>
            </p:extLst>
          </p:nvPr>
        </p:nvGraphicFramePr>
        <p:xfrm>
          <a:off x="2007134" y="383897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04090"/>
              </p:ext>
            </p:extLst>
          </p:nvPr>
        </p:nvGraphicFramePr>
        <p:xfrm>
          <a:off x="2007134" y="457432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70923"/>
              </p:ext>
            </p:extLst>
          </p:nvPr>
        </p:nvGraphicFramePr>
        <p:xfrm>
          <a:off x="2007134" y="530967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(31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왼쪽 대괄호 25"/>
          <p:cNvSpPr/>
          <p:nvPr/>
        </p:nvSpPr>
        <p:spPr bwMode="auto">
          <a:xfrm rot="16200000">
            <a:off x="3591981" y="1606357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왼쪽 대괄호 26"/>
          <p:cNvSpPr/>
          <p:nvPr/>
        </p:nvSpPr>
        <p:spPr bwMode="auto">
          <a:xfrm rot="16200000">
            <a:off x="4400101" y="2341709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왼쪽 대괄호 27"/>
          <p:cNvSpPr/>
          <p:nvPr/>
        </p:nvSpPr>
        <p:spPr bwMode="auto">
          <a:xfrm rot="16200000">
            <a:off x="5208221" y="3077061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왼쪽 대괄호 28"/>
          <p:cNvSpPr/>
          <p:nvPr/>
        </p:nvSpPr>
        <p:spPr bwMode="auto">
          <a:xfrm rot="16200000">
            <a:off x="6016341" y="3812413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왼쪽 대괄호 29"/>
          <p:cNvSpPr/>
          <p:nvPr/>
        </p:nvSpPr>
        <p:spPr bwMode="auto">
          <a:xfrm rot="16200000">
            <a:off x="6824461" y="4547765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왼쪽 대괄호 30"/>
          <p:cNvSpPr/>
          <p:nvPr/>
        </p:nvSpPr>
        <p:spPr bwMode="auto">
          <a:xfrm rot="16200000">
            <a:off x="7632583" y="5283117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8299" y="854817"/>
            <a:ext cx="114340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0" lvl="2" indent="-276225">
              <a:buFontTx/>
              <a:buNone/>
              <a:defRPr/>
            </a:pPr>
            <a:r>
              <a:rPr lang="en-US" altLang="ko-KR" sz="2000" dirty="0">
                <a:latin typeface="+mn-ea"/>
              </a:rPr>
              <a:t>② </a:t>
            </a:r>
            <a:r>
              <a:rPr lang="ko-KR" altLang="en-US" sz="2000" dirty="0">
                <a:latin typeface="+mn-ea"/>
              </a:rPr>
              <a:t>버블 정렬을 수행하여 나머지 원소 중에서 가장 큰 원소 </a:t>
            </a:r>
            <a:r>
              <a:rPr lang="en-US" altLang="ko-KR" sz="2000" dirty="0">
                <a:latin typeface="+mn-ea"/>
              </a:rPr>
              <a:t>31</a:t>
            </a:r>
            <a:r>
              <a:rPr lang="ko-KR" altLang="en-US" sz="2000" dirty="0">
                <a:latin typeface="+mn-ea"/>
              </a:rPr>
              <a:t>을 </a:t>
            </a:r>
            <a:r>
              <a:rPr lang="ko-KR" altLang="en-US" sz="2000" dirty="0" smtClean="0">
                <a:latin typeface="+mn-ea"/>
              </a:rPr>
              <a:t>끝에서 두 </a:t>
            </a:r>
            <a:r>
              <a:rPr lang="ko-KR" altLang="en-US" sz="2000" dirty="0">
                <a:latin typeface="+mn-ea"/>
              </a:rPr>
              <a:t>번째 자리로 정렬</a:t>
            </a:r>
            <a:r>
              <a:rPr lang="en-US" altLang="ko-KR" sz="2000" dirty="0">
                <a:latin typeface="+mn-ea"/>
              </a:rPr>
              <a:t>. </a:t>
            </a: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</p:spPr>
        <p:txBody>
          <a:bodyPr/>
          <a:lstStyle/>
          <a:p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 -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Bubble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9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3408"/>
              </p:ext>
            </p:extLst>
          </p:nvPr>
        </p:nvGraphicFramePr>
        <p:xfrm>
          <a:off x="2032000" y="179937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90875"/>
              </p:ext>
            </p:extLst>
          </p:nvPr>
        </p:nvGraphicFramePr>
        <p:xfrm>
          <a:off x="2032000" y="620627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07471"/>
              </p:ext>
            </p:extLst>
          </p:nvPr>
        </p:nvGraphicFramePr>
        <p:xfrm>
          <a:off x="2032000" y="268075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7968"/>
              </p:ext>
            </p:extLst>
          </p:nvPr>
        </p:nvGraphicFramePr>
        <p:xfrm>
          <a:off x="2032000" y="35621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92383"/>
              </p:ext>
            </p:extLst>
          </p:nvPr>
        </p:nvGraphicFramePr>
        <p:xfrm>
          <a:off x="2032000" y="44435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19754"/>
              </p:ext>
            </p:extLst>
          </p:nvPr>
        </p:nvGraphicFramePr>
        <p:xfrm>
          <a:off x="2032000" y="532489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(30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왼쪽 대괄호 9"/>
          <p:cNvSpPr/>
          <p:nvPr/>
        </p:nvSpPr>
        <p:spPr bwMode="auto">
          <a:xfrm rot="16200000">
            <a:off x="3591981" y="1769631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왼쪽 대괄호 10"/>
          <p:cNvSpPr/>
          <p:nvPr/>
        </p:nvSpPr>
        <p:spPr bwMode="auto">
          <a:xfrm rot="16200000">
            <a:off x="6881281" y="5295151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왼쪽 대괄호 12"/>
          <p:cNvSpPr/>
          <p:nvPr/>
        </p:nvSpPr>
        <p:spPr bwMode="auto">
          <a:xfrm rot="16200000">
            <a:off x="4414306" y="2651011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왼쪽 대괄호 13"/>
          <p:cNvSpPr/>
          <p:nvPr/>
        </p:nvSpPr>
        <p:spPr bwMode="auto">
          <a:xfrm rot="16200000">
            <a:off x="5236631" y="3532391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왼쪽 대괄호 14"/>
          <p:cNvSpPr/>
          <p:nvPr/>
        </p:nvSpPr>
        <p:spPr bwMode="auto">
          <a:xfrm rot="16200000">
            <a:off x="6058956" y="4413771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299" y="1199450"/>
            <a:ext cx="114340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0" lvl="2" indent="-276225">
              <a:buFontTx/>
              <a:buNone/>
              <a:defRPr/>
            </a:pPr>
            <a:r>
              <a:rPr lang="ko-KR" altLang="en-US" sz="2000" dirty="0">
                <a:latin typeface="+mn-ea"/>
              </a:rPr>
              <a:t>③ 버블 정렬을 수행하여 나머지 원소 중에서 가장 큰 원소 </a:t>
            </a:r>
            <a:r>
              <a:rPr lang="en-US" altLang="ko-KR" sz="2000" dirty="0">
                <a:latin typeface="+mn-ea"/>
              </a:rPr>
              <a:t>30</a:t>
            </a:r>
            <a:r>
              <a:rPr lang="ko-KR" altLang="en-US" sz="2000" dirty="0">
                <a:latin typeface="+mn-ea"/>
              </a:rPr>
              <a:t>을 </a:t>
            </a:r>
            <a:r>
              <a:rPr lang="ko-KR" altLang="en-US" sz="2000" dirty="0" smtClean="0">
                <a:latin typeface="+mn-ea"/>
              </a:rPr>
              <a:t>끝에서 세 </a:t>
            </a:r>
            <a:r>
              <a:rPr lang="ko-KR" altLang="en-US" sz="2000" dirty="0">
                <a:latin typeface="+mn-ea"/>
              </a:rPr>
              <a:t>번째 자리로 정렬</a:t>
            </a:r>
            <a:r>
              <a:rPr lang="en-US" altLang="ko-KR" sz="2000" dirty="0">
                <a:latin typeface="+mn-ea"/>
              </a:rPr>
              <a:t>. </a:t>
            </a: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</p:spPr>
        <p:txBody>
          <a:bodyPr/>
          <a:lstStyle/>
          <a:p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 -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Bubble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29438"/>
              </p:ext>
            </p:extLst>
          </p:nvPr>
        </p:nvGraphicFramePr>
        <p:xfrm>
          <a:off x="2032000" y="622305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934"/>
              </p:ext>
            </p:extLst>
          </p:nvPr>
        </p:nvGraphicFramePr>
        <p:xfrm>
          <a:off x="2032000" y="181615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92863"/>
              </p:ext>
            </p:extLst>
          </p:nvPr>
        </p:nvGraphicFramePr>
        <p:xfrm>
          <a:off x="2032000" y="291787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03561"/>
              </p:ext>
            </p:extLst>
          </p:nvPr>
        </p:nvGraphicFramePr>
        <p:xfrm>
          <a:off x="2032000" y="401960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09722"/>
              </p:ext>
            </p:extLst>
          </p:nvPr>
        </p:nvGraphicFramePr>
        <p:xfrm>
          <a:off x="2032000" y="512133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왼쪽 대괄호 8"/>
          <p:cNvSpPr/>
          <p:nvPr/>
        </p:nvSpPr>
        <p:spPr bwMode="auto">
          <a:xfrm rot="16200000">
            <a:off x="3642781" y="1794982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왼쪽 대괄호 9"/>
          <p:cNvSpPr/>
          <p:nvPr/>
        </p:nvSpPr>
        <p:spPr bwMode="auto">
          <a:xfrm rot="16200000">
            <a:off x="6081181" y="5100160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왼쪽 대괄호 10"/>
          <p:cNvSpPr/>
          <p:nvPr/>
        </p:nvSpPr>
        <p:spPr bwMode="auto">
          <a:xfrm rot="16200000">
            <a:off x="4392081" y="2896708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왼쪽 대괄호 11"/>
          <p:cNvSpPr/>
          <p:nvPr/>
        </p:nvSpPr>
        <p:spPr bwMode="auto">
          <a:xfrm rot="16200000">
            <a:off x="5268381" y="3998434"/>
            <a:ext cx="97558" cy="803708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8300" y="1216228"/>
            <a:ext cx="11330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0" lvl="2" indent="-276225">
              <a:buFontTx/>
              <a:buNone/>
              <a:defRPr/>
            </a:pPr>
            <a:r>
              <a:rPr lang="ko-KR" altLang="en-US" sz="2000" dirty="0">
                <a:latin typeface="+mn-ea"/>
              </a:rPr>
              <a:t>④ 버블 정렬을 수행하여 나머지 원소 중에서 가장 큰 원소 </a:t>
            </a:r>
            <a:r>
              <a:rPr lang="en-US" altLang="ko-KR" sz="2000" dirty="0">
                <a:latin typeface="+mn-ea"/>
              </a:rPr>
              <a:t>22</a:t>
            </a:r>
            <a:r>
              <a:rPr lang="ko-KR" altLang="en-US" sz="2000" dirty="0">
                <a:latin typeface="+mn-ea"/>
              </a:rPr>
              <a:t>를 끝에서 </a:t>
            </a:r>
            <a:r>
              <a:rPr lang="ko-KR" altLang="en-US" sz="2000" dirty="0" smtClean="0">
                <a:latin typeface="+mn-ea"/>
              </a:rPr>
              <a:t>네 </a:t>
            </a:r>
            <a:r>
              <a:rPr lang="ko-KR" altLang="en-US" sz="2000" dirty="0">
                <a:latin typeface="+mn-ea"/>
              </a:rPr>
              <a:t>번째 자리로 정렬</a:t>
            </a:r>
            <a:r>
              <a:rPr lang="en-US" altLang="ko-KR" sz="2000" dirty="0">
                <a:latin typeface="+mn-ea"/>
              </a:rPr>
              <a:t>. 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</p:spPr>
        <p:txBody>
          <a:bodyPr/>
          <a:lstStyle/>
          <a:p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 -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Bubble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9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58746" cy="51845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알고리즘의 표현 방법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400" dirty="0"/>
              <a:t>자연어를 이용한 서술적 표현 방법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400" dirty="0"/>
              <a:t>순서도</a:t>
            </a:r>
            <a:r>
              <a:rPr lang="en-US" altLang="ko-KR" sz="2400" dirty="0"/>
              <a:t>(Flow chart)</a:t>
            </a:r>
            <a:r>
              <a:rPr lang="ko-KR" altLang="en-US" sz="2400" dirty="0"/>
              <a:t>를 이용한 도식화 표현 방법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400" dirty="0"/>
              <a:t>프로그래밍 언어를 이용한 구체화 방법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400" dirty="0"/>
              <a:t>가상코드</a:t>
            </a:r>
            <a:r>
              <a:rPr lang="en-US" altLang="ko-KR" sz="2400" dirty="0"/>
              <a:t>(Pseudo-code)</a:t>
            </a:r>
            <a:r>
              <a:rPr lang="ko-KR" altLang="en-US" sz="2400" dirty="0"/>
              <a:t>를 이용한 추상화 방법</a:t>
            </a:r>
          </a:p>
          <a:p>
            <a:pPr lvl="2">
              <a:defRPr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356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35098"/>
              </p:ext>
            </p:extLst>
          </p:nvPr>
        </p:nvGraphicFramePr>
        <p:xfrm>
          <a:off x="2032000" y="536668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87904"/>
              </p:ext>
            </p:extLst>
          </p:nvPr>
        </p:nvGraphicFramePr>
        <p:xfrm>
          <a:off x="2032000" y="185809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06165"/>
              </p:ext>
            </p:extLst>
          </p:nvPr>
        </p:nvGraphicFramePr>
        <p:xfrm>
          <a:off x="2032000" y="302762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1978"/>
              </p:ext>
            </p:extLst>
          </p:nvPr>
        </p:nvGraphicFramePr>
        <p:xfrm>
          <a:off x="2032000" y="419715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8299" y="1258174"/>
            <a:ext cx="11584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0" lvl="2" indent="-276225">
              <a:buFontTx/>
              <a:buNone/>
              <a:defRPr/>
            </a:pPr>
            <a:r>
              <a:rPr lang="ko-KR" altLang="en-US" sz="2000" dirty="0">
                <a:latin typeface="+mn-ea"/>
              </a:rPr>
              <a:t>⑤ 버블 정렬을 수행하여 나머지 원소 중에서 가장 큰 원소 </a:t>
            </a:r>
            <a:r>
              <a:rPr lang="en-US" altLang="ko-KR" sz="2000" dirty="0">
                <a:latin typeface="+mn-ea"/>
              </a:rPr>
              <a:t>16</a:t>
            </a:r>
            <a:r>
              <a:rPr lang="ko-KR" altLang="en-US" sz="2000" dirty="0">
                <a:latin typeface="+mn-ea"/>
              </a:rPr>
              <a:t>을 끝에서 다섯 번째 자리로 정렬</a:t>
            </a:r>
            <a:r>
              <a:rPr lang="en-US" altLang="ko-KR" sz="2000" dirty="0">
                <a:latin typeface="+mn-ea"/>
              </a:rPr>
              <a:t>. 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</p:spPr>
        <p:txBody>
          <a:bodyPr/>
          <a:lstStyle/>
          <a:p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 -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Bubble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2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85118"/>
              </p:ext>
            </p:extLst>
          </p:nvPr>
        </p:nvGraphicFramePr>
        <p:xfrm>
          <a:off x="2032000" y="19168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9591"/>
              </p:ext>
            </p:extLst>
          </p:nvPr>
        </p:nvGraphicFramePr>
        <p:xfrm>
          <a:off x="2032000" y="25052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68512"/>
              </p:ext>
            </p:extLst>
          </p:nvPr>
        </p:nvGraphicFramePr>
        <p:xfrm>
          <a:off x="2032000" y="309368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31017"/>
              </p:ext>
            </p:extLst>
          </p:nvPr>
        </p:nvGraphicFramePr>
        <p:xfrm>
          <a:off x="2032000" y="47870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91246"/>
              </p:ext>
            </p:extLst>
          </p:nvPr>
        </p:nvGraphicFramePr>
        <p:xfrm>
          <a:off x="2032000" y="41647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68299" y="1316896"/>
            <a:ext cx="11650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0" lvl="2" indent="-276225">
              <a:buFontTx/>
              <a:buNone/>
              <a:defRPr/>
            </a:pPr>
            <a:r>
              <a:rPr lang="ko-KR" altLang="en-US" sz="2000" dirty="0">
                <a:latin typeface="+mn-ea"/>
              </a:rPr>
              <a:t>⑥ 버블 정렬을 수행하여 나머지 원소 중에서 가장 큰 원소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을 끝에서 여섯 번째 자리로 정렬</a:t>
            </a:r>
            <a:r>
              <a:rPr lang="en-US" altLang="ko-KR" sz="2000" dirty="0">
                <a:latin typeface="+mn-ea"/>
              </a:rPr>
              <a:t>.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8299" y="3602896"/>
            <a:ext cx="11650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0" lvl="2" indent="-276225">
              <a:buFontTx/>
              <a:buNone/>
              <a:defRPr/>
            </a:pPr>
            <a:r>
              <a:rPr lang="ko-KR" altLang="en-US" sz="2000" dirty="0">
                <a:latin typeface="+mn-ea"/>
              </a:rPr>
              <a:t>⑦ 버블 정렬을 수행하여 나머지 원소 중에서 가장 큰 원소 </a:t>
            </a:r>
            <a:r>
              <a:rPr lang="en-US" altLang="ko-KR" sz="2000" dirty="0">
                <a:latin typeface="+mn-ea"/>
              </a:rPr>
              <a:t>8</a:t>
            </a:r>
            <a:r>
              <a:rPr lang="ko-KR" altLang="en-US" sz="2000" dirty="0">
                <a:latin typeface="+mn-ea"/>
              </a:rPr>
              <a:t>을 끝에서 일곱 번째 자리로 정렬</a:t>
            </a:r>
            <a:r>
              <a:rPr lang="en-US" altLang="ko-KR" sz="2000" dirty="0">
                <a:latin typeface="+mn-ea"/>
              </a:rPr>
              <a:t>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8299" y="5279296"/>
            <a:ext cx="116508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0" lvl="2" indent="-276225">
              <a:buFontTx/>
              <a:buNone/>
              <a:defRPr/>
            </a:pPr>
            <a:r>
              <a:rPr lang="ko-KR" altLang="en-US" sz="2000" dirty="0">
                <a:latin typeface="+mn-ea"/>
              </a:rPr>
              <a:t>마지막에 남은 첫 번째 원소는 전체 원소 중에서 가장 작은 원소로 이미 정렬된 상태이므로 실행을 </a:t>
            </a:r>
            <a:r>
              <a:rPr lang="ko-KR" altLang="en-US" sz="2000" dirty="0" smtClean="0">
                <a:latin typeface="+mn-ea"/>
              </a:rPr>
              <a:t>종료하고 </a:t>
            </a:r>
            <a:r>
              <a:rPr lang="ko-KR" altLang="en-US" sz="2000" dirty="0">
                <a:latin typeface="+mn-ea"/>
              </a:rPr>
              <a:t>버블 정렬이 완성된다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61328"/>
              </p:ext>
            </p:extLst>
          </p:nvPr>
        </p:nvGraphicFramePr>
        <p:xfrm>
          <a:off x="2032000" y="61332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</p:spPr>
        <p:txBody>
          <a:bodyPr/>
          <a:lstStyle/>
          <a:p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 -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Bubble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Sort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4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Bubble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 smtClean="0">
                <a:solidFill>
                  <a:schemeClr val="accent1"/>
                </a:solidFill>
              </a:rPr>
              <a:t>버블 </a:t>
            </a:r>
            <a:r>
              <a:rPr lang="ko-KR" altLang="en-US" sz="2800" b="1" dirty="0">
                <a:solidFill>
                  <a:schemeClr val="accent1"/>
                </a:solidFill>
              </a:rPr>
              <a:t>정렬 알고리즘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2" y="1838425"/>
            <a:ext cx="10490198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bubbleSort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(a[],n)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for(i←1;i&lt;</a:t>
            </a:r>
            <a:r>
              <a:rPr lang="en-US" altLang="ko-K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←i+1){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for(j←0;j&lt;i;j←j+1){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if(a[j]&gt;a[j+1])then{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temp←a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[j];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a[j]←a[j+1];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a[j+1]←temp; 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ko-K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bubbleSort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468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Bubble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버블 정렬 알고리즘 분석</a:t>
            </a:r>
          </a:p>
          <a:p>
            <a:pPr lvl="1">
              <a:defRPr/>
            </a:pPr>
            <a:r>
              <a:rPr lang="ko-KR" altLang="en-US" sz="2400" dirty="0"/>
              <a:t>메모리 사용공간 </a:t>
            </a:r>
          </a:p>
          <a:p>
            <a:pPr lvl="2">
              <a:defRPr/>
            </a:pPr>
            <a:r>
              <a:rPr lang="en-US" altLang="ko-KR" sz="2000" dirty="0"/>
              <a:t>n</a:t>
            </a:r>
            <a:r>
              <a:rPr lang="ko-KR" altLang="en-US" sz="2000" dirty="0"/>
              <a:t>개의 원소에 대하여 </a:t>
            </a:r>
            <a:r>
              <a:rPr lang="en-US" altLang="ko-KR" sz="2000" dirty="0"/>
              <a:t>n</a:t>
            </a:r>
            <a:r>
              <a:rPr lang="ko-KR" altLang="en-US" sz="2000" dirty="0"/>
              <a:t>개의 메모리 사용</a:t>
            </a:r>
          </a:p>
          <a:p>
            <a:pPr lvl="1">
              <a:defRPr/>
            </a:pPr>
            <a:r>
              <a:rPr lang="ko-KR" altLang="en-US" sz="2400" dirty="0"/>
              <a:t>연산 시간</a:t>
            </a:r>
          </a:p>
          <a:p>
            <a:pPr lvl="2">
              <a:defRPr/>
            </a:pPr>
            <a:r>
              <a:rPr lang="ko-KR" altLang="en-US" sz="2000" dirty="0"/>
              <a:t>최선의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자료가 이미 정렬되어있는 경우</a:t>
            </a:r>
          </a:p>
          <a:p>
            <a:pPr lvl="3">
              <a:defRPr/>
            </a:pPr>
            <a:r>
              <a:rPr lang="ko-KR" altLang="en-US" sz="1800" dirty="0"/>
              <a:t>비교횟수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i</a:t>
            </a:r>
            <a:r>
              <a:rPr lang="ko-KR" altLang="en-US" sz="1800" dirty="0"/>
              <a:t>번째 원소를 </a:t>
            </a:r>
            <a:r>
              <a:rPr lang="en-US" altLang="ko-KR" sz="1800" dirty="0"/>
              <a:t>(n-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</a:t>
            </a:r>
            <a:r>
              <a:rPr lang="ko-KR" altLang="en-US" sz="1800" dirty="0"/>
              <a:t>번 비교하므로</a:t>
            </a:r>
            <a:r>
              <a:rPr lang="en-US" altLang="ko-KR" sz="1800" dirty="0"/>
              <a:t>, n(n-1)/2 </a:t>
            </a:r>
            <a:r>
              <a:rPr lang="ko-KR" altLang="en-US" sz="1800" dirty="0"/>
              <a:t>번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800" dirty="0"/>
              <a:t>자리교환횟수 </a:t>
            </a:r>
            <a:r>
              <a:rPr lang="en-US" altLang="ko-KR" sz="1800" dirty="0"/>
              <a:t>: </a:t>
            </a:r>
            <a:r>
              <a:rPr lang="ko-KR" altLang="en-US" sz="1800" dirty="0"/>
              <a:t>자리교환이 발생하지 않음</a:t>
            </a:r>
            <a:endParaRPr lang="en-US" altLang="ko-KR" sz="1800" dirty="0"/>
          </a:p>
          <a:p>
            <a:pPr lvl="3">
              <a:lnSpc>
                <a:spcPct val="150000"/>
              </a:lnSpc>
              <a:defRPr/>
            </a:pPr>
            <a:endParaRPr lang="en-US" altLang="ko-KR" sz="800" dirty="0"/>
          </a:p>
          <a:p>
            <a:pPr lvl="2">
              <a:defRPr/>
            </a:pPr>
            <a:r>
              <a:rPr lang="ko-KR" altLang="en-US" sz="2000" dirty="0"/>
              <a:t>최악의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자료가 역순으로 정렬되어있는 경우</a:t>
            </a:r>
          </a:p>
          <a:p>
            <a:pPr lvl="3">
              <a:defRPr/>
            </a:pPr>
            <a:r>
              <a:rPr lang="ko-KR" altLang="en-US" sz="1800" dirty="0"/>
              <a:t>비교횟수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i</a:t>
            </a:r>
            <a:r>
              <a:rPr lang="ko-KR" altLang="en-US" sz="1800" dirty="0"/>
              <a:t>번째 원소를 </a:t>
            </a:r>
            <a:r>
              <a:rPr lang="en-US" altLang="ko-KR" sz="1800" dirty="0"/>
              <a:t>(n-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</a:t>
            </a:r>
            <a:r>
              <a:rPr lang="ko-KR" altLang="en-US" sz="1800" dirty="0"/>
              <a:t>번 비교하므로</a:t>
            </a:r>
            <a:r>
              <a:rPr lang="en-US" altLang="ko-KR" sz="1800" dirty="0"/>
              <a:t>, n(n-1)/2 </a:t>
            </a:r>
            <a:r>
              <a:rPr lang="ko-KR" altLang="en-US" sz="1800" dirty="0"/>
              <a:t>번</a:t>
            </a:r>
          </a:p>
          <a:p>
            <a:pPr lvl="3">
              <a:defRPr/>
            </a:pPr>
            <a:r>
              <a:rPr lang="ko-KR" altLang="en-US" sz="1800" dirty="0"/>
              <a:t>자리교환횟수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i</a:t>
            </a:r>
            <a:r>
              <a:rPr lang="ko-KR" altLang="en-US" sz="1800" dirty="0"/>
              <a:t>번째 원소를 </a:t>
            </a:r>
            <a:r>
              <a:rPr lang="en-US" altLang="ko-KR" sz="1800" dirty="0"/>
              <a:t>(n-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</a:t>
            </a:r>
            <a:r>
              <a:rPr lang="ko-KR" altLang="en-US" sz="1800" dirty="0"/>
              <a:t>번 교환하므로</a:t>
            </a:r>
            <a:r>
              <a:rPr lang="en-US" altLang="ko-KR" sz="1800" dirty="0"/>
              <a:t>, n(n-1)/2 </a:t>
            </a:r>
            <a:r>
              <a:rPr lang="ko-KR" altLang="en-US" sz="1800" dirty="0"/>
              <a:t>번</a:t>
            </a:r>
          </a:p>
          <a:p>
            <a:pPr lvl="3">
              <a:defRPr/>
            </a:pPr>
            <a:endParaRPr lang="ko-KR" altLang="en-US" sz="1800" dirty="0"/>
          </a:p>
          <a:p>
            <a:pPr lvl="2">
              <a:defRPr/>
            </a:pPr>
            <a:r>
              <a:rPr lang="ko-KR" altLang="en-US" sz="2000" dirty="0"/>
              <a:t> 평균 시간 복잡도는 </a:t>
            </a:r>
            <a:r>
              <a:rPr lang="en-US" altLang="ko-KR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</a:t>
            </a:r>
            <a:r>
              <a:rPr lang="en-US" altLang="ko-KR" sz="2000" b="1" baseline="30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ko-KR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ko-KR" altLang="en-US" sz="2000" dirty="0"/>
              <a:t>이 된다</a:t>
            </a:r>
            <a:r>
              <a:rPr lang="en-US" altLang="ko-KR" sz="2000" dirty="0"/>
              <a:t>.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7516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Bubble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버블 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정렬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프로그램</a:t>
            </a:r>
          </a:p>
          <a:p>
            <a:pPr lvl="1">
              <a:buFont typeface="Wingdings" charset="2"/>
              <a:buChar char="§"/>
            </a:pPr>
            <a:r>
              <a:rPr lang="ko-KR" altLang="en-US" sz="2000" dirty="0">
                <a:latin typeface="맑은 고딕" charset="0"/>
                <a:ea typeface="맑은 고딕" charset="0"/>
              </a:rPr>
              <a:t>정렬할 자료 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: </a:t>
            </a:r>
          </a:p>
          <a:p>
            <a:pPr lvl="1">
              <a:buNone/>
            </a:pPr>
            <a:r>
              <a:rPr lang="en-US" altLang="ko-KR" sz="2000" dirty="0">
                <a:latin typeface="맑은 고딕" charset="0"/>
                <a:ea typeface="맑은 고딕" charset="0"/>
              </a:rPr>
              <a:t>{69, 10, 30, 2, 16, 8, 31, 22}</a:t>
            </a:r>
          </a:p>
          <a:p>
            <a:pPr lvl="1">
              <a:buFont typeface="Wingdings" charset="2"/>
              <a:buChar char="§"/>
            </a:pPr>
            <a:endParaRPr lang="en-US" altLang="ko-KR" sz="2000" dirty="0">
              <a:latin typeface="맑은 고딕" charset="0"/>
              <a:ea typeface="맑은 고딕" charset="0"/>
            </a:endParaRPr>
          </a:p>
          <a:p>
            <a:pPr lvl="1">
              <a:buFont typeface="Wingdings" charset="2"/>
              <a:buChar char="§"/>
            </a:pPr>
            <a:r>
              <a:rPr lang="ko-KR" altLang="en-US" sz="2000" dirty="0">
                <a:latin typeface="맑은 고딕" charset="0"/>
                <a:ea typeface="맑은 고딕" charset="0"/>
              </a:rPr>
              <a:t>실행 결과 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&gt; </a:t>
            </a:r>
          </a:p>
          <a:p>
            <a:endParaRPr lang="ko-KR" altLang="en-US" dirty="0"/>
          </a:p>
        </p:txBody>
      </p:sp>
      <p:pic>
        <p:nvPicPr>
          <p:cNvPr id="4" name="그림 5" descr="ch10-예제10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54" y="1052736"/>
            <a:ext cx="3522522" cy="537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1741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</a:t>
            </a:r>
            <a:r>
              <a:rPr lang="en-US" altLang="ko-KR" dirty="0" smtClean="0"/>
              <a:t>Quick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 err="1">
                <a:solidFill>
                  <a:schemeClr val="accent1"/>
                </a:solidFill>
              </a:rPr>
              <a:t>퀵</a:t>
            </a:r>
            <a:r>
              <a:rPr lang="ko-KR" altLang="en-US" sz="2800" b="1" dirty="0">
                <a:solidFill>
                  <a:schemeClr val="accent1"/>
                </a:solidFill>
              </a:rPr>
              <a:t> 정렬</a:t>
            </a:r>
            <a:r>
              <a:rPr lang="en-US" altLang="ko-KR" sz="2800" b="1" dirty="0">
                <a:solidFill>
                  <a:schemeClr val="accent1"/>
                </a:solidFill>
              </a:rPr>
              <a:t>(quick sort) </a:t>
            </a:r>
          </a:p>
          <a:p>
            <a:pPr lvl="1">
              <a:defRPr/>
            </a:pPr>
            <a:r>
              <a:rPr lang="ko-KR" altLang="en-US" sz="2400" dirty="0"/>
              <a:t>정렬할 전체 원소에 대해서 정렬을 </a:t>
            </a:r>
            <a:r>
              <a:rPr lang="ko-KR" altLang="en-US" sz="2400" spc="-100" dirty="0"/>
              <a:t>수행하지 않고</a:t>
            </a:r>
            <a:r>
              <a:rPr lang="en-US" altLang="ko-KR" sz="2400" spc="-100" dirty="0"/>
              <a:t>, </a:t>
            </a:r>
            <a:r>
              <a:rPr lang="ko-KR" altLang="en-US" sz="2400" spc="-100" dirty="0"/>
              <a:t>기준 값을 중심으로 </a:t>
            </a:r>
            <a:r>
              <a:rPr lang="ko-KR" altLang="en-US" sz="2400" dirty="0"/>
              <a:t>왼쪽 부분 집합과 오른쪽 부분 집합으로 분할하여 정렬하는 방법</a:t>
            </a:r>
          </a:p>
          <a:p>
            <a:pPr lvl="2">
              <a:defRPr/>
            </a:pPr>
            <a:endParaRPr lang="en-US" altLang="ko-KR" sz="2000" dirty="0" smtClean="0"/>
          </a:p>
          <a:p>
            <a:pPr lvl="2">
              <a:defRPr/>
            </a:pPr>
            <a:r>
              <a:rPr lang="ko-KR" altLang="en-US" sz="2000" dirty="0" smtClean="0"/>
              <a:t>왼쪽 </a:t>
            </a:r>
            <a:r>
              <a:rPr lang="ko-KR" altLang="en-US" sz="2000" dirty="0"/>
              <a:t>부분 집합에는 기준 값보다 작은 원소들을 이동시키고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 부분 집합에는 기준 값보다 큰 원소들을 이동시킨다</a:t>
            </a:r>
            <a:r>
              <a:rPr lang="en-US" altLang="ko-KR" sz="2000" dirty="0"/>
              <a:t>. </a:t>
            </a:r>
          </a:p>
          <a:p>
            <a:pPr lvl="2">
              <a:defRPr/>
            </a:pPr>
            <a:endParaRPr lang="en-US" altLang="ko-KR" sz="2000" dirty="0" smtClean="0"/>
          </a:p>
          <a:p>
            <a:pPr lvl="2">
              <a:defRPr/>
            </a:pPr>
            <a:r>
              <a:rPr lang="ko-KR" altLang="en-US" sz="2000" dirty="0" smtClean="0"/>
              <a:t>기준 </a:t>
            </a:r>
            <a:r>
              <a:rPr lang="ko-KR" altLang="en-US" sz="2000" dirty="0"/>
              <a:t>값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피봇</a:t>
            </a:r>
            <a:r>
              <a:rPr lang="en-US" altLang="ko-KR" sz="2000" dirty="0"/>
              <a:t>(pivot)</a:t>
            </a:r>
          </a:p>
          <a:p>
            <a:pPr lvl="3">
              <a:buFont typeface="Arial" charset="0"/>
              <a:buChar char="−"/>
              <a:defRPr/>
            </a:pPr>
            <a:r>
              <a:rPr lang="ko-KR" altLang="en-US" sz="1800" dirty="0"/>
              <a:t>일반적으로 전체 원소 중에서 가운데에 위치한 원소를 선택</a:t>
            </a:r>
          </a:p>
          <a:p>
            <a:pPr lvl="1">
              <a:spcBef>
                <a:spcPct val="45000"/>
              </a:spcBef>
              <a:defRPr/>
            </a:pPr>
            <a:endParaRPr lang="ko-KR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623993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 err="1">
                <a:solidFill>
                  <a:schemeClr val="accent1"/>
                </a:solidFill>
              </a:rPr>
              <a:t>퀵</a:t>
            </a:r>
            <a:r>
              <a:rPr lang="ko-KR" altLang="en-US" sz="2800" b="1" dirty="0">
                <a:solidFill>
                  <a:schemeClr val="accent1"/>
                </a:solidFill>
              </a:rPr>
              <a:t> 정렬</a:t>
            </a:r>
            <a:r>
              <a:rPr lang="en-US" altLang="ko-KR" sz="2800" b="1" dirty="0">
                <a:solidFill>
                  <a:schemeClr val="accent1"/>
                </a:solidFill>
              </a:rPr>
              <a:t>(quick sort) </a:t>
            </a:r>
          </a:p>
          <a:p>
            <a:pPr lvl="1">
              <a:spcBef>
                <a:spcPct val="45000"/>
              </a:spcBef>
              <a:defRPr/>
            </a:pPr>
            <a:r>
              <a:rPr lang="ko-KR" altLang="en-US" sz="2400" dirty="0" err="1" smtClean="0"/>
              <a:t>퀵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정렬은 다음의 두 가지 기본 작업을 반복 수행하여 </a:t>
            </a:r>
            <a:r>
              <a:rPr lang="ko-KR" altLang="en-US" sz="2400" dirty="0" smtClean="0"/>
              <a:t>완성</a:t>
            </a:r>
            <a:endParaRPr lang="en-US" altLang="ko-KR" sz="2400" dirty="0"/>
          </a:p>
          <a:p>
            <a:pPr lvl="2">
              <a:defRPr/>
            </a:pPr>
            <a:r>
              <a:rPr lang="ko-KR" altLang="en-US" sz="2000" dirty="0"/>
              <a:t>분할</a:t>
            </a:r>
            <a:r>
              <a:rPr lang="en-US" altLang="ko-KR" sz="2000" dirty="0"/>
              <a:t>(divide) </a:t>
            </a:r>
          </a:p>
          <a:p>
            <a:pPr lvl="3">
              <a:spcAft>
                <a:spcPts val="300"/>
              </a:spcAft>
              <a:buFont typeface="Arial" charset="0"/>
              <a:buChar char="−"/>
              <a:defRPr/>
            </a:pPr>
            <a:r>
              <a:rPr lang="ko-KR" altLang="en-US" sz="1800" dirty="0"/>
              <a:t>정렬할 자료들을 기준 값을 중심으로 </a:t>
            </a:r>
            <a:r>
              <a:rPr lang="en-US" altLang="ko-KR" sz="1800" dirty="0"/>
              <a:t>2</a:t>
            </a:r>
            <a:r>
              <a:rPr lang="ko-KR" altLang="en-US" sz="1800" dirty="0"/>
              <a:t>개의 부분 집합으로 </a:t>
            </a:r>
            <a:r>
              <a:rPr lang="ko-KR" altLang="en-US" sz="1800" dirty="0" smtClean="0"/>
              <a:t>분할</a:t>
            </a:r>
            <a:endParaRPr lang="ko-KR" altLang="en-US" sz="1800" dirty="0"/>
          </a:p>
          <a:p>
            <a:pPr lvl="2">
              <a:defRPr/>
            </a:pPr>
            <a:endParaRPr lang="en-US" altLang="ko-KR" sz="2000" dirty="0" smtClean="0"/>
          </a:p>
          <a:p>
            <a:pPr lvl="2">
              <a:defRPr/>
            </a:pPr>
            <a:r>
              <a:rPr lang="ko-KR" altLang="en-US" sz="2000" dirty="0" smtClean="0"/>
              <a:t>정복</a:t>
            </a:r>
            <a:r>
              <a:rPr lang="en-US" altLang="ko-KR" sz="2000" dirty="0"/>
              <a:t>(conquer) </a:t>
            </a:r>
          </a:p>
          <a:p>
            <a:pPr lvl="3">
              <a:lnSpc>
                <a:spcPct val="110000"/>
              </a:lnSpc>
              <a:spcAft>
                <a:spcPts val="300"/>
              </a:spcAft>
              <a:buFont typeface="Arial" charset="0"/>
              <a:buChar char="−"/>
              <a:defRPr/>
            </a:pPr>
            <a:r>
              <a:rPr lang="ko-KR" altLang="en-US" sz="1800" dirty="0"/>
              <a:t>부분 집합의 원소들 중에서 기준 값보다 작은 원소들은 왼쪽 부분 집합으로</a:t>
            </a:r>
            <a:r>
              <a:rPr lang="en-US" altLang="ko-KR" sz="1800" dirty="0"/>
              <a:t>, </a:t>
            </a:r>
            <a:r>
              <a:rPr lang="ko-KR" altLang="en-US" sz="1800" dirty="0"/>
              <a:t>기준 값보다 큰 원소들은 오른쪽 부분집합으로 </a:t>
            </a:r>
            <a:r>
              <a:rPr lang="ko-KR" altLang="en-US" sz="1800" dirty="0" smtClean="0"/>
              <a:t>정렬</a:t>
            </a:r>
            <a:endParaRPr lang="en-US" altLang="ko-KR" sz="1800" dirty="0"/>
          </a:p>
          <a:p>
            <a:pPr lvl="3">
              <a:lnSpc>
                <a:spcPct val="110000"/>
              </a:lnSpc>
              <a:buFont typeface="Arial" charset="0"/>
              <a:buChar char="−"/>
              <a:defRPr/>
            </a:pPr>
            <a:r>
              <a:rPr lang="ko-KR" altLang="en-US" sz="1800" dirty="0"/>
              <a:t>부분 집합의 크기가 </a:t>
            </a:r>
            <a:r>
              <a:rPr lang="en-US" altLang="ko-KR" sz="1800" dirty="0"/>
              <a:t>1 </a:t>
            </a:r>
            <a:r>
              <a:rPr lang="ko-KR" altLang="en-US" sz="1800" dirty="0"/>
              <a:t>이하로 충분히 작지 않으면 순환호출을 이용하여 다시 </a:t>
            </a:r>
            <a:r>
              <a:rPr lang="ko-KR" altLang="en-US" sz="1800" dirty="0" smtClean="0"/>
              <a:t>분할</a:t>
            </a:r>
            <a:endParaRPr lang="en-US" altLang="ko-KR" sz="1800" dirty="0" smtClean="0"/>
          </a:p>
          <a:p>
            <a:pPr lvl="3">
              <a:lnSpc>
                <a:spcPct val="110000"/>
              </a:lnSpc>
              <a:buFont typeface="Arial" charset="0"/>
              <a:buChar char="−"/>
              <a:defRPr/>
            </a:pPr>
            <a:endParaRPr lang="en-US" altLang="ko-KR" sz="1800" dirty="0"/>
          </a:p>
          <a:p>
            <a:pPr>
              <a:lnSpc>
                <a:spcPct val="110000"/>
              </a:lnSpc>
              <a:defRPr/>
            </a:pPr>
            <a:r>
              <a:rPr lang="ko-KR" altLang="en-US" sz="1800" dirty="0"/>
              <a:t>가장 유명하고</a:t>
            </a:r>
            <a:r>
              <a:rPr lang="en-US" altLang="ko-KR" sz="1800" dirty="0"/>
              <a:t>, </a:t>
            </a:r>
            <a:r>
              <a:rPr lang="ko-KR" altLang="en-US" sz="1800" dirty="0"/>
              <a:t>정렬 알고리즘의 </a:t>
            </a:r>
            <a:r>
              <a:rPr lang="ko-KR" altLang="en-US" sz="1800" dirty="0" smtClean="0"/>
              <a:t>표준적인 방법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5619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403435" cy="51845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800" b="1" dirty="0" err="1">
                <a:solidFill>
                  <a:schemeClr val="accent1"/>
                </a:solidFill>
              </a:rPr>
              <a:t>퀵</a:t>
            </a:r>
            <a:r>
              <a:rPr lang="ko-KR" altLang="en-US" sz="2800" b="1" dirty="0">
                <a:solidFill>
                  <a:schemeClr val="accent1"/>
                </a:solidFill>
              </a:rPr>
              <a:t> 정렬 수행 방법</a:t>
            </a:r>
          </a:p>
          <a:p>
            <a:pPr lvl="1">
              <a:defRPr/>
            </a:pPr>
            <a:r>
              <a:rPr lang="ko-KR" altLang="en-US" sz="2400" dirty="0"/>
              <a:t>부분 집합으로 분할하기 위해서 </a:t>
            </a:r>
            <a:r>
              <a:rPr lang="en-US" altLang="ko-KR" sz="2400" b="1" dirty="0"/>
              <a:t>L</a:t>
            </a:r>
            <a:r>
              <a:rPr lang="ko-KR" altLang="en-US" sz="2400" dirty="0"/>
              <a:t>과 </a:t>
            </a:r>
            <a:r>
              <a:rPr lang="en-US" altLang="ko-KR" sz="2400" b="1" dirty="0"/>
              <a:t>R</a:t>
            </a:r>
            <a:r>
              <a:rPr lang="ko-KR" altLang="en-US" sz="2400" dirty="0"/>
              <a:t>을 사용</a:t>
            </a:r>
          </a:p>
          <a:p>
            <a:pPr marL="889000" lvl="2" indent="-355600">
              <a:lnSpc>
                <a:spcPct val="120000"/>
              </a:lnSpc>
              <a:spcBef>
                <a:spcPct val="45000"/>
              </a:spcBef>
              <a:buFontTx/>
              <a:buAutoNum type="circleNumDbPlain"/>
              <a:defRPr/>
            </a:pPr>
            <a:r>
              <a:rPr lang="ko-KR" altLang="en-US" sz="2000" dirty="0"/>
              <a:t>왼쪽 끝에서 오른쪽으로 </a:t>
            </a:r>
            <a:r>
              <a:rPr lang="ko-KR" altLang="en-US" sz="2000" dirty="0" smtClean="0"/>
              <a:t>움직이면서 </a:t>
            </a:r>
            <a:r>
              <a:rPr lang="ko-KR" altLang="en-US" sz="2000" dirty="0"/>
              <a:t>크기를 비교하여 </a:t>
            </a:r>
            <a:r>
              <a:rPr lang="ko-KR" altLang="en-US" sz="2000" dirty="0" err="1" smtClean="0"/>
              <a:t>피봇보다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크거나 같은 원소를 찾아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ko-KR" altLang="en-US" sz="2000" dirty="0"/>
              <a:t>로 표시</a:t>
            </a:r>
          </a:p>
          <a:p>
            <a:pPr marL="889000" lvl="2" indent="-355600">
              <a:lnSpc>
                <a:spcPct val="120000"/>
              </a:lnSpc>
              <a:spcBef>
                <a:spcPct val="45000"/>
              </a:spcBef>
              <a:buFontTx/>
              <a:buAutoNum type="circleNumDbPlain"/>
              <a:defRPr/>
            </a:pPr>
            <a:r>
              <a:rPr lang="ko-KR" altLang="en-US" sz="2000" dirty="0"/>
              <a:t>오른쪽 끝에서 왼쪽으로 움직이면서 </a:t>
            </a:r>
            <a:r>
              <a:rPr lang="ko-KR" altLang="en-US" sz="2000" dirty="0" err="1" smtClean="0"/>
              <a:t>피봇보다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작은 원소를 찾아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ko-KR" altLang="en-US" sz="2000" dirty="0"/>
              <a:t>로 표시</a:t>
            </a:r>
          </a:p>
          <a:p>
            <a:pPr marL="889000" lvl="2" indent="-355600">
              <a:lnSpc>
                <a:spcPct val="120000"/>
              </a:lnSpc>
              <a:spcBef>
                <a:spcPct val="45000"/>
              </a:spcBef>
              <a:buFontTx/>
              <a:buAutoNum type="circleNumDbPlain"/>
              <a:defRPr/>
            </a:pPr>
            <a:r>
              <a:rPr lang="en-US" altLang="ko-KR" sz="2000" dirty="0"/>
              <a:t>L</a:t>
            </a:r>
            <a:r>
              <a:rPr lang="ko-KR" altLang="en-US" sz="2000" dirty="0"/>
              <a:t>이 가리키는 원소와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ko-KR" altLang="en-US" sz="2000" dirty="0"/>
              <a:t>이 가리키는 원소를 서로 교환한다</a:t>
            </a:r>
            <a:r>
              <a:rPr lang="en-US" altLang="ko-KR" sz="2000" dirty="0"/>
              <a:t>. </a:t>
            </a:r>
          </a:p>
          <a:p>
            <a:pPr marL="889000" lvl="2" indent="-355600">
              <a:lnSpc>
                <a:spcPct val="120000"/>
              </a:lnSpc>
              <a:spcBef>
                <a:spcPct val="45000"/>
              </a:spcBef>
              <a:buFontTx/>
              <a:buAutoNum type="circleNumDbPlain"/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L</a:t>
            </a:r>
            <a:r>
              <a:rPr lang="ko-KR" altLang="en-US" sz="2000" dirty="0"/>
              <a:t>와 </a:t>
            </a:r>
            <a:r>
              <a:rPr lang="en-US" altLang="ko-KR" sz="2000" dirty="0"/>
              <a:t>R</a:t>
            </a:r>
            <a:r>
              <a:rPr lang="ko-KR" altLang="en-US" sz="2000" dirty="0"/>
              <a:t>이 만나게 되면 </a:t>
            </a:r>
            <a:r>
              <a:rPr lang="ko-KR" altLang="en-US" sz="2000" dirty="0" err="1"/>
              <a:t>피봇과</a:t>
            </a:r>
            <a:r>
              <a:rPr lang="ko-KR" altLang="en-US" sz="2000" dirty="0"/>
              <a:t> </a:t>
            </a:r>
            <a:r>
              <a:rPr lang="en-US" altLang="ko-KR" sz="2000" dirty="0"/>
              <a:t>R</a:t>
            </a:r>
            <a:r>
              <a:rPr lang="ko-KR" altLang="en-US" sz="2000" dirty="0"/>
              <a:t>의 원소를 서로 교환하고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교환한 위치를 </a:t>
            </a:r>
            <a:r>
              <a:rPr lang="ko-KR" altLang="en-US" sz="2000" dirty="0" err="1" smtClean="0"/>
              <a:t>피봇의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위치로 </a:t>
            </a:r>
            <a:r>
              <a:rPr lang="ko-KR" altLang="en-US" sz="2000" dirty="0" smtClean="0"/>
              <a:t>확정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 err="1"/>
              <a:t>피봇의</a:t>
            </a:r>
            <a:r>
              <a:rPr lang="ko-KR" altLang="en-US" sz="2000" dirty="0"/>
              <a:t> 확정된 위치를 기준으로 만들어진 새로운 왼쪽 부분 집합과 오른쪽 부분 집합에 대해서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정렬을 순환적으로 반복 </a:t>
            </a:r>
            <a:r>
              <a:rPr lang="ko-KR" altLang="en-US" sz="2000" dirty="0" smtClean="0"/>
              <a:t>수행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>
                <a:solidFill>
                  <a:srgbClr val="FF0000"/>
                </a:solidFill>
              </a:rPr>
              <a:t>모든 </a:t>
            </a:r>
            <a:r>
              <a:rPr lang="ko-KR" altLang="en-US" sz="2000" dirty="0">
                <a:solidFill>
                  <a:srgbClr val="FF0000"/>
                </a:solidFill>
              </a:rPr>
              <a:t>부분 집합의 크기가 </a:t>
            </a:r>
            <a:r>
              <a:rPr lang="en-US" altLang="ko-KR" sz="2000" dirty="0">
                <a:solidFill>
                  <a:srgbClr val="FF0000"/>
                </a:solidFill>
              </a:rPr>
              <a:t>1 </a:t>
            </a:r>
            <a:r>
              <a:rPr lang="ko-KR" altLang="en-US" sz="2000" dirty="0">
                <a:solidFill>
                  <a:srgbClr val="FF0000"/>
                </a:solidFill>
              </a:rPr>
              <a:t>이하가 되면 </a:t>
            </a:r>
            <a:r>
              <a:rPr lang="ko-KR" altLang="en-US" sz="2000" dirty="0" err="1">
                <a:solidFill>
                  <a:srgbClr val="FF0000"/>
                </a:solidFill>
              </a:rPr>
              <a:t>퀵</a:t>
            </a:r>
            <a:r>
              <a:rPr lang="ko-KR" altLang="en-US" sz="2000" dirty="0">
                <a:solidFill>
                  <a:srgbClr val="FF0000"/>
                </a:solidFill>
              </a:rPr>
              <a:t> 정렬을 </a:t>
            </a:r>
            <a:r>
              <a:rPr lang="ko-KR" altLang="en-US" sz="2000" dirty="0" smtClean="0">
                <a:solidFill>
                  <a:srgbClr val="FF0000"/>
                </a:solidFill>
              </a:rPr>
              <a:t>종료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0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 err="1">
                <a:solidFill>
                  <a:schemeClr val="accent1"/>
                </a:solidFill>
              </a:rPr>
              <a:t>퀵</a:t>
            </a:r>
            <a:r>
              <a:rPr lang="ko-KR" altLang="en-US" sz="2800" b="1" dirty="0">
                <a:solidFill>
                  <a:schemeClr val="accent1"/>
                </a:solidFill>
              </a:rPr>
              <a:t> 정렬 수행 과정</a:t>
            </a:r>
          </a:p>
          <a:p>
            <a:pPr lvl="1"/>
            <a:r>
              <a:rPr lang="ko-KR" altLang="en-US" sz="2400" dirty="0" smtClean="0"/>
              <a:t>초기상태</a:t>
            </a:r>
            <a:r>
              <a:rPr lang="en-US" altLang="ko-KR" sz="2400" dirty="0" smtClean="0"/>
              <a:t>: {</a:t>
            </a:r>
            <a:r>
              <a:rPr lang="en-US" altLang="ko-KR" sz="2400" dirty="0"/>
              <a:t>69, 10, 30, 2, 16, 8, 31, 22</a:t>
            </a:r>
            <a:r>
              <a:rPr lang="en-US" altLang="ko-KR" sz="2400" dirty="0" smtClean="0"/>
              <a:t>}</a:t>
            </a:r>
            <a:endParaRPr lang="en-US" altLang="ko-KR" sz="2400" dirty="0"/>
          </a:p>
          <a:p>
            <a:pPr lvl="2"/>
            <a:r>
              <a:rPr lang="ko-KR" altLang="en-US" sz="2000" dirty="0"/>
              <a:t>원소의 개수가 </a:t>
            </a:r>
            <a:r>
              <a:rPr lang="en-US" altLang="ko-KR" sz="2000" dirty="0"/>
              <a:t>8</a:t>
            </a:r>
            <a:r>
              <a:rPr lang="ko-KR" altLang="en-US" sz="2000" dirty="0"/>
              <a:t>개이므로 네 번째 자리에 있는 원소 </a:t>
            </a:r>
            <a:r>
              <a:rPr lang="en-US" altLang="ko-KR" sz="2000" dirty="0"/>
              <a:t>2</a:t>
            </a:r>
            <a:r>
              <a:rPr lang="ko-KR" altLang="en-US" sz="2000" dirty="0"/>
              <a:t>를 첫 번째 </a:t>
            </a:r>
            <a:r>
              <a:rPr lang="ko-KR" altLang="en-US" sz="2000" dirty="0" err="1"/>
              <a:t>피봇으로</a:t>
            </a:r>
            <a:r>
              <a:rPr lang="ko-KR" altLang="en-US" sz="2000" dirty="0"/>
              <a:t> 선택하고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 </a:t>
            </a:r>
            <a:r>
              <a:rPr lang="ko-KR" altLang="en-US" sz="2000" dirty="0" smtClean="0"/>
              <a:t>시작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4" name="Picture 4" descr="429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3308097"/>
            <a:ext cx="7226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2539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  <a:defRPr/>
            </a:pPr>
            <a:r>
              <a:rPr lang="en-US" altLang="ko-KR" sz="1800" dirty="0"/>
              <a:t>① </a:t>
            </a:r>
            <a:r>
              <a:rPr lang="ko-KR" altLang="en-US" sz="1800" dirty="0"/>
              <a:t>원소 </a:t>
            </a:r>
            <a:r>
              <a:rPr lang="en-US" altLang="ko-KR" sz="1800" dirty="0"/>
              <a:t>2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피봇으로</a:t>
            </a:r>
            <a:r>
              <a:rPr lang="ko-KR" altLang="en-US" sz="1800" dirty="0"/>
              <a:t> 선택하고 </a:t>
            </a:r>
            <a:r>
              <a:rPr lang="ko-KR" altLang="en-US" sz="1800" dirty="0" err="1"/>
              <a:t>퀵</a:t>
            </a:r>
            <a:r>
              <a:rPr lang="ko-KR" altLang="en-US" sz="1800" dirty="0"/>
              <a:t> 정렬 시작</a:t>
            </a:r>
            <a:r>
              <a:rPr lang="en-US" altLang="ko-KR" sz="1800" dirty="0"/>
              <a:t>.</a:t>
            </a:r>
          </a:p>
          <a:p>
            <a:pPr marL="0" lvl="2" indent="0">
              <a:buNone/>
              <a:defRPr/>
            </a:pPr>
            <a:endParaRPr lang="en-US" altLang="ko-KR" sz="1000" dirty="0"/>
          </a:p>
          <a:p>
            <a:pPr marL="0" lvl="2" indent="0">
              <a:buNone/>
              <a:defRPr/>
            </a:pPr>
            <a:endParaRPr lang="en-US" altLang="ko-KR" sz="2000" dirty="0"/>
          </a:p>
          <a:p>
            <a:pPr marL="0" lvl="2" indent="0">
              <a:buNone/>
              <a:defRPr/>
            </a:pPr>
            <a:endParaRPr lang="en-US" altLang="ko-KR" sz="2000" dirty="0"/>
          </a:p>
          <a:p>
            <a:pPr marL="0" lvl="2" indent="0">
              <a:buNone/>
              <a:defRPr/>
            </a:pPr>
            <a:endParaRPr lang="en-US" altLang="ko-KR" sz="2000" dirty="0"/>
          </a:p>
          <a:p>
            <a:pPr marL="0" lvl="2" indent="0">
              <a:spcAft>
                <a:spcPts val="200"/>
              </a:spcAft>
              <a:defRPr/>
            </a:pPr>
            <a:r>
              <a:rPr lang="en-US" altLang="ko-KR" sz="2000" dirty="0"/>
              <a:t>L</a:t>
            </a:r>
            <a:r>
              <a:rPr lang="ko-KR" altLang="en-US" sz="2000" dirty="0"/>
              <a:t>이 오른쪽으로 이동하면서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보다 크거나 같은 원소를 찾고</a:t>
            </a:r>
            <a:r>
              <a:rPr lang="en-US" altLang="ko-KR" sz="2000" dirty="0"/>
              <a:t>, R</a:t>
            </a:r>
            <a:r>
              <a:rPr lang="ko-KR" altLang="en-US" sz="2000" dirty="0"/>
              <a:t>은 왼쪽으로 이동하면서 </a:t>
            </a:r>
            <a:r>
              <a:rPr lang="ko-KR" altLang="en-US" sz="2000" dirty="0" err="1" smtClean="0"/>
              <a:t>피봇보다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작은 원소를 찾는다</a:t>
            </a:r>
            <a:r>
              <a:rPr lang="en-US" altLang="ko-KR" sz="2000" dirty="0"/>
              <a:t>. </a:t>
            </a:r>
          </a:p>
          <a:p>
            <a:pPr marL="0" lvl="2" indent="0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altLang="ko-KR" sz="2000" dirty="0"/>
              <a:t>L</a:t>
            </a:r>
            <a:r>
              <a:rPr lang="ko-KR" altLang="en-US" sz="2000" dirty="0"/>
              <a:t>은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를 찾았지만</a:t>
            </a:r>
            <a:r>
              <a:rPr lang="en-US" altLang="ko-KR" sz="2000" dirty="0"/>
              <a:t>, R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보다 작은 원소를 찾지 못한 채로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에서 </a:t>
            </a:r>
            <a:r>
              <a:rPr lang="en-US" altLang="ko-KR" sz="2000" dirty="0"/>
              <a:t>L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만난다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lvl="2" indent="0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과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이 만났으므로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원소 </a:t>
            </a:r>
            <a:r>
              <a:rPr lang="en-US" altLang="ko-KR" sz="2000" dirty="0"/>
              <a:t>69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피봇과</a:t>
            </a:r>
            <a:r>
              <a:rPr lang="ko-KR" altLang="en-US" sz="2000" dirty="0"/>
              <a:t> 교환하여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원소 </a:t>
            </a:r>
            <a:r>
              <a:rPr lang="en-US" altLang="ko-KR" sz="2000" dirty="0"/>
              <a:t>2</a:t>
            </a:r>
            <a:r>
              <a:rPr lang="ko-KR" altLang="en-US" sz="2000" dirty="0"/>
              <a:t>의 위치를 </a:t>
            </a:r>
            <a:r>
              <a:rPr lang="ko-KR" altLang="en-US" sz="2000" dirty="0" smtClean="0"/>
              <a:t>확정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endParaRPr lang="ko-KR" altLang="en-US" sz="2800" dirty="0"/>
          </a:p>
        </p:txBody>
      </p:sp>
      <p:pic>
        <p:nvPicPr>
          <p:cNvPr id="4" name="Picture 5" descr="429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97" y="1419930"/>
            <a:ext cx="5108575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4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948"/>
          <a:stretch>
            <a:fillRect/>
          </a:stretch>
        </p:blipFill>
        <p:spPr bwMode="auto">
          <a:xfrm>
            <a:off x="3479007" y="4298199"/>
            <a:ext cx="4969866" cy="230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802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58746" cy="51845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알고리즘 성능 분석 방법</a:t>
            </a:r>
          </a:p>
          <a:p>
            <a:pPr lvl="1">
              <a:defRPr/>
            </a:pPr>
            <a:r>
              <a:rPr lang="ko-KR" altLang="en-US" sz="2400" dirty="0"/>
              <a:t>공간 복잡도</a:t>
            </a:r>
          </a:p>
          <a:p>
            <a:pPr lvl="2">
              <a:defRPr/>
            </a:pPr>
            <a:r>
              <a:rPr lang="ko-KR" altLang="en-US" sz="2000" dirty="0"/>
              <a:t>알고리즘을 프로그램으로 실행하여 </a:t>
            </a:r>
            <a:r>
              <a:rPr lang="ko-KR" altLang="en-US" sz="2000" spc="-100" dirty="0"/>
              <a:t>완료하기까지 필요한 총 저장 공간의 </a:t>
            </a:r>
            <a:r>
              <a:rPr lang="ko-KR" altLang="en-US" sz="2000" dirty="0"/>
              <a:t>양</a:t>
            </a:r>
          </a:p>
          <a:p>
            <a:pPr lvl="2">
              <a:defRPr/>
            </a:pPr>
            <a:r>
              <a:rPr lang="ko-KR" altLang="en-US" sz="2000" dirty="0"/>
              <a:t>공간 복잡도 </a:t>
            </a:r>
            <a:r>
              <a:rPr lang="en-US" altLang="ko-KR" sz="2000" dirty="0"/>
              <a:t>= </a:t>
            </a:r>
            <a:r>
              <a:rPr lang="ko-KR" altLang="en-US" sz="2000" dirty="0"/>
              <a:t>고정 공간 </a:t>
            </a:r>
            <a:r>
              <a:rPr lang="en-US" altLang="ko-KR" sz="2000" dirty="0"/>
              <a:t>+ </a:t>
            </a:r>
            <a:r>
              <a:rPr lang="ko-KR" altLang="en-US" sz="2000" dirty="0"/>
              <a:t>가변 공간 </a:t>
            </a:r>
            <a:endParaRPr lang="en-US" altLang="ko-KR" sz="2000" dirty="0"/>
          </a:p>
          <a:p>
            <a:pPr lvl="2">
              <a:defRPr/>
            </a:pPr>
            <a:endParaRPr lang="ko-KR" altLang="en-US" sz="2000" dirty="0"/>
          </a:p>
          <a:p>
            <a:pPr lvl="1">
              <a:defRPr/>
            </a:pPr>
            <a:r>
              <a:rPr lang="ko-KR" altLang="en-US" sz="2400" dirty="0"/>
              <a:t>시간 복잡도</a:t>
            </a:r>
          </a:p>
          <a:p>
            <a:pPr lvl="2">
              <a:defRPr/>
            </a:pPr>
            <a:r>
              <a:rPr lang="ko-KR" altLang="en-US" sz="2000" dirty="0"/>
              <a:t>알고리즘을 프로그램으로 실행하여 완료하기까지의 총 소요시간 </a:t>
            </a:r>
          </a:p>
          <a:p>
            <a:pPr lvl="2">
              <a:defRPr/>
            </a:pPr>
            <a:r>
              <a:rPr lang="ko-KR" altLang="en-US" sz="2000" dirty="0"/>
              <a:t>시간 복잡도 </a:t>
            </a:r>
            <a:r>
              <a:rPr lang="en-US" altLang="ko-KR" sz="2000" dirty="0"/>
              <a:t>= </a:t>
            </a:r>
            <a:r>
              <a:rPr lang="ko-KR" altLang="en-US" sz="2000" dirty="0"/>
              <a:t>컴파일 시간 </a:t>
            </a:r>
            <a:r>
              <a:rPr lang="en-US" altLang="ko-KR" sz="2000" dirty="0"/>
              <a:t>+ </a:t>
            </a:r>
            <a:r>
              <a:rPr lang="ko-KR" altLang="en-US" sz="2000" dirty="0"/>
              <a:t>실행 시간</a:t>
            </a:r>
          </a:p>
          <a:p>
            <a:pPr lvl="3">
              <a:defRPr/>
            </a:pPr>
            <a:r>
              <a:rPr lang="ko-KR" altLang="en-US" sz="1800" dirty="0"/>
              <a:t>컴파일 시간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프로그램마다 거의 고정적인 시간 소요</a:t>
            </a:r>
          </a:p>
          <a:p>
            <a:pPr lvl="3">
              <a:defRPr/>
            </a:pPr>
            <a:r>
              <a:rPr lang="ko-KR" altLang="en-US" sz="1800" dirty="0"/>
              <a:t>실행 시간 </a:t>
            </a:r>
            <a:r>
              <a:rPr lang="en-US" altLang="ko-KR" sz="1800" dirty="0"/>
              <a:t>: </a:t>
            </a:r>
            <a:r>
              <a:rPr lang="ko-KR" altLang="en-US" sz="1800" dirty="0"/>
              <a:t>컴퓨터의 </a:t>
            </a:r>
            <a:r>
              <a:rPr lang="ko-KR" altLang="en-US" sz="1800" dirty="0" smtClean="0"/>
              <a:t>성능에 따라 달라질 수 있으므로 </a:t>
            </a:r>
            <a:r>
              <a:rPr lang="ko-KR" altLang="en-US" sz="1800" dirty="0"/>
              <a:t>실제 실행시간 보다는 명령문의 실행 빈도수에 따라 계산</a:t>
            </a:r>
          </a:p>
          <a:p>
            <a:pPr lvl="2">
              <a:defRPr/>
            </a:pPr>
            <a:r>
              <a:rPr lang="ko-KR" altLang="en-US" sz="2000" dirty="0"/>
              <a:t>실행 빈도수의 계산</a:t>
            </a:r>
          </a:p>
          <a:p>
            <a:pPr lvl="3">
              <a:defRPr/>
            </a:pPr>
            <a:r>
              <a:rPr lang="ko-KR" altLang="en-US" sz="1800" dirty="0"/>
              <a:t>지정문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조건문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내의 제어문과 </a:t>
            </a:r>
            <a:r>
              <a:rPr lang="ko-KR" altLang="en-US" sz="1800" dirty="0" err="1"/>
              <a:t>반환문은</a:t>
            </a:r>
            <a:r>
              <a:rPr lang="ko-KR" altLang="en-US" sz="1800" dirty="0"/>
              <a:t> 실행시간 차이가 거의 없으므로 하나의 단위시간을 갖는 기본 명령문으로 취급</a:t>
            </a:r>
          </a:p>
        </p:txBody>
      </p:sp>
    </p:spTree>
    <p:extLst>
      <p:ext uri="{BB962C8B-B14F-4D97-AF65-F5344CB8AC3E}">
        <p14:creationId xmlns:p14="http://schemas.microsoft.com/office/powerpoint/2010/main" val="40486966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altLang="ko-KR" sz="2000" dirty="0"/>
              <a:t>②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의 왼쪽 부분 집합은 공집합이므로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정렬을 수행하지 않고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오른쪽 </a:t>
            </a:r>
            <a:r>
              <a:rPr lang="ko-KR" altLang="en-US" sz="2000" dirty="0"/>
              <a:t>부분 집합에 대해서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 수행</a:t>
            </a:r>
            <a:r>
              <a:rPr lang="en-US" altLang="ko-KR" sz="2000" dirty="0"/>
              <a:t>. </a:t>
            </a:r>
          </a:p>
          <a:p>
            <a:pPr marL="0" lvl="2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오른쪽 부분 집합의 원소가 </a:t>
            </a:r>
            <a:r>
              <a:rPr lang="en-US" altLang="ko-KR" sz="2000" dirty="0"/>
              <a:t>7</a:t>
            </a:r>
            <a:r>
              <a:rPr lang="ko-KR" altLang="en-US" sz="2000" dirty="0"/>
              <a:t>개 이므로 가운데 있는 원소 </a:t>
            </a:r>
            <a:r>
              <a:rPr lang="en-US" altLang="ko-KR" sz="2000" dirty="0"/>
              <a:t>16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피봇으로</a:t>
            </a:r>
            <a:r>
              <a:rPr lang="ko-KR" altLang="en-US" sz="2000" dirty="0"/>
              <a:t> 선택</a:t>
            </a:r>
            <a:r>
              <a:rPr lang="en-US" altLang="ko-KR" sz="2000" dirty="0"/>
              <a:t>. </a:t>
            </a:r>
          </a:p>
          <a:p>
            <a:pPr marL="0" lvl="2" indent="0">
              <a:buNone/>
            </a:pPr>
            <a:endParaRPr lang="en-US" altLang="ko-KR" sz="2000" dirty="0"/>
          </a:p>
          <a:p>
            <a:pPr marL="0" lvl="2" indent="0">
              <a:lnSpc>
                <a:spcPct val="180000"/>
              </a:lnSpc>
              <a:buNone/>
            </a:pPr>
            <a:endParaRPr lang="en-US" altLang="ko-KR" sz="1400" dirty="0"/>
          </a:p>
          <a:p>
            <a:pPr marL="0" lvl="2" indent="0">
              <a:lnSpc>
                <a:spcPct val="180000"/>
              </a:lnSpc>
              <a:buNone/>
            </a:pPr>
            <a:endParaRPr lang="en-US" altLang="ko-KR" sz="1400" dirty="0"/>
          </a:p>
          <a:p>
            <a:pPr marL="0" lvl="2" indent="0">
              <a:spcAft>
                <a:spcPts val="200"/>
              </a:spcAft>
            </a:pPr>
            <a:r>
              <a:rPr lang="en-US" altLang="ko-KR" sz="2000" dirty="0">
                <a:latin typeface="+mn-ea"/>
              </a:rPr>
              <a:t>L</a:t>
            </a:r>
            <a:r>
              <a:rPr lang="ko-KR" altLang="en-US" sz="2000" dirty="0">
                <a:latin typeface="+mn-ea"/>
              </a:rPr>
              <a:t>이 찾은 </a:t>
            </a:r>
            <a:r>
              <a:rPr lang="en-US" altLang="ko-KR" sz="2000" dirty="0">
                <a:latin typeface="+mn-ea"/>
              </a:rPr>
              <a:t>30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R</a:t>
            </a:r>
            <a:r>
              <a:rPr lang="ko-KR" altLang="en-US" sz="2000" dirty="0">
                <a:latin typeface="+mn-ea"/>
              </a:rPr>
              <a:t>이 찾은 </a:t>
            </a:r>
            <a:r>
              <a:rPr lang="en-US" altLang="ko-KR" sz="2000" dirty="0">
                <a:latin typeface="+mn-ea"/>
              </a:rPr>
              <a:t>8</a:t>
            </a:r>
            <a:r>
              <a:rPr lang="ko-KR" altLang="en-US" sz="2000" dirty="0">
                <a:latin typeface="+mn-ea"/>
              </a:rPr>
              <a:t>을 서로 교환한다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endParaRPr lang="ko-KR" altLang="en-US" sz="2800" dirty="0"/>
          </a:p>
        </p:txBody>
      </p:sp>
      <p:pic>
        <p:nvPicPr>
          <p:cNvPr id="4" name="Picture 4" descr="429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8"/>
          <a:stretch>
            <a:fillRect/>
          </a:stretch>
        </p:blipFill>
        <p:spPr bwMode="auto">
          <a:xfrm>
            <a:off x="3446462" y="4037880"/>
            <a:ext cx="5299075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429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5"/>
          <a:stretch>
            <a:fillRect/>
          </a:stretch>
        </p:blipFill>
        <p:spPr bwMode="auto">
          <a:xfrm>
            <a:off x="3405980" y="2263427"/>
            <a:ext cx="538003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659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현재 위치에서 </a:t>
            </a:r>
            <a:r>
              <a:rPr lang="en-US" altLang="ko-KR" sz="2000" dirty="0"/>
              <a:t>L</a:t>
            </a:r>
            <a:r>
              <a:rPr lang="ko-KR" altLang="en-US" sz="2000" dirty="0"/>
              <a:t>과 </a:t>
            </a:r>
            <a:r>
              <a:rPr lang="en-US" altLang="ko-KR" sz="2000" dirty="0"/>
              <a:t>R</a:t>
            </a:r>
            <a:r>
              <a:rPr lang="ko-KR" altLang="en-US" sz="2000" dirty="0"/>
              <a:t>의 작업을 반복한다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L</a:t>
            </a:r>
            <a:r>
              <a:rPr lang="ko-KR" altLang="en-US" sz="2000" dirty="0"/>
              <a:t>은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를 찾았지만</a:t>
            </a:r>
            <a:r>
              <a:rPr lang="en-US" altLang="ko-KR" sz="2000" dirty="0"/>
              <a:t>, R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보다 작은 원소를 찾지 못한 채로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에서 </a:t>
            </a:r>
            <a:r>
              <a:rPr lang="en-US" altLang="ko-KR" sz="2000" dirty="0"/>
              <a:t>L</a:t>
            </a:r>
            <a:r>
              <a:rPr lang="ko-KR" altLang="en-US" sz="2000" dirty="0"/>
              <a:t>과 만나게 된다</a:t>
            </a:r>
            <a:r>
              <a:rPr lang="en-US" altLang="ko-KR" sz="2000" dirty="0"/>
              <a:t>. </a:t>
            </a:r>
            <a:r>
              <a:rPr lang="en-US" altLang="ko-KR" sz="2000" u="sng" dirty="0"/>
              <a:t>L</a:t>
            </a:r>
            <a:r>
              <a:rPr lang="ko-KR" altLang="en-US" sz="2000" u="sng" dirty="0"/>
              <a:t>과 </a:t>
            </a:r>
            <a:r>
              <a:rPr lang="en-US" altLang="ko-KR" sz="2000" u="sng" dirty="0"/>
              <a:t>R</a:t>
            </a:r>
            <a:r>
              <a:rPr lang="ko-KR" altLang="en-US" sz="2000" u="sng" dirty="0"/>
              <a:t>이 만났으므로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원소 </a:t>
            </a:r>
            <a:r>
              <a:rPr lang="en-US" altLang="ko-KR" sz="2000" dirty="0"/>
              <a:t>69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피봇과</a:t>
            </a:r>
            <a:r>
              <a:rPr lang="ko-KR" altLang="en-US" sz="2000" dirty="0"/>
              <a:t> 교환하여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원소 </a:t>
            </a:r>
            <a:r>
              <a:rPr lang="en-US" altLang="ko-KR" sz="2000" dirty="0"/>
              <a:t>16</a:t>
            </a:r>
            <a:r>
              <a:rPr lang="ko-KR" altLang="en-US" sz="2000" dirty="0"/>
              <a:t>의 위치를 확정한다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  <p:pic>
        <p:nvPicPr>
          <p:cNvPr id="4" name="Picture 4" descr="43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381" y="2299428"/>
            <a:ext cx="5761037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4836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③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</a:t>
            </a:r>
            <a:r>
              <a:rPr lang="en-US" altLang="ko-KR" sz="2000" dirty="0"/>
              <a:t>16</a:t>
            </a:r>
            <a:r>
              <a:rPr lang="ko-KR" altLang="en-US" sz="2000" dirty="0"/>
              <a:t>의 왼쪽 부분 집합에서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피봇으로</a:t>
            </a:r>
            <a:r>
              <a:rPr lang="ko-KR" altLang="en-US" sz="2000" dirty="0"/>
              <a:t> 선택하여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 수행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L</a:t>
            </a:r>
            <a:r>
              <a:rPr lang="ko-KR" altLang="en-US" sz="2000" dirty="0"/>
              <a:t>의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과 </a:t>
            </a:r>
            <a:r>
              <a:rPr lang="en-US" altLang="ko-KR" sz="2000" dirty="0"/>
              <a:t>R</a:t>
            </a:r>
            <a:r>
              <a:rPr lang="ko-KR" altLang="en-US" sz="2000" dirty="0"/>
              <a:t>의 원소 </a:t>
            </a:r>
            <a:r>
              <a:rPr lang="en-US" altLang="ko-KR" sz="2000" dirty="0"/>
              <a:t>8</a:t>
            </a:r>
            <a:r>
              <a:rPr lang="ko-KR" altLang="en-US" sz="2000" dirty="0"/>
              <a:t>을 교환하는데</a:t>
            </a:r>
            <a:r>
              <a:rPr lang="en-US" altLang="ko-KR" sz="2000" dirty="0"/>
              <a:t>, L</a:t>
            </a:r>
            <a:r>
              <a:rPr lang="ko-KR" altLang="en-US" sz="2000" dirty="0"/>
              <a:t>의 원소가 </a:t>
            </a:r>
            <a:r>
              <a:rPr lang="ko-KR" altLang="en-US" sz="2000" dirty="0" err="1"/>
              <a:t>피봇이므로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피봇원소에</a:t>
            </a:r>
            <a:r>
              <a:rPr lang="ko-KR" altLang="en-US" sz="2000" dirty="0"/>
              <a:t> 대한 </a:t>
            </a:r>
            <a:br>
              <a:rPr lang="ko-KR" altLang="en-US" sz="2000" dirty="0"/>
            </a:br>
            <a:r>
              <a:rPr lang="ko-KR" altLang="en-US" sz="2000" dirty="0"/>
              <a:t>자리교환이 발생한 것이므로 교환한 자리를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의 위치로 확정한다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  <p:pic>
        <p:nvPicPr>
          <p:cNvPr id="4" name="Picture 4" descr="430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1" b="5266"/>
          <a:stretch>
            <a:fillRect/>
          </a:stretch>
        </p:blipFill>
        <p:spPr bwMode="auto">
          <a:xfrm>
            <a:off x="2656681" y="3714768"/>
            <a:ext cx="6040437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4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1" b="10675"/>
          <a:stretch>
            <a:fillRect/>
          </a:stretch>
        </p:blipFill>
        <p:spPr bwMode="auto">
          <a:xfrm>
            <a:off x="2824161" y="1553012"/>
            <a:ext cx="57054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6655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④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의 확정된 위치에서의 왼쪽 부분 집합은 원소가 한 개이므로 </a:t>
            </a:r>
            <a:r>
              <a:rPr lang="ko-KR" altLang="en-US" sz="2000" dirty="0" err="1" smtClean="0"/>
              <a:t>퀵</a:t>
            </a:r>
            <a:r>
              <a:rPr lang="ko-KR" altLang="en-US" sz="2000" dirty="0" smtClean="0"/>
              <a:t> 정렬을 </a:t>
            </a:r>
            <a:r>
              <a:rPr lang="ko-KR" altLang="en-US" sz="2000" dirty="0"/>
              <a:t>수행하지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 부분 집합은 공집합이므로 역시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정렬을 수행하지 않는다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 smtClean="0"/>
              <a:t>이제 </a:t>
            </a:r>
            <a:r>
              <a:rPr lang="en-US" altLang="ko-KR" sz="2000" dirty="0"/>
              <a:t>1</a:t>
            </a:r>
            <a:r>
              <a:rPr lang="ko-KR" altLang="en-US" sz="2000" dirty="0"/>
              <a:t>단계의 </a:t>
            </a:r>
            <a:r>
              <a:rPr lang="ko-KR" altLang="en-US" sz="2000" dirty="0" err="1"/>
              <a:t>피봇이었던</a:t>
            </a:r>
            <a:r>
              <a:rPr lang="ko-KR" altLang="en-US" sz="2000" dirty="0"/>
              <a:t> 원소 </a:t>
            </a:r>
            <a:r>
              <a:rPr lang="en-US" altLang="ko-KR" sz="2000" dirty="0"/>
              <a:t>16</a:t>
            </a:r>
            <a:r>
              <a:rPr lang="ko-KR" altLang="en-US" sz="2000" dirty="0"/>
              <a:t>에 대한 오른쪽 부분 집합에 대해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정렬을 수행한다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 smtClean="0"/>
              <a:t>오른쪽 </a:t>
            </a:r>
            <a:r>
              <a:rPr lang="ko-KR" altLang="en-US" sz="2000" dirty="0"/>
              <a:t>부분 집합의 원소가 </a:t>
            </a:r>
            <a:r>
              <a:rPr lang="en-US" altLang="ko-KR" sz="2000" dirty="0"/>
              <a:t>4</a:t>
            </a:r>
            <a:r>
              <a:rPr lang="ko-KR" altLang="en-US" sz="2000" dirty="0"/>
              <a:t>개이므로 두 </a:t>
            </a:r>
            <a:r>
              <a:rPr lang="ko-KR" altLang="en-US" sz="2000" dirty="0" smtClean="0"/>
              <a:t>번</a:t>
            </a:r>
            <a:r>
              <a:rPr lang="ko-KR" altLang="en-US" sz="2000" dirty="0"/>
              <a:t>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원소 </a:t>
            </a:r>
            <a:r>
              <a:rPr lang="en-US" altLang="ko-KR" sz="2000" dirty="0"/>
              <a:t>30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피봇으로</a:t>
            </a:r>
            <a:r>
              <a:rPr lang="ko-KR" altLang="en-US" sz="2000" dirty="0"/>
              <a:t> 선택한다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L</a:t>
            </a:r>
            <a:r>
              <a:rPr lang="ko-KR" altLang="en-US" sz="2000" dirty="0"/>
              <a:t>이 찾은 </a:t>
            </a:r>
            <a:r>
              <a:rPr lang="en-US" altLang="ko-KR" sz="2000" dirty="0"/>
              <a:t>69</a:t>
            </a:r>
            <a:r>
              <a:rPr lang="ko-KR" altLang="en-US" sz="2000" dirty="0"/>
              <a:t>와 </a:t>
            </a:r>
            <a:r>
              <a:rPr lang="en-US" altLang="ko-KR" sz="2000" dirty="0"/>
              <a:t>R</a:t>
            </a:r>
            <a:r>
              <a:rPr lang="ko-KR" altLang="en-US" sz="2000" dirty="0"/>
              <a:t>이 찾은 </a:t>
            </a:r>
            <a:r>
              <a:rPr lang="en-US" altLang="ko-KR" sz="2000" dirty="0"/>
              <a:t>22</a:t>
            </a:r>
            <a:r>
              <a:rPr lang="ko-KR" altLang="en-US" sz="2000" dirty="0"/>
              <a:t>를 서로 교환한다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  <p:pic>
        <p:nvPicPr>
          <p:cNvPr id="4" name="Picture 4" descr="43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" b="7544"/>
          <a:stretch>
            <a:fillRect/>
          </a:stretch>
        </p:blipFill>
        <p:spPr bwMode="auto">
          <a:xfrm>
            <a:off x="2637631" y="3937024"/>
            <a:ext cx="6078538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637631" y="2520323"/>
            <a:ext cx="6078538" cy="792631"/>
            <a:chOff x="2637631" y="2511934"/>
            <a:chExt cx="6078538" cy="792631"/>
          </a:xfrm>
        </p:grpSpPr>
        <p:pic>
          <p:nvPicPr>
            <p:cNvPr id="6" name="Picture 4" descr="431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0" b="66187"/>
            <a:stretch>
              <a:fillRect/>
            </a:stretch>
          </p:blipFill>
          <p:spPr bwMode="auto">
            <a:xfrm>
              <a:off x="2637631" y="2511934"/>
              <a:ext cx="6078538" cy="792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44"/>
            <p:cNvSpPr>
              <a:spLocks noChangeArrowheads="1"/>
            </p:cNvSpPr>
            <p:nvPr/>
          </p:nvSpPr>
          <p:spPr bwMode="auto">
            <a:xfrm>
              <a:off x="7182879" y="3011587"/>
              <a:ext cx="123932" cy="29297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" name="직사각형 45"/>
            <p:cNvSpPr>
              <a:spLocks noChangeArrowheads="1"/>
            </p:cNvSpPr>
            <p:nvPr/>
          </p:nvSpPr>
          <p:spPr bwMode="auto">
            <a:xfrm>
              <a:off x="5721030" y="3011587"/>
              <a:ext cx="123932" cy="29297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5095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현재 위치에서 </a:t>
            </a:r>
            <a:r>
              <a:rPr lang="en-US" altLang="ko-KR" sz="2000" dirty="0"/>
              <a:t>L</a:t>
            </a:r>
            <a:r>
              <a:rPr lang="ko-KR" altLang="en-US" sz="2000" dirty="0"/>
              <a:t>과 </a:t>
            </a:r>
            <a:r>
              <a:rPr lang="en-US" altLang="ko-KR" sz="2000" dirty="0"/>
              <a:t>R</a:t>
            </a:r>
            <a:r>
              <a:rPr lang="ko-KR" altLang="en-US" sz="2000" dirty="0"/>
              <a:t>의 작업을 반복한다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L</a:t>
            </a:r>
            <a:r>
              <a:rPr lang="ko-KR" altLang="en-US" sz="2000" dirty="0"/>
              <a:t>은 오른쪽으로 이동하면서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보다 크거나 같은 원소인 </a:t>
            </a:r>
            <a:r>
              <a:rPr lang="en-US" altLang="ko-KR" sz="2000" dirty="0"/>
              <a:t>30</a:t>
            </a:r>
            <a:r>
              <a:rPr lang="ko-KR" altLang="en-US" sz="2000" dirty="0"/>
              <a:t>을 찾고</a:t>
            </a:r>
            <a:r>
              <a:rPr lang="en-US" altLang="ko-KR" sz="2000" dirty="0"/>
              <a:t>, R</a:t>
            </a:r>
            <a:r>
              <a:rPr lang="ko-KR" altLang="en-US" sz="2000" dirty="0"/>
              <a:t>은 왼쪽으로 이동하면서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보다 작은 원소를 찾다가 못 찾고 원소 </a:t>
            </a:r>
            <a:r>
              <a:rPr lang="en-US" altLang="ko-KR" sz="2000" dirty="0"/>
              <a:t>30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L</a:t>
            </a:r>
            <a:r>
              <a:rPr lang="ko-KR" altLang="en-US" sz="2000" dirty="0"/>
              <a:t>과 만난다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L</a:t>
            </a:r>
            <a:r>
              <a:rPr lang="ko-KR" altLang="en-US" sz="2000" dirty="0"/>
              <a:t>과 </a:t>
            </a:r>
            <a:r>
              <a:rPr lang="en-US" altLang="ko-KR" sz="2000" dirty="0"/>
              <a:t>R</a:t>
            </a:r>
            <a:r>
              <a:rPr lang="ko-KR" altLang="en-US" sz="2000" dirty="0"/>
              <a:t>이 만났으므로 </a:t>
            </a:r>
            <a:r>
              <a:rPr lang="ko-KR" altLang="en-US" sz="2000" dirty="0" err="1"/>
              <a:t>피봇과</a:t>
            </a:r>
            <a:r>
              <a:rPr lang="ko-KR" altLang="en-US" sz="2000" dirty="0"/>
              <a:t> 교환한다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경우는 </a:t>
            </a:r>
            <a:r>
              <a:rPr lang="en-US" altLang="ko-KR" sz="2000" dirty="0"/>
              <a:t>R</a:t>
            </a:r>
            <a:r>
              <a:rPr lang="ko-KR" altLang="en-US" sz="2000" dirty="0"/>
              <a:t>의 원소가 </a:t>
            </a:r>
            <a:r>
              <a:rPr lang="ko-KR" altLang="en-US" sz="2000" dirty="0" err="1"/>
              <a:t>피봇이므로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피봇에</a:t>
            </a:r>
            <a:r>
              <a:rPr lang="ko-KR" altLang="en-US" sz="2000" dirty="0"/>
              <a:t> 대한 자리교환이 발생한 것이므로 교환한 자리를 </a:t>
            </a:r>
            <a:r>
              <a:rPr lang="ko-KR" altLang="en-US" sz="2000" dirty="0" err="1"/>
              <a:t>피봇의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자리로 확정한다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  <p:pic>
        <p:nvPicPr>
          <p:cNvPr id="4" name="Picture 4" descr="431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"/>
          <a:stretch>
            <a:fillRect/>
          </a:stretch>
        </p:blipFill>
        <p:spPr bwMode="auto">
          <a:xfrm>
            <a:off x="3330575" y="3571876"/>
            <a:ext cx="54800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535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/>
              <a:t>⑤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</a:t>
            </a:r>
            <a:r>
              <a:rPr lang="en-US" altLang="ko-KR" sz="2000" dirty="0"/>
              <a:t>30</a:t>
            </a:r>
            <a:r>
              <a:rPr lang="ko-KR" altLang="en-US" sz="2000" dirty="0"/>
              <a:t>의 확정된 위치에서의 왼쪽 부분 집합의 원소가 한 개 이므로 </a:t>
            </a:r>
            <a:r>
              <a:rPr lang="ko-KR" altLang="en-US" sz="2000" dirty="0" err="1" smtClean="0"/>
              <a:t>퀵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정렬을 수행하지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 부분 집합에 대해서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 수행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오른쪽 </a:t>
            </a:r>
            <a:r>
              <a:rPr lang="ko-KR" altLang="en-US" sz="2000" dirty="0"/>
              <a:t>부분 집합의 원소 </a:t>
            </a:r>
            <a:r>
              <a:rPr lang="en-US" altLang="ko-KR" sz="2000" dirty="0"/>
              <a:t>2</a:t>
            </a:r>
            <a:r>
              <a:rPr lang="ko-KR" altLang="en-US" sz="2000" dirty="0"/>
              <a:t>개 중에서 원소 </a:t>
            </a:r>
            <a:r>
              <a:rPr lang="en-US" altLang="ko-KR" sz="2000" dirty="0"/>
              <a:t>31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피봇으로</a:t>
            </a:r>
            <a:r>
              <a:rPr lang="ko-KR" altLang="en-US" sz="2000" dirty="0"/>
              <a:t> 선택한다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L</a:t>
            </a:r>
            <a:r>
              <a:rPr lang="ko-KR" altLang="en-US" sz="2000" dirty="0"/>
              <a:t>은 오른쪽으로 이동하면서 원소 </a:t>
            </a:r>
            <a:r>
              <a:rPr lang="en-US" altLang="ko-KR" sz="2000" dirty="0"/>
              <a:t>31</a:t>
            </a:r>
            <a:r>
              <a:rPr lang="ko-KR" altLang="en-US" sz="2000" dirty="0"/>
              <a:t>을 찾고</a:t>
            </a:r>
            <a:r>
              <a:rPr lang="en-US" altLang="ko-KR" sz="2000" dirty="0"/>
              <a:t>, R</a:t>
            </a:r>
            <a:r>
              <a:rPr lang="ko-KR" altLang="en-US" sz="2000" dirty="0"/>
              <a:t>은 왼쪽으로 이동하면서 </a:t>
            </a:r>
            <a:r>
              <a:rPr lang="ko-KR" altLang="en-US" sz="2000" dirty="0" err="1"/>
              <a:t>피봇</a:t>
            </a:r>
            <a:r>
              <a:rPr lang="ko-KR" altLang="en-US" sz="2000" dirty="0"/>
              <a:t> 보다 </a:t>
            </a:r>
            <a:r>
              <a:rPr lang="ko-KR" altLang="en-US" sz="2000" dirty="0" smtClean="0"/>
              <a:t>작은 </a:t>
            </a:r>
            <a:r>
              <a:rPr lang="ko-KR" altLang="en-US" sz="2000" dirty="0"/>
              <a:t>원소를 찾다가 못 찾은 채로 원소 </a:t>
            </a:r>
            <a:r>
              <a:rPr lang="en-US" altLang="ko-KR" sz="2000" dirty="0"/>
              <a:t>31</a:t>
            </a:r>
            <a:r>
              <a:rPr lang="ko-KR" altLang="en-US" sz="2000" dirty="0"/>
              <a:t>에서 </a:t>
            </a:r>
            <a:r>
              <a:rPr lang="en-US" altLang="ko-KR" sz="2000" dirty="0"/>
              <a:t>L</a:t>
            </a:r>
            <a:r>
              <a:rPr lang="ko-KR" altLang="en-US" sz="2000" dirty="0"/>
              <a:t>과 만난다</a:t>
            </a:r>
            <a:r>
              <a:rPr lang="en-US" altLang="ko-KR" sz="2000" dirty="0" smtClean="0"/>
              <a:t>. L</a:t>
            </a:r>
            <a:r>
              <a:rPr lang="ko-KR" altLang="en-US" sz="2000" dirty="0"/>
              <a:t>과 </a:t>
            </a:r>
            <a:r>
              <a:rPr lang="en-US" altLang="ko-KR" sz="2000" dirty="0"/>
              <a:t>R</a:t>
            </a:r>
            <a:r>
              <a:rPr lang="ko-KR" altLang="en-US" sz="2000" dirty="0"/>
              <a:t>이 만났으므로 </a:t>
            </a:r>
            <a:r>
              <a:rPr lang="ko-KR" altLang="en-US" sz="2000" dirty="0" err="1"/>
              <a:t>피봇과</a:t>
            </a:r>
            <a:r>
              <a:rPr lang="ko-KR" altLang="en-US" sz="2000" dirty="0"/>
              <a:t> 교환하는데 </a:t>
            </a:r>
            <a:r>
              <a:rPr lang="en-US" altLang="ko-KR" sz="2000" dirty="0"/>
              <a:t>R</a:t>
            </a:r>
            <a:r>
              <a:rPr lang="ko-KR" altLang="en-US" sz="2000" dirty="0"/>
              <a:t>의 원소가 </a:t>
            </a:r>
            <a:r>
              <a:rPr lang="ko-KR" altLang="en-US" sz="2000" dirty="0" err="1"/>
              <a:t>피봇이므로</a:t>
            </a:r>
            <a:r>
              <a:rPr lang="ko-KR" altLang="en-US" sz="2000" dirty="0"/>
              <a:t> 결국 제자리가 확정된다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/>
              <a:t>피봇</a:t>
            </a:r>
            <a:r>
              <a:rPr lang="ko-KR" altLang="en-US" sz="2000" dirty="0"/>
              <a:t> </a:t>
            </a:r>
            <a:r>
              <a:rPr lang="en-US" altLang="ko-KR" sz="2000" dirty="0"/>
              <a:t>31</a:t>
            </a:r>
            <a:r>
              <a:rPr lang="ko-KR" altLang="en-US" sz="2000" dirty="0"/>
              <a:t>의 오른쪽 부분 집합의 원소가 한 개 이므로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정렬을 수행하지 않는다</a:t>
            </a:r>
            <a:r>
              <a:rPr lang="en-US" altLang="ko-KR" sz="2000" dirty="0"/>
              <a:t>. </a:t>
            </a:r>
          </a:p>
        </p:txBody>
      </p:sp>
      <p:pic>
        <p:nvPicPr>
          <p:cNvPr id="4" name="Picture 40" descr="431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0"/>
          <a:stretch>
            <a:fillRect/>
          </a:stretch>
        </p:blipFill>
        <p:spPr bwMode="auto">
          <a:xfrm>
            <a:off x="4063236" y="4283674"/>
            <a:ext cx="4065528" cy="165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2" descr="ch10-etc-2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1" b="12358"/>
          <a:stretch>
            <a:fillRect/>
          </a:stretch>
        </p:blipFill>
        <p:spPr bwMode="auto">
          <a:xfrm>
            <a:off x="4074319" y="2039994"/>
            <a:ext cx="40433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8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 err="1">
                <a:solidFill>
                  <a:schemeClr val="accent1"/>
                </a:solidFill>
              </a:rPr>
              <a:t>퀵</a:t>
            </a:r>
            <a:r>
              <a:rPr lang="ko-KR" altLang="en-US" sz="2800" b="1" dirty="0">
                <a:solidFill>
                  <a:schemeClr val="accent1"/>
                </a:solidFill>
              </a:rPr>
              <a:t> 정렬 알고리즘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502" y="2116375"/>
            <a:ext cx="650239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quickSort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</a:t>
            </a:r>
            <a:r>
              <a:rPr lang="en-US" altLang="ko-K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begin,end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if(m&lt;n)then{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p←partition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a,begin,end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quicksort(a[],begin,p-1);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	quicksort(a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[],p+1,end);</a:t>
            </a:r>
            <a:endParaRPr lang="en-US" altLang="ko-K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quickSort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63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accent1"/>
                </a:solidFill>
              </a:rPr>
              <a:t>파티션 분할 알고리즘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782" y="1792534"/>
            <a:ext cx="8580435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partition(a[],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begin,end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pivot←(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begin+end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)/2;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L←begin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R←end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while(L&lt;R) do {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while(a[L]&lt;a[pivot] and L&lt;R) do L++;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while(a[R]&lt;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a[pivot] and L&lt;R) do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R--;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if(L&lt;R) then {//L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원소와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원소 교환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temp←a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[L];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a[L]←a[R]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a[R]←temp;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temp←a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[pivot];//R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원소와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피봇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원소 교환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a[pivot]←a[R];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R;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partition()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654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sz="3000" b="1" dirty="0" err="1">
                <a:solidFill>
                  <a:schemeClr val="accent1"/>
                </a:solidFill>
              </a:rPr>
              <a:t>퀵</a:t>
            </a:r>
            <a:r>
              <a:rPr lang="ko-KR" altLang="en-US" sz="3000" b="1" dirty="0">
                <a:solidFill>
                  <a:schemeClr val="accent1"/>
                </a:solidFill>
              </a:rPr>
              <a:t> 정렬 알고리즘 분석</a:t>
            </a:r>
          </a:p>
          <a:p>
            <a:pPr lvl="1">
              <a:defRPr/>
            </a:pPr>
            <a:r>
              <a:rPr lang="ko-KR" altLang="en-US" sz="2600" dirty="0"/>
              <a:t>메모리 사용공간 </a:t>
            </a:r>
          </a:p>
          <a:p>
            <a:pPr lvl="2">
              <a:defRPr/>
            </a:pPr>
            <a:r>
              <a:rPr lang="ko-KR" altLang="en-US" sz="2200" dirty="0" smtClean="0"/>
              <a:t>별도의 메모리 공간을 요구하지 않음</a:t>
            </a:r>
            <a:endParaRPr lang="ko-KR" altLang="en-US" sz="2200" dirty="0"/>
          </a:p>
          <a:p>
            <a:pPr lvl="2">
              <a:defRPr/>
            </a:pPr>
            <a:endParaRPr lang="en-US" altLang="ko-KR" sz="1800" dirty="0" smtClean="0"/>
          </a:p>
          <a:p>
            <a:pPr lvl="1">
              <a:defRPr/>
            </a:pPr>
            <a:r>
              <a:rPr lang="ko-KR" altLang="en-US" sz="2600" dirty="0" smtClean="0"/>
              <a:t>연산 </a:t>
            </a:r>
            <a:r>
              <a:rPr lang="ko-KR" altLang="en-US" sz="2600" dirty="0"/>
              <a:t>시간</a:t>
            </a:r>
          </a:p>
          <a:p>
            <a:pPr lvl="2">
              <a:spcAft>
                <a:spcPts val="100"/>
              </a:spcAft>
              <a:defRPr/>
            </a:pPr>
            <a:r>
              <a:rPr lang="ko-KR" altLang="en-US" sz="2200" dirty="0"/>
              <a:t>최선의 경우  </a:t>
            </a:r>
          </a:p>
          <a:p>
            <a:pPr lvl="3">
              <a:lnSpc>
                <a:spcPct val="110000"/>
              </a:lnSpc>
              <a:defRPr/>
            </a:pPr>
            <a:r>
              <a:rPr lang="ko-KR" altLang="en-US" sz="1900" dirty="0" err="1"/>
              <a:t>피봇에</a:t>
            </a:r>
            <a:r>
              <a:rPr lang="ko-KR" altLang="en-US" sz="1900" dirty="0"/>
              <a:t> 의해서 원소들이 왼쪽 부분 집합과 오른쪽 부분 집합으로 정확히 </a:t>
            </a:r>
            <a:r>
              <a:rPr lang="en-US" altLang="ko-KR" sz="1900" dirty="0"/>
              <a:t>n/2</a:t>
            </a:r>
            <a:r>
              <a:rPr lang="ko-KR" altLang="en-US" sz="1900" dirty="0"/>
              <a:t>개씩 이등분이 되는 경우가 반복되어 수행 단계 수가 최소가 되는 경우</a:t>
            </a:r>
          </a:p>
          <a:p>
            <a:pPr lvl="2">
              <a:spcBef>
                <a:spcPct val="35000"/>
              </a:spcBef>
              <a:spcAft>
                <a:spcPts val="100"/>
              </a:spcAft>
              <a:defRPr/>
            </a:pPr>
            <a:r>
              <a:rPr lang="ko-KR" altLang="en-US" sz="2200" dirty="0"/>
              <a:t>최악의 경우 </a:t>
            </a:r>
          </a:p>
          <a:p>
            <a:pPr lvl="3">
              <a:lnSpc>
                <a:spcPct val="110000"/>
              </a:lnSpc>
              <a:defRPr/>
            </a:pPr>
            <a:r>
              <a:rPr lang="ko-KR" altLang="en-US" sz="1900" dirty="0" err="1"/>
              <a:t>피봇에</a:t>
            </a:r>
            <a:r>
              <a:rPr lang="ko-KR" altLang="en-US" sz="1900" dirty="0"/>
              <a:t> 의해 원소들을 분할하였을 때 </a:t>
            </a:r>
            <a:r>
              <a:rPr lang="en-US" altLang="ko-KR" sz="1900" dirty="0"/>
              <a:t>1</a:t>
            </a:r>
            <a:r>
              <a:rPr lang="ko-KR" altLang="en-US" sz="1900" dirty="0"/>
              <a:t>개와 </a:t>
            </a:r>
            <a:r>
              <a:rPr lang="en-US" altLang="ko-KR" sz="1900" dirty="0"/>
              <a:t>n-1</a:t>
            </a:r>
            <a:r>
              <a:rPr lang="ko-KR" altLang="en-US" sz="1900" dirty="0"/>
              <a:t>개로 한쪽으로 치우쳐 분할되는 경우가 반복되어 수행 단계 수가 최대가 되는 </a:t>
            </a:r>
            <a:r>
              <a:rPr lang="ko-KR" altLang="en-US" sz="1900" dirty="0" smtClean="0"/>
              <a:t>경우</a:t>
            </a:r>
          </a:p>
          <a:p>
            <a:pPr lvl="3">
              <a:lnSpc>
                <a:spcPct val="110000"/>
              </a:lnSpc>
              <a:defRPr/>
            </a:pPr>
            <a:endParaRPr lang="ko-KR" altLang="en-US" sz="1900" dirty="0"/>
          </a:p>
          <a:p>
            <a:pPr lvl="2">
              <a:spcBef>
                <a:spcPct val="30000"/>
              </a:spcBef>
              <a:spcAft>
                <a:spcPts val="2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평균 시간 복잡도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  <a:r>
              <a:rPr lang="en-US" altLang="ko-KR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O(</a:t>
            </a:r>
            <a:r>
              <a:rPr lang="en-US" altLang="ko-KR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n </a:t>
            </a:r>
            <a:r>
              <a:rPr lang="en-US" altLang="ko-KR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log</a:t>
            </a:r>
            <a:r>
              <a:rPr lang="en-US" altLang="ko-KR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n</a:t>
            </a:r>
            <a:r>
              <a:rPr lang="en-US" altLang="ko-KR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)</a:t>
            </a:r>
          </a:p>
          <a:p>
            <a:pPr lvl="3">
              <a:lnSpc>
                <a:spcPct val="110000"/>
              </a:lnSpc>
              <a:buFont typeface="Arial" charset="0"/>
              <a:buChar char="−"/>
            </a:pPr>
            <a:r>
              <a:rPr lang="ko-KR" altLang="en-US" dirty="0">
                <a:latin typeface="맑은 고딕" charset="0"/>
                <a:ea typeface="맑은 고딕" charset="0"/>
              </a:rPr>
              <a:t>같은 시간 복잡도를 가지는 다른 정렬 방법에 비해서 자리 교환 횟수를 줄임으로써 더 빨리 실행되어 실행 시간 성능이 좋은 정렬 방법임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marL="514350" lvl="1" indent="0">
              <a:lnSpc>
                <a:spcPct val="110000"/>
              </a:lnSpc>
              <a:buNone/>
              <a:defRPr/>
            </a:pPr>
            <a:endParaRPr lang="ko-KR" altLang="en-US" sz="27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0442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3000" b="1" dirty="0">
                <a:solidFill>
                  <a:schemeClr val="accent1"/>
                </a:solidFill>
              </a:rPr>
              <a:t>퀵 정렬 </a:t>
            </a:r>
            <a:r>
              <a:rPr lang="ko-KR" altLang="en-US" sz="3000" b="1" dirty="0" smtClean="0">
                <a:solidFill>
                  <a:schemeClr val="accent1"/>
                </a:solidFill>
              </a:rPr>
              <a:t>프로그램</a:t>
            </a: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정렬할 자료 </a:t>
            </a:r>
            <a:r>
              <a:rPr lang="en-US" altLang="ko-KR" dirty="0">
                <a:latin typeface="맑은 고딕" charset="0"/>
                <a:ea typeface="맑은 고딕" charset="0"/>
              </a:rPr>
              <a:t>: {69, 10, 30, 2, 16, 8, 31, 22}</a:t>
            </a:r>
          </a:p>
          <a:p>
            <a:pPr lvl="1">
              <a:buFont typeface="Wingdings" charset="2"/>
              <a:buChar char="§"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실행 결과 </a:t>
            </a:r>
            <a:r>
              <a:rPr lang="en-US" altLang="ko-KR" dirty="0">
                <a:latin typeface="맑은 고딕" charset="0"/>
                <a:ea typeface="맑은 고딕" charset="0"/>
              </a:rPr>
              <a:t>&gt;</a:t>
            </a:r>
            <a:endParaRPr lang="ko-KR" altLang="en-US" sz="2700" dirty="0"/>
          </a:p>
          <a:p>
            <a:endParaRPr lang="ko-KR" altLang="en-US" dirty="0"/>
          </a:p>
        </p:txBody>
      </p:sp>
      <p:pic>
        <p:nvPicPr>
          <p:cNvPr id="4" name="그림 5" descr="ch10-예제10-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586" y="2624629"/>
            <a:ext cx="61483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249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58746" cy="5184576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시간 복잡도</a:t>
            </a:r>
          </a:p>
          <a:p>
            <a:pPr marL="457200" lvl="1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피보나치 수열 알고리즘의 빈도수 구하기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77698"/>
              </p:ext>
            </p:extLst>
          </p:nvPr>
        </p:nvGraphicFramePr>
        <p:xfrm>
          <a:off x="3389460" y="2180821"/>
          <a:ext cx="4915554" cy="4056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16"/>
                <a:gridCol w="4456938"/>
              </a:tblGrid>
              <a:tr h="405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04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05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06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07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08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09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fibonacci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if(n&lt;0) then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stop;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if(n≤1) then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return n;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f1 ← 0;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f2 ← 1;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for(i←2;i≤n;i←i+1){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fn←f1+f2;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f1←f2;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f2←fn;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fn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386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</a:t>
            </a:r>
            <a:r>
              <a:rPr lang="en-US" altLang="ko-KR" dirty="0" smtClean="0"/>
              <a:t>Insert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381295" cy="51845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삽입 정렬</a:t>
            </a:r>
            <a:r>
              <a:rPr lang="en-US" altLang="ko-KR" sz="2800" b="1" dirty="0">
                <a:solidFill>
                  <a:schemeClr val="accent1"/>
                </a:solidFill>
              </a:rPr>
              <a:t>(insert sort) </a:t>
            </a:r>
          </a:p>
          <a:p>
            <a:pPr lvl="1">
              <a:defRPr/>
            </a:pPr>
            <a:r>
              <a:rPr lang="ko-KR" altLang="en-US" sz="2400" dirty="0"/>
              <a:t>정렬되어있는 부분집합에 정렬할 새로운 원소의 위치를 찾아 </a:t>
            </a:r>
            <a:r>
              <a:rPr lang="ko-KR" altLang="en-US" sz="2400" dirty="0" smtClean="0"/>
              <a:t>삽입하는 </a:t>
            </a:r>
            <a:r>
              <a:rPr lang="ko-KR" altLang="en-US" sz="2400" dirty="0"/>
              <a:t>방법</a:t>
            </a:r>
          </a:p>
          <a:p>
            <a:pPr lvl="1">
              <a:defRPr/>
            </a:pPr>
            <a:r>
              <a:rPr lang="ko-KR" altLang="en-US" sz="2400" dirty="0"/>
              <a:t>정렬할 자료를 두 개의 부분집합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ko-KR" altLang="en-US" sz="2400" dirty="0"/>
              <a:t>와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ko-KR" altLang="en-US" sz="2400" dirty="0"/>
              <a:t>로 가정</a:t>
            </a:r>
          </a:p>
          <a:p>
            <a:pPr lvl="2">
              <a:defRPr/>
            </a:pPr>
            <a:r>
              <a:rPr lang="ko-KR" altLang="en-US" sz="2000" dirty="0"/>
              <a:t>부분집합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정렬된 앞부분의 원소들</a:t>
            </a:r>
          </a:p>
          <a:p>
            <a:pPr lvl="2">
              <a:defRPr/>
            </a:pPr>
            <a:r>
              <a:rPr lang="ko-KR" altLang="en-US" sz="2000" dirty="0"/>
              <a:t>부분집합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아직 정렬되지 않은 나머지 원소들</a:t>
            </a:r>
          </a:p>
          <a:p>
            <a:pPr lvl="2">
              <a:defRPr/>
            </a:pPr>
            <a:r>
              <a:rPr lang="ko-KR" altLang="en-US" sz="2000" dirty="0"/>
              <a:t>정렬되지 않은 부분집합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ko-KR" altLang="en-US" sz="2000" dirty="0"/>
              <a:t>의 원소를 하나씩 꺼내서 이미 </a:t>
            </a:r>
            <a:r>
              <a:rPr lang="ko-KR" altLang="en-US" sz="2000" dirty="0" smtClean="0"/>
              <a:t>정렬되어있는 부분집합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ko-KR" altLang="en-US" sz="2000" dirty="0"/>
              <a:t>의 마지막 원소부터 비교하면서 위치를 찾아 삽입</a:t>
            </a:r>
          </a:p>
          <a:p>
            <a:pPr lvl="2">
              <a:defRPr/>
            </a:pPr>
            <a:r>
              <a:rPr lang="ko-KR" altLang="en-US" sz="2000" dirty="0"/>
              <a:t>삽입 정렬을 반복하면서 부분집합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ko-KR" altLang="en-US" sz="2000" dirty="0"/>
              <a:t>의 원소는 하나씩 늘리고 부분집합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ko-KR" altLang="en-US" sz="2000" dirty="0"/>
              <a:t>의 원소는 하나씩 감소하게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부분집합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ko-KR" altLang="en-US" sz="2000" dirty="0"/>
              <a:t>가 공집합이 되면 삽입 정렬이 </a:t>
            </a:r>
            <a:r>
              <a:rPr lang="ko-KR" altLang="en-US" sz="2000" dirty="0" smtClean="0"/>
              <a:t>완성</a:t>
            </a:r>
            <a:endParaRPr lang="en-US" altLang="ko-KR" sz="2000" dirty="0"/>
          </a:p>
          <a:p>
            <a:pPr lvl="1"/>
            <a:r>
              <a:rPr lang="ko-KR" altLang="en-US" sz="2400" dirty="0"/>
              <a:t>선택 정렬보다 두 배 정도 빨라서 평균적인 성능이 </a:t>
            </a:r>
            <a:r>
              <a:rPr lang="en-US" altLang="ko-KR" sz="2400" dirty="0"/>
              <a:t>O(n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) </a:t>
            </a:r>
            <a:r>
              <a:rPr lang="ko-KR" altLang="en-US" sz="2400" dirty="0"/>
              <a:t>알고리즘들 중에서 뛰어난 </a:t>
            </a:r>
            <a:r>
              <a:rPr lang="ko-KR" altLang="en-US" sz="2400" dirty="0" smtClean="0"/>
              <a:t>축으로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</a:t>
            </a:r>
            <a:r>
              <a:rPr lang="ko-KR" altLang="en-US" sz="2400" dirty="0"/>
              <a:t>정렬 알고리즘의 일부로도 자주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대입이 많고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데이터의 상태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 한 개의 크기에 따라 성능 편차가 </a:t>
            </a:r>
            <a:r>
              <a:rPr lang="ko-KR" altLang="en-US" sz="2400" dirty="0" smtClean="0"/>
              <a:t>심함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39851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284" y="980388"/>
            <a:ext cx="11366500" cy="5091818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삽입 정렬 수행 과정</a:t>
            </a:r>
          </a:p>
          <a:p>
            <a:pPr lvl="1"/>
            <a:r>
              <a:rPr lang="ko-KR" altLang="en-US" sz="2400" dirty="0"/>
              <a:t>정렬되지 않은 </a:t>
            </a:r>
            <a:r>
              <a:rPr lang="en-US" altLang="ko-KR" sz="2400" dirty="0"/>
              <a:t>{69, 10, 30, 2, 16, 8, 31, 22}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자료</a:t>
            </a:r>
            <a:endParaRPr lang="en-US" altLang="ko-KR" sz="2400" dirty="0"/>
          </a:p>
          <a:p>
            <a:pPr lvl="2"/>
            <a:r>
              <a:rPr lang="ko-KR" altLang="en-US" sz="2000" dirty="0"/>
              <a:t>초기 상태 </a:t>
            </a:r>
            <a:r>
              <a:rPr lang="en-US" altLang="ko-KR" sz="2000" dirty="0"/>
              <a:t>: </a:t>
            </a:r>
            <a:endParaRPr lang="en-US" altLang="ko-KR" sz="2000" dirty="0" smtClean="0"/>
          </a:p>
          <a:p>
            <a:pPr lvl="3"/>
            <a:r>
              <a:rPr lang="ko-KR" altLang="en-US" dirty="0" smtClean="0"/>
              <a:t>첫 </a:t>
            </a:r>
            <a:r>
              <a:rPr lang="ko-KR" altLang="en-US" dirty="0"/>
              <a:t>번째 원소는 정렬되어있는 부분 집합 </a:t>
            </a:r>
            <a:r>
              <a:rPr lang="en-US" altLang="ko-KR" dirty="0" smtClean="0"/>
              <a:t>S</a:t>
            </a:r>
          </a:p>
          <a:p>
            <a:pPr lvl="3"/>
            <a:r>
              <a:rPr lang="ko-KR" altLang="en-US" dirty="0" smtClean="0"/>
              <a:t>나머지 </a:t>
            </a:r>
            <a:r>
              <a:rPr lang="ko-KR" altLang="en-US" dirty="0"/>
              <a:t>원소들은 정렬되지 않은 원소들의 부분 집합 </a:t>
            </a:r>
            <a:r>
              <a:rPr lang="en-US" altLang="ko-KR" dirty="0" smtClean="0"/>
              <a:t>U</a:t>
            </a:r>
            <a:endParaRPr lang="en-US" altLang="ko-KR" dirty="0"/>
          </a:p>
          <a:p>
            <a:pPr lvl="2">
              <a:buNone/>
            </a:pPr>
            <a:r>
              <a:rPr lang="en-US" altLang="ko-KR" sz="2000" dirty="0"/>
              <a:t>   </a:t>
            </a:r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rgbClr val="000066"/>
                </a:solidFill>
              </a:rPr>
              <a:t>S</a:t>
            </a:r>
            <a:r>
              <a:rPr lang="en-US" altLang="ko-KR" sz="2000" dirty="0">
                <a:solidFill>
                  <a:srgbClr val="000066"/>
                </a:solidFill>
              </a:rPr>
              <a:t>={69} </a:t>
            </a:r>
            <a:r>
              <a:rPr lang="en-US" altLang="ko-KR" sz="2000" dirty="0"/>
              <a:t>, U={10, 30, 2, 16, 8, 31, 22} </a:t>
            </a:r>
          </a:p>
          <a:p>
            <a:endParaRPr lang="ko-KR" altLang="en-US" sz="2800" dirty="0"/>
          </a:p>
        </p:txBody>
      </p:sp>
      <p:pic>
        <p:nvPicPr>
          <p:cNvPr id="4" name="Picture 4" descr="4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89" y="4092196"/>
            <a:ext cx="626427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0480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① </a:t>
            </a:r>
            <a:r>
              <a:rPr lang="en-US" altLang="ko-KR" sz="2000" dirty="0"/>
              <a:t>U</a:t>
            </a:r>
            <a:r>
              <a:rPr lang="ko-KR" altLang="en-US" sz="2000" dirty="0"/>
              <a:t>의 첫 번째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을 </a:t>
            </a:r>
            <a:r>
              <a:rPr lang="en-US" altLang="ko-KR" sz="2000" dirty="0"/>
              <a:t>S</a:t>
            </a:r>
            <a:r>
              <a:rPr lang="ko-KR" altLang="en-US" sz="2000" dirty="0"/>
              <a:t>의 마지막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와 비교하여 </a:t>
            </a:r>
            <a:r>
              <a:rPr lang="en-US" altLang="ko-KR" sz="2000" dirty="0"/>
              <a:t>(10 &lt; 69) </a:t>
            </a:r>
            <a:r>
              <a:rPr lang="ko-KR" altLang="en-US" sz="2000" dirty="0"/>
              <a:t>이므로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은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의 앞자리가 된다</a:t>
            </a:r>
            <a:r>
              <a:rPr lang="en-US" altLang="ko-KR" sz="2000" dirty="0"/>
              <a:t>. </a:t>
            </a:r>
            <a:r>
              <a:rPr lang="ko-KR" altLang="en-US" sz="2000" dirty="0"/>
              <a:t>더 이상 비교할 </a:t>
            </a:r>
            <a:r>
              <a:rPr lang="en-US" altLang="ko-KR" sz="2000" dirty="0"/>
              <a:t>S</a:t>
            </a:r>
            <a:r>
              <a:rPr lang="ko-KR" altLang="en-US" sz="2000" dirty="0"/>
              <a:t>의 원소가 없으므로 찾은 위치에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삽입한다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S</a:t>
            </a:r>
            <a:r>
              <a:rPr lang="en-US" altLang="ko-KR" sz="2000" dirty="0"/>
              <a:t>={10, 69} , U={30, 2, 16, 8, 31, 22</a:t>
            </a:r>
            <a:r>
              <a:rPr lang="en-US" altLang="ko-KR" sz="2000" dirty="0" smtClean="0"/>
              <a:t>}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4" name="Picture 4" descr="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68" y="2980786"/>
            <a:ext cx="6896864" cy="236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4468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② </a:t>
            </a:r>
            <a:r>
              <a:rPr lang="en-US" altLang="ko-KR" sz="2000" dirty="0"/>
              <a:t>U</a:t>
            </a:r>
            <a:r>
              <a:rPr lang="ko-KR" altLang="en-US" sz="2000" dirty="0"/>
              <a:t>의 첫 번째 원소 </a:t>
            </a:r>
            <a:r>
              <a:rPr lang="en-US" altLang="ko-KR" sz="2000" dirty="0"/>
              <a:t>30</a:t>
            </a:r>
            <a:r>
              <a:rPr lang="ko-KR" altLang="en-US" sz="2000" dirty="0"/>
              <a:t>을 </a:t>
            </a:r>
            <a:r>
              <a:rPr lang="en-US" altLang="ko-KR" sz="2000" dirty="0"/>
              <a:t>S</a:t>
            </a:r>
            <a:r>
              <a:rPr lang="ko-KR" altLang="en-US" sz="2000" dirty="0"/>
              <a:t>의 마지막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와 비교하여 </a:t>
            </a:r>
            <a:r>
              <a:rPr lang="en-US" altLang="ko-KR" sz="2000" dirty="0"/>
              <a:t>(30 &lt; 69)</a:t>
            </a:r>
            <a:r>
              <a:rPr lang="ko-KR" altLang="en-US" sz="2000" dirty="0"/>
              <a:t>이므로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의 앞자리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과 비교한다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(30 &gt; 10) </a:t>
            </a:r>
            <a:r>
              <a:rPr lang="ko-KR" altLang="en-US" sz="2000" dirty="0" smtClean="0"/>
              <a:t>이므로 원소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69 </a:t>
            </a:r>
            <a:r>
              <a:rPr lang="ko-KR" altLang="en-US" sz="2000" dirty="0" smtClean="0"/>
              <a:t>사이에 삽입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S</a:t>
            </a:r>
            <a:r>
              <a:rPr lang="en-US" altLang="ko-KR" sz="2000" dirty="0"/>
              <a:t>={10, 30, 69} , U={2, 16, 8, 31, 22} </a:t>
            </a:r>
          </a:p>
          <a:p>
            <a:endParaRPr lang="ko-KR" altLang="en-US" dirty="0"/>
          </a:p>
        </p:txBody>
      </p:sp>
      <p:pic>
        <p:nvPicPr>
          <p:cNvPr id="4" name="Picture 4" descr="437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3261686"/>
            <a:ext cx="73437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4323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③ </a:t>
            </a:r>
            <a:r>
              <a:rPr lang="en-US" altLang="ko-KR" sz="2000" dirty="0"/>
              <a:t>U</a:t>
            </a:r>
            <a:r>
              <a:rPr lang="ko-KR" altLang="en-US" sz="2000" dirty="0"/>
              <a:t>의 첫 번째 원소 </a:t>
            </a:r>
            <a:r>
              <a:rPr lang="en-US" altLang="ko-KR" sz="2000" dirty="0"/>
              <a:t>2</a:t>
            </a:r>
            <a:r>
              <a:rPr lang="ko-KR" altLang="en-US" sz="2000" dirty="0"/>
              <a:t>를 </a:t>
            </a:r>
            <a:r>
              <a:rPr lang="en-US" altLang="ko-KR" sz="2000" dirty="0"/>
              <a:t>S</a:t>
            </a:r>
            <a:r>
              <a:rPr lang="ko-KR" altLang="en-US" sz="2000" dirty="0"/>
              <a:t>의 마지막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와 비교하여 </a:t>
            </a:r>
            <a:r>
              <a:rPr lang="en-US" altLang="ko-KR" sz="2000" dirty="0"/>
              <a:t>(2 &lt; 69) </a:t>
            </a:r>
            <a:r>
              <a:rPr lang="ko-KR" altLang="en-US" sz="2000" dirty="0"/>
              <a:t>이므로 </a:t>
            </a:r>
            <a:r>
              <a:rPr lang="ko-KR" altLang="en-US" sz="2000" dirty="0" smtClean="0"/>
              <a:t>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의 앞자리 원소 </a:t>
            </a:r>
            <a:r>
              <a:rPr lang="en-US" altLang="ko-KR" sz="2000" dirty="0"/>
              <a:t>30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비교</a:t>
            </a:r>
            <a:r>
              <a:rPr lang="en-US" altLang="ko-KR" sz="2000" dirty="0" smtClean="0"/>
              <a:t> (</a:t>
            </a:r>
            <a:r>
              <a:rPr lang="en-US" altLang="ko-KR" sz="2000" dirty="0"/>
              <a:t>2 &lt; 30) </a:t>
            </a:r>
            <a:r>
              <a:rPr lang="ko-KR" altLang="en-US" sz="2000" dirty="0"/>
              <a:t>이므로 다시 그 앞자리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비교하여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2 &lt; 10) </a:t>
            </a:r>
            <a:r>
              <a:rPr lang="ko-KR" altLang="en-US" sz="2000" dirty="0"/>
              <a:t>이면서 더 이상 비교할 </a:t>
            </a:r>
            <a:r>
              <a:rPr lang="en-US" altLang="ko-KR" sz="2000" dirty="0"/>
              <a:t>S</a:t>
            </a:r>
            <a:r>
              <a:rPr lang="ko-KR" altLang="en-US" sz="2000" dirty="0"/>
              <a:t>의 원소가 없으므로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의 앞에 </a:t>
            </a:r>
            <a:r>
              <a:rPr lang="ko-KR" altLang="en-US" sz="2000" dirty="0" smtClean="0"/>
              <a:t>삽입</a:t>
            </a:r>
            <a:r>
              <a:rPr lang="en-US" altLang="ko-KR" sz="2000" dirty="0"/>
              <a:t> 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S</a:t>
            </a:r>
            <a:r>
              <a:rPr lang="en-US" altLang="ko-KR" sz="2000" dirty="0"/>
              <a:t>={2, 10, 30, 69} , U={16, 8, 31, 22</a:t>
            </a:r>
            <a:r>
              <a:rPr lang="en-US" altLang="ko-KR" sz="2000" dirty="0" smtClean="0"/>
              <a:t>}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4" name="Picture 4" descr="437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28" y="3318197"/>
            <a:ext cx="7634287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077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④ </a:t>
            </a:r>
            <a:r>
              <a:rPr lang="en-US" altLang="ko-KR" sz="2000" dirty="0"/>
              <a:t>U</a:t>
            </a:r>
            <a:r>
              <a:rPr lang="ko-KR" altLang="en-US" sz="2000" dirty="0"/>
              <a:t>의 첫 번째 원소 </a:t>
            </a:r>
            <a:r>
              <a:rPr lang="en-US" altLang="ko-KR" sz="2000" dirty="0"/>
              <a:t>16</a:t>
            </a:r>
            <a:r>
              <a:rPr lang="ko-KR" altLang="en-US" sz="2000" dirty="0"/>
              <a:t>을 </a:t>
            </a:r>
            <a:r>
              <a:rPr lang="en-US" altLang="ko-KR" sz="2000" dirty="0"/>
              <a:t>S</a:t>
            </a:r>
            <a:r>
              <a:rPr lang="ko-KR" altLang="en-US" sz="2000" dirty="0"/>
              <a:t>의 마지막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와 비교하여 </a:t>
            </a:r>
            <a:r>
              <a:rPr lang="en-US" altLang="ko-KR" sz="2000" dirty="0"/>
              <a:t>(16 &lt; 69)</a:t>
            </a:r>
            <a:r>
              <a:rPr lang="ko-KR" altLang="en-US" sz="2000" dirty="0"/>
              <a:t>이므로 그 앞자리 원소 </a:t>
            </a:r>
            <a:r>
              <a:rPr lang="en-US" altLang="ko-KR" sz="2000" dirty="0"/>
              <a:t>30</a:t>
            </a:r>
            <a:r>
              <a:rPr lang="ko-KR" altLang="en-US" sz="2000" dirty="0"/>
              <a:t>과 비교한다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16 &lt; 30) </a:t>
            </a:r>
            <a:r>
              <a:rPr lang="ko-KR" altLang="en-US" sz="2000" dirty="0"/>
              <a:t>이므로 다시 그 앞자리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비교하여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16 &gt; 10)</a:t>
            </a:r>
            <a:r>
              <a:rPr lang="ko-KR" altLang="en-US" sz="2000" dirty="0"/>
              <a:t>이므로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과 </a:t>
            </a:r>
            <a:r>
              <a:rPr lang="en-US" altLang="ko-KR" sz="2000" dirty="0"/>
              <a:t>30 </a:t>
            </a:r>
            <a:r>
              <a:rPr lang="ko-KR" altLang="en-US" sz="2000" dirty="0"/>
              <a:t>사이에 </a:t>
            </a:r>
            <a:r>
              <a:rPr lang="ko-KR" altLang="en-US" sz="2000" dirty="0" smtClean="0"/>
              <a:t>삽입</a:t>
            </a:r>
            <a:r>
              <a:rPr lang="en-US" altLang="ko-KR" sz="2000" dirty="0"/>
              <a:t> 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S</a:t>
            </a:r>
            <a:r>
              <a:rPr lang="en-US" altLang="ko-KR" sz="2000" dirty="0"/>
              <a:t>={2, 10, 16, 30, 69} , U={8, 31, 22} </a:t>
            </a:r>
          </a:p>
          <a:p>
            <a:endParaRPr lang="ko-KR" altLang="en-US" dirty="0"/>
          </a:p>
        </p:txBody>
      </p:sp>
      <p:pic>
        <p:nvPicPr>
          <p:cNvPr id="4" name="Picture 4" descr="437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68" y="3150678"/>
            <a:ext cx="7129463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0455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Aft>
                <a:spcPts val="100"/>
              </a:spcAft>
              <a:buNone/>
            </a:pPr>
            <a:r>
              <a:rPr lang="ko-KR" altLang="en-US" sz="2000" dirty="0"/>
              <a:t>⑤ </a:t>
            </a:r>
            <a:r>
              <a:rPr lang="en-US" altLang="ko-KR" sz="2000" dirty="0"/>
              <a:t>U</a:t>
            </a:r>
            <a:r>
              <a:rPr lang="ko-KR" altLang="en-US" sz="2000" dirty="0"/>
              <a:t>의 첫 번째 원소 </a:t>
            </a:r>
            <a:r>
              <a:rPr lang="en-US" altLang="ko-KR" sz="2000" dirty="0"/>
              <a:t>8</a:t>
            </a:r>
            <a:r>
              <a:rPr lang="ko-KR" altLang="en-US" sz="2000" dirty="0"/>
              <a:t>을 </a:t>
            </a:r>
            <a:r>
              <a:rPr lang="en-US" altLang="ko-KR" sz="2000" dirty="0"/>
              <a:t>S</a:t>
            </a:r>
            <a:r>
              <a:rPr lang="ko-KR" altLang="en-US" sz="2000" dirty="0"/>
              <a:t>의 마지막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와 비교하여 </a:t>
            </a:r>
            <a:r>
              <a:rPr lang="en-US" altLang="ko-KR" sz="2000" dirty="0"/>
              <a:t>(8 &lt; 69)</a:t>
            </a:r>
            <a:r>
              <a:rPr lang="ko-KR" altLang="en-US" sz="2000" dirty="0"/>
              <a:t>이므로 그 앞자리 원소 </a:t>
            </a:r>
            <a:r>
              <a:rPr lang="en-US" altLang="ko-KR" sz="2000" dirty="0"/>
              <a:t>30</a:t>
            </a:r>
            <a:r>
              <a:rPr lang="ko-KR" altLang="en-US" sz="2000" dirty="0"/>
              <a:t>과 비교한다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8 &lt; 30) </a:t>
            </a:r>
            <a:r>
              <a:rPr lang="ko-KR" altLang="en-US" sz="2000" dirty="0"/>
              <a:t>이므로 그 앞자리 원소 </a:t>
            </a:r>
            <a:r>
              <a:rPr lang="en-US" altLang="ko-KR" sz="2000" dirty="0"/>
              <a:t>16</a:t>
            </a:r>
            <a:r>
              <a:rPr lang="ko-KR" altLang="en-US" sz="2000" dirty="0"/>
              <a:t>과 비교하여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8 &lt; 16) </a:t>
            </a:r>
            <a:r>
              <a:rPr lang="ko-KR" altLang="en-US" sz="2000" dirty="0"/>
              <a:t>이므로 그 앞자리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과 비교하여</a:t>
            </a:r>
            <a:r>
              <a:rPr lang="en-US" altLang="ko-KR" sz="2000" dirty="0" smtClean="0"/>
              <a:t>, (</a:t>
            </a:r>
            <a:r>
              <a:rPr lang="en-US" altLang="ko-KR" sz="2000" dirty="0"/>
              <a:t>8 &lt; 10) </a:t>
            </a:r>
            <a:r>
              <a:rPr lang="ko-KR" altLang="en-US" sz="2000" dirty="0"/>
              <a:t>이므로 다시 그 앞자리 원소 </a:t>
            </a:r>
            <a:r>
              <a:rPr lang="en-US" altLang="ko-KR" sz="2000" dirty="0"/>
              <a:t>2</a:t>
            </a:r>
            <a:r>
              <a:rPr lang="ko-KR" altLang="en-US" sz="2000" dirty="0"/>
              <a:t>와 비교하는데</a:t>
            </a:r>
            <a:r>
              <a:rPr lang="en-US" altLang="ko-KR" sz="2000" dirty="0" smtClean="0"/>
              <a:t>, (</a:t>
            </a:r>
            <a:r>
              <a:rPr lang="en-US" altLang="ko-KR" sz="2000" dirty="0"/>
              <a:t>8 &gt; 2)</a:t>
            </a:r>
            <a:r>
              <a:rPr lang="ko-KR" altLang="en-US" sz="2000" dirty="0"/>
              <a:t>이므로 원소 </a:t>
            </a:r>
            <a:r>
              <a:rPr lang="en-US" altLang="ko-KR" sz="2000" dirty="0"/>
              <a:t>2</a:t>
            </a:r>
            <a:r>
              <a:rPr lang="ko-KR" altLang="en-US" sz="2000" dirty="0"/>
              <a:t>와 </a:t>
            </a:r>
            <a:r>
              <a:rPr lang="en-US" altLang="ko-KR" sz="2000" dirty="0"/>
              <a:t>10 </a:t>
            </a:r>
            <a:r>
              <a:rPr lang="ko-KR" altLang="en-US" sz="2000" dirty="0"/>
              <a:t>사이에 </a:t>
            </a:r>
            <a:r>
              <a:rPr lang="ko-KR" altLang="en-US" sz="2000" dirty="0" smtClean="0"/>
              <a:t>삽입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lvl="2" indent="0">
              <a:spcAft>
                <a:spcPts val="100"/>
              </a:spcAft>
              <a:buNone/>
            </a:pPr>
            <a:endParaRPr lang="en-US" altLang="ko-KR" sz="2000" dirty="0" smtClean="0"/>
          </a:p>
          <a:p>
            <a:pPr marL="0" lvl="2" indent="0" algn="ctr">
              <a:spcAft>
                <a:spcPts val="100"/>
              </a:spcAft>
              <a:buNone/>
            </a:pPr>
            <a:r>
              <a:rPr lang="en-US" altLang="ko-KR" sz="2000" dirty="0" smtClean="0"/>
              <a:t>S</a:t>
            </a:r>
            <a:r>
              <a:rPr lang="en-US" altLang="ko-KR" sz="2000" dirty="0"/>
              <a:t>={2, 8, 10, 16, 30, 69} , U={31, 22} </a:t>
            </a:r>
          </a:p>
          <a:p>
            <a:endParaRPr lang="ko-KR" altLang="en-US" dirty="0"/>
          </a:p>
        </p:txBody>
      </p:sp>
      <p:grpSp>
        <p:nvGrpSpPr>
          <p:cNvPr id="4" name="그룹 9"/>
          <p:cNvGrpSpPr>
            <a:grpSpLocks/>
          </p:cNvGrpSpPr>
          <p:nvPr/>
        </p:nvGrpSpPr>
        <p:grpSpPr bwMode="auto">
          <a:xfrm>
            <a:off x="2603500" y="3332623"/>
            <a:ext cx="6985000" cy="2239962"/>
            <a:chOff x="1403350" y="3429000"/>
            <a:chExt cx="6985000" cy="2239963"/>
          </a:xfrm>
        </p:grpSpPr>
        <p:pic>
          <p:nvPicPr>
            <p:cNvPr id="5" name="Picture 4" descr="438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350" y="3429000"/>
              <a:ext cx="6985000" cy="223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059238" y="3910012"/>
              <a:ext cx="422275" cy="268288"/>
            </a:xfrm>
            <a:prstGeom prst="rect">
              <a:avLst/>
            </a:prstGeom>
            <a:solidFill>
              <a:srgbClr val="CCEFFC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pPr>
                <a:defRPr/>
              </a:pP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735513" y="3917950"/>
              <a:ext cx="422275" cy="268287"/>
            </a:xfrm>
            <a:prstGeom prst="rect">
              <a:avLst/>
            </a:prstGeom>
            <a:solidFill>
              <a:srgbClr val="CCEFFC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pPr>
                <a:defRPr/>
              </a:pP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368925" y="3917950"/>
              <a:ext cx="422275" cy="268287"/>
            </a:xfrm>
            <a:prstGeom prst="rect">
              <a:avLst/>
            </a:prstGeom>
            <a:solidFill>
              <a:srgbClr val="CCEFFC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7957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185321" cy="51845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⑥ </a:t>
            </a:r>
            <a:r>
              <a:rPr lang="en-US" altLang="ko-KR" sz="2000" dirty="0"/>
              <a:t>U</a:t>
            </a:r>
            <a:r>
              <a:rPr lang="ko-KR" altLang="en-US" sz="2000" dirty="0"/>
              <a:t>의 첫 번째 원소 </a:t>
            </a:r>
            <a:r>
              <a:rPr lang="en-US" altLang="ko-KR" sz="2000" dirty="0"/>
              <a:t>31</a:t>
            </a:r>
            <a:r>
              <a:rPr lang="ko-KR" altLang="en-US" sz="2000" dirty="0"/>
              <a:t>을 </a:t>
            </a:r>
            <a:r>
              <a:rPr lang="en-US" altLang="ko-KR" sz="2000" dirty="0"/>
              <a:t>S</a:t>
            </a:r>
            <a:r>
              <a:rPr lang="ko-KR" altLang="en-US" sz="2000" dirty="0"/>
              <a:t>의 마지막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와 비교하여 </a:t>
            </a:r>
            <a:r>
              <a:rPr lang="en-US" altLang="ko-KR" sz="2000" dirty="0"/>
              <a:t>(31 &lt; 69)</a:t>
            </a:r>
            <a:r>
              <a:rPr lang="ko-KR" altLang="en-US" sz="2000" dirty="0"/>
              <a:t>이므로 그 앞자리 원소 </a:t>
            </a:r>
            <a:r>
              <a:rPr lang="en-US" altLang="ko-KR" sz="2000" dirty="0"/>
              <a:t>30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비교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(31 &gt; 30) </a:t>
            </a:r>
            <a:r>
              <a:rPr lang="ko-KR" altLang="en-US" sz="2000" dirty="0"/>
              <a:t>이므로 원소 </a:t>
            </a:r>
            <a:r>
              <a:rPr lang="en-US" altLang="ko-KR" sz="2000" dirty="0"/>
              <a:t>30</a:t>
            </a:r>
            <a:r>
              <a:rPr lang="ko-KR" altLang="en-US" sz="2000" dirty="0"/>
              <a:t>과 </a:t>
            </a:r>
            <a:r>
              <a:rPr lang="en-US" altLang="ko-KR" sz="2000" dirty="0"/>
              <a:t>69 </a:t>
            </a:r>
            <a:r>
              <a:rPr lang="ko-KR" altLang="en-US" sz="2000" dirty="0"/>
              <a:t>사이에 </a:t>
            </a:r>
            <a:r>
              <a:rPr lang="ko-KR" altLang="en-US" sz="2000" dirty="0" smtClean="0"/>
              <a:t>삽입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S={2, 8, 10, 16, 30, 31, 69} , U={22} </a:t>
            </a:r>
          </a:p>
          <a:p>
            <a:endParaRPr lang="ko-KR" altLang="en-US" dirty="0"/>
          </a:p>
        </p:txBody>
      </p:sp>
      <p:pic>
        <p:nvPicPr>
          <p:cNvPr id="4" name="Picture 4" descr="438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19" y="3285004"/>
            <a:ext cx="7345362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705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/>
              <a:t>⑦ </a:t>
            </a:r>
            <a:r>
              <a:rPr lang="en-US" altLang="ko-KR" sz="2000" dirty="0"/>
              <a:t>U</a:t>
            </a:r>
            <a:r>
              <a:rPr lang="ko-KR" altLang="en-US" sz="2000" dirty="0"/>
              <a:t>의 첫 번째 원소 </a:t>
            </a:r>
            <a:r>
              <a:rPr lang="en-US" altLang="ko-KR" sz="2000" dirty="0"/>
              <a:t>22</a:t>
            </a:r>
            <a:r>
              <a:rPr lang="ko-KR" altLang="en-US" sz="2000" dirty="0"/>
              <a:t>를 </a:t>
            </a:r>
            <a:r>
              <a:rPr lang="en-US" altLang="ko-KR" sz="2000" dirty="0"/>
              <a:t>S</a:t>
            </a:r>
            <a:r>
              <a:rPr lang="ko-KR" altLang="en-US" sz="2000" dirty="0"/>
              <a:t>의 마지막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와 비교하여 </a:t>
            </a:r>
            <a:r>
              <a:rPr lang="en-US" altLang="ko-KR" sz="2000" dirty="0"/>
              <a:t>(22 &lt; 69)</a:t>
            </a:r>
            <a:r>
              <a:rPr lang="ko-KR" altLang="en-US" sz="2000" dirty="0"/>
              <a:t>이므로 그 앞자리 원소 </a:t>
            </a:r>
            <a:r>
              <a:rPr lang="en-US" altLang="ko-KR" sz="2000" dirty="0"/>
              <a:t>31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비교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(22 &lt; 31) </a:t>
            </a:r>
            <a:r>
              <a:rPr lang="ko-KR" altLang="en-US" sz="2000" dirty="0"/>
              <a:t>이므로 그 앞자리 원소 </a:t>
            </a:r>
            <a:r>
              <a:rPr lang="en-US" altLang="ko-KR" sz="2000" dirty="0"/>
              <a:t>30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비교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(22 &lt; 30) </a:t>
            </a:r>
            <a:r>
              <a:rPr lang="ko-KR" altLang="en-US" sz="2000" dirty="0"/>
              <a:t>이므로 다시 그 앞자리 원소 </a:t>
            </a:r>
            <a:r>
              <a:rPr lang="en-US" altLang="ko-KR" sz="2000" dirty="0"/>
              <a:t>16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비교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(22 &gt; 16) </a:t>
            </a:r>
            <a:r>
              <a:rPr lang="ko-KR" altLang="en-US" sz="2000" dirty="0"/>
              <a:t>이므로 원소 </a:t>
            </a:r>
            <a:r>
              <a:rPr lang="en-US" altLang="ko-KR" sz="2000" dirty="0"/>
              <a:t>16</a:t>
            </a:r>
            <a:r>
              <a:rPr lang="ko-KR" altLang="en-US" sz="2000" dirty="0"/>
              <a:t>과 </a:t>
            </a:r>
            <a:r>
              <a:rPr lang="en-US" altLang="ko-KR" sz="2000" dirty="0"/>
              <a:t>30 </a:t>
            </a:r>
            <a:r>
              <a:rPr lang="ko-KR" altLang="en-US" sz="2000" dirty="0"/>
              <a:t>사이에 </a:t>
            </a:r>
            <a:r>
              <a:rPr lang="ko-KR" altLang="en-US" sz="2000" dirty="0" smtClean="0"/>
              <a:t>삽입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S={2, 8, 10, 16, 22, 30, 31, 69} , U={}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190500" lvl="2" indent="-190500">
              <a:buFont typeface="Wingdings" pitchFamily="2" charset="2"/>
              <a:buChar char="§"/>
            </a:pPr>
            <a:endParaRPr lang="en-US" altLang="ko-KR" dirty="0" smtClean="0"/>
          </a:p>
          <a:p>
            <a:pPr marL="0" lvl="2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</a:t>
            </a:r>
            <a:r>
              <a:rPr lang="ko-KR" altLang="en-US" dirty="0"/>
              <a:t>가 공집합이 되었으므로 실행을 종료하고 삽입 정렬이 완성된다</a:t>
            </a:r>
            <a:r>
              <a:rPr lang="en-US" altLang="ko-KR" dirty="0"/>
              <a:t>. </a:t>
            </a:r>
          </a:p>
        </p:txBody>
      </p:sp>
      <p:pic>
        <p:nvPicPr>
          <p:cNvPr id="4" name="Picture 4" descr="438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03" y="3554381"/>
            <a:ext cx="6481194" cy="211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8217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삽입 정렬 알고리즘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4604" y="1764197"/>
            <a:ext cx="8582792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(a[],n)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for(i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1;i&lt;n;i←i+1){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temp←a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j←i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if(a[j-1]&gt;temp)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move←true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move←false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while(move) do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a[j]←a[j-1];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j←j-1;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if(j&gt;0 and a[j-1]&gt;temp)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move←true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	else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move←false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a[j]←temp;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992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58746" cy="5184576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시간 복잡도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n&lt;0, n=0, n=1</a:t>
            </a:r>
            <a:r>
              <a:rPr lang="ko-KR" altLang="en-US" sz="2400" dirty="0"/>
              <a:t>의 경우에 대한 실행 빈도수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for </a:t>
            </a:r>
            <a:r>
              <a:rPr lang="ko-KR" altLang="en-US" sz="2000" dirty="0" err="1"/>
              <a:t>반복문이</a:t>
            </a:r>
            <a:r>
              <a:rPr lang="ko-KR" altLang="en-US" sz="2000" dirty="0"/>
              <a:t> 수행되지 않기 때문에 실행 빈도수가 작다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2751"/>
              </p:ext>
            </p:extLst>
          </p:nvPr>
        </p:nvGraphicFramePr>
        <p:xfrm>
          <a:off x="2097987" y="2982099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n&lt;0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n=0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n=1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5~13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6235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삽입 정렬 알고리즘 분석</a:t>
            </a:r>
          </a:p>
          <a:p>
            <a:pPr lvl="1">
              <a:defRPr/>
            </a:pPr>
            <a:r>
              <a:rPr lang="ko-KR" altLang="en-US" sz="2400" dirty="0"/>
              <a:t>메모리 사용공간 </a:t>
            </a:r>
          </a:p>
          <a:p>
            <a:pPr lvl="2">
              <a:defRPr/>
            </a:pPr>
            <a:r>
              <a:rPr lang="en-US" altLang="ko-KR" sz="2000" dirty="0"/>
              <a:t>n</a:t>
            </a:r>
            <a:r>
              <a:rPr lang="ko-KR" altLang="en-US" sz="2000" dirty="0"/>
              <a:t>개의 원소에 대하여 </a:t>
            </a:r>
            <a:r>
              <a:rPr lang="en-US" altLang="ko-KR" sz="2000" dirty="0"/>
              <a:t>n</a:t>
            </a:r>
            <a:r>
              <a:rPr lang="ko-KR" altLang="en-US" sz="2000" dirty="0"/>
              <a:t>개의 메모리 사용</a:t>
            </a:r>
          </a:p>
          <a:p>
            <a:pPr lvl="1">
              <a:defRPr/>
            </a:pPr>
            <a:r>
              <a:rPr lang="ko-KR" altLang="en-US" sz="2400" dirty="0"/>
              <a:t>연산 시간</a:t>
            </a:r>
          </a:p>
          <a:p>
            <a:pPr lvl="2">
              <a:spcAft>
                <a:spcPts val="100"/>
              </a:spcAft>
              <a:defRPr/>
            </a:pPr>
            <a:r>
              <a:rPr lang="ko-KR" altLang="en-US" sz="2000" dirty="0"/>
              <a:t>최선의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원소들이 이미 정렬되어있어서 비교횟수가 최소인 경우</a:t>
            </a:r>
          </a:p>
          <a:p>
            <a:pPr lvl="3">
              <a:lnSpc>
                <a:spcPct val="110000"/>
              </a:lnSpc>
              <a:defRPr/>
            </a:pPr>
            <a:r>
              <a:rPr lang="ko-KR" altLang="en-US" sz="1800" dirty="0"/>
              <a:t>이미 정렬되어있는 경우에는 바로 앞자리 원소와 한번만 비교한다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defRPr/>
            </a:pPr>
            <a:r>
              <a:rPr lang="ko-KR" altLang="en-US" sz="1800" dirty="0"/>
              <a:t>전체 비교횟수 </a:t>
            </a:r>
            <a:r>
              <a:rPr lang="en-US" altLang="ko-KR" sz="1800" dirty="0"/>
              <a:t>= n-1 </a:t>
            </a:r>
          </a:p>
          <a:p>
            <a:pPr lvl="3">
              <a:lnSpc>
                <a:spcPct val="110000"/>
              </a:lnSpc>
              <a:defRPr/>
            </a:pPr>
            <a:r>
              <a:rPr lang="ko-KR" altLang="en-US" sz="1800" dirty="0"/>
              <a:t>시간 복잡도 </a:t>
            </a:r>
            <a:r>
              <a:rPr lang="en-US" altLang="ko-KR" sz="1800" dirty="0"/>
              <a:t>: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O(n)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2000" dirty="0"/>
              <a:t>최악의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모든 원소가 역순으로 되어있어서 비교횟수가 최대인 경우 </a:t>
            </a:r>
          </a:p>
          <a:p>
            <a:pPr lvl="3">
              <a:defRPr/>
            </a:pPr>
            <a:r>
              <a:rPr lang="ko-KR" altLang="en-US" sz="1800" dirty="0"/>
              <a:t>전체 비교횟수 </a:t>
            </a:r>
            <a:r>
              <a:rPr lang="en-US" altLang="ko-KR" sz="1800" dirty="0"/>
              <a:t>= 1+2+3+ ⋯ +(n-1) =  n(n-1)/2</a:t>
            </a:r>
          </a:p>
          <a:p>
            <a:pPr lvl="3">
              <a:lnSpc>
                <a:spcPct val="110000"/>
              </a:lnSpc>
              <a:defRPr/>
            </a:pPr>
            <a:r>
              <a:rPr lang="ko-KR" altLang="en-US" sz="1800" dirty="0"/>
              <a:t>시간 복잡도 </a:t>
            </a:r>
            <a:r>
              <a:rPr lang="en-US" altLang="ko-KR" sz="1800" dirty="0"/>
              <a:t>: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O(n</a:t>
            </a:r>
            <a:r>
              <a:rPr lang="en-US" altLang="ko-K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2000" dirty="0"/>
              <a:t>삽입 정렬의 평균 비교횟수 </a:t>
            </a:r>
            <a:r>
              <a:rPr lang="en-US" altLang="ko-KR" sz="2000" dirty="0"/>
              <a:t>= n(n-1)/4</a:t>
            </a:r>
          </a:p>
          <a:p>
            <a:pPr lvl="2">
              <a:defRPr/>
            </a:pPr>
            <a:r>
              <a:rPr lang="ko-KR" altLang="en-US" sz="2000" dirty="0"/>
              <a:t>평균 시간 복잡도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</a:t>
            </a:r>
            <a:r>
              <a:rPr lang="en-US" altLang="ko-KR" sz="2000" b="1" baseline="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ko-KR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ko-KR" sz="2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2904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Insert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최선의 경우와 최악의 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경우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57" y="2043255"/>
            <a:ext cx="2914650" cy="3705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067"/>
            <a:ext cx="3124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62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</a:t>
            </a:r>
            <a:r>
              <a:rPr lang="en-US" altLang="ko-KR" dirty="0" smtClean="0"/>
              <a:t>Shell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1" y="1050267"/>
            <a:ext cx="11366500" cy="541786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삽입 정렬 프로그램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ko-KR" altLang="en-US" sz="2000" dirty="0">
                <a:latin typeface="맑은 고딕" charset="0"/>
                <a:ea typeface="맑은 고딕" charset="0"/>
              </a:rPr>
              <a:t>정렬할 자료 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: {69, 10, 30, 2, 16, 8, 31, 22}</a:t>
            </a:r>
          </a:p>
          <a:p>
            <a:pPr lvl="1">
              <a:buFont typeface="Wingdings" charset="2"/>
              <a:buChar char="§"/>
            </a:pP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lvl="1">
              <a:buFont typeface="Wingdings" charset="2"/>
              <a:buChar char="§"/>
            </a:pPr>
            <a:r>
              <a:rPr lang="ko-KR" altLang="en-US" sz="2000" dirty="0">
                <a:latin typeface="맑은 고딕" charset="0"/>
                <a:ea typeface="맑은 고딕" charset="0"/>
              </a:rPr>
              <a:t>실행 결과 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&gt; </a:t>
            </a:r>
          </a:p>
        </p:txBody>
      </p:sp>
      <p:pic>
        <p:nvPicPr>
          <p:cNvPr id="4" name="그림 5" descr="ch10-예제10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271" y="2878757"/>
            <a:ext cx="68008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9081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</a:t>
            </a:r>
            <a:r>
              <a:rPr lang="en-US" altLang="ko-KR" dirty="0" smtClean="0"/>
              <a:t>Shell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1" y="1050267"/>
            <a:ext cx="11366500" cy="541786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800" b="1" dirty="0" err="1">
                <a:solidFill>
                  <a:schemeClr val="accent1"/>
                </a:solidFill>
              </a:rPr>
              <a:t>셸</a:t>
            </a:r>
            <a:r>
              <a:rPr lang="ko-KR" altLang="en-US" sz="2800" b="1" dirty="0">
                <a:solidFill>
                  <a:schemeClr val="accent1"/>
                </a:solidFill>
              </a:rPr>
              <a:t> 정렬</a:t>
            </a:r>
            <a:r>
              <a:rPr lang="en-US" altLang="ko-KR" sz="2800" b="1" dirty="0">
                <a:solidFill>
                  <a:schemeClr val="accent1"/>
                </a:solidFill>
              </a:rPr>
              <a:t>(shell sort) </a:t>
            </a:r>
          </a:p>
          <a:p>
            <a:pPr lvl="1">
              <a:defRPr/>
            </a:pPr>
            <a:r>
              <a:rPr lang="ko-KR" altLang="en-US" sz="2000" dirty="0"/>
              <a:t>일정한 간격</a:t>
            </a:r>
            <a:r>
              <a:rPr lang="en-US" altLang="ko-KR" sz="2000" dirty="0"/>
              <a:t>(interval)</a:t>
            </a:r>
            <a:r>
              <a:rPr lang="ko-KR" altLang="en-US" sz="2000" dirty="0"/>
              <a:t>으로 떨어져있는 </a:t>
            </a:r>
            <a:r>
              <a:rPr lang="ko-KR" altLang="en-US" sz="2000" spc="-100" dirty="0"/>
              <a:t>자료들끼리 부분집합을 구성하고 </a:t>
            </a:r>
            <a:r>
              <a:rPr lang="ko-KR" altLang="en-US" sz="2000" dirty="0"/>
              <a:t>각 부분집합에 있는 원소들에 대해서 삽입 정렬을 수행하는 작업을 </a:t>
            </a:r>
            <a:r>
              <a:rPr lang="ko-KR" altLang="en-US" sz="2000" dirty="0" smtClean="0"/>
              <a:t>반복하면서 </a:t>
            </a:r>
            <a:r>
              <a:rPr lang="ko-KR" altLang="en-US" sz="2000" dirty="0"/>
              <a:t>전체 원소들을 정렬하는 방법</a:t>
            </a:r>
          </a:p>
          <a:p>
            <a:pPr lvl="2">
              <a:defRPr/>
            </a:pPr>
            <a:r>
              <a:rPr lang="ko-KR" altLang="en-US" sz="2000" dirty="0"/>
              <a:t>전체 원소에 대해서 삽입 정렬을 수행하는 것보다 부분집합으로 나누어 </a:t>
            </a:r>
            <a:r>
              <a:rPr lang="ko-KR" altLang="en-US" sz="2000" dirty="0" smtClean="0"/>
              <a:t>정렬하게 </a:t>
            </a:r>
            <a:r>
              <a:rPr lang="ko-KR" altLang="en-US" sz="2000" dirty="0"/>
              <a:t>되면 비교연산과 교환연산 감소</a:t>
            </a:r>
          </a:p>
          <a:p>
            <a:pPr lvl="1">
              <a:defRPr/>
            </a:pPr>
            <a:r>
              <a:rPr lang="ko-KR" altLang="en-US" sz="2000" dirty="0" err="1"/>
              <a:t>셸</a:t>
            </a:r>
            <a:r>
              <a:rPr lang="ko-KR" altLang="en-US" sz="2000" dirty="0"/>
              <a:t> 정렬의 부분집합 </a:t>
            </a:r>
            <a:endParaRPr lang="ko-KR" altLang="en-US" sz="2400" dirty="0"/>
          </a:p>
          <a:p>
            <a:pPr lvl="2">
              <a:lnSpc>
                <a:spcPct val="110000"/>
              </a:lnSpc>
              <a:spcAft>
                <a:spcPts val="100"/>
              </a:spcAft>
              <a:defRPr/>
            </a:pPr>
            <a:r>
              <a:rPr lang="ko-KR" altLang="en-US" sz="2000" dirty="0"/>
              <a:t>부분집합의 기준이 되는 간격을 매개변수 </a:t>
            </a:r>
            <a:r>
              <a:rPr lang="en-US" altLang="ko-KR" sz="2000" dirty="0"/>
              <a:t>h</a:t>
            </a:r>
            <a:r>
              <a:rPr lang="ko-KR" altLang="en-US" sz="2000" dirty="0"/>
              <a:t>에 저장</a:t>
            </a:r>
          </a:p>
          <a:p>
            <a:pPr lvl="2">
              <a:lnSpc>
                <a:spcPct val="110000"/>
              </a:lnSpc>
              <a:spcAft>
                <a:spcPts val="100"/>
              </a:spcAft>
              <a:defRPr/>
            </a:pPr>
            <a:r>
              <a:rPr lang="ko-KR" altLang="en-US" sz="2000" dirty="0"/>
              <a:t>한 단계가 수행될 때마다 </a:t>
            </a:r>
            <a:r>
              <a:rPr lang="en-US" altLang="ko-KR" sz="2000" dirty="0"/>
              <a:t>h</a:t>
            </a:r>
            <a:r>
              <a:rPr lang="ko-KR" altLang="en-US" sz="2000" dirty="0"/>
              <a:t>의 값을 감소시키고 </a:t>
            </a:r>
            <a:r>
              <a:rPr lang="ko-KR" altLang="en-US" sz="2000" dirty="0" err="1"/>
              <a:t>셸</a:t>
            </a:r>
            <a:r>
              <a:rPr lang="ko-KR" altLang="en-US" sz="2000" dirty="0"/>
              <a:t> 정렬을 순환 호출</a:t>
            </a:r>
          </a:p>
          <a:p>
            <a:pPr lvl="3">
              <a:lnSpc>
                <a:spcPct val="90000"/>
              </a:lnSpc>
              <a:buFont typeface="Arial" charset="0"/>
              <a:buChar char="−"/>
              <a:defRPr/>
            </a:pPr>
            <a:r>
              <a:rPr lang="en-US" altLang="ko-KR" sz="1800" dirty="0"/>
              <a:t>h</a:t>
            </a:r>
            <a:r>
              <a:rPr lang="ko-KR" altLang="en-US" sz="1800" dirty="0"/>
              <a:t>가 </a:t>
            </a:r>
            <a:r>
              <a:rPr lang="en-US" altLang="ko-KR" sz="1800" dirty="0"/>
              <a:t>1</a:t>
            </a:r>
            <a:r>
              <a:rPr lang="ko-KR" altLang="en-US" sz="1800" dirty="0"/>
              <a:t>이 될 때까지 반복</a:t>
            </a:r>
          </a:p>
          <a:p>
            <a:pPr lvl="1">
              <a:lnSpc>
                <a:spcPct val="160000"/>
              </a:lnSpc>
              <a:spcBef>
                <a:spcPct val="30000"/>
              </a:spcBef>
              <a:defRPr/>
            </a:pPr>
            <a:r>
              <a:rPr lang="ko-KR" altLang="en-US" sz="2000" dirty="0" err="1"/>
              <a:t>셸</a:t>
            </a:r>
            <a:r>
              <a:rPr lang="ko-KR" altLang="en-US" sz="2000" dirty="0"/>
              <a:t> 정렬의 성능은 매개변수 </a:t>
            </a:r>
            <a:r>
              <a:rPr lang="en-US" altLang="ko-KR" sz="2000" dirty="0"/>
              <a:t>h</a:t>
            </a:r>
            <a:r>
              <a:rPr lang="ko-KR" altLang="en-US" sz="2000" dirty="0"/>
              <a:t>의 값에 따라 달라진다</a:t>
            </a:r>
            <a:r>
              <a:rPr lang="en-US" altLang="ko-KR" sz="2000" dirty="0"/>
              <a:t>. </a:t>
            </a:r>
          </a:p>
          <a:p>
            <a:pPr lvl="2">
              <a:spcAft>
                <a:spcPts val="200"/>
              </a:spcAft>
              <a:defRPr/>
            </a:pPr>
            <a:r>
              <a:rPr lang="ko-KR" altLang="en-US" sz="2000" dirty="0"/>
              <a:t>정렬할 자료의 특성에 따라 매개변수 생성 함수를 사용</a:t>
            </a:r>
          </a:p>
          <a:p>
            <a:pPr lvl="2">
              <a:lnSpc>
                <a:spcPct val="110000"/>
              </a:lnSpc>
              <a:spcAft>
                <a:spcPts val="200"/>
              </a:spcAft>
              <a:defRPr/>
            </a:pPr>
            <a:r>
              <a:rPr lang="ko-KR" altLang="en-US" sz="2000" dirty="0"/>
              <a:t>일반적으로 사용하는 </a:t>
            </a:r>
            <a:r>
              <a:rPr lang="en-US" altLang="ko-KR" sz="2000" dirty="0"/>
              <a:t>h</a:t>
            </a:r>
            <a:r>
              <a:rPr lang="ko-KR" altLang="en-US" sz="2000" dirty="0"/>
              <a:t>의 값은 원소 개수의 </a:t>
            </a:r>
            <a:r>
              <a:rPr lang="en-US" altLang="ko-KR" sz="2000" dirty="0"/>
              <a:t>1/2</a:t>
            </a:r>
            <a:r>
              <a:rPr lang="ko-KR" altLang="en-US" sz="2000" dirty="0"/>
              <a:t>을 사용하고 한 단계 수행될 때마다 </a:t>
            </a:r>
            <a:r>
              <a:rPr lang="en-US" altLang="ko-KR" sz="2000" dirty="0"/>
              <a:t>h</a:t>
            </a:r>
            <a:r>
              <a:rPr lang="ko-KR" altLang="en-US" sz="2000" dirty="0"/>
              <a:t>의 값을 반으로 감소시키면서 반복 </a:t>
            </a:r>
            <a:r>
              <a:rPr lang="ko-KR" altLang="en-US" sz="2000" dirty="0" smtClean="0"/>
              <a:t>수행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2762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Shell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>
                <a:solidFill>
                  <a:schemeClr val="accent1"/>
                </a:solidFill>
              </a:rPr>
              <a:t>셸</a:t>
            </a:r>
            <a:r>
              <a:rPr lang="ko-KR" altLang="en-US" sz="2800" b="1" dirty="0">
                <a:solidFill>
                  <a:schemeClr val="accent1"/>
                </a:solidFill>
              </a:rPr>
              <a:t> 정렬 수행 과정</a:t>
            </a:r>
          </a:p>
          <a:p>
            <a:pPr lvl="1"/>
            <a:r>
              <a:rPr lang="ko-KR" altLang="en-US" sz="2400" dirty="0" smtClean="0"/>
              <a:t>초기상태</a:t>
            </a:r>
            <a:r>
              <a:rPr lang="en-US" altLang="ko-KR" sz="2400" dirty="0" smtClean="0"/>
              <a:t>: {</a:t>
            </a:r>
            <a:r>
              <a:rPr lang="en-US" altLang="ko-KR" sz="2400" dirty="0"/>
              <a:t>69, 10, 30, 2, 16, 8, 31, 22</a:t>
            </a:r>
            <a:r>
              <a:rPr lang="en-US" altLang="ko-KR" sz="2400" dirty="0" smtClean="0"/>
              <a:t>}</a:t>
            </a:r>
            <a:endParaRPr lang="en-US" altLang="ko-KR" sz="2400" dirty="0"/>
          </a:p>
          <a:p>
            <a:pPr lvl="2">
              <a:buNone/>
            </a:pPr>
            <a:endParaRPr lang="en-US" altLang="ko-KR" sz="2000" dirty="0"/>
          </a:p>
          <a:p>
            <a:pPr lvl="2">
              <a:buNone/>
            </a:pPr>
            <a:r>
              <a:rPr lang="en-US" altLang="ko-KR" sz="2000" dirty="0"/>
              <a:t>① </a:t>
            </a:r>
            <a:r>
              <a:rPr lang="ko-KR" altLang="en-US" sz="2000" dirty="0"/>
              <a:t>원소의 개수가 </a:t>
            </a:r>
            <a:r>
              <a:rPr lang="en-US" altLang="ko-KR" sz="2000" dirty="0"/>
              <a:t>8</a:t>
            </a:r>
            <a:r>
              <a:rPr lang="ko-KR" altLang="en-US" sz="2000" dirty="0"/>
              <a:t>개이므로 매개변수 </a:t>
            </a:r>
            <a:r>
              <a:rPr lang="en-US" altLang="ko-KR" sz="2000" dirty="0"/>
              <a:t>h</a:t>
            </a:r>
            <a:r>
              <a:rPr lang="ko-KR" altLang="en-US" sz="2000" dirty="0"/>
              <a:t>는 </a:t>
            </a:r>
            <a:r>
              <a:rPr lang="en-US" altLang="ko-KR" sz="2000" dirty="0"/>
              <a:t>4</a:t>
            </a:r>
            <a:r>
              <a:rPr lang="ko-KR" altLang="en-US" sz="2000" dirty="0"/>
              <a:t>에서 시작한다</a:t>
            </a:r>
            <a:r>
              <a:rPr lang="en-US" altLang="ko-KR" sz="2000" dirty="0"/>
              <a:t>. </a:t>
            </a:r>
          </a:p>
          <a:p>
            <a:pPr lvl="2">
              <a:buNone/>
            </a:pPr>
            <a:r>
              <a:rPr lang="en-US" altLang="ko-KR" sz="2000" dirty="0"/>
              <a:t>	h=4 </a:t>
            </a:r>
            <a:r>
              <a:rPr lang="ko-KR" altLang="en-US" sz="2000" dirty="0"/>
              <a:t>이므로 간격이 </a:t>
            </a:r>
            <a:r>
              <a:rPr lang="en-US" altLang="ko-KR" sz="2000" dirty="0"/>
              <a:t>4</a:t>
            </a:r>
            <a:r>
              <a:rPr lang="ko-KR" altLang="en-US" sz="2000" dirty="0"/>
              <a:t>인 원소들을 같은 부분 집합으로 만들면 </a:t>
            </a:r>
            <a:r>
              <a:rPr lang="en-US" altLang="ko-KR" sz="2000" dirty="0"/>
              <a:t>4</a:t>
            </a:r>
            <a:r>
              <a:rPr lang="ko-KR" altLang="en-US" sz="2000" dirty="0"/>
              <a:t>개의 부분 집합이 만들어진다</a:t>
            </a:r>
            <a:r>
              <a:rPr lang="en-US" altLang="ko-KR" sz="2000" dirty="0"/>
              <a:t>. </a:t>
            </a:r>
          </a:p>
          <a:p>
            <a:endParaRPr lang="ko-KR" altLang="en-US" sz="28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3849688" y="4033839"/>
          <a:ext cx="4127500" cy="338137"/>
        </p:xfrm>
        <a:graphic>
          <a:graphicData uri="http://schemas.openxmlformats.org/drawingml/2006/table">
            <a:tbl>
              <a:tblPr/>
              <a:tblGrid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</a:tblGrid>
              <a:tr h="33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그룹 35"/>
          <p:cNvGrpSpPr>
            <a:grpSpLocks/>
          </p:cNvGrpSpPr>
          <p:nvPr/>
        </p:nvGrpSpPr>
        <p:grpSpPr bwMode="auto">
          <a:xfrm>
            <a:off x="3935414" y="4005264"/>
            <a:ext cx="2433637" cy="777875"/>
            <a:chOff x="2411413" y="4005263"/>
            <a:chExt cx="2433637" cy="777319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2411413" y="4005263"/>
              <a:ext cx="358775" cy="35877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Oval 32"/>
            <p:cNvSpPr>
              <a:spLocks noChangeArrowheads="1"/>
            </p:cNvSpPr>
            <p:nvPr/>
          </p:nvSpPr>
          <p:spPr bwMode="auto">
            <a:xfrm>
              <a:off x="4486275" y="4005263"/>
              <a:ext cx="358775" cy="35877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2584450" y="4365625"/>
              <a:ext cx="2087563" cy="144463"/>
              <a:chOff x="1610" y="436"/>
              <a:chExt cx="1315" cy="91"/>
            </a:xfrm>
          </p:grpSpPr>
          <p:sp>
            <p:nvSpPr>
              <p:cNvPr id="10" name="Line 34"/>
              <p:cNvSpPr>
                <a:spLocks noChangeShapeType="1"/>
              </p:cNvSpPr>
              <p:nvPr/>
            </p:nvSpPr>
            <p:spPr bwMode="auto">
              <a:xfrm>
                <a:off x="1610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Line 35"/>
              <p:cNvSpPr>
                <a:spLocks noChangeShapeType="1"/>
              </p:cNvSpPr>
              <p:nvPr/>
            </p:nvSpPr>
            <p:spPr bwMode="auto">
              <a:xfrm>
                <a:off x="1610" y="527"/>
                <a:ext cx="131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Line 36"/>
              <p:cNvSpPr>
                <a:spLocks noChangeShapeType="1"/>
              </p:cNvSpPr>
              <p:nvPr/>
            </p:nvSpPr>
            <p:spPr bwMode="auto">
              <a:xfrm>
                <a:off x="2925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2492375" y="441325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</a:p>
          </p:txBody>
        </p:sp>
      </p:grpSp>
      <p:grpSp>
        <p:nvGrpSpPr>
          <p:cNvPr id="13" name="그룹 37"/>
          <p:cNvGrpSpPr>
            <a:grpSpLocks/>
          </p:cNvGrpSpPr>
          <p:nvPr/>
        </p:nvGrpSpPr>
        <p:grpSpPr bwMode="auto">
          <a:xfrm>
            <a:off x="4454525" y="4049713"/>
            <a:ext cx="2433638" cy="990600"/>
            <a:chOff x="2930525" y="4049713"/>
            <a:chExt cx="2433638" cy="990044"/>
          </a:xfrm>
        </p:grpSpPr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2930525" y="4049713"/>
              <a:ext cx="360363" cy="287337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5003800" y="4049713"/>
              <a:ext cx="360363" cy="287337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3117850" y="4337050"/>
              <a:ext cx="2087563" cy="431800"/>
              <a:chOff x="1610" y="436"/>
              <a:chExt cx="1315" cy="91"/>
            </a:xfrm>
          </p:grpSpPr>
          <p:sp>
            <p:nvSpPr>
              <p:cNvPr id="18" name="Line 40"/>
              <p:cNvSpPr>
                <a:spLocks noChangeShapeType="1"/>
              </p:cNvSpPr>
              <p:nvPr/>
            </p:nvSpPr>
            <p:spPr bwMode="auto">
              <a:xfrm>
                <a:off x="1610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" name="Line 41"/>
              <p:cNvSpPr>
                <a:spLocks noChangeShapeType="1"/>
              </p:cNvSpPr>
              <p:nvPr/>
            </p:nvSpPr>
            <p:spPr bwMode="auto">
              <a:xfrm>
                <a:off x="1610" y="527"/>
                <a:ext cx="1315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Line 42"/>
              <p:cNvSpPr>
                <a:spLocks noChangeShapeType="1"/>
              </p:cNvSpPr>
              <p:nvPr/>
            </p:nvSpPr>
            <p:spPr bwMode="auto">
              <a:xfrm>
                <a:off x="2925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3057525" y="4670425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</a:p>
          </p:txBody>
        </p:sp>
      </p:grpSp>
      <p:grpSp>
        <p:nvGrpSpPr>
          <p:cNvPr id="21" name="Group 45"/>
          <p:cNvGrpSpPr>
            <a:grpSpLocks/>
          </p:cNvGrpSpPr>
          <p:nvPr/>
        </p:nvGrpSpPr>
        <p:grpSpPr bwMode="auto">
          <a:xfrm>
            <a:off x="4973639" y="4006851"/>
            <a:ext cx="2433637" cy="1336675"/>
            <a:chOff x="2173" y="183"/>
            <a:chExt cx="1533" cy="842"/>
          </a:xfrm>
        </p:grpSpPr>
        <p:sp>
          <p:nvSpPr>
            <p:cNvPr id="22" name="Oval 46"/>
            <p:cNvSpPr>
              <a:spLocks noChangeArrowheads="1"/>
            </p:cNvSpPr>
            <p:nvPr/>
          </p:nvSpPr>
          <p:spPr bwMode="auto">
            <a:xfrm>
              <a:off x="2173" y="183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Oval 47"/>
            <p:cNvSpPr>
              <a:spLocks noChangeArrowheads="1"/>
            </p:cNvSpPr>
            <p:nvPr/>
          </p:nvSpPr>
          <p:spPr bwMode="auto">
            <a:xfrm>
              <a:off x="3480" y="183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Group 48"/>
            <p:cNvGrpSpPr>
              <a:grpSpLocks/>
            </p:cNvGrpSpPr>
            <p:nvPr/>
          </p:nvGrpSpPr>
          <p:grpSpPr bwMode="auto">
            <a:xfrm>
              <a:off x="2282" y="410"/>
              <a:ext cx="1315" cy="435"/>
              <a:chOff x="1610" y="436"/>
              <a:chExt cx="1315" cy="91"/>
            </a:xfrm>
          </p:grpSpPr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1610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1610" y="527"/>
                <a:ext cx="131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2925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2224" y="792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</a:p>
          </p:txBody>
        </p:sp>
      </p:grp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5491163" y="3962401"/>
            <a:ext cx="2419350" cy="1668463"/>
            <a:chOff x="2499" y="155"/>
            <a:chExt cx="1524" cy="1051"/>
          </a:xfrm>
        </p:grpSpPr>
        <p:sp>
          <p:nvSpPr>
            <p:cNvPr id="30" name="AutoShape 54"/>
            <p:cNvSpPr>
              <a:spLocks noChangeArrowheads="1"/>
            </p:cNvSpPr>
            <p:nvPr/>
          </p:nvSpPr>
          <p:spPr bwMode="auto">
            <a:xfrm>
              <a:off x="2499" y="156"/>
              <a:ext cx="227" cy="22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AutoShape 55"/>
            <p:cNvSpPr>
              <a:spLocks noChangeArrowheads="1"/>
            </p:cNvSpPr>
            <p:nvPr/>
          </p:nvSpPr>
          <p:spPr bwMode="auto">
            <a:xfrm>
              <a:off x="3796" y="155"/>
              <a:ext cx="227" cy="22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" name="Group 56"/>
            <p:cNvGrpSpPr>
              <a:grpSpLocks/>
            </p:cNvGrpSpPr>
            <p:nvPr/>
          </p:nvGrpSpPr>
          <p:grpSpPr bwMode="auto">
            <a:xfrm>
              <a:off x="2608" y="391"/>
              <a:ext cx="1315" cy="635"/>
              <a:chOff x="1610" y="436"/>
              <a:chExt cx="1315" cy="91"/>
            </a:xfrm>
          </p:grpSpPr>
          <p:sp>
            <p:nvSpPr>
              <p:cNvPr id="34" name="Line 57"/>
              <p:cNvSpPr>
                <a:spLocks noChangeShapeType="1"/>
              </p:cNvSpPr>
              <p:nvPr/>
            </p:nvSpPr>
            <p:spPr bwMode="auto">
              <a:xfrm>
                <a:off x="1610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Line 58"/>
              <p:cNvSpPr>
                <a:spLocks noChangeShapeType="1"/>
              </p:cNvSpPr>
              <p:nvPr/>
            </p:nvSpPr>
            <p:spPr bwMode="auto">
              <a:xfrm>
                <a:off x="1610" y="527"/>
                <a:ext cx="1315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Line 59"/>
              <p:cNvSpPr>
                <a:spLocks noChangeShapeType="1"/>
              </p:cNvSpPr>
              <p:nvPr/>
            </p:nvSpPr>
            <p:spPr bwMode="auto">
              <a:xfrm>
                <a:off x="2925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3" name="Text Box 60"/>
            <p:cNvSpPr txBox="1">
              <a:spLocks noChangeArrowheads="1"/>
            </p:cNvSpPr>
            <p:nvPr/>
          </p:nvSpPr>
          <p:spPr bwMode="auto">
            <a:xfrm>
              <a:off x="2562" y="973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2283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Shell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첫 번째 부분 집합 </a:t>
            </a:r>
            <a:r>
              <a:rPr lang="en-US" altLang="ko-KR" sz="2000" dirty="0"/>
              <a:t>{69, 16}</a:t>
            </a:r>
            <a:r>
              <a:rPr lang="ko-KR" altLang="en-US" sz="2000" dirty="0"/>
              <a:t>에 대해서 삽입 정렬을 수행하여 정렬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두 </a:t>
            </a:r>
            <a:r>
              <a:rPr lang="ko-KR" altLang="en-US" sz="2000" dirty="0"/>
              <a:t>번째 부분 집합 </a:t>
            </a:r>
            <a:r>
              <a:rPr lang="en-US" altLang="ko-KR" sz="2000" dirty="0"/>
              <a:t>{10, 8}</a:t>
            </a:r>
            <a:r>
              <a:rPr lang="ko-KR" altLang="en-US" sz="2000" dirty="0"/>
              <a:t>에 대해서 삽입 정렬 수행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840288" y="1512889"/>
          <a:ext cx="4127500" cy="338137"/>
        </p:xfrm>
        <a:graphic>
          <a:graphicData uri="http://schemas.openxmlformats.org/drawingml/2006/table">
            <a:tbl>
              <a:tblPr/>
              <a:tblGrid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</a:tblGrid>
              <a:tr h="33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4911726" y="1484314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val 32"/>
          <p:cNvSpPr>
            <a:spLocks noChangeArrowheads="1"/>
          </p:cNvSpPr>
          <p:nvPr/>
        </p:nvSpPr>
        <p:spPr bwMode="auto">
          <a:xfrm>
            <a:off x="6986589" y="1484314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084763" y="1844676"/>
            <a:ext cx="2087562" cy="144463"/>
            <a:chOff x="1610" y="436"/>
            <a:chExt cx="1315" cy="91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610" y="436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610" y="527"/>
              <a:ext cx="131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2925" y="436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4992689" y="1892300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graphicFrame>
        <p:nvGraphicFramePr>
          <p:cNvPr id="13" name="Group 38"/>
          <p:cNvGraphicFramePr>
            <a:graphicFrameLocks noGrp="1"/>
          </p:cNvGraphicFramePr>
          <p:nvPr/>
        </p:nvGraphicFramePr>
        <p:xfrm>
          <a:off x="4840288" y="2593975"/>
          <a:ext cx="4127500" cy="338138"/>
        </p:xfrm>
        <a:graphic>
          <a:graphicData uri="http://schemas.openxmlformats.org/drawingml/2006/table">
            <a:tbl>
              <a:tblPr/>
              <a:tblGrid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Oval 65"/>
          <p:cNvSpPr>
            <a:spLocks noChangeArrowheads="1"/>
          </p:cNvSpPr>
          <p:nvPr/>
        </p:nvSpPr>
        <p:spPr bwMode="auto">
          <a:xfrm>
            <a:off x="4911726" y="2565401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val 66"/>
          <p:cNvSpPr>
            <a:spLocks noChangeArrowheads="1"/>
          </p:cNvSpPr>
          <p:nvPr/>
        </p:nvSpPr>
        <p:spPr bwMode="auto">
          <a:xfrm>
            <a:off x="6986589" y="2565401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Group 67"/>
          <p:cNvGrpSpPr>
            <a:grpSpLocks/>
          </p:cNvGrpSpPr>
          <p:nvPr/>
        </p:nvGrpSpPr>
        <p:grpSpPr bwMode="auto">
          <a:xfrm>
            <a:off x="5084763" y="2925763"/>
            <a:ext cx="2087562" cy="144462"/>
            <a:chOff x="1610" y="436"/>
            <a:chExt cx="1315" cy="91"/>
          </a:xfrm>
        </p:grpSpPr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1610" y="436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69"/>
            <p:cNvSpPr>
              <a:spLocks noChangeShapeType="1"/>
            </p:cNvSpPr>
            <p:nvPr/>
          </p:nvSpPr>
          <p:spPr bwMode="auto">
            <a:xfrm>
              <a:off x="1610" y="527"/>
              <a:ext cx="131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70"/>
            <p:cNvSpPr>
              <a:spLocks noChangeShapeType="1"/>
            </p:cNvSpPr>
            <p:nvPr/>
          </p:nvSpPr>
          <p:spPr bwMode="auto">
            <a:xfrm>
              <a:off x="2925" y="436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4992689" y="2973389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21" name="Text Box 72"/>
          <p:cNvSpPr txBox="1">
            <a:spLocks noChangeArrowheads="1"/>
          </p:cNvSpPr>
          <p:nvPr/>
        </p:nvSpPr>
        <p:spPr bwMode="auto">
          <a:xfrm>
            <a:off x="3143251" y="1538289"/>
            <a:ext cx="1566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삽입정렬 수행 전</a:t>
            </a:r>
          </a:p>
        </p:txBody>
      </p:sp>
      <p:sp>
        <p:nvSpPr>
          <p:cNvPr id="22" name="Text Box 73"/>
          <p:cNvSpPr txBox="1">
            <a:spLocks noChangeArrowheads="1"/>
          </p:cNvSpPr>
          <p:nvPr/>
        </p:nvSpPr>
        <p:spPr bwMode="auto">
          <a:xfrm>
            <a:off x="3143251" y="2581276"/>
            <a:ext cx="1566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삽입정렬 수행 </a:t>
            </a: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후</a:t>
            </a:r>
          </a:p>
        </p:txBody>
      </p:sp>
      <p:graphicFrame>
        <p:nvGraphicFramePr>
          <p:cNvPr id="23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03390"/>
              </p:ext>
            </p:extLst>
          </p:nvPr>
        </p:nvGraphicFramePr>
        <p:xfrm>
          <a:off x="4848225" y="4123605"/>
          <a:ext cx="4127500" cy="338138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1"/>
          <p:cNvSpPr>
            <a:spLocks noChangeArrowheads="1"/>
          </p:cNvSpPr>
          <p:nvPr/>
        </p:nvSpPr>
        <p:spPr bwMode="auto">
          <a:xfrm>
            <a:off x="5438776" y="4139480"/>
            <a:ext cx="360363" cy="2873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02"/>
          <p:cNvSpPr>
            <a:spLocks noChangeArrowheads="1"/>
          </p:cNvSpPr>
          <p:nvPr/>
        </p:nvSpPr>
        <p:spPr bwMode="auto">
          <a:xfrm>
            <a:off x="7512051" y="4139480"/>
            <a:ext cx="360363" cy="2873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Group 103"/>
          <p:cNvGrpSpPr>
            <a:grpSpLocks/>
          </p:cNvGrpSpPr>
          <p:nvPr/>
        </p:nvGrpSpPr>
        <p:grpSpPr bwMode="auto">
          <a:xfrm>
            <a:off x="5626101" y="4426818"/>
            <a:ext cx="2087563" cy="431800"/>
            <a:chOff x="1610" y="436"/>
            <a:chExt cx="1315" cy="91"/>
          </a:xfrm>
        </p:grpSpPr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1610" y="436"/>
              <a:ext cx="0" cy="9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1610" y="527"/>
              <a:ext cx="131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2925" y="436"/>
              <a:ext cx="0" cy="9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" name="Text Box 107"/>
          <p:cNvSpPr txBox="1">
            <a:spLocks noChangeArrowheads="1"/>
          </p:cNvSpPr>
          <p:nvPr/>
        </p:nvSpPr>
        <p:spPr bwMode="auto">
          <a:xfrm>
            <a:off x="5565776" y="4760194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graphicFrame>
        <p:nvGraphicFramePr>
          <p:cNvPr id="31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89303"/>
              </p:ext>
            </p:extLst>
          </p:nvPr>
        </p:nvGraphicFramePr>
        <p:xfrm>
          <a:off x="4848225" y="5420594"/>
          <a:ext cx="4127500" cy="338137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</a:tblGrid>
              <a:tr h="33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135"/>
          <p:cNvSpPr>
            <a:spLocks noChangeArrowheads="1"/>
          </p:cNvSpPr>
          <p:nvPr/>
        </p:nvSpPr>
        <p:spPr bwMode="auto">
          <a:xfrm>
            <a:off x="5438776" y="5436469"/>
            <a:ext cx="360363" cy="28733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7512051" y="5436469"/>
            <a:ext cx="360363" cy="28733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Group 137"/>
          <p:cNvGrpSpPr>
            <a:grpSpLocks/>
          </p:cNvGrpSpPr>
          <p:nvPr/>
        </p:nvGrpSpPr>
        <p:grpSpPr bwMode="auto">
          <a:xfrm>
            <a:off x="5626101" y="5723805"/>
            <a:ext cx="2087563" cy="431800"/>
            <a:chOff x="1610" y="436"/>
            <a:chExt cx="1315" cy="91"/>
          </a:xfrm>
        </p:grpSpPr>
        <p:sp>
          <p:nvSpPr>
            <p:cNvPr id="35" name="Line 138"/>
            <p:cNvSpPr>
              <a:spLocks noChangeShapeType="1"/>
            </p:cNvSpPr>
            <p:nvPr/>
          </p:nvSpPr>
          <p:spPr bwMode="auto">
            <a:xfrm>
              <a:off x="1610" y="436"/>
              <a:ext cx="0" cy="9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139"/>
            <p:cNvSpPr>
              <a:spLocks noChangeShapeType="1"/>
            </p:cNvSpPr>
            <p:nvPr/>
          </p:nvSpPr>
          <p:spPr bwMode="auto">
            <a:xfrm>
              <a:off x="1610" y="527"/>
              <a:ext cx="131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140"/>
            <p:cNvSpPr>
              <a:spLocks noChangeShapeType="1"/>
            </p:cNvSpPr>
            <p:nvPr/>
          </p:nvSpPr>
          <p:spPr bwMode="auto">
            <a:xfrm>
              <a:off x="2925" y="436"/>
              <a:ext cx="0" cy="9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Text Box 141"/>
          <p:cNvSpPr txBox="1">
            <a:spLocks noChangeArrowheads="1"/>
          </p:cNvSpPr>
          <p:nvPr/>
        </p:nvSpPr>
        <p:spPr bwMode="auto">
          <a:xfrm>
            <a:off x="5565776" y="6057180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sp>
        <p:nvSpPr>
          <p:cNvPr id="39" name="Text Box 142"/>
          <p:cNvSpPr txBox="1">
            <a:spLocks noChangeArrowheads="1"/>
          </p:cNvSpPr>
          <p:nvPr/>
        </p:nvSpPr>
        <p:spPr bwMode="auto">
          <a:xfrm>
            <a:off x="3138066" y="4139481"/>
            <a:ext cx="1566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삽입정렬 수행 전</a:t>
            </a:r>
          </a:p>
        </p:txBody>
      </p:sp>
      <p:sp>
        <p:nvSpPr>
          <p:cNvPr id="40" name="Text Box 143"/>
          <p:cNvSpPr txBox="1">
            <a:spLocks noChangeArrowheads="1"/>
          </p:cNvSpPr>
          <p:nvPr/>
        </p:nvSpPr>
        <p:spPr bwMode="auto">
          <a:xfrm>
            <a:off x="3138066" y="5434881"/>
            <a:ext cx="1566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삽입정렬 수행 </a:t>
            </a: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33550876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Shell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세 번째 부분 집합 </a:t>
            </a:r>
            <a:r>
              <a:rPr lang="en-US" altLang="ko-KR" sz="2000" dirty="0"/>
              <a:t>{30, 31}</a:t>
            </a:r>
            <a:r>
              <a:rPr lang="ko-KR" altLang="en-US" sz="2000" dirty="0"/>
              <a:t>에 대해서 삽입 정렬을 수행하는데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(30&lt;31) </a:t>
            </a:r>
            <a:r>
              <a:rPr lang="ko-KR" altLang="en-US" sz="2000" dirty="0"/>
              <a:t>이므로 자리 교환은 이루어지지 않는다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네 </a:t>
            </a:r>
            <a:r>
              <a:rPr lang="ko-KR" altLang="en-US" sz="2000" dirty="0"/>
              <a:t>번째 부분 집합 </a:t>
            </a:r>
            <a:r>
              <a:rPr lang="en-US" altLang="ko-KR" sz="2000" dirty="0"/>
              <a:t>{2, 22}</a:t>
            </a:r>
            <a:r>
              <a:rPr lang="ko-KR" altLang="en-US" sz="2000" dirty="0"/>
              <a:t>에 대해서 삽입 정렬을 수행하는데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 smtClean="0"/>
              <a:t>	(2&lt;22) </a:t>
            </a:r>
            <a:r>
              <a:rPr lang="ko-KR" altLang="en-US" sz="2000" dirty="0" smtClean="0"/>
              <a:t>이므로 자리 교환은 이루어지지 않는다</a:t>
            </a:r>
            <a:r>
              <a:rPr lang="en-US" altLang="ko-KR" sz="2000" dirty="0" smtClean="0"/>
              <a:t>. </a:t>
            </a:r>
          </a:p>
          <a:p>
            <a:endParaRPr lang="ko-KR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3677670" y="1808164"/>
          <a:ext cx="4127500" cy="338137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</a:tblGrid>
              <a:tr h="33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787334" y="1765301"/>
            <a:ext cx="2433637" cy="1304925"/>
            <a:chOff x="2173" y="183"/>
            <a:chExt cx="1533" cy="822"/>
          </a:xfrm>
        </p:grpSpPr>
        <p:sp>
          <p:nvSpPr>
            <p:cNvPr id="6" name="Oval 32"/>
            <p:cNvSpPr>
              <a:spLocks noChangeArrowheads="1"/>
            </p:cNvSpPr>
            <p:nvPr/>
          </p:nvSpPr>
          <p:spPr bwMode="auto">
            <a:xfrm>
              <a:off x="2173" y="183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3480" y="183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2282" y="410"/>
              <a:ext cx="1315" cy="435"/>
              <a:chOff x="1610" y="436"/>
              <a:chExt cx="1315" cy="91"/>
            </a:xfrm>
          </p:grpSpPr>
          <p:sp>
            <p:nvSpPr>
              <p:cNvPr id="10" name="Line 35"/>
              <p:cNvSpPr>
                <a:spLocks noChangeShapeType="1"/>
              </p:cNvSpPr>
              <p:nvPr/>
            </p:nvSpPr>
            <p:spPr bwMode="auto">
              <a:xfrm>
                <a:off x="1610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Line 36"/>
              <p:cNvSpPr>
                <a:spLocks noChangeShapeType="1"/>
              </p:cNvSpPr>
              <p:nvPr/>
            </p:nvSpPr>
            <p:spPr bwMode="auto">
              <a:xfrm>
                <a:off x="1610" y="527"/>
                <a:ext cx="131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Line 37"/>
              <p:cNvSpPr>
                <a:spLocks noChangeShapeType="1"/>
              </p:cNvSpPr>
              <p:nvPr/>
            </p:nvSpPr>
            <p:spPr bwMode="auto">
              <a:xfrm>
                <a:off x="2925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2224" y="792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</a:p>
          </p:txBody>
        </p:sp>
      </p:grpSp>
      <p:graphicFrame>
        <p:nvGraphicFramePr>
          <p:cNvPr id="13" name="Group 39"/>
          <p:cNvGraphicFramePr>
            <a:graphicFrameLocks noGrp="1"/>
          </p:cNvGraphicFramePr>
          <p:nvPr>
            <p:extLst/>
          </p:nvPr>
        </p:nvGraphicFramePr>
        <p:xfrm>
          <a:off x="3699895" y="4439174"/>
          <a:ext cx="4127500" cy="338138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5336608" y="4339162"/>
            <a:ext cx="2419350" cy="1636712"/>
            <a:chOff x="2499" y="155"/>
            <a:chExt cx="1524" cy="1031"/>
          </a:xfrm>
        </p:grpSpPr>
        <p:sp>
          <p:nvSpPr>
            <p:cNvPr id="15" name="AutoShape 67"/>
            <p:cNvSpPr>
              <a:spLocks noChangeArrowheads="1"/>
            </p:cNvSpPr>
            <p:nvPr/>
          </p:nvSpPr>
          <p:spPr bwMode="auto">
            <a:xfrm>
              <a:off x="2499" y="156"/>
              <a:ext cx="227" cy="22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AutoShape 68"/>
            <p:cNvSpPr>
              <a:spLocks noChangeArrowheads="1"/>
            </p:cNvSpPr>
            <p:nvPr/>
          </p:nvSpPr>
          <p:spPr bwMode="auto">
            <a:xfrm>
              <a:off x="3796" y="155"/>
              <a:ext cx="227" cy="22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>
              <a:off x="2608" y="391"/>
              <a:ext cx="1315" cy="635"/>
              <a:chOff x="1610" y="436"/>
              <a:chExt cx="1315" cy="91"/>
            </a:xfrm>
          </p:grpSpPr>
          <p:sp>
            <p:nvSpPr>
              <p:cNvPr id="19" name="Line 70"/>
              <p:cNvSpPr>
                <a:spLocks noChangeShapeType="1"/>
              </p:cNvSpPr>
              <p:nvPr/>
            </p:nvSpPr>
            <p:spPr bwMode="auto">
              <a:xfrm>
                <a:off x="1610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Line 71"/>
              <p:cNvSpPr>
                <a:spLocks noChangeShapeType="1"/>
              </p:cNvSpPr>
              <p:nvPr/>
            </p:nvSpPr>
            <p:spPr bwMode="auto">
              <a:xfrm>
                <a:off x="1610" y="527"/>
                <a:ext cx="1315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Line 72"/>
              <p:cNvSpPr>
                <a:spLocks noChangeShapeType="1"/>
              </p:cNvSpPr>
              <p:nvPr/>
            </p:nvSpPr>
            <p:spPr bwMode="auto">
              <a:xfrm>
                <a:off x="2925" y="436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" name="Text Box 73"/>
            <p:cNvSpPr txBox="1">
              <a:spLocks noChangeArrowheads="1"/>
            </p:cNvSpPr>
            <p:nvPr/>
          </p:nvSpPr>
          <p:spPr bwMode="auto">
            <a:xfrm>
              <a:off x="2562" y="973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015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Shell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117344" cy="51845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② 이제 </a:t>
            </a:r>
            <a:r>
              <a:rPr lang="en-US" altLang="ko-KR" sz="2000" dirty="0"/>
              <a:t>h</a:t>
            </a:r>
            <a:r>
              <a:rPr lang="ko-KR" altLang="en-US" sz="2000" dirty="0"/>
              <a:t>를 </a:t>
            </a:r>
            <a:r>
              <a:rPr lang="en-US" altLang="ko-KR" sz="2000" dirty="0"/>
              <a:t>2</a:t>
            </a:r>
            <a:r>
              <a:rPr lang="ko-KR" altLang="en-US" sz="2000" dirty="0"/>
              <a:t>로 변경하고 다시 </a:t>
            </a:r>
            <a:r>
              <a:rPr lang="ko-KR" altLang="en-US" sz="2000" dirty="0" err="1"/>
              <a:t>셸</a:t>
            </a:r>
            <a:r>
              <a:rPr lang="ko-KR" altLang="en-US" sz="2000" dirty="0"/>
              <a:t> 정렬 시작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 smtClean="0"/>
              <a:t>    h=2 </a:t>
            </a:r>
            <a:r>
              <a:rPr lang="ko-KR" altLang="en-US" sz="2000" dirty="0"/>
              <a:t>이므로 간격이 </a:t>
            </a:r>
            <a:r>
              <a:rPr lang="en-US" altLang="ko-KR" sz="2000" dirty="0"/>
              <a:t>2</a:t>
            </a:r>
            <a:r>
              <a:rPr lang="ko-KR" altLang="en-US" sz="2000" dirty="0"/>
              <a:t>인 원소들을 같은 부분 집합으로 만들면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부분 집합이 만들어진다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첫 번째 부분 집합 </a:t>
            </a:r>
            <a:r>
              <a:rPr lang="en-US" altLang="ko-KR" sz="2000" dirty="0"/>
              <a:t>{16, 30, 69, 31}</a:t>
            </a:r>
            <a:r>
              <a:rPr lang="ko-KR" altLang="en-US" sz="2000" dirty="0"/>
              <a:t>에 대해서 삽입 정렬을 수행하여 정렬 </a:t>
            </a:r>
          </a:p>
          <a:p>
            <a:endParaRPr lang="ko-KR" altLang="en-US" sz="20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4011540" y="2057183"/>
          <a:ext cx="4127500" cy="338137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</a:tblGrid>
              <a:tr h="33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095678" y="2027020"/>
            <a:ext cx="3427412" cy="746125"/>
            <a:chOff x="1519" y="182"/>
            <a:chExt cx="2159" cy="470"/>
          </a:xfrm>
        </p:grpSpPr>
        <p:sp>
          <p:nvSpPr>
            <p:cNvPr id="6" name="Oval 32"/>
            <p:cNvSpPr>
              <a:spLocks noChangeArrowheads="1"/>
            </p:cNvSpPr>
            <p:nvPr/>
          </p:nvSpPr>
          <p:spPr bwMode="auto">
            <a:xfrm>
              <a:off x="1519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2826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1628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1628" y="500"/>
              <a:ext cx="19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>
              <a:off x="2943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1570" y="4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</a:p>
          </p:txBody>
        </p:sp>
        <p:sp>
          <p:nvSpPr>
            <p:cNvPr id="12" name="Oval 38"/>
            <p:cNvSpPr>
              <a:spLocks noChangeArrowheads="1"/>
            </p:cNvSpPr>
            <p:nvPr/>
          </p:nvSpPr>
          <p:spPr bwMode="auto">
            <a:xfrm>
              <a:off x="2172" y="183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Oval 39"/>
            <p:cNvSpPr>
              <a:spLocks noChangeArrowheads="1"/>
            </p:cNvSpPr>
            <p:nvPr/>
          </p:nvSpPr>
          <p:spPr bwMode="auto">
            <a:xfrm>
              <a:off x="3452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569" y="400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2290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4614790" y="2071470"/>
            <a:ext cx="3455988" cy="974725"/>
            <a:chOff x="1846" y="210"/>
            <a:chExt cx="2177" cy="614"/>
          </a:xfrm>
        </p:grpSpPr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1964" y="392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1964" y="673"/>
              <a:ext cx="19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3279" y="392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3896" y="391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2626" y="392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Rectangle 48"/>
            <p:cNvSpPr>
              <a:spLocks noChangeArrowheads="1"/>
            </p:cNvSpPr>
            <p:nvPr/>
          </p:nvSpPr>
          <p:spPr bwMode="auto">
            <a:xfrm>
              <a:off x="1846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49"/>
            <p:cNvSpPr>
              <a:spLocks noChangeArrowheads="1"/>
            </p:cNvSpPr>
            <p:nvPr/>
          </p:nvSpPr>
          <p:spPr bwMode="auto">
            <a:xfrm>
              <a:off x="3152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1915" y="611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</a:p>
          </p:txBody>
        </p:sp>
        <p:sp>
          <p:nvSpPr>
            <p:cNvPr id="25" name="Rectangle 51"/>
            <p:cNvSpPr>
              <a:spLocks noChangeArrowheads="1"/>
            </p:cNvSpPr>
            <p:nvPr/>
          </p:nvSpPr>
          <p:spPr bwMode="auto">
            <a:xfrm>
              <a:off x="2490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52"/>
            <p:cNvSpPr>
              <a:spLocks noChangeArrowheads="1"/>
            </p:cNvSpPr>
            <p:nvPr/>
          </p:nvSpPr>
          <p:spPr bwMode="auto">
            <a:xfrm>
              <a:off x="3796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7" name="Group 53"/>
          <p:cNvGraphicFramePr>
            <a:graphicFrameLocks noGrp="1"/>
          </p:cNvGraphicFramePr>
          <p:nvPr>
            <p:extLst/>
          </p:nvPr>
        </p:nvGraphicFramePr>
        <p:xfrm>
          <a:off x="4084565" y="4125694"/>
          <a:ext cx="4127500" cy="338138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" name="Group 80"/>
          <p:cNvGrpSpPr>
            <a:grpSpLocks/>
          </p:cNvGrpSpPr>
          <p:nvPr/>
        </p:nvGrpSpPr>
        <p:grpSpPr bwMode="auto">
          <a:xfrm>
            <a:off x="4168703" y="4095532"/>
            <a:ext cx="3427412" cy="742950"/>
            <a:chOff x="1519" y="182"/>
            <a:chExt cx="2159" cy="468"/>
          </a:xfrm>
        </p:grpSpPr>
        <p:sp>
          <p:nvSpPr>
            <p:cNvPr id="29" name="Oval 81"/>
            <p:cNvSpPr>
              <a:spLocks noChangeArrowheads="1"/>
            </p:cNvSpPr>
            <p:nvPr/>
          </p:nvSpPr>
          <p:spPr bwMode="auto">
            <a:xfrm>
              <a:off x="1519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Oval 82"/>
            <p:cNvSpPr>
              <a:spLocks noChangeArrowheads="1"/>
            </p:cNvSpPr>
            <p:nvPr/>
          </p:nvSpPr>
          <p:spPr bwMode="auto">
            <a:xfrm>
              <a:off x="2826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Line 83"/>
            <p:cNvSpPr>
              <a:spLocks noChangeShapeType="1"/>
            </p:cNvSpPr>
            <p:nvPr/>
          </p:nvSpPr>
          <p:spPr bwMode="auto">
            <a:xfrm>
              <a:off x="1628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1628" y="500"/>
              <a:ext cx="19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43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Text Box 86"/>
            <p:cNvSpPr txBox="1">
              <a:spLocks noChangeArrowheads="1"/>
            </p:cNvSpPr>
            <p:nvPr/>
          </p:nvSpPr>
          <p:spPr bwMode="auto">
            <a:xfrm>
              <a:off x="1570" y="456"/>
              <a:ext cx="2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</a:p>
          </p:txBody>
        </p:sp>
        <p:sp>
          <p:nvSpPr>
            <p:cNvPr id="35" name="Oval 87"/>
            <p:cNvSpPr>
              <a:spLocks noChangeArrowheads="1"/>
            </p:cNvSpPr>
            <p:nvPr/>
          </p:nvSpPr>
          <p:spPr bwMode="auto">
            <a:xfrm>
              <a:off x="2172" y="183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Oval 88"/>
            <p:cNvSpPr>
              <a:spLocks noChangeArrowheads="1"/>
            </p:cNvSpPr>
            <p:nvPr/>
          </p:nvSpPr>
          <p:spPr bwMode="auto">
            <a:xfrm>
              <a:off x="3452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>
              <a:off x="3569" y="400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>
              <a:off x="2290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39" name="Group 91"/>
          <p:cNvGraphicFramePr>
            <a:graphicFrameLocks noGrp="1"/>
          </p:cNvGraphicFramePr>
          <p:nvPr>
            <p:extLst/>
          </p:nvPr>
        </p:nvGraphicFramePr>
        <p:xfrm>
          <a:off x="4084565" y="5278219"/>
          <a:ext cx="4127500" cy="338138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897" marB="4689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Group 118"/>
          <p:cNvGrpSpPr>
            <a:grpSpLocks/>
          </p:cNvGrpSpPr>
          <p:nvPr/>
        </p:nvGrpSpPr>
        <p:grpSpPr bwMode="auto">
          <a:xfrm>
            <a:off x="4168703" y="5248057"/>
            <a:ext cx="3427412" cy="742950"/>
            <a:chOff x="1519" y="182"/>
            <a:chExt cx="2159" cy="468"/>
          </a:xfrm>
        </p:grpSpPr>
        <p:sp>
          <p:nvSpPr>
            <p:cNvPr id="41" name="Oval 119"/>
            <p:cNvSpPr>
              <a:spLocks noChangeArrowheads="1"/>
            </p:cNvSpPr>
            <p:nvPr/>
          </p:nvSpPr>
          <p:spPr bwMode="auto">
            <a:xfrm>
              <a:off x="1519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val 120"/>
            <p:cNvSpPr>
              <a:spLocks noChangeArrowheads="1"/>
            </p:cNvSpPr>
            <p:nvPr/>
          </p:nvSpPr>
          <p:spPr bwMode="auto">
            <a:xfrm>
              <a:off x="2826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1628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1628" y="500"/>
              <a:ext cx="19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2943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Text Box 124"/>
            <p:cNvSpPr txBox="1">
              <a:spLocks noChangeArrowheads="1"/>
            </p:cNvSpPr>
            <p:nvPr/>
          </p:nvSpPr>
          <p:spPr bwMode="auto">
            <a:xfrm>
              <a:off x="1570" y="456"/>
              <a:ext cx="2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</a:p>
          </p:txBody>
        </p:sp>
        <p:sp>
          <p:nvSpPr>
            <p:cNvPr id="47" name="Oval 125"/>
            <p:cNvSpPr>
              <a:spLocks noChangeArrowheads="1"/>
            </p:cNvSpPr>
            <p:nvPr/>
          </p:nvSpPr>
          <p:spPr bwMode="auto">
            <a:xfrm>
              <a:off x="2172" y="183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Oval 126"/>
            <p:cNvSpPr>
              <a:spLocks noChangeArrowheads="1"/>
            </p:cNvSpPr>
            <p:nvPr/>
          </p:nvSpPr>
          <p:spPr bwMode="auto">
            <a:xfrm>
              <a:off x="3452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3569" y="400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2290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42849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Shell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두 번째 부분 집합 </a:t>
            </a:r>
            <a:r>
              <a:rPr lang="en-US" altLang="ko-KR" sz="2000" dirty="0"/>
              <a:t>{8, 2, 10, 22}</a:t>
            </a:r>
            <a:r>
              <a:rPr lang="ko-KR" altLang="en-US" sz="2000" dirty="0"/>
              <a:t>에 대해서 삽입 정렬을 수행하여 정렬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4661162" y="2582834"/>
          <a:ext cx="4127500" cy="336794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261237" y="2597121"/>
            <a:ext cx="3455988" cy="971550"/>
            <a:chOff x="1846" y="210"/>
            <a:chExt cx="2177" cy="612"/>
          </a:xfrm>
        </p:grpSpPr>
        <p:sp>
          <p:nvSpPr>
            <p:cNvPr id="6" name="Line 32"/>
            <p:cNvSpPr>
              <a:spLocks noChangeShapeType="1"/>
            </p:cNvSpPr>
            <p:nvPr/>
          </p:nvSpPr>
          <p:spPr bwMode="auto">
            <a:xfrm>
              <a:off x="1964" y="392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33"/>
            <p:cNvSpPr>
              <a:spLocks noChangeShapeType="1"/>
            </p:cNvSpPr>
            <p:nvPr/>
          </p:nvSpPr>
          <p:spPr bwMode="auto">
            <a:xfrm>
              <a:off x="1964" y="673"/>
              <a:ext cx="19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3279" y="392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3896" y="391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>
              <a:off x="2626" y="392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1846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Rectangle 38"/>
            <p:cNvSpPr>
              <a:spLocks noChangeArrowheads="1"/>
            </p:cNvSpPr>
            <p:nvPr/>
          </p:nvSpPr>
          <p:spPr bwMode="auto">
            <a:xfrm>
              <a:off x="3152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1915" y="628"/>
              <a:ext cx="2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2490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Rectangle 41"/>
            <p:cNvSpPr>
              <a:spLocks noChangeArrowheads="1"/>
            </p:cNvSpPr>
            <p:nvPr/>
          </p:nvSpPr>
          <p:spPr bwMode="auto">
            <a:xfrm>
              <a:off x="3796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6" name="Group 42"/>
          <p:cNvGraphicFramePr>
            <a:graphicFrameLocks noGrp="1"/>
          </p:cNvGraphicFramePr>
          <p:nvPr>
            <p:extLst/>
          </p:nvPr>
        </p:nvGraphicFramePr>
        <p:xfrm>
          <a:off x="4656400" y="3965546"/>
          <a:ext cx="4127500" cy="336794"/>
        </p:xfrm>
        <a:graphic>
          <a:graphicData uri="http://schemas.openxmlformats.org/drawingml/2006/table">
            <a:tbl>
              <a:tblPr/>
              <a:tblGrid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5256476" y="3994121"/>
            <a:ext cx="3455987" cy="971550"/>
            <a:chOff x="1846" y="210"/>
            <a:chExt cx="2177" cy="612"/>
          </a:xfrm>
        </p:grpSpPr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1964" y="392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964" y="673"/>
              <a:ext cx="193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>
              <a:off x="3279" y="392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>
              <a:off x="3896" y="391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>
              <a:off x="2626" y="392"/>
              <a:ext cx="0" cy="28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75"/>
            <p:cNvSpPr>
              <a:spLocks noChangeArrowheads="1"/>
            </p:cNvSpPr>
            <p:nvPr/>
          </p:nvSpPr>
          <p:spPr bwMode="auto">
            <a:xfrm>
              <a:off x="1846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76"/>
            <p:cNvSpPr>
              <a:spLocks noChangeArrowheads="1"/>
            </p:cNvSpPr>
            <p:nvPr/>
          </p:nvSpPr>
          <p:spPr bwMode="auto">
            <a:xfrm>
              <a:off x="3152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 Box 77"/>
            <p:cNvSpPr txBox="1">
              <a:spLocks noChangeArrowheads="1"/>
            </p:cNvSpPr>
            <p:nvPr/>
          </p:nvSpPr>
          <p:spPr bwMode="auto">
            <a:xfrm>
              <a:off x="1915" y="628"/>
              <a:ext cx="2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</a:p>
          </p:txBody>
        </p:sp>
        <p:sp>
          <p:nvSpPr>
            <p:cNvPr id="26" name="Rectangle 78"/>
            <p:cNvSpPr>
              <a:spLocks noChangeArrowheads="1"/>
            </p:cNvSpPr>
            <p:nvPr/>
          </p:nvSpPr>
          <p:spPr bwMode="auto">
            <a:xfrm>
              <a:off x="2490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79"/>
            <p:cNvSpPr>
              <a:spLocks noChangeArrowheads="1"/>
            </p:cNvSpPr>
            <p:nvPr/>
          </p:nvSpPr>
          <p:spPr bwMode="auto">
            <a:xfrm>
              <a:off x="3796" y="210"/>
              <a:ext cx="227" cy="18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Text Box 80"/>
          <p:cNvSpPr txBox="1">
            <a:spLocks noChangeArrowheads="1"/>
          </p:cNvSpPr>
          <p:nvPr/>
        </p:nvSpPr>
        <p:spPr bwMode="auto">
          <a:xfrm>
            <a:off x="3073663" y="2597122"/>
            <a:ext cx="1566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삽입정렬 수행 전</a:t>
            </a:r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>
            <a:off x="3073663" y="3965547"/>
            <a:ext cx="1566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삽입정렬 수행 </a:t>
            </a:r>
            <a:r>
              <a:rPr lang="ko-KR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2066848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Shell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173905" cy="51845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③ 이제 </a:t>
            </a:r>
            <a:r>
              <a:rPr lang="en-US" altLang="ko-KR" sz="2000" dirty="0"/>
              <a:t>h</a:t>
            </a:r>
            <a:r>
              <a:rPr lang="ko-KR" altLang="en-US" sz="2000" dirty="0"/>
              <a:t>를 </a:t>
            </a:r>
            <a:r>
              <a:rPr lang="en-US" altLang="ko-KR" sz="2000" dirty="0"/>
              <a:t>1</a:t>
            </a:r>
            <a:r>
              <a:rPr lang="ko-KR" altLang="en-US" sz="2000" dirty="0"/>
              <a:t>로 변경하고 다시 </a:t>
            </a:r>
            <a:r>
              <a:rPr lang="ko-KR" altLang="en-US" sz="2000" dirty="0" err="1"/>
              <a:t>셸</a:t>
            </a:r>
            <a:r>
              <a:rPr lang="ko-KR" altLang="en-US" sz="2000" dirty="0"/>
              <a:t> 정렬 시작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 smtClean="0"/>
              <a:t>    h=1 </a:t>
            </a:r>
            <a:r>
              <a:rPr lang="ko-KR" altLang="en-US" sz="2000" dirty="0"/>
              <a:t>이므로 간격이 </a:t>
            </a:r>
            <a:r>
              <a:rPr lang="en-US" altLang="ko-KR" sz="2000" dirty="0"/>
              <a:t>1</a:t>
            </a:r>
            <a:r>
              <a:rPr lang="ko-KR" altLang="en-US" sz="2000" dirty="0"/>
              <a:t>인 원소들을 같은 부분 집합으로 만들면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부분 집합이 만들어진다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 smtClean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원소에 대해서 삽입 정렬을 수행하고 </a:t>
            </a:r>
            <a:r>
              <a:rPr lang="ko-KR" altLang="en-US" sz="2000" dirty="0" err="1"/>
              <a:t>셸</a:t>
            </a:r>
            <a:r>
              <a:rPr lang="ko-KR" altLang="en-US" sz="2000" dirty="0"/>
              <a:t> 정렬이 완성된다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4813300" y="2724150"/>
          <a:ext cx="4127500" cy="336794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899026" y="2706689"/>
            <a:ext cx="3427413" cy="746125"/>
            <a:chOff x="1519" y="182"/>
            <a:chExt cx="2159" cy="470"/>
          </a:xfrm>
        </p:grpSpPr>
        <p:sp>
          <p:nvSpPr>
            <p:cNvPr id="6" name="Oval 32"/>
            <p:cNvSpPr>
              <a:spLocks noChangeArrowheads="1"/>
            </p:cNvSpPr>
            <p:nvPr/>
          </p:nvSpPr>
          <p:spPr bwMode="auto">
            <a:xfrm>
              <a:off x="1519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2826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1628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1628" y="500"/>
              <a:ext cx="19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>
              <a:off x="2943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1570" y="4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</a:p>
          </p:txBody>
        </p:sp>
        <p:sp>
          <p:nvSpPr>
            <p:cNvPr id="12" name="Oval 38"/>
            <p:cNvSpPr>
              <a:spLocks noChangeArrowheads="1"/>
            </p:cNvSpPr>
            <p:nvPr/>
          </p:nvSpPr>
          <p:spPr bwMode="auto">
            <a:xfrm>
              <a:off x="2172" y="183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Oval 39"/>
            <p:cNvSpPr>
              <a:spLocks noChangeArrowheads="1"/>
            </p:cNvSpPr>
            <p:nvPr/>
          </p:nvSpPr>
          <p:spPr bwMode="auto">
            <a:xfrm>
              <a:off x="3452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569" y="400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2290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" name="Oval 42"/>
          <p:cNvSpPr>
            <a:spLocks noChangeArrowheads="1"/>
          </p:cNvSpPr>
          <p:nvPr/>
        </p:nvSpPr>
        <p:spPr bwMode="auto">
          <a:xfrm>
            <a:off x="5403851" y="2708276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val 43"/>
          <p:cNvSpPr>
            <a:spLocks noChangeArrowheads="1"/>
          </p:cNvSpPr>
          <p:nvPr/>
        </p:nvSpPr>
        <p:spPr bwMode="auto">
          <a:xfrm>
            <a:off x="7478714" y="2708276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5576888" y="3068638"/>
            <a:ext cx="0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5576888" y="3213100"/>
            <a:ext cx="30670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7664450" y="3068638"/>
            <a:ext cx="0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6440489" y="2709864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48"/>
          <p:cNvSpPr>
            <a:spLocks noChangeArrowheads="1"/>
          </p:cNvSpPr>
          <p:nvPr/>
        </p:nvSpPr>
        <p:spPr bwMode="auto">
          <a:xfrm>
            <a:off x="8472489" y="2708276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8658225" y="3054351"/>
            <a:ext cx="0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>
            <a:off x="6627813" y="3068638"/>
            <a:ext cx="0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5" name="Group 51"/>
          <p:cNvGraphicFramePr>
            <a:graphicFrameLocks noGrp="1"/>
          </p:cNvGraphicFramePr>
          <p:nvPr/>
        </p:nvGraphicFramePr>
        <p:xfrm>
          <a:off x="4813300" y="3838575"/>
          <a:ext cx="4127500" cy="336794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  <a:gridCol w="515938"/>
                <a:gridCol w="515937"/>
                <a:gridCol w="515938"/>
                <a:gridCol w="515937"/>
                <a:gridCol w="515938"/>
                <a:gridCol w="515937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90000" marR="90000" marT="46477" marB="46477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4899026" y="3835401"/>
            <a:ext cx="3427413" cy="746125"/>
            <a:chOff x="1519" y="182"/>
            <a:chExt cx="2159" cy="470"/>
          </a:xfrm>
        </p:grpSpPr>
        <p:sp>
          <p:nvSpPr>
            <p:cNvPr id="27" name="Oval 79"/>
            <p:cNvSpPr>
              <a:spLocks noChangeArrowheads="1"/>
            </p:cNvSpPr>
            <p:nvPr/>
          </p:nvSpPr>
          <p:spPr bwMode="auto">
            <a:xfrm>
              <a:off x="1519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Oval 80"/>
            <p:cNvSpPr>
              <a:spLocks noChangeArrowheads="1"/>
            </p:cNvSpPr>
            <p:nvPr/>
          </p:nvSpPr>
          <p:spPr bwMode="auto">
            <a:xfrm>
              <a:off x="2826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>
              <a:off x="1628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82"/>
            <p:cNvSpPr>
              <a:spLocks noChangeShapeType="1"/>
            </p:cNvSpPr>
            <p:nvPr/>
          </p:nvSpPr>
          <p:spPr bwMode="auto">
            <a:xfrm>
              <a:off x="1628" y="500"/>
              <a:ext cx="19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83"/>
            <p:cNvSpPr>
              <a:spLocks noChangeShapeType="1"/>
            </p:cNvSpPr>
            <p:nvPr/>
          </p:nvSpPr>
          <p:spPr bwMode="auto">
            <a:xfrm>
              <a:off x="2943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1570" y="4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</a:p>
          </p:txBody>
        </p:sp>
        <p:sp>
          <p:nvSpPr>
            <p:cNvPr id="33" name="Oval 85"/>
            <p:cNvSpPr>
              <a:spLocks noChangeArrowheads="1"/>
            </p:cNvSpPr>
            <p:nvPr/>
          </p:nvSpPr>
          <p:spPr bwMode="auto">
            <a:xfrm>
              <a:off x="2172" y="183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Oval 86"/>
            <p:cNvSpPr>
              <a:spLocks noChangeArrowheads="1"/>
            </p:cNvSpPr>
            <p:nvPr/>
          </p:nvSpPr>
          <p:spPr bwMode="auto">
            <a:xfrm>
              <a:off x="3452" y="182"/>
              <a:ext cx="226" cy="22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3569" y="400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2290" y="40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" name="Oval 89"/>
          <p:cNvSpPr>
            <a:spLocks noChangeArrowheads="1"/>
          </p:cNvSpPr>
          <p:nvPr/>
        </p:nvSpPr>
        <p:spPr bwMode="auto">
          <a:xfrm>
            <a:off x="5403851" y="3836989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val 90"/>
          <p:cNvSpPr>
            <a:spLocks noChangeArrowheads="1"/>
          </p:cNvSpPr>
          <p:nvPr/>
        </p:nvSpPr>
        <p:spPr bwMode="auto">
          <a:xfrm>
            <a:off x="7478714" y="3836989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>
            <a:off x="5576888" y="4197351"/>
            <a:ext cx="0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92"/>
          <p:cNvSpPr>
            <a:spLocks noChangeShapeType="1"/>
          </p:cNvSpPr>
          <p:nvPr/>
        </p:nvSpPr>
        <p:spPr bwMode="auto">
          <a:xfrm>
            <a:off x="5576888" y="4341813"/>
            <a:ext cx="30670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93"/>
          <p:cNvSpPr>
            <a:spLocks noChangeShapeType="1"/>
          </p:cNvSpPr>
          <p:nvPr/>
        </p:nvSpPr>
        <p:spPr bwMode="auto">
          <a:xfrm>
            <a:off x="7664450" y="4197351"/>
            <a:ext cx="0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Oval 94"/>
          <p:cNvSpPr>
            <a:spLocks noChangeArrowheads="1"/>
          </p:cNvSpPr>
          <p:nvPr/>
        </p:nvSpPr>
        <p:spPr bwMode="auto">
          <a:xfrm>
            <a:off x="6440489" y="3838576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Oval 95"/>
          <p:cNvSpPr>
            <a:spLocks noChangeArrowheads="1"/>
          </p:cNvSpPr>
          <p:nvPr/>
        </p:nvSpPr>
        <p:spPr bwMode="auto">
          <a:xfrm>
            <a:off x="8472489" y="3836989"/>
            <a:ext cx="358775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Line 96"/>
          <p:cNvSpPr>
            <a:spLocks noChangeShapeType="1"/>
          </p:cNvSpPr>
          <p:nvPr/>
        </p:nvSpPr>
        <p:spPr bwMode="auto">
          <a:xfrm>
            <a:off x="8658225" y="4183063"/>
            <a:ext cx="0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" name="Line 97"/>
          <p:cNvSpPr>
            <a:spLocks noChangeShapeType="1"/>
          </p:cNvSpPr>
          <p:nvPr/>
        </p:nvSpPr>
        <p:spPr bwMode="auto">
          <a:xfrm>
            <a:off x="6627813" y="4197351"/>
            <a:ext cx="0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Box 98"/>
          <p:cNvSpPr txBox="1">
            <a:spLocks noChangeArrowheads="1"/>
          </p:cNvSpPr>
          <p:nvPr/>
        </p:nvSpPr>
        <p:spPr bwMode="auto">
          <a:xfrm>
            <a:off x="3143251" y="2752726"/>
            <a:ext cx="1566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삽입정렬 수행 전</a:t>
            </a:r>
          </a:p>
        </p:txBody>
      </p:sp>
      <p:sp>
        <p:nvSpPr>
          <p:cNvPr id="47" name="Text Box 99"/>
          <p:cNvSpPr txBox="1">
            <a:spLocks noChangeArrowheads="1"/>
          </p:cNvSpPr>
          <p:nvPr/>
        </p:nvSpPr>
        <p:spPr bwMode="auto">
          <a:xfrm>
            <a:off x="3143251" y="3890964"/>
            <a:ext cx="1566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삽입정렬 수행 </a:t>
            </a:r>
            <a:r>
              <a:rPr lang="ko-KR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35048848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58746" cy="5184576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시간 복잡도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400" dirty="0"/>
              <a:t>n&gt;1</a:t>
            </a:r>
            <a:r>
              <a:rPr lang="ko-KR" altLang="en-US" sz="2400" dirty="0"/>
              <a:t>의 일반적인 경우에 대한 실행 빈도수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sz="2000" dirty="0"/>
              <a:t>n</a:t>
            </a:r>
            <a:r>
              <a:rPr lang="ko-KR" altLang="en-US" sz="2000" dirty="0"/>
              <a:t>에 따라 </a:t>
            </a:r>
            <a:r>
              <a:rPr lang="en-US" altLang="ko-KR" sz="2000" dirty="0"/>
              <a:t>for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수행</a:t>
            </a: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84296"/>
              </p:ext>
            </p:extLst>
          </p:nvPr>
        </p:nvGraphicFramePr>
        <p:xfrm>
          <a:off x="6156960" y="2337206"/>
          <a:ext cx="5707784" cy="295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946"/>
                <a:gridCol w="1426946"/>
                <a:gridCol w="1426946"/>
                <a:gridCol w="14269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 빈도수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 빈도수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4609"/>
              </p:ext>
            </p:extLst>
          </p:nvPr>
        </p:nvGraphicFramePr>
        <p:xfrm>
          <a:off x="907730" y="2334825"/>
          <a:ext cx="4915554" cy="4056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16"/>
                <a:gridCol w="4456938"/>
              </a:tblGrid>
              <a:tr h="405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04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05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06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07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08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09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fibonacci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if(n&lt;0) then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stop;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if(n≤1) then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return n;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f1 ← 0;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f2 ← 1;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for(i←2;i≤n;i←i+1){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fn←f1+f2;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f1←f2;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f2←fn;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fn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0" y="5471988"/>
            <a:ext cx="571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/>
              <a:t>총 실행 빈도수 </a:t>
            </a:r>
            <a:endParaRPr lang="en-US" altLang="ko-KR" dirty="0" smtClean="0"/>
          </a:p>
          <a:p>
            <a:pPr marL="0" lvl="3"/>
            <a:r>
              <a:rPr lang="en-US" altLang="ko-KR" dirty="0" smtClean="0"/>
              <a:t>= </a:t>
            </a:r>
            <a:r>
              <a:rPr lang="en-US" altLang="ko-KR" dirty="0"/>
              <a:t>1+0+1+0+1+1+n+(n-1)+(n-1</a:t>
            </a:r>
            <a:r>
              <a:rPr lang="en-US" altLang="ko-KR" dirty="0" smtClean="0"/>
              <a:t>)+(</a:t>
            </a:r>
            <a:r>
              <a:rPr lang="en-US" altLang="ko-KR" dirty="0"/>
              <a:t>n-1)+</a:t>
            </a:r>
            <a:r>
              <a:rPr lang="en-US" altLang="ko-KR" dirty="0" smtClean="0"/>
              <a:t>0+1+0</a:t>
            </a:r>
          </a:p>
          <a:p>
            <a:pPr marL="0" lvl="3"/>
            <a:r>
              <a:rPr lang="en-US" altLang="ko-KR" dirty="0" smtClean="0"/>
              <a:t>= </a:t>
            </a:r>
            <a:r>
              <a:rPr lang="en-US" altLang="ko-KR" b="1" dirty="0"/>
              <a:t>4n+2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7652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Shell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 err="1">
                <a:solidFill>
                  <a:schemeClr val="accent1"/>
                </a:solidFill>
              </a:rPr>
              <a:t>셸</a:t>
            </a:r>
            <a:r>
              <a:rPr lang="ko-KR" altLang="en-US" sz="2800" b="1" dirty="0">
                <a:solidFill>
                  <a:schemeClr val="accent1"/>
                </a:solidFill>
              </a:rPr>
              <a:t> 정렬 알고리즘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4604" y="2538370"/>
            <a:ext cx="8582792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shellSort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(a[],n)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interval ← n;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while(interval≥1) do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interval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← interval/2;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for(i←0;i&lt;interval;i←i+1) do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n, interval);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shellSort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39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Shell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 err="1">
                <a:solidFill>
                  <a:schemeClr val="accent1"/>
                </a:solidFill>
              </a:rPr>
              <a:t>셸</a:t>
            </a:r>
            <a:r>
              <a:rPr lang="ko-KR" altLang="en-US" sz="2800" b="1" dirty="0">
                <a:solidFill>
                  <a:schemeClr val="accent1"/>
                </a:solidFill>
              </a:rPr>
              <a:t> 정렬 알고리즘 분석</a:t>
            </a:r>
          </a:p>
          <a:p>
            <a:pPr lvl="1">
              <a:defRPr/>
            </a:pPr>
            <a:r>
              <a:rPr lang="ko-KR" altLang="en-US" sz="2400" dirty="0"/>
              <a:t>메모리 사용공간 </a:t>
            </a:r>
          </a:p>
          <a:p>
            <a:pPr lvl="2">
              <a:defRPr/>
            </a:pPr>
            <a:r>
              <a:rPr lang="en-US" altLang="ko-KR" sz="2000" dirty="0"/>
              <a:t>n</a:t>
            </a:r>
            <a:r>
              <a:rPr lang="ko-KR" altLang="en-US" sz="2000" dirty="0"/>
              <a:t>개의 원소에 대하여 </a:t>
            </a:r>
            <a:r>
              <a:rPr lang="en-US" altLang="ko-KR" sz="2000" dirty="0"/>
              <a:t>n</a:t>
            </a:r>
            <a:r>
              <a:rPr lang="ko-KR" altLang="en-US" sz="2000" dirty="0"/>
              <a:t>개의 메모리와 매개변수 </a:t>
            </a:r>
            <a:r>
              <a:rPr lang="en-US" altLang="ko-KR" sz="2000" dirty="0"/>
              <a:t>h</a:t>
            </a:r>
            <a:r>
              <a:rPr lang="ko-KR" altLang="en-US" sz="2000" dirty="0"/>
              <a:t>에 대한 저장공간 사용</a:t>
            </a:r>
          </a:p>
          <a:p>
            <a:pPr lvl="1">
              <a:defRPr/>
            </a:pPr>
            <a:r>
              <a:rPr lang="ko-KR" altLang="en-US" sz="2400" dirty="0"/>
              <a:t>연산 시간</a:t>
            </a:r>
          </a:p>
          <a:p>
            <a:pPr lvl="2">
              <a:defRPr/>
            </a:pPr>
            <a:r>
              <a:rPr lang="ko-KR" altLang="en-US" sz="2000" dirty="0"/>
              <a:t>비교횟수</a:t>
            </a:r>
          </a:p>
          <a:p>
            <a:pPr lvl="3">
              <a:defRPr/>
            </a:pPr>
            <a:r>
              <a:rPr lang="ko-KR" altLang="en-US" sz="1800" dirty="0"/>
              <a:t>처음 원소의 상태에 상관없이 매개변수 </a:t>
            </a:r>
            <a:r>
              <a:rPr lang="en-US" altLang="ko-KR" sz="1800" dirty="0"/>
              <a:t>h</a:t>
            </a:r>
            <a:r>
              <a:rPr lang="ko-KR" altLang="en-US" sz="1800" dirty="0"/>
              <a:t>에 의해 결정</a:t>
            </a:r>
          </a:p>
          <a:p>
            <a:pPr lvl="2">
              <a:defRPr/>
            </a:pPr>
            <a:r>
              <a:rPr lang="ko-KR" altLang="en-US" sz="2000" dirty="0" smtClean="0"/>
              <a:t>일반적인 </a:t>
            </a:r>
            <a:r>
              <a:rPr lang="ko-KR" altLang="en-US" sz="2000" dirty="0"/>
              <a:t>시간 복잡도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</a:t>
            </a:r>
            <a:r>
              <a:rPr lang="en-US" altLang="ko-KR" sz="2000" b="1" baseline="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1.25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2">
              <a:defRPr/>
            </a:pPr>
            <a:r>
              <a:rPr lang="ko-KR" altLang="en-US" sz="2000" dirty="0" err="1"/>
              <a:t>셸</a:t>
            </a:r>
            <a:r>
              <a:rPr lang="ko-KR" altLang="en-US" sz="2000" dirty="0"/>
              <a:t> 정렬은 삽입 정렬의 시간 복잡도 </a:t>
            </a:r>
            <a:r>
              <a:rPr lang="en-US" altLang="ko-KR" sz="2000" dirty="0"/>
              <a:t>O(n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 </a:t>
            </a:r>
            <a:r>
              <a:rPr lang="ko-KR" altLang="en-US" sz="2000" dirty="0"/>
              <a:t>보다 개선된 정렬 방법 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5699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Shell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셸 정렬 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프로그램</a:t>
            </a: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정렬할 자료 </a:t>
            </a:r>
            <a:r>
              <a:rPr lang="en-US" altLang="ko-KR" dirty="0">
                <a:latin typeface="맑은 고딕" charset="0"/>
                <a:ea typeface="맑은 고딕" charset="0"/>
              </a:rPr>
              <a:t>: {69, 10, 30, 2, 16, 8, 31, 22}</a:t>
            </a:r>
          </a:p>
          <a:p>
            <a:pPr lvl="1">
              <a:buFont typeface="Wingdings" charset="2"/>
              <a:buChar char="§"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실행 결과 </a:t>
            </a:r>
            <a:r>
              <a:rPr lang="en-US" altLang="ko-KR" dirty="0">
                <a:latin typeface="맑은 고딕" charset="0"/>
                <a:ea typeface="맑은 고딕" charset="0"/>
              </a:rPr>
              <a:t>&gt; </a:t>
            </a:r>
          </a:p>
          <a:p>
            <a:endParaRPr lang="ko-KR" altLang="en-US" sz="2800" dirty="0"/>
          </a:p>
        </p:txBody>
      </p:sp>
      <p:pic>
        <p:nvPicPr>
          <p:cNvPr id="4" name="그림 4" descr="ch10-예제10-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" y="3500462"/>
            <a:ext cx="70469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6059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</a:t>
            </a:r>
            <a:r>
              <a:rPr lang="en-US" altLang="ko-KR" dirty="0" smtClean="0"/>
              <a:t>- Merge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305880" cy="5184576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병합 정렬</a:t>
            </a:r>
            <a:r>
              <a:rPr lang="en-US" altLang="ko-KR" sz="2800" b="1" dirty="0">
                <a:solidFill>
                  <a:schemeClr val="accent1"/>
                </a:solidFill>
              </a:rPr>
              <a:t>(merge</a:t>
            </a:r>
            <a:r>
              <a:rPr lang="en-US" altLang="ko-KR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2800" b="1" dirty="0">
                <a:solidFill>
                  <a:schemeClr val="accent1"/>
                </a:solidFill>
              </a:rPr>
              <a:t>sort) </a:t>
            </a:r>
          </a:p>
          <a:p>
            <a:pPr lvl="1"/>
            <a:r>
              <a:rPr lang="ko-KR" altLang="en-US" sz="2000" dirty="0"/>
              <a:t>여러 개의 정렬된 자료의 집합을 병합하여 한 개의 정렬된 집합으로 만드는 방법</a:t>
            </a:r>
          </a:p>
          <a:p>
            <a:pPr lvl="1"/>
            <a:r>
              <a:rPr lang="ko-KR" altLang="en-US" sz="2000" dirty="0"/>
              <a:t>부분집합으로 분할</a:t>
            </a:r>
            <a:r>
              <a:rPr lang="en-US" altLang="ko-KR" sz="2000" dirty="0"/>
              <a:t>(divide)</a:t>
            </a: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부분집합에 대해서 정렬 작업을 </a:t>
            </a:r>
            <a:r>
              <a:rPr lang="ko-KR" altLang="en-US" sz="2000" dirty="0" smtClean="0"/>
              <a:t>완성</a:t>
            </a:r>
            <a:r>
              <a:rPr lang="en-US" altLang="ko-KR" sz="2000" dirty="0"/>
              <a:t>(conquer)</a:t>
            </a:r>
            <a:r>
              <a:rPr lang="ko-KR" altLang="en-US" sz="2000" dirty="0"/>
              <a:t>한 후에 정렬된 부분집합들을 다시 결합</a:t>
            </a:r>
            <a:r>
              <a:rPr lang="en-US" altLang="ko-KR" sz="2000" dirty="0"/>
              <a:t>(combine)</a:t>
            </a:r>
            <a:r>
              <a:rPr lang="ko-KR" altLang="en-US" sz="2000" dirty="0"/>
              <a:t>하는 분할 정복</a:t>
            </a:r>
            <a:r>
              <a:rPr lang="en-US" altLang="ko-KR" sz="2000" dirty="0"/>
              <a:t>(divide and conquer) </a:t>
            </a:r>
            <a:r>
              <a:rPr lang="ko-KR" altLang="en-US" sz="2000" dirty="0"/>
              <a:t>기법 사용 </a:t>
            </a:r>
          </a:p>
          <a:p>
            <a:pPr lvl="1">
              <a:lnSpc>
                <a:spcPct val="160000"/>
              </a:lnSpc>
            </a:pPr>
            <a:r>
              <a:rPr lang="ko-KR" altLang="en-US" sz="2000" dirty="0"/>
              <a:t>병합 정렬 방법의 종류</a:t>
            </a:r>
            <a:endParaRPr lang="ko-KR" altLang="en-US" sz="2400" dirty="0"/>
          </a:p>
          <a:p>
            <a:pPr lvl="2">
              <a:spcBef>
                <a:spcPct val="15000"/>
              </a:spcBef>
              <a:spcAft>
                <a:spcPts val="200"/>
              </a:spcAft>
            </a:pPr>
            <a:r>
              <a:rPr lang="en-US" altLang="ko-KR" sz="2000" dirty="0"/>
              <a:t>2-way </a:t>
            </a:r>
            <a:r>
              <a:rPr lang="ko-KR" altLang="en-US" sz="2000" dirty="0"/>
              <a:t>병합 </a:t>
            </a:r>
            <a:r>
              <a:rPr lang="en-US" altLang="ko-KR" sz="2000" dirty="0"/>
              <a:t>: 2</a:t>
            </a:r>
            <a:r>
              <a:rPr lang="ko-KR" altLang="en-US" sz="2000" dirty="0"/>
              <a:t>개의 정렬된 자료의 집합을 결합하여 하나의 집합으로 </a:t>
            </a:r>
            <a:r>
              <a:rPr lang="ko-KR" altLang="en-US" sz="2000" dirty="0" smtClean="0"/>
              <a:t>만드는 </a:t>
            </a:r>
            <a:r>
              <a:rPr lang="ko-KR" altLang="en-US" sz="2000" dirty="0"/>
              <a:t>병합 방법</a:t>
            </a:r>
          </a:p>
          <a:p>
            <a:pPr lvl="2"/>
            <a:r>
              <a:rPr lang="en-US" altLang="ko-KR" sz="2000" dirty="0"/>
              <a:t>n-way </a:t>
            </a:r>
            <a:r>
              <a:rPr lang="ko-KR" altLang="en-US" sz="2000" dirty="0"/>
              <a:t>병합 </a:t>
            </a:r>
            <a:r>
              <a:rPr lang="en-US" altLang="ko-KR" sz="2000" dirty="0"/>
              <a:t>: n</a:t>
            </a:r>
            <a:r>
              <a:rPr lang="ko-KR" altLang="en-US" sz="2000" dirty="0"/>
              <a:t>개의 정렬된 자료의 집합을 결합하여 하나의 집합으로 </a:t>
            </a:r>
            <a:r>
              <a:rPr lang="ko-KR" altLang="en-US" sz="2000" dirty="0" smtClean="0"/>
              <a:t>만드는 </a:t>
            </a:r>
            <a:r>
              <a:rPr lang="ko-KR" altLang="en-US" sz="2000" dirty="0"/>
              <a:t>병합 방법</a:t>
            </a:r>
          </a:p>
          <a:p>
            <a:endParaRPr lang="en-US" altLang="ko-KR" sz="1900" dirty="0" smtClean="0"/>
          </a:p>
          <a:p>
            <a:r>
              <a:rPr lang="ko-KR" altLang="en-US" sz="1900" dirty="0" smtClean="0"/>
              <a:t>병합 </a:t>
            </a:r>
            <a:r>
              <a:rPr lang="ko-KR" altLang="en-US" sz="1900" dirty="0"/>
              <a:t>정렬의 큰 결점은 데이터 전체 크기만한 메모리가 더 </a:t>
            </a:r>
            <a:r>
              <a:rPr lang="ko-KR" altLang="en-US" sz="1900" dirty="0" smtClean="0"/>
              <a:t>필요</a:t>
            </a:r>
            <a:endParaRPr lang="en-US" altLang="ko-KR" sz="1900" dirty="0" smtClean="0"/>
          </a:p>
          <a:p>
            <a:r>
              <a:rPr lang="ko-KR" altLang="en-US" sz="1900" dirty="0" smtClean="0"/>
              <a:t>시간이 </a:t>
            </a:r>
            <a:r>
              <a:rPr lang="ko-KR" altLang="en-US" sz="1900" dirty="0"/>
              <a:t>데이터 상태에 별 영향을 받지 않고</a:t>
            </a:r>
            <a:r>
              <a:rPr lang="en-US" altLang="ko-KR" sz="1900" dirty="0"/>
              <a:t>, </a:t>
            </a:r>
            <a:r>
              <a:rPr lang="ko-KR" altLang="en-US" sz="1900" dirty="0"/>
              <a:t>시간 복잡도가 </a:t>
            </a:r>
            <a:r>
              <a:rPr lang="en-US" altLang="ko-KR" sz="1900" dirty="0"/>
              <a:t>O(n log n)</a:t>
            </a:r>
            <a:r>
              <a:rPr lang="ko-KR" altLang="en-US" sz="1900" dirty="0"/>
              <a:t>인 알고리즘 중에 유일하게 </a:t>
            </a:r>
            <a:r>
              <a:rPr lang="ko-KR" altLang="en-US" sz="1900" dirty="0" smtClean="0"/>
              <a:t>안정적</a:t>
            </a:r>
            <a:endParaRPr lang="en-US" altLang="ko-KR" sz="1900" dirty="0" smtClean="0"/>
          </a:p>
          <a:p>
            <a:endParaRPr lang="en-US" altLang="ko-KR" sz="1900" dirty="0"/>
          </a:p>
          <a:p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526940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Merge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2-way </a:t>
            </a:r>
            <a:r>
              <a:rPr lang="ko-KR" altLang="en-US" sz="2000" dirty="0"/>
              <a:t>병합 정렬 </a:t>
            </a:r>
            <a:r>
              <a:rPr lang="en-US" altLang="ko-KR" sz="2000" dirty="0"/>
              <a:t>: </a:t>
            </a:r>
            <a:r>
              <a:rPr lang="ko-KR" altLang="en-US" sz="2000" dirty="0"/>
              <a:t>세 가지 기본 작업을 반복 수행하면서 완성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00432" y="2140884"/>
            <a:ext cx="9791136" cy="263839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72000" rIns="432000" bIns="72000">
            <a:spAutoFit/>
          </a:bodyPr>
          <a:lstStyle/>
          <a:p>
            <a:pPr marL="720725" lvl="2" indent="-276225" algn="just" defTabSz="18097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000" b="1" dirty="0">
                <a:latin typeface="+mn-ea"/>
              </a:rPr>
              <a:t>⑴ </a:t>
            </a:r>
            <a:r>
              <a:rPr lang="ko-KR" altLang="en-US" sz="2000" b="1" dirty="0">
                <a:latin typeface="+mn-ea"/>
              </a:rPr>
              <a:t>분할</a:t>
            </a:r>
            <a:r>
              <a:rPr lang="en-US" altLang="ko-KR" sz="2000" b="1" dirty="0">
                <a:latin typeface="+mn-ea"/>
              </a:rPr>
              <a:t>(divide) : </a:t>
            </a:r>
            <a:r>
              <a:rPr lang="ko-KR" altLang="en-US" sz="2000" b="1" dirty="0">
                <a:latin typeface="+mn-ea"/>
              </a:rPr>
              <a:t>입력 자료를 같은 크기의 부분집합 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개로 분할한다</a:t>
            </a:r>
            <a:r>
              <a:rPr lang="en-US" altLang="ko-KR" sz="2000" b="1" dirty="0">
                <a:latin typeface="+mn-ea"/>
              </a:rPr>
              <a:t>. </a:t>
            </a:r>
          </a:p>
          <a:p>
            <a:pPr marL="720725" lvl="2" indent="-276225" algn="just" defTabSz="18097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000" b="1" dirty="0">
                <a:latin typeface="+mn-ea"/>
              </a:rPr>
              <a:t>⑵ </a:t>
            </a:r>
            <a:r>
              <a:rPr lang="ko-KR" altLang="en-US" sz="2000" b="1" dirty="0">
                <a:latin typeface="+mn-ea"/>
              </a:rPr>
              <a:t>정복</a:t>
            </a:r>
            <a:r>
              <a:rPr lang="en-US" altLang="ko-KR" sz="2000" b="1" dirty="0">
                <a:latin typeface="+mn-ea"/>
              </a:rPr>
              <a:t>(conquer) : </a:t>
            </a:r>
            <a:r>
              <a:rPr lang="ko-KR" altLang="en-US" sz="2000" b="1" dirty="0">
                <a:latin typeface="+mn-ea"/>
              </a:rPr>
              <a:t>부분집합의 원소들을 정렬한다</a:t>
            </a:r>
            <a:r>
              <a:rPr lang="en-US" altLang="ko-KR" sz="2000" b="1" dirty="0">
                <a:latin typeface="+mn-ea"/>
              </a:rPr>
              <a:t>. </a:t>
            </a:r>
          </a:p>
          <a:p>
            <a:pPr marL="720725" lvl="2" indent="-276225" algn="just" defTabSz="18097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000" b="1" dirty="0">
                <a:latin typeface="+mn-ea"/>
              </a:rPr>
              <a:t>   </a:t>
            </a:r>
            <a:r>
              <a:rPr lang="ko-KR" altLang="en-US" sz="2000" b="1" dirty="0">
                <a:latin typeface="+mn-ea"/>
              </a:rPr>
              <a:t>부분집합의 크기가 충분히 작지 않으면 순환호출을 이용하여 다시 분할 정복 기법을 적용한다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720725" lvl="2" indent="-276225" algn="just" defTabSz="18097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000" b="1" dirty="0">
                <a:latin typeface="+mn-ea"/>
              </a:rPr>
              <a:t>⑶ </a:t>
            </a:r>
            <a:r>
              <a:rPr lang="ko-KR" altLang="en-US" sz="2000" b="1" dirty="0">
                <a:latin typeface="+mn-ea"/>
              </a:rPr>
              <a:t>결합</a:t>
            </a:r>
            <a:r>
              <a:rPr lang="en-US" altLang="ko-KR" sz="2000" b="1" dirty="0">
                <a:latin typeface="+mn-ea"/>
              </a:rPr>
              <a:t>(combine) : </a:t>
            </a:r>
            <a:r>
              <a:rPr lang="ko-KR" altLang="en-US" sz="2000" b="1" dirty="0">
                <a:latin typeface="+mn-ea"/>
              </a:rPr>
              <a:t>정렬된 부분집합들을 하나의 집합으로 결합한다</a:t>
            </a:r>
            <a:r>
              <a:rPr lang="en-US" altLang="ko-KR" sz="2000" b="1" dirty="0">
                <a:latin typeface="+mn-ea"/>
              </a:rPr>
              <a:t>.</a:t>
            </a:r>
            <a:r>
              <a:rPr lang="en-US" altLang="ko-KR" sz="20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9990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Merge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병합 정렬 수행 과정</a:t>
            </a:r>
          </a:p>
          <a:p>
            <a:pPr lvl="1"/>
            <a:r>
              <a:rPr lang="ko-KR" altLang="en-US" sz="2400" dirty="0" smtClean="0"/>
              <a:t>초기상태</a:t>
            </a:r>
            <a:r>
              <a:rPr lang="en-US" altLang="ko-KR" sz="2400" dirty="0" smtClean="0"/>
              <a:t>: {</a:t>
            </a:r>
            <a:r>
              <a:rPr lang="en-US" altLang="ko-KR" sz="2400" dirty="0"/>
              <a:t>69, 10, 30, 2, 16, 8, 31, 22</a:t>
            </a:r>
            <a:r>
              <a:rPr lang="en-US" altLang="ko-KR" sz="2400" dirty="0" smtClean="0"/>
              <a:t>}</a:t>
            </a:r>
            <a:endParaRPr lang="en-US" altLang="ko-KR" sz="2400" dirty="0"/>
          </a:p>
          <a:p>
            <a:pPr lvl="2">
              <a:buNone/>
            </a:pPr>
            <a:r>
              <a:rPr lang="en-US" altLang="ko-KR" sz="2000" dirty="0"/>
              <a:t>① </a:t>
            </a:r>
            <a:r>
              <a:rPr lang="ko-KR" altLang="en-US" sz="2000" dirty="0"/>
              <a:t>분할 단계 </a:t>
            </a:r>
            <a:r>
              <a:rPr lang="en-US" altLang="ko-KR" sz="2000" dirty="0"/>
              <a:t>: </a:t>
            </a:r>
            <a:r>
              <a:rPr lang="ko-KR" altLang="en-US" sz="2000" dirty="0"/>
              <a:t>정렬할 전체 자료의 집합에 대해서 최소 원소의 부분집합이 될 때까지 분할작업을 반복하여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원소를 가진 부분집합 </a:t>
            </a:r>
            <a:r>
              <a:rPr lang="en-US" altLang="ko-KR" sz="2000" dirty="0"/>
              <a:t>8</a:t>
            </a:r>
            <a:r>
              <a:rPr lang="ko-KR" altLang="en-US" sz="2000" dirty="0"/>
              <a:t>개를 만든다</a:t>
            </a:r>
            <a:r>
              <a:rPr lang="en-US" altLang="ko-KR" sz="2000" dirty="0"/>
              <a:t>. </a:t>
            </a:r>
          </a:p>
          <a:p>
            <a:endParaRPr lang="ko-KR" altLang="en-US" sz="2800" dirty="0"/>
          </a:p>
        </p:txBody>
      </p:sp>
      <p:pic>
        <p:nvPicPr>
          <p:cNvPr id="4" name="Picture 4" descr="4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/>
          <a:stretch>
            <a:fillRect/>
          </a:stretch>
        </p:blipFill>
        <p:spPr bwMode="auto">
          <a:xfrm>
            <a:off x="3183731" y="2986522"/>
            <a:ext cx="5824537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112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Merge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② 병합단계 </a:t>
            </a:r>
            <a:r>
              <a:rPr lang="en-US" altLang="ko-KR" sz="2000" dirty="0"/>
              <a:t>: 2</a:t>
            </a:r>
            <a:r>
              <a:rPr lang="ko-KR" altLang="en-US" sz="2000" dirty="0"/>
              <a:t>개의 부분집합을 정렬하면서 하나의 집합으로 병합한다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    8</a:t>
            </a:r>
            <a:r>
              <a:rPr lang="ko-KR" altLang="en-US" sz="2000" dirty="0"/>
              <a:t>개의 부분집합이 </a:t>
            </a:r>
            <a:r>
              <a:rPr lang="en-US" altLang="ko-KR" sz="2000" dirty="0"/>
              <a:t>1</a:t>
            </a:r>
            <a:r>
              <a:rPr lang="ko-KR" altLang="en-US" sz="2000" dirty="0"/>
              <a:t>개로 병합될 때까지 반복한다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  <p:pic>
        <p:nvPicPr>
          <p:cNvPr id="4" name="Picture 4" descr="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1746250"/>
            <a:ext cx="45402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877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Merge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병합 정렬 알고리즘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67998" y="2490862"/>
            <a:ext cx="665600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m,n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if(a[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m:n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원소수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&gt;1) then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전체 집합을 두 개의 부분집합으로 분할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 m, middle);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 middle+1, n);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merge(a[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m:middle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a[middle+1:n);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429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Merge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병합 정렬 알고리즘 분석</a:t>
            </a:r>
          </a:p>
          <a:p>
            <a:pPr lvl="1">
              <a:defRPr/>
            </a:pPr>
            <a:r>
              <a:rPr lang="ko-KR" altLang="en-US" sz="2400" dirty="0"/>
              <a:t>메모리 사용공간 </a:t>
            </a:r>
          </a:p>
          <a:p>
            <a:pPr lvl="2">
              <a:defRPr/>
            </a:pPr>
            <a:r>
              <a:rPr lang="ko-KR" altLang="en-US" sz="2000" dirty="0"/>
              <a:t>각 단계에서 새로 병합하여 만든 부분집합을 저장할 공간이 추가로 필요</a:t>
            </a:r>
          </a:p>
          <a:p>
            <a:pPr lvl="2">
              <a:defRPr/>
            </a:pPr>
            <a:r>
              <a:rPr lang="ko-KR" altLang="en-US" sz="2000" dirty="0"/>
              <a:t>원소 </a:t>
            </a:r>
            <a:r>
              <a:rPr lang="en-US" altLang="ko-KR" sz="2000" dirty="0"/>
              <a:t>n</a:t>
            </a:r>
            <a:r>
              <a:rPr lang="ko-KR" altLang="en-US" sz="2000" dirty="0"/>
              <a:t>개에 대해서 </a:t>
            </a:r>
            <a:r>
              <a:rPr lang="en-US" altLang="ko-KR" sz="2000" dirty="0"/>
              <a:t>(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 x n</a:t>
            </a:r>
            <a:r>
              <a:rPr lang="en-US" altLang="ko-KR" sz="2000" dirty="0"/>
              <a:t>)</a:t>
            </a:r>
            <a:r>
              <a:rPr lang="ko-KR" altLang="en-US" sz="2000" dirty="0"/>
              <a:t>개의 메모리 공간 사용 </a:t>
            </a:r>
            <a:endParaRPr lang="en-US" altLang="ko-KR" sz="2000" dirty="0"/>
          </a:p>
          <a:p>
            <a:pPr lvl="2">
              <a:defRPr/>
            </a:pPr>
            <a:endParaRPr lang="ko-KR" altLang="en-US" sz="2000" dirty="0"/>
          </a:p>
          <a:p>
            <a:pPr lvl="1">
              <a:defRPr/>
            </a:pPr>
            <a:r>
              <a:rPr lang="ko-KR" altLang="en-US" sz="2400" dirty="0"/>
              <a:t>연산 시간</a:t>
            </a:r>
          </a:p>
          <a:p>
            <a:pPr lvl="2">
              <a:defRPr/>
            </a:pPr>
            <a:r>
              <a:rPr lang="ko-KR" altLang="en-US" sz="2000" dirty="0"/>
              <a:t>분할 단계 </a:t>
            </a:r>
            <a:r>
              <a:rPr lang="en-US" altLang="ko-KR" sz="2000" dirty="0"/>
              <a:t>: n</a:t>
            </a:r>
            <a:r>
              <a:rPr lang="ko-KR" altLang="en-US" sz="2000" dirty="0"/>
              <a:t>개의 원소를 분할하기 위해서 </a:t>
            </a:r>
            <a:r>
              <a:rPr lang="en-US" altLang="ko-KR" sz="2000" dirty="0"/>
              <a:t>l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og</a:t>
            </a:r>
            <a:r>
              <a:rPr lang="en-US" altLang="ko-K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sz="2000" dirty="0"/>
              <a:t>번의 단계 수행</a:t>
            </a:r>
          </a:p>
          <a:p>
            <a:pPr lvl="2">
              <a:defRPr/>
            </a:pPr>
            <a:r>
              <a:rPr lang="ko-KR" altLang="en-US" sz="2000" dirty="0"/>
              <a:t>병합 단계 </a:t>
            </a:r>
            <a:r>
              <a:rPr lang="en-US" altLang="ko-KR" sz="2000" dirty="0"/>
              <a:t>: </a:t>
            </a:r>
            <a:r>
              <a:rPr lang="ko-KR" altLang="en-US" sz="2000" dirty="0"/>
              <a:t>부분집합의 원소를 비교하면서 병합하는 단계에서 최대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sz="2000" dirty="0"/>
              <a:t>번의 비교연산 수행</a:t>
            </a:r>
          </a:p>
          <a:p>
            <a:pPr lvl="2">
              <a:defRPr/>
            </a:pPr>
            <a:r>
              <a:rPr lang="ko-KR" altLang="en-US" sz="2000" dirty="0"/>
              <a:t>전체 병합 정렬의 시간 복잡도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 log</a:t>
            </a:r>
            <a:r>
              <a:rPr lang="en-US" altLang="ko-KR" sz="2000" b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n)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81441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Merge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병합 정렬 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프로그램</a:t>
            </a:r>
            <a:endParaRPr lang="ko-KR" altLang="en-US" sz="2800" b="1" dirty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정렬할 자료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: {69, 10, 30, 2, 16, 8, 31, 22</a:t>
            </a:r>
            <a:r>
              <a:rPr lang="en-US" altLang="ko-KR" sz="2400" dirty="0" smtClean="0">
                <a:latin typeface="맑은 고딕" charset="0"/>
                <a:ea typeface="맑은 고딕" charset="0"/>
              </a:rPr>
              <a:t>}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lvl="1">
              <a:buFont typeface="Wingdings" charset="2"/>
              <a:buChar char="§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실행 결과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&gt; </a:t>
            </a:r>
          </a:p>
          <a:p>
            <a:endParaRPr lang="ko-KR" altLang="en-US" sz="2800" dirty="0"/>
          </a:p>
        </p:txBody>
      </p:sp>
      <p:pic>
        <p:nvPicPr>
          <p:cNvPr id="4" name="그림 4" descr="ch10-예제10-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36" y="2741209"/>
            <a:ext cx="6913563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526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58746" cy="5184576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알고리즘 성능 분석 방법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lvl="1"/>
            <a:r>
              <a:rPr lang="ko-KR" altLang="en-US" sz="2400" dirty="0"/>
              <a:t>각 실행 시간 함수에서 </a:t>
            </a:r>
            <a:r>
              <a:rPr lang="en-US" altLang="ko-KR" sz="2400" dirty="0"/>
              <a:t>n</a:t>
            </a:r>
            <a:r>
              <a:rPr lang="ko-KR" altLang="en-US" sz="2400" dirty="0"/>
              <a:t>값의 변화에 따른 실행 빈도수 비교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14526"/>
              </p:ext>
            </p:extLst>
          </p:nvPr>
        </p:nvGraphicFramePr>
        <p:xfrm>
          <a:off x="149292" y="2317460"/>
          <a:ext cx="11719054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7630"/>
                <a:gridCol w="1366428"/>
                <a:gridCol w="1366428"/>
                <a:gridCol w="1366428"/>
                <a:gridCol w="1366428"/>
                <a:gridCol w="1366428"/>
                <a:gridCol w="1225648"/>
                <a:gridCol w="1507208"/>
                <a:gridCol w="13664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baseline="0" dirty="0" smtClean="0"/>
                        <a:t>n</a:t>
                      </a:r>
                      <a:endParaRPr lang="ko-KR" altLang="en-US" i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O(1)</a:t>
                      </a:r>
                      <a:endParaRPr lang="ko-KR" altLang="en-US" i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O(log</a:t>
                      </a:r>
                      <a:r>
                        <a:rPr lang="en-US" altLang="ko-KR" i="1" baseline="0" dirty="0" smtClean="0"/>
                        <a:t> n)</a:t>
                      </a:r>
                      <a:endParaRPr lang="ko-KR" altLang="en-US" i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O(n)</a:t>
                      </a:r>
                      <a:endParaRPr lang="ko-KR" altLang="en-US" i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O(n log n)</a:t>
                      </a:r>
                      <a:endParaRPr lang="ko-KR" altLang="en-US" i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O(</a:t>
                      </a:r>
                      <a:r>
                        <a:rPr lang="en-US" altLang="ko-KR" i="1" baseline="0" dirty="0" smtClean="0"/>
                        <a:t>n</a:t>
                      </a:r>
                      <a:r>
                        <a:rPr lang="en-US" altLang="ko-KR" i="1" baseline="30000" dirty="0" smtClean="0"/>
                        <a:t>2</a:t>
                      </a:r>
                      <a:r>
                        <a:rPr lang="en-US" altLang="ko-KR" i="1" baseline="0" dirty="0" smtClean="0"/>
                        <a:t>)</a:t>
                      </a:r>
                      <a:endParaRPr lang="ko-KR" altLang="en-US" i="1" baseline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O(n</a:t>
                      </a:r>
                      <a:r>
                        <a:rPr lang="en-US" altLang="ko-KR" i="1" baseline="30000" dirty="0" smtClean="0"/>
                        <a:t>3</a:t>
                      </a:r>
                      <a:r>
                        <a:rPr lang="en-US" altLang="ko-KR" i="1" baseline="0" dirty="0" smtClean="0"/>
                        <a:t>)</a:t>
                      </a:r>
                      <a:endParaRPr lang="ko-KR" altLang="en-US" i="1" baseline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O(</a:t>
                      </a:r>
                      <a:r>
                        <a:rPr lang="en-US" altLang="ko-KR" i="1" baseline="0" dirty="0" smtClean="0"/>
                        <a:t>2</a:t>
                      </a:r>
                      <a:r>
                        <a:rPr lang="en-US" altLang="ko-KR" i="1" baseline="30000" dirty="0" smtClean="0"/>
                        <a:t>n</a:t>
                      </a:r>
                      <a:r>
                        <a:rPr lang="en-US" altLang="ko-KR" i="1" baseline="0" dirty="0" smtClean="0"/>
                        <a:t>)</a:t>
                      </a:r>
                      <a:endParaRPr lang="ko-KR" altLang="en-US" i="1" baseline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baseline="0" dirty="0" smtClean="0"/>
                        <a:t>O(n!)</a:t>
                      </a:r>
                      <a:endParaRPr lang="ko-KR" altLang="en-US" i="1" baseline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40320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4096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65536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32768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4294967296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779646" y="5139891"/>
            <a:ext cx="10943925" cy="3368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428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</a:t>
            </a:r>
            <a:r>
              <a:rPr lang="en-US" altLang="ko-KR" dirty="0" smtClean="0"/>
              <a:t>Radix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123596" cy="51845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기수 정렬</a:t>
            </a:r>
            <a:r>
              <a:rPr lang="en-US" altLang="ko-KR" sz="2800" b="1" dirty="0">
                <a:solidFill>
                  <a:schemeClr val="accent1"/>
                </a:solidFill>
              </a:rPr>
              <a:t>(radix</a:t>
            </a:r>
            <a:r>
              <a:rPr lang="en-US" altLang="ko-KR" sz="2800" b="1" dirty="0">
                <a:solidFill>
                  <a:schemeClr val="accent1"/>
                </a:solidFill>
                <a:latin typeface="Times New Roman"/>
              </a:rPr>
              <a:t> </a:t>
            </a:r>
            <a:r>
              <a:rPr lang="en-US" altLang="ko-KR" sz="2800" b="1" dirty="0">
                <a:solidFill>
                  <a:schemeClr val="accent1"/>
                </a:solidFill>
              </a:rPr>
              <a:t>sort) </a:t>
            </a:r>
          </a:p>
          <a:p>
            <a:pPr lvl="1">
              <a:defRPr/>
            </a:pPr>
            <a:r>
              <a:rPr lang="ko-KR" altLang="en-US" sz="2400" dirty="0"/>
              <a:t>원소의 </a:t>
            </a:r>
            <a:r>
              <a:rPr lang="ko-KR" altLang="en-US" sz="2400" dirty="0" err="1"/>
              <a:t>키값을</a:t>
            </a:r>
            <a:r>
              <a:rPr lang="ko-KR" altLang="en-US" sz="2400" dirty="0"/>
              <a:t> 나타내는 기수를 이용한 정렬 방법</a:t>
            </a:r>
          </a:p>
          <a:p>
            <a:pPr lvl="2">
              <a:defRPr/>
            </a:pPr>
            <a:r>
              <a:rPr lang="ko-KR" altLang="en-US" sz="2000" dirty="0"/>
              <a:t>정렬할 원소의 키 값에 해당하는 </a:t>
            </a:r>
            <a:r>
              <a:rPr lang="ko-KR" altLang="en-US" sz="2000" dirty="0" err="1"/>
              <a:t>버킷</a:t>
            </a:r>
            <a:r>
              <a:rPr lang="en-US" altLang="ko-KR" sz="2000" dirty="0"/>
              <a:t>(bucket)</a:t>
            </a:r>
            <a:r>
              <a:rPr lang="ko-KR" altLang="en-US" sz="2000" dirty="0"/>
              <a:t>에 원소를 분배하였다가 </a:t>
            </a:r>
            <a:r>
              <a:rPr lang="ko-KR" altLang="en-US" sz="2000" dirty="0" err="1" smtClean="0"/>
              <a:t>버킷의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순서대로 원소를 꺼내는 방법을 반복하면서 정렬</a:t>
            </a:r>
          </a:p>
          <a:p>
            <a:pPr lvl="3">
              <a:defRPr/>
            </a:pPr>
            <a:r>
              <a:rPr lang="ko-KR" altLang="en-US" sz="1800" b="1" dirty="0"/>
              <a:t>원소의 키를 표현하는 기수만큼의 </a:t>
            </a:r>
            <a:r>
              <a:rPr lang="ko-KR" altLang="en-US" sz="1800" b="1" dirty="0" err="1"/>
              <a:t>버킷</a:t>
            </a:r>
            <a:r>
              <a:rPr lang="ko-KR" altLang="en-US" sz="1800" b="1" dirty="0"/>
              <a:t> 사용</a:t>
            </a:r>
          </a:p>
          <a:p>
            <a:pPr lvl="3">
              <a:lnSpc>
                <a:spcPct val="120000"/>
              </a:lnSpc>
              <a:defRPr/>
            </a:pPr>
            <a:r>
              <a:rPr lang="ko-KR" altLang="en-US" sz="1800" b="1" dirty="0"/>
              <a:t>예</a:t>
            </a:r>
            <a:r>
              <a:rPr lang="en-US" altLang="ko-KR" sz="1800" b="1" dirty="0"/>
              <a:t>) 10</a:t>
            </a:r>
            <a:r>
              <a:rPr lang="ko-KR" altLang="en-US" sz="1800" b="1" dirty="0"/>
              <a:t>진수로 표현된 키 값을 가진 원소들을 정렬할 때에는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부터 </a:t>
            </a:r>
            <a:r>
              <a:rPr lang="en-US" altLang="ko-KR" sz="1800" b="1" dirty="0"/>
              <a:t>9</a:t>
            </a:r>
            <a:r>
              <a:rPr lang="ko-KR" altLang="en-US" sz="1800" b="1" dirty="0"/>
              <a:t>까지 </a:t>
            </a:r>
            <a:r>
              <a:rPr lang="en-US" altLang="ko-KR" sz="1800" b="1" dirty="0"/>
              <a:t>10</a:t>
            </a:r>
            <a:r>
              <a:rPr lang="ko-KR" altLang="en-US" sz="1800" b="1" dirty="0"/>
              <a:t>개의 </a:t>
            </a:r>
            <a:r>
              <a:rPr lang="ko-KR" altLang="en-US" sz="1800" b="1" dirty="0" err="1"/>
              <a:t>버킷</a:t>
            </a:r>
            <a:r>
              <a:rPr lang="ko-KR" altLang="en-US" sz="1800" b="1" dirty="0"/>
              <a:t> 사용</a:t>
            </a:r>
          </a:p>
          <a:p>
            <a:pPr lvl="2">
              <a:spcBef>
                <a:spcPct val="30000"/>
              </a:spcBef>
              <a:spcAft>
                <a:spcPts val="100"/>
              </a:spcAft>
              <a:defRPr/>
            </a:pPr>
            <a:endParaRPr lang="en-US" altLang="ko-KR" sz="1000" dirty="0" smtClean="0"/>
          </a:p>
          <a:p>
            <a:pPr lvl="2">
              <a:spcBef>
                <a:spcPct val="30000"/>
              </a:spcBef>
              <a:spcAft>
                <a:spcPts val="100"/>
              </a:spcAft>
              <a:defRPr/>
            </a:pPr>
            <a:r>
              <a:rPr lang="ko-KR" altLang="en-US" sz="2000" dirty="0" smtClean="0"/>
              <a:t>키 </a:t>
            </a:r>
            <a:r>
              <a:rPr lang="ko-KR" altLang="en-US" sz="2000" dirty="0"/>
              <a:t>값의 </a:t>
            </a:r>
            <a:r>
              <a:rPr lang="ko-KR" altLang="en-US" sz="2000" dirty="0" err="1"/>
              <a:t>자리수</a:t>
            </a:r>
            <a:r>
              <a:rPr lang="ko-KR" altLang="en-US" sz="2000" dirty="0"/>
              <a:t> 만큼 기수 정렬을 반복</a:t>
            </a:r>
          </a:p>
          <a:p>
            <a:pPr lvl="3">
              <a:defRPr/>
            </a:pPr>
            <a:r>
              <a:rPr lang="ko-KR" altLang="en-US" sz="1800" dirty="0"/>
              <a:t>키 값의 일의 자리에 대해서 기수 정렬을 수행하고</a:t>
            </a:r>
            <a:r>
              <a:rPr lang="en-US" altLang="ko-KR" sz="1800" dirty="0"/>
              <a:t>, </a:t>
            </a:r>
          </a:p>
          <a:p>
            <a:pPr lvl="3">
              <a:defRPr/>
            </a:pPr>
            <a:r>
              <a:rPr lang="ko-KR" altLang="en-US" sz="1800" dirty="0"/>
              <a:t>다음 단계에서는 키 값의 십의 자리에 대해서</a:t>
            </a:r>
            <a:r>
              <a:rPr lang="en-US" altLang="ko-KR" sz="1800" dirty="0"/>
              <a:t>, </a:t>
            </a:r>
          </a:p>
          <a:p>
            <a:pPr lvl="3">
              <a:defRPr/>
            </a:pPr>
            <a:r>
              <a:rPr lang="ko-KR" altLang="en-US" sz="1800" dirty="0"/>
              <a:t>그리고 그 다음 단계에서는 백의 자리에 대해서 기수 정렬 수행</a:t>
            </a:r>
          </a:p>
          <a:p>
            <a:pPr lvl="2">
              <a:spcBef>
                <a:spcPct val="60000"/>
              </a:spcBef>
              <a:defRPr/>
            </a:pPr>
            <a:endParaRPr lang="en-US" altLang="ko-KR" sz="1000" dirty="0" smtClean="0"/>
          </a:p>
          <a:p>
            <a:pPr lvl="2">
              <a:spcBef>
                <a:spcPct val="60000"/>
              </a:spcBef>
              <a:defRPr/>
            </a:pPr>
            <a:r>
              <a:rPr lang="ko-KR" altLang="en-US" sz="2000" dirty="0" smtClean="0"/>
              <a:t>한 </a:t>
            </a:r>
            <a:r>
              <a:rPr lang="ko-KR" altLang="en-US" sz="2000" dirty="0"/>
              <a:t>단계가 끝날 때마다 </a:t>
            </a:r>
            <a:r>
              <a:rPr lang="ko-KR" altLang="en-US" sz="2000" dirty="0" err="1"/>
              <a:t>버킷에</a:t>
            </a:r>
            <a:r>
              <a:rPr lang="ko-KR" altLang="en-US" sz="2000" dirty="0"/>
              <a:t> 분배된 원소들을 </a:t>
            </a:r>
            <a:r>
              <a:rPr lang="ko-KR" altLang="en-US" sz="2000" dirty="0" err="1"/>
              <a:t>버킷의</a:t>
            </a:r>
            <a:r>
              <a:rPr lang="ko-KR" altLang="en-US" sz="2000" dirty="0"/>
              <a:t> </a:t>
            </a:r>
            <a:r>
              <a:rPr lang="ko-KR" altLang="en-US" sz="2000" u="sng" dirty="0"/>
              <a:t>순서대로</a:t>
            </a:r>
            <a:r>
              <a:rPr lang="ko-KR" altLang="en-US" sz="2000" dirty="0"/>
              <a:t> 꺼내서 </a:t>
            </a:r>
            <a:r>
              <a:rPr lang="ko-KR" altLang="en-US" sz="2000" dirty="0" smtClean="0"/>
              <a:t>다음 </a:t>
            </a:r>
            <a:r>
              <a:rPr lang="ko-KR" altLang="en-US" sz="2000" dirty="0"/>
              <a:t>단계의 기수 정렬을 수행해야 하므로 </a:t>
            </a:r>
            <a:r>
              <a:rPr lang="ko-KR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큐</a:t>
            </a:r>
            <a:r>
              <a:rPr lang="ko-KR" altLang="en-US" sz="2000" dirty="0"/>
              <a:t>를 사용하여 </a:t>
            </a:r>
            <a:r>
              <a:rPr lang="ko-KR" altLang="en-US" sz="2000" dirty="0" err="1"/>
              <a:t>버킷을</a:t>
            </a:r>
            <a:r>
              <a:rPr lang="ko-KR" altLang="en-US" sz="2000" dirty="0"/>
              <a:t> 만든다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52284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Radix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기수 정렬 수행 과정</a:t>
            </a:r>
          </a:p>
          <a:p>
            <a:pPr lvl="1"/>
            <a:r>
              <a:rPr lang="ko-KR" altLang="en-US" sz="2400" dirty="0" smtClean="0"/>
              <a:t>초기상태</a:t>
            </a:r>
            <a:r>
              <a:rPr lang="en-US" altLang="ko-KR" sz="2400" dirty="0" smtClean="0"/>
              <a:t>: {69</a:t>
            </a:r>
            <a:r>
              <a:rPr lang="en-US" altLang="ko-KR" sz="2400" dirty="0"/>
              <a:t>, 10, 30, 2, 16, 8, 31, 22</a:t>
            </a:r>
            <a:r>
              <a:rPr lang="en-US" altLang="ko-KR" sz="2400" dirty="0" smtClean="0"/>
              <a:t>}</a:t>
            </a:r>
            <a:endParaRPr lang="en-US" altLang="ko-KR" sz="2400" dirty="0"/>
          </a:p>
          <a:p>
            <a:pPr lvl="2"/>
            <a:r>
              <a:rPr lang="ko-KR" altLang="en-US" sz="2000" dirty="0"/>
              <a:t>키 값이 두 자리 십진수 이므로</a:t>
            </a:r>
            <a:r>
              <a:rPr lang="en-US" altLang="ko-KR" sz="2000" dirty="0"/>
              <a:t>, 10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버킷을</a:t>
            </a:r>
            <a:r>
              <a:rPr lang="ko-KR" altLang="en-US" sz="2000" dirty="0"/>
              <a:t> 사용하여 기수 정렬을 두 번 반복한다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3833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Radix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초기 상태 </a:t>
            </a:r>
            <a:r>
              <a:rPr lang="en-US" altLang="ko-KR" sz="2000" dirty="0"/>
              <a:t>: </a:t>
            </a:r>
            <a:r>
              <a:rPr lang="ko-KR" altLang="en-US" sz="2000" dirty="0"/>
              <a:t>큐를 사용하여 </a:t>
            </a:r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en-US" altLang="ko-KR" sz="2000" dirty="0"/>
              <a:t>9</a:t>
            </a:r>
            <a:r>
              <a:rPr lang="ko-KR" altLang="en-US" sz="2000" dirty="0"/>
              <a:t>까지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버킷을</a:t>
            </a:r>
            <a:r>
              <a:rPr lang="ko-KR" altLang="en-US" sz="2000" dirty="0"/>
              <a:t> 만든다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  <p:pic>
        <p:nvPicPr>
          <p:cNvPr id="4" name="Picture 4" descr="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81" y="1773262"/>
            <a:ext cx="61928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716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Radix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① 키 값의 일의 자리에 대해서 기수 정렬 수행</a:t>
            </a:r>
          </a:p>
          <a:p>
            <a:r>
              <a:rPr lang="ko-KR" altLang="en-US" sz="2000" dirty="0"/>
              <a:t>정렬할 원소의 일의 자리 값에 따라서 순서대로 </a:t>
            </a:r>
            <a:r>
              <a:rPr lang="ko-KR" altLang="en-US" sz="2000" dirty="0" err="1"/>
              <a:t>버킷에</a:t>
            </a:r>
            <a:r>
              <a:rPr lang="ko-KR" altLang="en-US" sz="2000" dirty="0"/>
              <a:t> 분배 </a:t>
            </a:r>
          </a:p>
          <a:p>
            <a:endParaRPr lang="ko-KR" altLang="en-US" dirty="0"/>
          </a:p>
        </p:txBody>
      </p:sp>
      <p:pic>
        <p:nvPicPr>
          <p:cNvPr id="4" name="Picture 4" descr="45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38" y="2003752"/>
            <a:ext cx="6570924" cy="460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4899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Radix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② 키 값의 십의 자리에 대해서 기수 정렬 수행</a:t>
            </a:r>
          </a:p>
          <a:p>
            <a:r>
              <a:rPr lang="ko-KR" altLang="en-US" sz="2000" dirty="0"/>
              <a:t>정렬할 원소의 십의 자리 값에 따라서 순서대로 </a:t>
            </a:r>
            <a:r>
              <a:rPr lang="ko-KR" altLang="en-US" sz="2000" dirty="0" err="1"/>
              <a:t>버킷에</a:t>
            </a:r>
            <a:r>
              <a:rPr lang="ko-KR" altLang="en-US" sz="2000" dirty="0"/>
              <a:t> 분배 </a:t>
            </a:r>
          </a:p>
          <a:p>
            <a:endParaRPr lang="ko-KR" altLang="en-US" dirty="0"/>
          </a:p>
        </p:txBody>
      </p:sp>
      <p:pic>
        <p:nvPicPr>
          <p:cNvPr id="5" name="Picture 4" descr="45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7" y="1849979"/>
            <a:ext cx="68421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9100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Radix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① 키 값의 일의 자리에 대해서 기수 정렬 수행</a:t>
            </a:r>
          </a:p>
          <a:p>
            <a:r>
              <a:rPr lang="ko-KR" altLang="en-US" sz="2000" dirty="0" err="1"/>
              <a:t>버킷에</a:t>
            </a:r>
            <a:r>
              <a:rPr lang="ko-KR" altLang="en-US" sz="2000" dirty="0"/>
              <a:t> 분배된 원소들을 순서대로 꺼내서 저장하기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4" descr="45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19" y="1853967"/>
            <a:ext cx="6746482" cy="480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187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Radix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기수 정렬 알고리즘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6835" y="1867875"/>
            <a:ext cx="801833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radixSort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 n)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for(k←1;k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n;k←k+1) do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for(i←0;i&lt;n;i←i+1) do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k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번째 자릿수 값에 따라서 해당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버킷에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저장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(Q[k], a[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p←-1;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for(i←0;i≤9;i≤i+1) do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while(Q[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]≠NULL) do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p←p+1;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a[p]←dequeuer(Q[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radixSort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001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Radix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기수 정렬 알고리즘 분석</a:t>
            </a:r>
          </a:p>
          <a:p>
            <a:pPr lvl="1">
              <a:defRPr/>
            </a:pPr>
            <a:r>
              <a:rPr lang="ko-KR" altLang="en-US" sz="2400" dirty="0"/>
              <a:t>메모리 사용공간 </a:t>
            </a:r>
          </a:p>
          <a:p>
            <a:pPr lvl="2">
              <a:defRPr/>
            </a:pPr>
            <a:r>
              <a:rPr lang="ko-KR" altLang="en-US" sz="2000" dirty="0"/>
              <a:t>원소 </a:t>
            </a:r>
            <a:r>
              <a:rPr lang="en-US" altLang="ko-KR" sz="2000" dirty="0"/>
              <a:t>n</a:t>
            </a:r>
            <a:r>
              <a:rPr lang="ko-KR" altLang="en-US" sz="2000" dirty="0"/>
              <a:t>개에 대해서 </a:t>
            </a:r>
            <a:r>
              <a:rPr lang="en-US" altLang="ko-KR" sz="2000" dirty="0"/>
              <a:t>n</a:t>
            </a:r>
            <a:r>
              <a:rPr lang="ko-KR" altLang="en-US" sz="2000" dirty="0"/>
              <a:t>개의 메모리 공간 사용 </a:t>
            </a:r>
          </a:p>
          <a:p>
            <a:pPr lvl="2">
              <a:defRPr/>
            </a:pPr>
            <a:r>
              <a:rPr lang="ko-KR" altLang="en-US" sz="2000" dirty="0"/>
              <a:t>기수 </a:t>
            </a:r>
            <a:r>
              <a:rPr lang="en-US" altLang="ko-KR" sz="2000" dirty="0"/>
              <a:t>r</a:t>
            </a:r>
            <a:r>
              <a:rPr lang="ko-KR" altLang="en-US" sz="2000" dirty="0"/>
              <a:t>에 따라 </a:t>
            </a:r>
            <a:r>
              <a:rPr lang="ko-KR" altLang="en-US" sz="2000" dirty="0" err="1"/>
              <a:t>버킷</a:t>
            </a:r>
            <a:r>
              <a:rPr lang="ko-KR" altLang="en-US" sz="2000" dirty="0"/>
              <a:t> 공간이 추가로 필요</a:t>
            </a:r>
          </a:p>
          <a:p>
            <a:pPr lvl="1">
              <a:defRPr/>
            </a:pPr>
            <a:r>
              <a:rPr lang="ko-KR" altLang="en-US" sz="2400" dirty="0"/>
              <a:t>연산 시간</a:t>
            </a:r>
          </a:p>
          <a:p>
            <a:pPr lvl="2">
              <a:defRPr/>
            </a:pPr>
            <a:r>
              <a:rPr lang="ko-KR" altLang="en-US" sz="2000" dirty="0"/>
              <a:t>연산 시간은 정렬할 원소의 수 </a:t>
            </a:r>
            <a:r>
              <a:rPr lang="en-US" altLang="ko-KR" sz="2000" dirty="0"/>
              <a:t>n</a:t>
            </a:r>
            <a:r>
              <a:rPr lang="ko-KR" altLang="en-US" sz="2000" dirty="0"/>
              <a:t>과 키 </a:t>
            </a:r>
            <a:r>
              <a:rPr lang="ko-KR" altLang="en-US" sz="2000" spc="-100" dirty="0"/>
              <a:t>값의 자릿수 </a:t>
            </a:r>
            <a:r>
              <a:rPr lang="en-US" altLang="ko-KR" sz="2000" spc="-100" dirty="0"/>
              <a:t>d</a:t>
            </a:r>
            <a:r>
              <a:rPr lang="ko-KR" altLang="en-US" sz="2000" spc="-100" dirty="0"/>
              <a:t>와 </a:t>
            </a:r>
            <a:r>
              <a:rPr lang="ko-KR" altLang="en-US" sz="2000" spc="-100" dirty="0" err="1"/>
              <a:t>버킷의</a:t>
            </a:r>
            <a:r>
              <a:rPr lang="ko-KR" altLang="en-US" sz="2000" spc="-100" dirty="0"/>
              <a:t> 수를 결정하는 </a:t>
            </a:r>
            <a:r>
              <a:rPr lang="ko-KR" altLang="en-US" sz="2000" dirty="0"/>
              <a:t>기수 </a:t>
            </a:r>
            <a:r>
              <a:rPr lang="en-US" altLang="ko-KR" sz="2000" dirty="0"/>
              <a:t>r</a:t>
            </a:r>
            <a:r>
              <a:rPr lang="ko-KR" altLang="en-US" sz="2000" dirty="0"/>
              <a:t>에 따라서 달라진다</a:t>
            </a:r>
            <a:r>
              <a:rPr lang="en-US" altLang="ko-KR" sz="2000" dirty="0"/>
              <a:t>. </a:t>
            </a:r>
          </a:p>
          <a:p>
            <a:pPr lvl="3">
              <a:defRPr/>
            </a:pPr>
            <a:r>
              <a:rPr lang="ko-KR" altLang="en-US" sz="1800" dirty="0"/>
              <a:t>정렬할 원소 </a:t>
            </a:r>
            <a:r>
              <a:rPr lang="en-US" altLang="ko-KR" sz="1800" dirty="0"/>
              <a:t>n</a:t>
            </a:r>
            <a:r>
              <a:rPr lang="ko-KR" altLang="en-US" sz="1800" dirty="0"/>
              <a:t>개를 </a:t>
            </a:r>
            <a:r>
              <a:rPr lang="en-US" altLang="ko-KR" sz="1800" dirty="0"/>
              <a:t>r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버킷에</a:t>
            </a:r>
            <a:r>
              <a:rPr lang="ko-KR" altLang="en-US" sz="1800" dirty="0"/>
              <a:t> 분배하는 작업 </a:t>
            </a:r>
            <a:r>
              <a:rPr lang="en-US" altLang="ko-KR" sz="1800" dirty="0"/>
              <a:t>: (</a:t>
            </a:r>
            <a:r>
              <a:rPr lang="en-US" altLang="ko-KR" sz="1800" dirty="0" err="1"/>
              <a:t>n+r</a:t>
            </a:r>
            <a:r>
              <a:rPr lang="en-US" altLang="ko-KR" sz="1800" dirty="0"/>
              <a:t>)</a:t>
            </a:r>
          </a:p>
          <a:p>
            <a:pPr lvl="3">
              <a:lnSpc>
                <a:spcPct val="120000"/>
              </a:lnSpc>
              <a:defRPr/>
            </a:pPr>
            <a:r>
              <a:rPr lang="ko-KR" altLang="en-US" sz="1800" dirty="0"/>
              <a:t>이 작업을 자릿수 </a:t>
            </a:r>
            <a:r>
              <a:rPr lang="en-US" altLang="ko-KR" sz="1800" dirty="0"/>
              <a:t>d </a:t>
            </a:r>
            <a:r>
              <a:rPr lang="ko-KR" altLang="en-US" sz="1800" dirty="0"/>
              <a:t>만큼 반복</a:t>
            </a:r>
          </a:p>
          <a:p>
            <a:pPr lvl="2">
              <a:defRPr/>
            </a:pPr>
            <a:r>
              <a:rPr lang="ko-KR" altLang="en-US" sz="2000" dirty="0"/>
              <a:t>수행할 전체 작업 </a:t>
            </a:r>
            <a:r>
              <a:rPr lang="en-US" altLang="ko-KR" sz="2000" dirty="0"/>
              <a:t>: d(</a:t>
            </a:r>
            <a:r>
              <a:rPr lang="en-US" altLang="ko-KR" sz="2000" dirty="0" err="1"/>
              <a:t>n+r</a:t>
            </a:r>
            <a:r>
              <a:rPr lang="en-US" altLang="ko-KR" sz="2000" dirty="0"/>
              <a:t>)</a:t>
            </a:r>
          </a:p>
          <a:p>
            <a:pPr lvl="2">
              <a:defRPr/>
            </a:pPr>
            <a:r>
              <a:rPr lang="ko-KR" altLang="en-US" sz="2000" dirty="0"/>
              <a:t>시간 복잡도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O(d(</a:t>
            </a:r>
            <a:r>
              <a:rPr lang="en-US" altLang="ko-KR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n+r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93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Radix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기수 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정렬 프로그램</a:t>
            </a:r>
          </a:p>
          <a:p>
            <a:pPr lvl="1">
              <a:buFont typeface="Wingdings" charset="2"/>
              <a:buChar char="§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정렬할 자료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: {69, 10, 30, 2, 16, 8, 31, 22}</a:t>
            </a:r>
          </a:p>
          <a:p>
            <a:pPr lvl="1">
              <a:buFont typeface="Wingdings" charset="2"/>
              <a:buChar char="§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버킷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: 7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장의 큐 프로그램 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사용</a:t>
            </a:r>
            <a:endParaRPr lang="ko-KR" altLang="en-US" dirty="0"/>
          </a:p>
          <a:p>
            <a:pPr lvl="1">
              <a:buFont typeface="Wingdings" charset="2"/>
              <a:buChar char="§"/>
            </a:pPr>
            <a:r>
              <a:rPr lang="ko-KR" altLang="en-US" sz="2400" dirty="0" smtClean="0">
                <a:latin typeface="맑은 고딕" charset="0"/>
                <a:ea typeface="맑은 고딕" charset="0"/>
              </a:rPr>
              <a:t>실행 결과</a:t>
            </a:r>
            <a:r>
              <a:rPr lang="en-US" altLang="ko-KR" sz="2400" dirty="0" smtClean="0">
                <a:latin typeface="맑은 고딕" charset="0"/>
                <a:ea typeface="맑은 고딕" charset="0"/>
              </a:rPr>
              <a:t>&gt;</a:t>
            </a:r>
            <a:endParaRPr lang="ko-KR" altLang="en-US" sz="24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" name="그림 4" descr="ch10-예제10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24" y="3219155"/>
            <a:ext cx="75755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199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</a:t>
            </a:r>
            <a:r>
              <a:rPr lang="en-US" altLang="ko-KR" dirty="0" smtClean="0"/>
              <a:t>Heap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>
                <a:solidFill>
                  <a:schemeClr val="accent1"/>
                </a:solidFill>
              </a:rPr>
              <a:t>히프</a:t>
            </a:r>
            <a:r>
              <a:rPr lang="ko-KR" altLang="en-US" sz="2800" b="1" dirty="0">
                <a:solidFill>
                  <a:schemeClr val="accent1"/>
                </a:solidFill>
              </a:rPr>
              <a:t> 정렬</a:t>
            </a:r>
            <a:r>
              <a:rPr lang="en-US" altLang="ko-KR" sz="2800" b="1" dirty="0">
                <a:solidFill>
                  <a:schemeClr val="accent1"/>
                </a:solidFill>
              </a:rPr>
              <a:t>(heap</a:t>
            </a:r>
            <a:r>
              <a:rPr lang="en-US" altLang="ko-KR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2800" b="1" dirty="0">
                <a:solidFill>
                  <a:schemeClr val="accent1"/>
                </a:solidFill>
              </a:rPr>
              <a:t>sort) </a:t>
            </a:r>
          </a:p>
          <a:p>
            <a:pPr lvl="1"/>
            <a:r>
              <a:rPr lang="ko-KR" altLang="en-US" sz="2400" dirty="0" err="1" smtClean="0"/>
              <a:t>히프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자료구조를 이용한 정렬 방법</a:t>
            </a:r>
          </a:p>
          <a:p>
            <a:pPr lvl="1"/>
            <a:r>
              <a:rPr lang="ko-KR" altLang="en-US" sz="2400" dirty="0" err="1"/>
              <a:t>히프에서는</a:t>
            </a:r>
            <a:r>
              <a:rPr lang="ko-KR" altLang="en-US" sz="2400" dirty="0"/>
              <a:t> 항상 가장 큰 원소가 루트 </a:t>
            </a:r>
            <a:r>
              <a:rPr lang="ko-KR" altLang="en-US" sz="2400" dirty="0" err="1"/>
              <a:t>노드가</a:t>
            </a:r>
            <a:r>
              <a:rPr lang="ko-KR" altLang="en-US" sz="2400" dirty="0"/>
              <a:t> 되고 삭제 연산을 수행하면 항상 루트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원소를 삭제하여 반환</a:t>
            </a:r>
          </a:p>
          <a:p>
            <a:pPr lvl="2">
              <a:spcAft>
                <a:spcPts val="100"/>
              </a:spcAft>
            </a:pPr>
            <a:r>
              <a:rPr lang="ko-KR" altLang="en-US" sz="2000" dirty="0"/>
              <a:t>최대 </a:t>
            </a:r>
            <a:r>
              <a:rPr lang="ko-KR" altLang="en-US" sz="2000" dirty="0" err="1"/>
              <a:t>히프에</a:t>
            </a:r>
            <a:r>
              <a:rPr lang="ko-KR" altLang="en-US" sz="2000" dirty="0"/>
              <a:t> 대해서 원소의 개수만큼 삭제 연산을 수행하여 내림차순으로 정렬 수행</a:t>
            </a:r>
          </a:p>
          <a:p>
            <a:pPr lvl="2"/>
            <a:r>
              <a:rPr lang="ko-KR" altLang="en-US" sz="2000" dirty="0"/>
              <a:t>최소 </a:t>
            </a:r>
            <a:r>
              <a:rPr lang="ko-KR" altLang="en-US" sz="2000" dirty="0" err="1"/>
              <a:t>히프에</a:t>
            </a:r>
            <a:r>
              <a:rPr lang="ko-KR" altLang="en-US" sz="2000" dirty="0"/>
              <a:t> 대해서 원소의 개수만큼 삭제 연산을 수행하여 오름차순으로 정렬 수행</a:t>
            </a:r>
          </a:p>
          <a:p>
            <a:pPr lvl="1"/>
            <a:r>
              <a:rPr lang="ko-KR" altLang="en-US" sz="2400" dirty="0" err="1"/>
              <a:t>히프</a:t>
            </a:r>
            <a:r>
              <a:rPr lang="ko-KR" altLang="en-US" sz="2400" dirty="0"/>
              <a:t> 정렬 수행 방법</a:t>
            </a:r>
          </a:p>
          <a:p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34978" y="4264049"/>
            <a:ext cx="8174037" cy="19732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72000" rIns="72000" bIns="72000">
            <a:spAutoFit/>
          </a:bodyPr>
          <a:lstStyle/>
          <a:p>
            <a:pPr marL="719138" lvl="2" indent="-274638" algn="just" defTabSz="18097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정렬할 원소들을 입력하여 최대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히프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구성</a:t>
            </a:r>
          </a:p>
          <a:p>
            <a:pPr marL="719138" lvl="2" indent="-274638" algn="just" defTabSz="180975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⑵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히프에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대해서 삭제 연산을 수행하여 얻은 원소를 마지막 자리에 배치</a:t>
            </a:r>
          </a:p>
          <a:p>
            <a:pPr marL="719138" lvl="2" indent="-274638" algn="just" defTabSz="180975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⑶ 나머지 원소에 대해서 다시 최대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히프로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재구성</a:t>
            </a:r>
          </a:p>
          <a:p>
            <a:pPr marL="719138" lvl="2" indent="-274638" algn="just" defTabSz="180975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원소의 개수만큼 ⑵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~⑶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반복 수행</a:t>
            </a:r>
          </a:p>
        </p:txBody>
      </p:sp>
    </p:spTree>
    <p:extLst>
      <p:ext uri="{BB962C8B-B14F-4D97-AF65-F5344CB8AC3E}">
        <p14:creationId xmlns:p14="http://schemas.microsoft.com/office/powerpoint/2010/main" val="22989622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58746" cy="5184576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알고리즘 성능 분석 방법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lvl="1"/>
            <a:r>
              <a:rPr lang="ko-KR" altLang="en-US" sz="2400" dirty="0"/>
              <a:t>각 실행 시간 함수에서 </a:t>
            </a:r>
            <a:r>
              <a:rPr lang="en-US" altLang="ko-KR" sz="2400" dirty="0"/>
              <a:t>n</a:t>
            </a:r>
            <a:r>
              <a:rPr lang="ko-KR" altLang="en-US" sz="2400" dirty="0"/>
              <a:t>값의 변화에 따른 실행 빈도수 비교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65" y="2044030"/>
            <a:ext cx="6456870" cy="45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21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181347" cy="5184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dirty="0" err="1">
                <a:solidFill>
                  <a:schemeClr val="accent1"/>
                </a:solidFill>
              </a:rPr>
              <a:t>히프</a:t>
            </a:r>
            <a:r>
              <a:rPr lang="ko-KR" altLang="en-US" sz="2800" b="1" dirty="0">
                <a:solidFill>
                  <a:schemeClr val="accent1"/>
                </a:solidFill>
              </a:rPr>
              <a:t> 정렬 수행 과정</a:t>
            </a:r>
          </a:p>
          <a:p>
            <a:pPr lvl="1">
              <a:defRPr/>
            </a:pPr>
            <a:r>
              <a:rPr lang="ko-KR" altLang="en-US" sz="2400" dirty="0"/>
              <a:t>정렬되지 않은 </a:t>
            </a:r>
            <a:r>
              <a:rPr lang="en-US" altLang="ko-KR" sz="2400" dirty="0"/>
              <a:t>{69, 10, 30, 2, 16, 8, 31, 22}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자료</a:t>
            </a:r>
            <a:endParaRPr lang="en-US" altLang="ko-KR" sz="2400" dirty="0"/>
          </a:p>
          <a:p>
            <a:pPr lvl="2">
              <a:defRPr/>
            </a:pPr>
            <a:r>
              <a:rPr lang="ko-KR" altLang="en-US" sz="2000" dirty="0"/>
              <a:t>초기 상태 </a:t>
            </a:r>
            <a:r>
              <a:rPr lang="en-US" altLang="ko-KR" sz="2000" dirty="0"/>
              <a:t>: </a:t>
            </a:r>
            <a:r>
              <a:rPr lang="ko-KR" altLang="en-US" sz="2000" dirty="0"/>
              <a:t>정렬할 원소가 </a:t>
            </a:r>
            <a:r>
              <a:rPr lang="en-US" altLang="ko-KR" sz="2000" dirty="0"/>
              <a:t>8</a:t>
            </a:r>
            <a:r>
              <a:rPr lang="ko-KR" altLang="en-US" sz="2000" dirty="0"/>
              <a:t>개 이므로 </a:t>
            </a:r>
            <a:r>
              <a:rPr lang="ko-KR" altLang="en-US" sz="2000" spc="-100" dirty="0" err="1"/>
              <a:t>노드가</a:t>
            </a:r>
            <a:r>
              <a:rPr lang="ko-KR" altLang="en-US" sz="2000" spc="-100" dirty="0"/>
              <a:t> </a:t>
            </a:r>
            <a:r>
              <a:rPr lang="en-US" altLang="ko-KR" sz="2000" spc="-100" dirty="0"/>
              <a:t>8</a:t>
            </a:r>
            <a:r>
              <a:rPr lang="ko-KR" altLang="en-US" sz="2000" spc="-100" dirty="0"/>
              <a:t>개인 완전 이진 </a:t>
            </a:r>
            <a:r>
              <a:rPr lang="ko-KR" altLang="en-US" sz="2000" spc="-100" dirty="0" err="1"/>
              <a:t>트리를</a:t>
            </a:r>
            <a:r>
              <a:rPr lang="ko-KR" altLang="en-US" sz="2000" spc="-100" dirty="0"/>
              <a:t> 만들고</a:t>
            </a:r>
            <a:r>
              <a:rPr lang="en-US" altLang="ko-KR" sz="2000" spc="-100" dirty="0"/>
              <a:t>, </a:t>
            </a:r>
            <a:r>
              <a:rPr lang="ko-KR" altLang="en-US" sz="2000" dirty="0"/>
              <a:t>최대 </a:t>
            </a:r>
            <a:r>
              <a:rPr lang="ko-KR" altLang="en-US" sz="2000" dirty="0" err="1"/>
              <a:t>히프로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구성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endParaRPr lang="ko-KR" altLang="en-US" sz="2800" dirty="0"/>
          </a:p>
        </p:txBody>
      </p:sp>
      <p:pic>
        <p:nvPicPr>
          <p:cNvPr id="4" name="Picture 4" descr="4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544976"/>
            <a:ext cx="69850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2223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① </a:t>
            </a:r>
            <a:r>
              <a:rPr lang="ko-KR" altLang="en-US" sz="2000" dirty="0" err="1"/>
              <a:t>히프에</a:t>
            </a:r>
            <a:r>
              <a:rPr lang="ko-KR" altLang="en-US" sz="2000" dirty="0"/>
              <a:t> 삭제 연산을 수행하여 루트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원소 </a:t>
            </a:r>
            <a:r>
              <a:rPr lang="en-US" altLang="ko-KR" sz="2000" dirty="0"/>
              <a:t>69</a:t>
            </a:r>
            <a:r>
              <a:rPr lang="ko-KR" altLang="en-US" sz="2000" dirty="0"/>
              <a:t>를 구해서 배열의 </a:t>
            </a:r>
            <a:r>
              <a:rPr lang="ko-KR" altLang="en-US" sz="2000" dirty="0" smtClean="0"/>
              <a:t>마지막 </a:t>
            </a:r>
            <a:r>
              <a:rPr lang="ko-KR" altLang="en-US" sz="2000" dirty="0"/>
              <a:t>자리에 저장</a:t>
            </a:r>
          </a:p>
          <a:p>
            <a:r>
              <a:rPr lang="ko-KR" altLang="en-US" sz="2000" dirty="0" smtClean="0"/>
              <a:t>나머지 </a:t>
            </a:r>
            <a:r>
              <a:rPr lang="ko-KR" altLang="en-US" sz="2000" dirty="0"/>
              <a:t>원소들에 대해서 최대 </a:t>
            </a:r>
            <a:r>
              <a:rPr lang="ko-KR" altLang="en-US" sz="2000" dirty="0" err="1"/>
              <a:t>히프로</a:t>
            </a:r>
            <a:r>
              <a:rPr lang="ko-KR" altLang="en-US" sz="2000" dirty="0"/>
              <a:t> 재구성 </a:t>
            </a:r>
          </a:p>
          <a:p>
            <a:endParaRPr lang="ko-KR" altLang="en-US" dirty="0"/>
          </a:p>
        </p:txBody>
      </p:sp>
      <p:pic>
        <p:nvPicPr>
          <p:cNvPr id="4" name="Picture 4" descr="46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31" y="2315185"/>
            <a:ext cx="7958138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455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0" y="1049959"/>
            <a:ext cx="11654255" cy="52340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② </a:t>
            </a:r>
            <a:r>
              <a:rPr lang="ko-KR" altLang="en-US" sz="2000" dirty="0" err="1"/>
              <a:t>히프에</a:t>
            </a:r>
            <a:r>
              <a:rPr lang="ko-KR" altLang="en-US" sz="2000" dirty="0"/>
              <a:t> 삭제 연산을 수행하여 루트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원소 </a:t>
            </a:r>
            <a:r>
              <a:rPr lang="en-US" altLang="ko-KR" sz="2000" dirty="0"/>
              <a:t>31</a:t>
            </a:r>
            <a:r>
              <a:rPr lang="ko-KR" altLang="en-US" sz="2000" dirty="0"/>
              <a:t>을 구해서 배열의 비어있는 마지막 자리에 저장</a:t>
            </a:r>
          </a:p>
          <a:p>
            <a:r>
              <a:rPr lang="ko-KR" altLang="en-US" sz="2000" dirty="0" smtClean="0"/>
              <a:t>나머지 </a:t>
            </a:r>
            <a:r>
              <a:rPr lang="ko-KR" altLang="en-US" sz="2000" dirty="0" err="1"/>
              <a:t>히프를</a:t>
            </a:r>
            <a:r>
              <a:rPr lang="ko-KR" altLang="en-US" sz="2000" dirty="0"/>
              <a:t> 최대 </a:t>
            </a:r>
            <a:r>
              <a:rPr lang="ko-KR" altLang="en-US" sz="2000" dirty="0" err="1"/>
              <a:t>히프로</a:t>
            </a:r>
            <a:r>
              <a:rPr lang="ko-KR" altLang="en-US" sz="2000" dirty="0"/>
              <a:t> 재구성</a:t>
            </a:r>
          </a:p>
          <a:p>
            <a:endParaRPr lang="ko-KR" altLang="en-US" dirty="0"/>
          </a:p>
        </p:txBody>
      </p:sp>
      <p:pic>
        <p:nvPicPr>
          <p:cNvPr id="4" name="Picture 4" descr="460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568138"/>
            <a:ext cx="7458075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4106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0" y="1049955"/>
            <a:ext cx="11625379" cy="52340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③ </a:t>
            </a:r>
            <a:r>
              <a:rPr lang="ko-KR" altLang="en-US" sz="2000" dirty="0" err="1"/>
              <a:t>히프에</a:t>
            </a:r>
            <a:r>
              <a:rPr lang="ko-KR" altLang="en-US" sz="2000" dirty="0"/>
              <a:t> 삭제 연산을 수행하여 루트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원소 </a:t>
            </a:r>
            <a:r>
              <a:rPr lang="en-US" altLang="ko-KR" sz="2000" dirty="0"/>
              <a:t>30</a:t>
            </a:r>
            <a:r>
              <a:rPr lang="ko-KR" altLang="en-US" sz="2000" dirty="0"/>
              <a:t>을 구해서 배열의 비어있는 마지막 자리에 저장</a:t>
            </a:r>
          </a:p>
          <a:p>
            <a:r>
              <a:rPr lang="ko-KR" altLang="en-US" sz="2000" dirty="0" smtClean="0"/>
              <a:t>나머지 </a:t>
            </a:r>
            <a:r>
              <a:rPr lang="ko-KR" altLang="en-US" sz="2000" dirty="0"/>
              <a:t>원소들에 대해서 최대 </a:t>
            </a:r>
            <a:r>
              <a:rPr lang="ko-KR" altLang="en-US" sz="2000" dirty="0" err="1"/>
              <a:t>히프로</a:t>
            </a:r>
            <a:r>
              <a:rPr lang="ko-KR" altLang="en-US" sz="2000" dirty="0"/>
              <a:t> 재구성 </a:t>
            </a:r>
          </a:p>
          <a:p>
            <a:endParaRPr lang="ko-KR" altLang="en-US" dirty="0"/>
          </a:p>
        </p:txBody>
      </p:sp>
      <p:pic>
        <p:nvPicPr>
          <p:cNvPr id="4" name="Picture 4" descr="460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1" y="2188216"/>
            <a:ext cx="7399337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1076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1" y="1049959"/>
            <a:ext cx="11663880" cy="52340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④ </a:t>
            </a:r>
            <a:r>
              <a:rPr lang="ko-KR" altLang="en-US" sz="2000" dirty="0" err="1"/>
              <a:t>히프에</a:t>
            </a:r>
            <a:r>
              <a:rPr lang="ko-KR" altLang="en-US" sz="2000" dirty="0"/>
              <a:t> 삭제 연산을 수행하여 루트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원소 </a:t>
            </a:r>
            <a:r>
              <a:rPr lang="en-US" altLang="ko-KR" sz="2000" dirty="0"/>
              <a:t>22</a:t>
            </a:r>
            <a:r>
              <a:rPr lang="ko-KR" altLang="en-US" sz="2000" dirty="0"/>
              <a:t>를 구해서 배열의 비어있는 마지막 자리에 저장</a:t>
            </a:r>
          </a:p>
          <a:p>
            <a:r>
              <a:rPr lang="ko-KR" altLang="en-US" sz="2000" dirty="0" smtClean="0"/>
              <a:t>나머지 </a:t>
            </a:r>
            <a:r>
              <a:rPr lang="ko-KR" altLang="en-US" sz="2000" dirty="0"/>
              <a:t>원소들에 대해서 최대 </a:t>
            </a:r>
            <a:r>
              <a:rPr lang="ko-KR" altLang="en-US" sz="2000" dirty="0" err="1"/>
              <a:t>히프로</a:t>
            </a:r>
            <a:r>
              <a:rPr lang="ko-KR" altLang="en-US" sz="2000" dirty="0"/>
              <a:t> 재구성 </a:t>
            </a:r>
          </a:p>
          <a:p>
            <a:endParaRPr lang="ko-KR" altLang="en-US" dirty="0"/>
          </a:p>
        </p:txBody>
      </p:sp>
      <p:pic>
        <p:nvPicPr>
          <p:cNvPr id="4" name="Picture 4" descr="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69" y="2075533"/>
            <a:ext cx="7459662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2288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0" y="1049952"/>
            <a:ext cx="11625379" cy="52340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⑤ </a:t>
            </a:r>
            <a:r>
              <a:rPr lang="ko-KR" altLang="en-US" sz="2000" dirty="0" err="1"/>
              <a:t>히프에</a:t>
            </a:r>
            <a:r>
              <a:rPr lang="ko-KR" altLang="en-US" sz="2000" dirty="0"/>
              <a:t> 삭제 연산을 수행하여 루트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원소 </a:t>
            </a:r>
            <a:r>
              <a:rPr lang="en-US" altLang="ko-KR" sz="2000" dirty="0"/>
              <a:t>16</a:t>
            </a:r>
            <a:r>
              <a:rPr lang="ko-KR" altLang="en-US" sz="2000" dirty="0"/>
              <a:t>을 구해서 배열의 비어있는 마지막 자리에 저장 </a:t>
            </a:r>
          </a:p>
          <a:p>
            <a:r>
              <a:rPr lang="ko-KR" altLang="en-US" sz="2000" dirty="0" smtClean="0"/>
              <a:t>나머지 </a:t>
            </a:r>
            <a:r>
              <a:rPr lang="ko-KR" altLang="en-US" sz="2000" dirty="0"/>
              <a:t>원소들에 대해서 최대 </a:t>
            </a:r>
            <a:r>
              <a:rPr lang="ko-KR" altLang="en-US" sz="2000" dirty="0" err="1"/>
              <a:t>히프로</a:t>
            </a:r>
            <a:r>
              <a:rPr lang="ko-KR" altLang="en-US" sz="2000" dirty="0"/>
              <a:t> 재구성 </a:t>
            </a:r>
          </a:p>
          <a:p>
            <a:endParaRPr lang="ko-KR" altLang="en-US" dirty="0"/>
          </a:p>
        </p:txBody>
      </p:sp>
      <p:pic>
        <p:nvPicPr>
          <p:cNvPr id="4" name="Picture 4" descr="461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2303172"/>
            <a:ext cx="7550150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0301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1" y="1049956"/>
            <a:ext cx="11654254" cy="52340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⑥ </a:t>
            </a:r>
            <a:r>
              <a:rPr lang="ko-KR" altLang="en-US" sz="2000" dirty="0" err="1"/>
              <a:t>히프에</a:t>
            </a:r>
            <a:r>
              <a:rPr lang="ko-KR" altLang="en-US" sz="2000" dirty="0"/>
              <a:t> 삭제 연산을 수행하여 루트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원소 </a:t>
            </a:r>
            <a:r>
              <a:rPr lang="en-US" altLang="ko-KR" sz="2000" dirty="0"/>
              <a:t>10</a:t>
            </a:r>
            <a:r>
              <a:rPr lang="ko-KR" altLang="en-US" sz="2000" dirty="0"/>
              <a:t>을 구해서 배열의 비어있는 마지막 자리에 저장</a:t>
            </a:r>
          </a:p>
          <a:p>
            <a:r>
              <a:rPr lang="ko-KR" altLang="en-US" sz="2000" dirty="0" smtClean="0"/>
              <a:t>나머지 </a:t>
            </a:r>
            <a:r>
              <a:rPr lang="ko-KR" altLang="en-US" sz="2000" dirty="0"/>
              <a:t>원소들에 대해서 최대 </a:t>
            </a:r>
            <a:r>
              <a:rPr lang="ko-KR" altLang="en-US" sz="2000" dirty="0" err="1"/>
              <a:t>히프로</a:t>
            </a:r>
            <a:r>
              <a:rPr lang="ko-KR" altLang="en-US" sz="2000" dirty="0"/>
              <a:t> 재구성 </a:t>
            </a:r>
          </a:p>
          <a:p>
            <a:endParaRPr lang="ko-KR" altLang="en-US" dirty="0"/>
          </a:p>
        </p:txBody>
      </p:sp>
      <p:pic>
        <p:nvPicPr>
          <p:cNvPr id="4" name="Picture 4" descr="461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201078"/>
            <a:ext cx="749935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61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⑦ </a:t>
            </a:r>
            <a:r>
              <a:rPr lang="ko-KR" altLang="en-US" sz="2000" dirty="0" err="1"/>
              <a:t>히프에</a:t>
            </a:r>
            <a:r>
              <a:rPr lang="ko-KR" altLang="en-US" sz="2000" dirty="0"/>
              <a:t> 삭제 연산을 수행하여 루트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원소 </a:t>
            </a:r>
            <a:r>
              <a:rPr lang="en-US" altLang="ko-KR" sz="2000" dirty="0"/>
              <a:t>8</a:t>
            </a:r>
            <a:r>
              <a:rPr lang="ko-KR" altLang="en-US" sz="2000" dirty="0"/>
              <a:t>을 구해서 배열의 비어있는 마지막 자리에 저장</a:t>
            </a:r>
          </a:p>
          <a:p>
            <a:r>
              <a:rPr lang="ko-KR" altLang="en-US" sz="2000" dirty="0" smtClean="0"/>
              <a:t>나머지 </a:t>
            </a:r>
            <a:r>
              <a:rPr lang="ko-KR" altLang="en-US" sz="2000" dirty="0"/>
              <a:t>원소들에 대해서 최대 </a:t>
            </a:r>
            <a:r>
              <a:rPr lang="ko-KR" altLang="en-US" sz="2000" dirty="0" err="1"/>
              <a:t>히프로</a:t>
            </a:r>
            <a:r>
              <a:rPr lang="ko-KR" altLang="en-US" sz="2000" dirty="0"/>
              <a:t> 재구성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pic>
        <p:nvPicPr>
          <p:cNvPr id="4" name="Picture 4" descr="46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2783355"/>
            <a:ext cx="6699250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101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508606" cy="51845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⑧ </a:t>
            </a:r>
            <a:r>
              <a:rPr lang="ko-KR" altLang="en-US" sz="2000" dirty="0" err="1"/>
              <a:t>히프에</a:t>
            </a:r>
            <a:r>
              <a:rPr lang="ko-KR" altLang="en-US" sz="2000" dirty="0"/>
              <a:t> 삭제 연산을 수행하여 루트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원소 </a:t>
            </a:r>
            <a:r>
              <a:rPr lang="en-US" altLang="ko-KR" sz="2000" dirty="0"/>
              <a:t>2</a:t>
            </a:r>
            <a:r>
              <a:rPr lang="ko-KR" altLang="en-US" sz="2000" dirty="0"/>
              <a:t>를 구해서 배열의 비어있는 마지막 자리에 저장</a:t>
            </a:r>
          </a:p>
          <a:p>
            <a:r>
              <a:rPr lang="ko-KR" altLang="en-US" sz="2000" dirty="0" smtClean="0"/>
              <a:t>나머지 </a:t>
            </a:r>
            <a:r>
              <a:rPr lang="ko-KR" altLang="en-US" sz="2000" dirty="0" err="1"/>
              <a:t>히프를</a:t>
            </a:r>
            <a:r>
              <a:rPr lang="ko-KR" altLang="en-US" sz="2000" dirty="0"/>
              <a:t> 최대 </a:t>
            </a:r>
            <a:r>
              <a:rPr lang="ko-KR" altLang="en-US" sz="2000" dirty="0" err="1"/>
              <a:t>히프로</a:t>
            </a:r>
            <a:r>
              <a:rPr lang="ko-KR" altLang="en-US" sz="2000" dirty="0"/>
              <a:t> 재구성하는데 공백 </a:t>
            </a:r>
            <a:r>
              <a:rPr lang="ko-KR" altLang="en-US" sz="2000" dirty="0" err="1"/>
              <a:t>히프가</a:t>
            </a:r>
            <a:r>
              <a:rPr lang="ko-KR" altLang="en-US" sz="2000" dirty="0"/>
              <a:t> 되었으므로 </a:t>
            </a:r>
            <a:r>
              <a:rPr lang="ko-KR" altLang="en-US" sz="2000" dirty="0" err="1"/>
              <a:t>히프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정렬 </a:t>
            </a:r>
            <a:r>
              <a:rPr lang="ko-KR" altLang="en-US" sz="2000" dirty="0"/>
              <a:t>종료 </a:t>
            </a:r>
          </a:p>
          <a:p>
            <a:endParaRPr lang="ko-KR" altLang="en-US" dirty="0"/>
          </a:p>
        </p:txBody>
      </p:sp>
      <p:pic>
        <p:nvPicPr>
          <p:cNvPr id="4" name="Picture 4" descr="462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6"/>
          <a:stretch>
            <a:fillRect/>
          </a:stretch>
        </p:blipFill>
        <p:spPr bwMode="auto">
          <a:xfrm>
            <a:off x="3321050" y="2674153"/>
            <a:ext cx="47117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655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Heap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 err="1">
                <a:solidFill>
                  <a:schemeClr val="accent1"/>
                </a:solidFill>
              </a:rPr>
              <a:t>히프</a:t>
            </a:r>
            <a:r>
              <a:rPr lang="ko-KR" altLang="en-US" sz="2800" b="1" dirty="0">
                <a:solidFill>
                  <a:schemeClr val="accent1"/>
                </a:solidFill>
              </a:rPr>
              <a:t> 정렬 알고리즘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6835" y="1936864"/>
            <a:ext cx="801833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heapSort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n←a.length-1;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i←n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/2;i≥1;i←i-1) do {	//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배열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a[]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허프로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변환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makeHeap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for(i←n-1;i≥1;i←i-1) do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temp←a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[1];		//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히프의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루트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노드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원소를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a[1]←a[i+1];		//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배열의 비어있는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a[i+1]←temp;		//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마지막 자리에 저장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makeHeap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1,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heapSort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44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7E43B2CB-372D-4A07-A149-670F92D376A1}" vid="{2B94142C-BAF8-4461-9839-5323622061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7807</TotalTime>
  <Words>5112</Words>
  <Application>Microsoft Office PowerPoint</Application>
  <PresentationFormat>와이드스크린</PresentationFormat>
  <Paragraphs>1384</Paragraphs>
  <Slides>106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15" baseType="lpstr">
      <vt:lpstr>돋움</vt:lpstr>
      <vt:lpstr>맑은 고딕</vt:lpstr>
      <vt:lpstr>한컴 윤고딕 240</vt:lpstr>
      <vt:lpstr>Arial</vt:lpstr>
      <vt:lpstr>Consolas</vt:lpstr>
      <vt:lpstr>Times New Roman</vt:lpstr>
      <vt:lpstr>Wingdings</vt:lpstr>
      <vt:lpstr>테마2</vt:lpstr>
      <vt:lpstr>비트맵 이미지</vt:lpstr>
      <vt:lpstr>자료구조와 알고리즘 정렬</vt:lpstr>
      <vt:lpstr>알고리즘</vt:lpstr>
      <vt:lpstr>알고리즘</vt:lpstr>
      <vt:lpstr>알고리즘</vt:lpstr>
      <vt:lpstr>알고리즘</vt:lpstr>
      <vt:lpstr>알고리즘</vt:lpstr>
      <vt:lpstr>알고리즘</vt:lpstr>
      <vt:lpstr>알고리즘</vt:lpstr>
      <vt:lpstr>알고리즘</vt:lpstr>
      <vt:lpstr>Sorting</vt:lpstr>
      <vt:lpstr>Sorting</vt:lpstr>
      <vt:lpstr>Sorting</vt:lpstr>
      <vt:lpstr>Sorting</vt:lpstr>
      <vt:lpstr>Sorting-Selection Sort</vt:lpstr>
      <vt:lpstr>Sorting-Selection Sort</vt:lpstr>
      <vt:lpstr>Sort - Selection Sort</vt:lpstr>
      <vt:lpstr>Sort - Selection Sort</vt:lpstr>
      <vt:lpstr>Sort - Selection Sort</vt:lpstr>
      <vt:lpstr>Sort - Selection Sort</vt:lpstr>
      <vt:lpstr>Sort - Selection Sort</vt:lpstr>
      <vt:lpstr>Sort - Selection Sort</vt:lpstr>
      <vt:lpstr>Sort - Selection Sort</vt:lpstr>
      <vt:lpstr>Sort - Selection Sort</vt:lpstr>
      <vt:lpstr>Sort - Bubble Sort</vt:lpstr>
      <vt:lpstr>Sort - Bubble Sort</vt:lpstr>
      <vt:lpstr>Sort - Bubble Sort</vt:lpstr>
      <vt:lpstr>Sort - Bubble Sort</vt:lpstr>
      <vt:lpstr>Sort - Bubble Sort</vt:lpstr>
      <vt:lpstr>Sort - Bubble Sort</vt:lpstr>
      <vt:lpstr>Sort - Bubble Sort</vt:lpstr>
      <vt:lpstr>Sort - Bubble Sort</vt:lpstr>
      <vt:lpstr>Sort - Bubble Sort</vt:lpstr>
      <vt:lpstr>Sort - Bubble Sort</vt:lpstr>
      <vt:lpstr>Sort - Bubble Sort</vt:lpstr>
      <vt:lpstr>Sort - Quick Sort</vt:lpstr>
      <vt:lpstr>Sort - Quick Sort</vt:lpstr>
      <vt:lpstr>Sort - Quick Sort</vt:lpstr>
      <vt:lpstr>Sort - Quick Sort</vt:lpstr>
      <vt:lpstr>Sort - Quick Sort</vt:lpstr>
      <vt:lpstr>Sort - Quick Sort</vt:lpstr>
      <vt:lpstr>Sort - Quick Sort</vt:lpstr>
      <vt:lpstr>Sort - Quick Sort</vt:lpstr>
      <vt:lpstr>Sort - Quick Sort</vt:lpstr>
      <vt:lpstr>Sort - Quick Sort</vt:lpstr>
      <vt:lpstr>Sort - Quick Sort</vt:lpstr>
      <vt:lpstr>Sort - Quick Sort</vt:lpstr>
      <vt:lpstr>Sort - Quick Sort</vt:lpstr>
      <vt:lpstr>Sort - Quick Sort</vt:lpstr>
      <vt:lpstr>Sort - Quick Sort</vt:lpstr>
      <vt:lpstr>Sort - Insert Sort</vt:lpstr>
      <vt:lpstr>Sort - Insert Sort</vt:lpstr>
      <vt:lpstr>Sort - Insert Sort</vt:lpstr>
      <vt:lpstr>Sort - Insert Sort</vt:lpstr>
      <vt:lpstr>Sort - Insert Sort</vt:lpstr>
      <vt:lpstr>Sort - Insert Sort</vt:lpstr>
      <vt:lpstr>Sort - Insert Sort</vt:lpstr>
      <vt:lpstr>Sort - Insert Sort</vt:lpstr>
      <vt:lpstr>Sort - Insert Sort</vt:lpstr>
      <vt:lpstr>Sort - Insert Sort</vt:lpstr>
      <vt:lpstr>Sort - Insert Sort</vt:lpstr>
      <vt:lpstr>Sort - Insert Sort</vt:lpstr>
      <vt:lpstr>Sort - Shell Sort</vt:lpstr>
      <vt:lpstr>Sort - Shell Sort</vt:lpstr>
      <vt:lpstr>Sort - Shell Sort</vt:lpstr>
      <vt:lpstr>Sort - Shell Sort</vt:lpstr>
      <vt:lpstr>Sort - Shell Sort</vt:lpstr>
      <vt:lpstr>Sort - Shell Sort</vt:lpstr>
      <vt:lpstr>Sort - Shell Sort</vt:lpstr>
      <vt:lpstr>Sort - Shell Sort</vt:lpstr>
      <vt:lpstr>Sort - Shell Sort</vt:lpstr>
      <vt:lpstr>Sort - Shell Sort</vt:lpstr>
      <vt:lpstr>Sort - Shell Sort</vt:lpstr>
      <vt:lpstr>Sort - Merge Sort</vt:lpstr>
      <vt:lpstr>Sort - Merge Sort</vt:lpstr>
      <vt:lpstr>Sort - Merge Sort</vt:lpstr>
      <vt:lpstr>Sort - Merge Sort</vt:lpstr>
      <vt:lpstr>Sort - Merge Sort</vt:lpstr>
      <vt:lpstr>Sort - Merge Sort</vt:lpstr>
      <vt:lpstr>Sort - Merge Sort</vt:lpstr>
      <vt:lpstr>Sort - Radix Sort</vt:lpstr>
      <vt:lpstr>Sort - Radix Sort</vt:lpstr>
      <vt:lpstr>Sort - Radix Sort</vt:lpstr>
      <vt:lpstr>Sort - Radix Sort</vt:lpstr>
      <vt:lpstr>Sort - Radix Sort</vt:lpstr>
      <vt:lpstr>Sort - Radix Sort</vt:lpstr>
      <vt:lpstr>Sort - Radix Sort</vt:lpstr>
      <vt:lpstr>Sort - Radix Sort</vt:lpstr>
      <vt:lpstr>Sort - Radix Sort</vt:lpstr>
      <vt:lpstr>Sort - Heap Sort</vt:lpstr>
      <vt:lpstr>Sort - Heap Sort</vt:lpstr>
      <vt:lpstr>Sort - Heap Sort</vt:lpstr>
      <vt:lpstr>Sort - Heap Sort</vt:lpstr>
      <vt:lpstr>Sort - Heap Sort</vt:lpstr>
      <vt:lpstr>Sort - Heap Sort</vt:lpstr>
      <vt:lpstr>Sort - Heap Sort</vt:lpstr>
      <vt:lpstr>Sort - Heap Sort</vt:lpstr>
      <vt:lpstr>Sort - Heap Sort</vt:lpstr>
      <vt:lpstr>Sort - Heap Sort</vt:lpstr>
      <vt:lpstr>Sort - Heap Sort</vt:lpstr>
      <vt:lpstr>Sort - Heap Sort</vt:lpstr>
      <vt:lpstr>Sort - Heap Sort</vt:lpstr>
      <vt:lpstr>Sort – Tree Sort</vt:lpstr>
      <vt:lpstr>Sort – Tree Sort</vt:lpstr>
      <vt:lpstr>Sort – Tree Sort</vt:lpstr>
      <vt:lpstr>Sort – Tree Sort</vt:lpstr>
      <vt:lpstr>Sort – Tree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김진평</dc:creator>
  <cp:lastModifiedBy>Windows 사용자</cp:lastModifiedBy>
  <cp:revision>99</cp:revision>
  <dcterms:created xsi:type="dcterms:W3CDTF">2014-10-07T04:38:40Z</dcterms:created>
  <dcterms:modified xsi:type="dcterms:W3CDTF">2018-11-27T04:58:29Z</dcterms:modified>
</cp:coreProperties>
</file>