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8" r:id="rId21"/>
    <p:sldId id="280" r:id="rId22"/>
    <p:sldId id="289" r:id="rId23"/>
    <p:sldId id="290" r:id="rId24"/>
    <p:sldId id="291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711"/>
  </p:normalViewPr>
  <p:slideViewPr>
    <p:cSldViewPr snapToGrid="0" snapToObjects="1">
      <p:cViewPr varScale="1">
        <p:scale>
          <a:sx n="109" d="100"/>
          <a:sy n="109" d="100"/>
        </p:scale>
        <p:origin x="10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312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81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392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  <a:endParaRPr lang="en-US" altLang="ko-KR" noProof="0" dirty="0" smtClean="0"/>
          </a:p>
          <a:p>
            <a:pPr lvl="3"/>
            <a:r>
              <a:rPr lang="ko-KR" altLang="en-US" noProof="0" dirty="0" smtClean="0"/>
              <a:t>넷째 수준</a:t>
            </a:r>
            <a:endParaRPr lang="en-US" altLang="ko-KR" noProof="0" dirty="0" smtClean="0"/>
          </a:p>
          <a:p>
            <a:pPr lvl="3"/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25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71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939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13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83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33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2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59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711CE-08C8-C646-8638-5D858D3E9928}" type="datetimeFigureOut">
              <a:rPr kumimoji="1" lang="ko-KR" altLang="en-US" smtClean="0"/>
              <a:t>2017-09-05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D622-0547-4548-B711-6A5CEFB09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62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순차 자료 구조</a:t>
            </a:r>
            <a:b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선형 리스트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</a:b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 smtClean="0"/>
          </a:p>
          <a:p>
            <a:r>
              <a:rPr kumimoji="1" lang="ko-KR" altLang="en-US" dirty="0" smtClean="0"/>
              <a:t>남춘성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06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487" y="1400969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선형 리스트에서 원소 삭제</a:t>
            </a:r>
          </a:p>
          <a:p>
            <a:pPr marL="838200" lvl="1" indent="-381000">
              <a:defRPr/>
            </a:pPr>
            <a:r>
              <a:rPr lang="ko-KR" altLang="en-US" dirty="0"/>
              <a:t>선형리스트 중간에서 원소가 삭제되면</a:t>
            </a:r>
            <a:r>
              <a:rPr lang="en-US" altLang="ko-KR" dirty="0"/>
              <a:t>, </a:t>
            </a:r>
            <a:r>
              <a:rPr lang="ko-KR" altLang="en-US" u="sng" dirty="0"/>
              <a:t>그 이후의 원소들은 한자리씩 자리를 앞으로</a:t>
            </a:r>
            <a:r>
              <a:rPr lang="ko-KR" altLang="en-US" dirty="0"/>
              <a:t> </a:t>
            </a:r>
            <a:r>
              <a:rPr lang="ko-KR" altLang="en-US" spc="-100" dirty="0"/>
              <a:t>이동하여 물리적 순서를 논리적 순서와 일치시킨다</a:t>
            </a:r>
            <a:r>
              <a:rPr lang="en-US" altLang="ko-KR" spc="-100" dirty="0"/>
              <a:t>.</a:t>
            </a:r>
          </a:p>
          <a:p>
            <a:endParaRPr lang="ko-KR" altLang="en-US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4" descr="ch04-05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28" y="2726532"/>
            <a:ext cx="6943311" cy="253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8435"/>
              </p:ext>
            </p:extLst>
          </p:nvPr>
        </p:nvGraphicFramePr>
        <p:xfrm>
          <a:off x="2003010" y="557622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오른쪽 화살표 13"/>
          <p:cNvSpPr/>
          <p:nvPr/>
        </p:nvSpPr>
        <p:spPr bwMode="auto">
          <a:xfrm rot="5400000">
            <a:off x="5515388" y="6073760"/>
            <a:ext cx="379138" cy="31122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183" y="1391876"/>
            <a:ext cx="10515600" cy="4351338"/>
          </a:xfrm>
        </p:spPr>
        <p:txBody>
          <a:bodyPr/>
          <a:lstStyle/>
          <a:p>
            <a:pPr lvl="1"/>
            <a:r>
              <a:rPr lang="ko-KR" altLang="en-US" dirty="0"/>
              <a:t>원소 삭제 방법</a:t>
            </a:r>
          </a:p>
          <a:p>
            <a:pPr marL="382587" lvl="2" indent="0">
              <a:buNone/>
            </a:pP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ko-KR" altLang="en-US" dirty="0"/>
              <a:t>원소 </a:t>
            </a:r>
            <a:r>
              <a:rPr lang="ko-KR" altLang="en-US" u="sng" dirty="0"/>
              <a:t>삭제하기 </a:t>
            </a:r>
          </a:p>
          <a:p>
            <a:pPr marL="382587" lvl="2" indent="0">
              <a:lnSpc>
                <a:spcPct val="150000"/>
              </a:lnSpc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삭제한 </a:t>
            </a:r>
            <a:r>
              <a:rPr lang="ko-KR" altLang="en-US" u="sng" dirty="0"/>
              <a:t>빈 자리 채우기</a:t>
            </a:r>
          </a:p>
          <a:p>
            <a:pPr lvl="3">
              <a:lnSpc>
                <a:spcPct val="60000"/>
              </a:lnSpc>
              <a:buNone/>
            </a:pPr>
            <a:r>
              <a:rPr lang="ko-KR" altLang="en-US" dirty="0"/>
              <a:t>☞ 삭제한 자리 이후의 원소들을 </a:t>
            </a:r>
            <a:r>
              <a:rPr lang="ko-KR" altLang="en-US" u="sng" dirty="0"/>
              <a:t>한자리씩 앞으로 자리 이동 </a:t>
            </a:r>
          </a:p>
          <a:p>
            <a:endParaRPr lang="ko-KR" altLang="en-US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98381"/>
              </p:ext>
            </p:extLst>
          </p:nvPr>
        </p:nvGraphicFramePr>
        <p:xfrm>
          <a:off x="4281557" y="3087554"/>
          <a:ext cx="56896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32533"/>
              </p:ext>
            </p:extLst>
          </p:nvPr>
        </p:nvGraphicFramePr>
        <p:xfrm>
          <a:off x="4281557" y="4173404"/>
          <a:ext cx="56896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25259"/>
              </p:ext>
            </p:extLst>
          </p:nvPr>
        </p:nvGraphicFramePr>
        <p:xfrm>
          <a:off x="4281557" y="5240204"/>
          <a:ext cx="56896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3082" y="4332746"/>
            <a:ext cx="4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3082" y="5435274"/>
            <a:ext cx="4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16894" y="6092499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자리이동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39882" y="32564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원소 삭제 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9882" y="538181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b. </a:t>
            </a:r>
            <a:r>
              <a:rPr lang="ko-KR" altLang="en-US" dirty="0" smtClean="0"/>
              <a:t>원소 삭제 후</a:t>
            </a:r>
            <a:endParaRPr lang="ko-KR" altLang="en-US" dirty="0"/>
          </a:p>
        </p:txBody>
      </p:sp>
      <p:sp>
        <p:nvSpPr>
          <p:cNvPr id="4" name="왼쪽으로 구부러진 화살표 3"/>
          <p:cNvSpPr/>
          <p:nvPr/>
        </p:nvSpPr>
        <p:spPr bwMode="auto">
          <a:xfrm rot="5400000">
            <a:off x="6613519" y="5732062"/>
            <a:ext cx="168425" cy="55245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왼쪽으로 구부러진 화살표 19"/>
          <p:cNvSpPr/>
          <p:nvPr/>
        </p:nvSpPr>
        <p:spPr bwMode="auto">
          <a:xfrm rot="5400000">
            <a:off x="7438225" y="5732063"/>
            <a:ext cx="168425" cy="55245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왼쪽으로 구부러진 화살표 20"/>
          <p:cNvSpPr/>
          <p:nvPr/>
        </p:nvSpPr>
        <p:spPr bwMode="auto">
          <a:xfrm rot="5400000">
            <a:off x="8262931" y="5732064"/>
            <a:ext cx="168425" cy="55245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왼쪽으로 구부러진 화살표 21"/>
          <p:cNvSpPr/>
          <p:nvPr/>
        </p:nvSpPr>
        <p:spPr bwMode="auto">
          <a:xfrm rot="5400000">
            <a:off x="9087638" y="5732065"/>
            <a:ext cx="168425" cy="55245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426" y="1690688"/>
            <a:ext cx="10515600" cy="4351338"/>
          </a:xfrm>
        </p:spPr>
        <p:txBody>
          <a:bodyPr/>
          <a:lstStyle/>
          <a:p>
            <a:pPr lvl="1">
              <a:defRPr/>
            </a:pPr>
            <a:r>
              <a:rPr lang="ko-KR" altLang="en-US" sz="2400" dirty="0"/>
              <a:t>삭제 후</a:t>
            </a:r>
            <a:r>
              <a:rPr lang="en-US" altLang="ko-KR" sz="2400" dirty="0"/>
              <a:t>, </a:t>
            </a:r>
            <a:r>
              <a:rPr lang="ko-KR" altLang="en-US" sz="2400" dirty="0"/>
              <a:t>빈 자리를 채우기 위한 자리이동 횟수</a:t>
            </a:r>
          </a:p>
          <a:p>
            <a:pPr lvl="2">
              <a:defRPr/>
            </a:pPr>
            <a:r>
              <a:rPr lang="en-US" altLang="ko-KR" sz="2000" dirty="0"/>
              <a:t>(n+1)</a:t>
            </a:r>
            <a:r>
              <a:rPr lang="ko-KR" altLang="en-US" sz="2000" dirty="0"/>
              <a:t>개의 원소로 이루어진 선형 리스트에서 </a:t>
            </a:r>
            <a:r>
              <a:rPr lang="en-US" altLang="ko-KR" sz="2000" dirty="0"/>
              <a:t>k</a:t>
            </a:r>
            <a:r>
              <a:rPr lang="ko-KR" altLang="en-US" sz="2000" dirty="0"/>
              <a:t>번 자리의 원소를 삭제한 경우 </a:t>
            </a:r>
            <a:r>
              <a:rPr lang="en-US" altLang="ko-KR" sz="2000" dirty="0"/>
              <a:t>: </a:t>
            </a:r>
            <a:endParaRPr lang="en-US" altLang="ko-KR" sz="2000" dirty="0" smtClean="0"/>
          </a:p>
          <a:p>
            <a:pPr lvl="3">
              <a:defRPr/>
            </a:pPr>
            <a:r>
              <a:rPr lang="en-US" altLang="ko-KR" sz="1800" dirty="0" smtClean="0"/>
              <a:t>(</a:t>
            </a:r>
            <a:r>
              <a:rPr lang="en-US" altLang="ko-KR" sz="1800" dirty="0"/>
              <a:t>k+1)</a:t>
            </a:r>
            <a:r>
              <a:rPr lang="ko-KR" altLang="en-US" sz="1800" dirty="0"/>
              <a:t>번 원소부터 마지막 </a:t>
            </a:r>
            <a:r>
              <a:rPr lang="en-US" altLang="ko-KR" sz="1800" dirty="0"/>
              <a:t>n</a:t>
            </a:r>
            <a:r>
              <a:rPr lang="ko-KR" altLang="en-US" sz="1800" dirty="0"/>
              <a:t>번 원소까지 </a:t>
            </a:r>
            <a:r>
              <a:rPr lang="en-US" altLang="ko-KR" sz="1800" dirty="0"/>
              <a:t>(n-(k+1)+1)</a:t>
            </a:r>
            <a:r>
              <a:rPr lang="ko-KR" altLang="en-US" sz="1800" dirty="0"/>
              <a:t>개의 원소를 이동</a:t>
            </a:r>
          </a:p>
          <a:p>
            <a:pPr lvl="3">
              <a:defRPr/>
            </a:pPr>
            <a:r>
              <a:rPr lang="ko-KR" altLang="en-US" sz="1800" b="1" dirty="0"/>
              <a:t>이동횟수 </a:t>
            </a:r>
            <a:r>
              <a:rPr lang="en-US" altLang="ko-KR" sz="1800" b="1" dirty="0"/>
              <a:t>= n-(k+1)+1 = n-k = </a:t>
            </a:r>
            <a:r>
              <a:rPr lang="ko-KR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마지막 원소의 인덱스</a:t>
            </a:r>
            <a:r>
              <a:rPr lang="en-US" altLang="ko-KR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ko-KR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삭제한 자리의 인덱스</a:t>
            </a:r>
          </a:p>
          <a:p>
            <a:endParaRPr lang="ko-KR" altLang="en-US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53368"/>
              </p:ext>
            </p:extLst>
          </p:nvPr>
        </p:nvGraphicFramePr>
        <p:xfrm>
          <a:off x="3174311" y="3412902"/>
          <a:ext cx="56896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70489"/>
              </p:ext>
            </p:extLst>
          </p:nvPr>
        </p:nvGraphicFramePr>
        <p:xfrm>
          <a:off x="3187010" y="4851177"/>
          <a:ext cx="56896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22347" y="5703472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자리이동</a:t>
            </a:r>
            <a:endParaRPr lang="ko-KR" altLang="en-US" sz="1600" dirty="0"/>
          </a:p>
        </p:txBody>
      </p:sp>
      <p:sp>
        <p:nvSpPr>
          <p:cNvPr id="4" name="왼쪽으로 구부러진 화살표 3"/>
          <p:cNvSpPr/>
          <p:nvPr/>
        </p:nvSpPr>
        <p:spPr bwMode="auto">
          <a:xfrm rot="5400000">
            <a:off x="5518972" y="5343035"/>
            <a:ext cx="168425" cy="55245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왼쪽으로 구부러진 화살표 19"/>
          <p:cNvSpPr/>
          <p:nvPr/>
        </p:nvSpPr>
        <p:spPr bwMode="auto">
          <a:xfrm rot="5400000">
            <a:off x="6343678" y="5343036"/>
            <a:ext cx="168425" cy="55245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왼쪽으로 구부러진 화살표 20"/>
          <p:cNvSpPr/>
          <p:nvPr/>
        </p:nvSpPr>
        <p:spPr bwMode="auto">
          <a:xfrm rot="5400000">
            <a:off x="7168384" y="5343037"/>
            <a:ext cx="168425" cy="55245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왼쪽으로 구부러진 화살표 21"/>
          <p:cNvSpPr/>
          <p:nvPr/>
        </p:nvSpPr>
        <p:spPr bwMode="auto">
          <a:xfrm rot="5400000">
            <a:off x="7993091" y="5343038"/>
            <a:ext cx="168425" cy="55245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 rot="5400000">
            <a:off x="5022160" y="4188981"/>
            <a:ext cx="395288" cy="280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리스트의 구현</a:t>
            </a:r>
          </a:p>
          <a:p>
            <a:pPr lvl="1"/>
            <a:r>
              <a:rPr lang="ko-KR" altLang="en-US" dirty="0"/>
              <a:t>순차 구조의 </a:t>
            </a:r>
            <a:r>
              <a:rPr lang="ko-KR" altLang="en-US" dirty="0" smtClean="0"/>
              <a:t>리스트를 </a:t>
            </a:r>
            <a:r>
              <a:rPr lang="ko-KR" altLang="en-US" dirty="0"/>
              <a:t>사용</a:t>
            </a:r>
          </a:p>
          <a:p>
            <a:pPr lvl="2"/>
            <a:r>
              <a:rPr lang="ko-KR" altLang="en-US" dirty="0" smtClean="0"/>
              <a:t>리스트  </a:t>
            </a:r>
            <a:r>
              <a:rPr lang="en-US" altLang="ko-KR" dirty="0"/>
              <a:t>: &lt;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원소</a:t>
            </a:r>
            <a:r>
              <a:rPr lang="en-US" altLang="ko-KR" dirty="0"/>
              <a:t>&gt;</a:t>
            </a:r>
            <a:r>
              <a:rPr lang="ko-KR" altLang="en-US" dirty="0"/>
              <a:t>의 순서쌍의 집합</a:t>
            </a:r>
          </a:p>
          <a:p>
            <a:pPr lvl="2"/>
            <a:r>
              <a:rPr lang="ko-KR" altLang="en-US" dirty="0" smtClean="0"/>
              <a:t>리스트의 </a:t>
            </a:r>
            <a:r>
              <a:rPr lang="ko-KR" altLang="en-US" dirty="0"/>
              <a:t>인덱스 </a:t>
            </a:r>
            <a:r>
              <a:rPr lang="en-US" altLang="ko-KR" dirty="0"/>
              <a:t>: </a:t>
            </a:r>
            <a:r>
              <a:rPr lang="ko-KR" altLang="en-US" dirty="0"/>
              <a:t>배열 원소의 순서 표현</a:t>
            </a:r>
          </a:p>
          <a:p>
            <a:endParaRPr lang="ko-KR" altLang="en-US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86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list</a:t>
            </a:r>
            <a:r>
              <a:rPr lang="ko-KR" altLang="en-US" dirty="0" smtClean="0"/>
              <a:t>를 </a:t>
            </a:r>
            <a:r>
              <a:rPr lang="ko-KR" altLang="en-US" dirty="0"/>
              <a:t>이용한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선형 </a:t>
            </a:r>
            <a:r>
              <a:rPr lang="ko-KR" altLang="en-US" dirty="0"/>
              <a:t>리스트의 구현</a:t>
            </a:r>
          </a:p>
          <a:p>
            <a:pPr lvl="1"/>
            <a:r>
              <a:rPr lang="ko-KR" altLang="en-US" dirty="0" smtClean="0"/>
              <a:t>분기별 </a:t>
            </a:r>
            <a:r>
              <a:rPr lang="ko-KR" altLang="en-US" dirty="0"/>
              <a:t>노트북 판매량 리스트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python list</a:t>
            </a:r>
            <a:r>
              <a:rPr lang="ko-KR" altLang="en-US" dirty="0" smtClean="0">
                <a:latin typeface="+mn-ea"/>
                <a:ea typeface="+mn-ea"/>
              </a:rPr>
              <a:t>를 이용한 구현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논리적 구조                           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물리적 구조</a:t>
            </a:r>
            <a:endParaRPr lang="en-US" altLang="ko-KR" dirty="0">
              <a:latin typeface="+mn-ea"/>
              <a:ea typeface="+mn-ea"/>
            </a:endParaRPr>
          </a:p>
          <a:p>
            <a:pPr marL="192087" lvl="1" indent="0">
              <a:buNone/>
            </a:pPr>
            <a:endParaRPr lang="ko-KR" altLang="en-US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79391"/>
              </p:ext>
            </p:extLst>
          </p:nvPr>
        </p:nvGraphicFramePr>
        <p:xfrm>
          <a:off x="2089150" y="2809187"/>
          <a:ext cx="81280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판매량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2089150" y="4321862"/>
            <a:ext cx="4038599" cy="4762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sale=[157,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209, 251, 312]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59887"/>
              </p:ext>
            </p:extLst>
          </p:nvPr>
        </p:nvGraphicFramePr>
        <p:xfrm>
          <a:off x="2274988" y="5445526"/>
          <a:ext cx="32512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9328" y="5480397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sale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9490075" y="3975726"/>
          <a:ext cx="2044700" cy="2492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3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157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209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251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312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54206" y="4029559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 주소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229724" y="4446629"/>
            <a:ext cx="30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000CC"/>
                </a:solidFill>
              </a:rPr>
              <a:t>α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4206" y="486369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altLang="ko-KR" sz="1600" b="1" dirty="0" smtClean="0">
                <a:solidFill>
                  <a:srgbClr val="0000CC"/>
                </a:solidFill>
              </a:rPr>
              <a:t>α+</a:t>
            </a:r>
            <a:r>
              <a:rPr lang="en-US" altLang="ko-KR" b="1" dirty="0" smtClean="0">
                <a:solidFill>
                  <a:srgbClr val="0000CC"/>
                </a:solidFill>
              </a:rPr>
              <a:t>4 byte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4206" y="5280769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altLang="ko-KR" sz="1600" b="1" dirty="0" smtClean="0">
                <a:solidFill>
                  <a:srgbClr val="0000CC"/>
                </a:solidFill>
              </a:rPr>
              <a:t>α+(2x4byte)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02762" y="3539896"/>
            <a:ext cx="191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000CC"/>
                </a:solidFill>
              </a:rPr>
              <a:t>α + (i-1)ⅹℓ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254206" y="5667061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altLang="ko-KR" sz="1600" b="1" dirty="0" smtClean="0">
                <a:solidFill>
                  <a:srgbClr val="0000CC"/>
                </a:solidFill>
              </a:rPr>
              <a:t>α+(3x4byte)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3349" y="4446629"/>
            <a:ext cx="40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0000CC"/>
                </a:solidFill>
              </a:rPr>
              <a:t>[0]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563349" y="4852774"/>
            <a:ext cx="40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0000CC"/>
                </a:solidFill>
              </a:rPr>
              <a:t>[1]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563349" y="5258919"/>
            <a:ext cx="40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0000CC"/>
                </a:solidFill>
              </a:rPr>
              <a:t>[2]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563349" y="5665063"/>
            <a:ext cx="40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0000CC"/>
                </a:solidFill>
              </a:rPr>
              <a:t>[3]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545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 smtClean="0"/>
              <a:t>차원 리스트를 </a:t>
            </a:r>
            <a:r>
              <a:rPr lang="ko-KR" altLang="en-US" sz="2000" dirty="0"/>
              <a:t>이용한 선형 리스트의 구현</a:t>
            </a:r>
          </a:p>
          <a:p>
            <a:pPr lvl="1"/>
            <a:r>
              <a:rPr lang="ko-KR" altLang="en-US" sz="2000" dirty="0" smtClean="0"/>
              <a:t>분기별 </a:t>
            </a:r>
            <a:r>
              <a:rPr lang="ko-KR" altLang="en-US" sz="2000" dirty="0"/>
              <a:t>노트북 판매량 리스트</a:t>
            </a: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ko-KR" altLang="en-US" sz="2000" dirty="0" smtClean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python list</a:t>
            </a:r>
            <a:r>
              <a:rPr lang="ko-KR" altLang="en-US" sz="2000" dirty="0" smtClean="0">
                <a:latin typeface="+mn-ea"/>
              </a:rPr>
              <a:t>를 이용한 구현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논리적 구조</a:t>
            </a:r>
            <a:endParaRPr lang="ko-KR" altLang="en-US" sz="2000" dirty="0">
              <a:latin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0186"/>
              </p:ext>
            </p:extLst>
          </p:nvPr>
        </p:nvGraphicFramePr>
        <p:xfrm>
          <a:off x="2032000" y="2511742"/>
          <a:ext cx="81280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60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              분기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2032000" y="4843779"/>
            <a:ext cx="5695950" cy="4762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sale=[[63,84,140,130][157,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209,251,312]]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73134"/>
              </p:ext>
            </p:extLst>
          </p:nvPr>
        </p:nvGraphicFramePr>
        <p:xfrm>
          <a:off x="4470400" y="5585222"/>
          <a:ext cx="32512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1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[2]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[3]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05225" y="573405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sale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08729" y="5585222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 주소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94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배열의 물리적 저장 방법</a:t>
            </a:r>
          </a:p>
          <a:p>
            <a:pPr lvl="1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차원의 논리적 순서를 </a:t>
            </a:r>
            <a:r>
              <a:rPr lang="en-US" altLang="ko-KR" dirty="0"/>
              <a:t>1</a:t>
            </a:r>
            <a:r>
              <a:rPr lang="ko-KR" altLang="en-US" dirty="0"/>
              <a:t>차원의 물리적 순서로 변환하는 방법을 사용</a:t>
            </a:r>
          </a:p>
          <a:p>
            <a:pPr lvl="1">
              <a:defRPr/>
            </a:pPr>
            <a:r>
              <a:rPr lang="ko-KR" altLang="en-US" dirty="0"/>
              <a:t>행 우선 순서 방법</a:t>
            </a:r>
            <a:r>
              <a:rPr lang="en-US" altLang="ko-KR" dirty="0"/>
              <a:t>(row major order)</a:t>
            </a:r>
          </a:p>
          <a:p>
            <a:pPr lvl="2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배열의 첫 번째 인덱스인 행 번호를 기준으로 사용하는 방법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sale[</a:t>
            </a:r>
            <a:r>
              <a:rPr lang="en-US" altLang="ko-KR" b="1" dirty="0"/>
              <a:t>0</a:t>
            </a:r>
            <a:r>
              <a:rPr lang="en-US" altLang="ko-KR" dirty="0"/>
              <a:t>][0]=63, sale[</a:t>
            </a:r>
            <a:r>
              <a:rPr lang="en-US" altLang="ko-KR" b="1" dirty="0"/>
              <a:t>0</a:t>
            </a:r>
            <a:r>
              <a:rPr lang="en-US" altLang="ko-KR" dirty="0"/>
              <a:t>][1]=84, sale[</a:t>
            </a:r>
            <a:r>
              <a:rPr lang="en-US" altLang="ko-KR" b="1" dirty="0"/>
              <a:t>0</a:t>
            </a:r>
            <a:r>
              <a:rPr lang="en-US" altLang="ko-KR" dirty="0"/>
              <a:t>][2]=140, sale[</a:t>
            </a:r>
            <a:r>
              <a:rPr lang="en-US" altLang="ko-KR" b="1" dirty="0"/>
              <a:t>0</a:t>
            </a:r>
            <a:r>
              <a:rPr lang="en-US" altLang="ko-KR" dirty="0"/>
              <a:t>][3]=130, sale[</a:t>
            </a:r>
            <a:r>
              <a:rPr lang="en-US" altLang="ko-KR" b="1" dirty="0"/>
              <a:t>1</a:t>
            </a:r>
            <a:r>
              <a:rPr lang="en-US" altLang="ko-KR" dirty="0"/>
              <a:t>][0]=157, sale[</a:t>
            </a:r>
            <a:r>
              <a:rPr lang="en-US" altLang="ko-KR" b="1" dirty="0"/>
              <a:t>1</a:t>
            </a:r>
            <a:r>
              <a:rPr lang="en-US" altLang="ko-KR" dirty="0"/>
              <a:t>][1]=209, sale[</a:t>
            </a:r>
            <a:r>
              <a:rPr lang="en-US" altLang="ko-KR" b="1" dirty="0"/>
              <a:t>1</a:t>
            </a:r>
            <a:r>
              <a:rPr lang="en-US" altLang="ko-KR" dirty="0"/>
              <a:t>][2]=251, sale[</a:t>
            </a:r>
            <a:r>
              <a:rPr lang="en-US" altLang="ko-KR" b="1" dirty="0"/>
              <a:t>1</a:t>
            </a:r>
            <a:r>
              <a:rPr lang="en-US" altLang="ko-KR" dirty="0"/>
              <a:t>][3]=312</a:t>
            </a:r>
          </a:p>
          <a:p>
            <a:pPr marL="925500" lvl="2" indent="0">
              <a:lnSpc>
                <a:spcPct val="120000"/>
              </a:lnSpc>
              <a:buNone/>
              <a:defRPr/>
            </a:pPr>
            <a:endParaRPr lang="ko-KR" altLang="en-US" dirty="0"/>
          </a:p>
          <a:p>
            <a:pPr lvl="1">
              <a:lnSpc>
                <a:spcPct val="140000"/>
              </a:lnSpc>
              <a:defRPr/>
            </a:pPr>
            <a:r>
              <a:rPr lang="ko-KR" altLang="en-US" dirty="0"/>
              <a:t>열 우선 순서 방법</a:t>
            </a:r>
            <a:r>
              <a:rPr lang="en-US" altLang="ko-KR" dirty="0"/>
              <a:t>(column major order)</a:t>
            </a:r>
          </a:p>
          <a:p>
            <a:pPr lvl="2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배열의 마지막 인덱스인 열 번호를 기준으로 사용하는 방법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sale[0][</a:t>
            </a:r>
            <a:r>
              <a:rPr lang="en-US" altLang="ko-KR" b="1" dirty="0"/>
              <a:t>0</a:t>
            </a:r>
            <a:r>
              <a:rPr lang="en-US" altLang="ko-KR" dirty="0"/>
              <a:t>]=63, sale[1][</a:t>
            </a:r>
            <a:r>
              <a:rPr lang="en-US" altLang="ko-KR" b="1" dirty="0"/>
              <a:t>0</a:t>
            </a:r>
            <a:r>
              <a:rPr lang="en-US" altLang="ko-KR" dirty="0"/>
              <a:t>]=157, sale[0][</a:t>
            </a:r>
            <a:r>
              <a:rPr lang="en-US" altLang="ko-KR" b="1" dirty="0"/>
              <a:t>1</a:t>
            </a:r>
            <a:r>
              <a:rPr lang="en-US" altLang="ko-KR" dirty="0"/>
              <a:t>]=84, sale[1][</a:t>
            </a:r>
            <a:r>
              <a:rPr lang="en-US" altLang="ko-KR" b="1" dirty="0"/>
              <a:t>1</a:t>
            </a:r>
            <a:r>
              <a:rPr lang="en-US" altLang="ko-KR" dirty="0"/>
              <a:t>]=209, sale[0][</a:t>
            </a:r>
            <a:r>
              <a:rPr lang="en-US" altLang="ko-KR" b="1" dirty="0"/>
              <a:t>2</a:t>
            </a:r>
            <a:r>
              <a:rPr lang="en-US" altLang="ko-KR" dirty="0"/>
              <a:t>]=140, sale[1][</a:t>
            </a:r>
            <a:r>
              <a:rPr lang="en-US" altLang="ko-KR" b="1" dirty="0"/>
              <a:t>2</a:t>
            </a:r>
            <a:r>
              <a:rPr lang="en-US" altLang="ko-KR" dirty="0"/>
              <a:t>]=251, sale[0][</a:t>
            </a:r>
            <a:r>
              <a:rPr lang="en-US" altLang="ko-KR" b="1" dirty="0"/>
              <a:t>3</a:t>
            </a:r>
            <a:r>
              <a:rPr lang="en-US" altLang="ko-KR" dirty="0"/>
              <a:t>]=130, sale[1][</a:t>
            </a:r>
            <a:r>
              <a:rPr lang="en-US" altLang="ko-KR" b="1" dirty="0"/>
              <a:t>3</a:t>
            </a:r>
            <a:r>
              <a:rPr lang="en-US" altLang="ko-KR" dirty="0"/>
              <a:t>]=312 </a:t>
            </a:r>
          </a:p>
        </p:txBody>
      </p:sp>
    </p:spTree>
    <p:extLst>
      <p:ext uri="{BB962C8B-B14F-4D97-AF65-F5344CB8AC3E}">
        <p14:creationId xmlns:p14="http://schemas.microsoft.com/office/powerpoint/2010/main" val="3237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물리적 구조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43978"/>
              </p:ext>
            </p:extLst>
          </p:nvPr>
        </p:nvGraphicFramePr>
        <p:xfrm>
          <a:off x="4359669" y="1587728"/>
          <a:ext cx="32512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[2]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[3]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15704"/>
              </p:ext>
            </p:extLst>
          </p:nvPr>
        </p:nvGraphicFramePr>
        <p:xfrm>
          <a:off x="2762642" y="2932414"/>
          <a:ext cx="2028825" cy="367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[0][0]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[0][1]</a:t>
                      </a:r>
                      <a:endParaRPr lang="ko-KR" altLang="en-US" sz="1400" dirty="0" smtClean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[0][2]</a:t>
                      </a:r>
                      <a:endParaRPr lang="ko-KR" altLang="en-US" sz="1400" dirty="0" smtClean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[0][3]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[1][0]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[1][1]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[1][2]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[1][3]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27587"/>
              </p:ext>
            </p:extLst>
          </p:nvPr>
        </p:nvGraphicFramePr>
        <p:xfrm>
          <a:off x="7668017" y="2932414"/>
          <a:ext cx="2028825" cy="367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[0][0]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[1][0]</a:t>
                      </a:r>
                      <a:endParaRPr lang="ko-KR" altLang="en-US" sz="1400" dirty="0" smtClean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[0][1]</a:t>
                      </a:r>
                      <a:endParaRPr lang="ko-KR" altLang="en-US" sz="1400" dirty="0" smtClean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[1][1]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[0][2]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[1][2]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[0][3]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[1][3]</a:t>
                      </a:r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7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오른쪽 대괄호 8"/>
          <p:cNvSpPr/>
          <p:nvPr/>
        </p:nvSpPr>
        <p:spPr bwMode="auto">
          <a:xfrm>
            <a:off x="4829568" y="3413878"/>
            <a:ext cx="142875" cy="1219200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오른쪽 대괄호 9"/>
          <p:cNvSpPr/>
          <p:nvPr/>
        </p:nvSpPr>
        <p:spPr bwMode="auto">
          <a:xfrm>
            <a:off x="4829568" y="4880728"/>
            <a:ext cx="142875" cy="1219200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오른쪽 대괄호 10"/>
          <p:cNvSpPr/>
          <p:nvPr/>
        </p:nvSpPr>
        <p:spPr bwMode="auto">
          <a:xfrm>
            <a:off x="9773043" y="3413878"/>
            <a:ext cx="104775" cy="476250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오른쪽 대괄호 11"/>
          <p:cNvSpPr/>
          <p:nvPr/>
        </p:nvSpPr>
        <p:spPr bwMode="auto">
          <a:xfrm>
            <a:off x="9773043" y="4152072"/>
            <a:ext cx="104775" cy="476250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오른쪽 대괄호 12"/>
          <p:cNvSpPr/>
          <p:nvPr/>
        </p:nvSpPr>
        <p:spPr bwMode="auto">
          <a:xfrm>
            <a:off x="9773043" y="4890266"/>
            <a:ext cx="104775" cy="476250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오른쪽 대괄호 13"/>
          <p:cNvSpPr/>
          <p:nvPr/>
        </p:nvSpPr>
        <p:spPr bwMode="auto">
          <a:xfrm>
            <a:off x="9773043" y="5628459"/>
            <a:ext cx="104775" cy="476250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2443" y="3890128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</a:t>
            </a:r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72443" y="5336439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877818" y="3493358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열</a:t>
            </a:r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877818" y="4238101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열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877818" y="4969745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열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877818" y="5712695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열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67317" y="2975728"/>
            <a:ext cx="97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물리 순서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43768" y="2975728"/>
            <a:ext cx="97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논리 순서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858388" y="2975728"/>
            <a:ext cx="97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물리 순서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039618" y="2975728"/>
            <a:ext cx="97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논리 순서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34078" y="2631339"/>
            <a:ext cx="1885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행 우선 순서 방법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20392" y="2631339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열 우선 순서 방법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91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1419"/>
            <a:ext cx="10515600" cy="435133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sz="2000" dirty="0"/>
              <a:t>차원 배열을 이용한 선형 리스트의 구현</a:t>
            </a:r>
          </a:p>
          <a:p>
            <a:pPr lvl="1"/>
            <a:r>
              <a:rPr lang="en-US" altLang="ko-KR" sz="2000" dirty="0" smtClean="0"/>
              <a:t>2009~20010</a:t>
            </a:r>
            <a:r>
              <a:rPr lang="ko-KR" altLang="en-US" sz="2000" dirty="0"/>
              <a:t>년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팀과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팀의 </a:t>
            </a:r>
            <a:r>
              <a:rPr lang="ko-KR" altLang="en-US" sz="2000" dirty="0"/>
              <a:t>분기별 노트북 판매량</a:t>
            </a:r>
          </a:p>
          <a:p>
            <a:endParaRPr lang="ko-KR" altLang="en-US" sz="200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79625" y="2285999"/>
          <a:ext cx="8128000" cy="2015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1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EE4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              분기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79625" y="4352924"/>
          <a:ext cx="8128000" cy="2015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1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EE4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              분기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4/4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2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6046"/>
            <a:ext cx="10515600" cy="435133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smtClean="0"/>
              <a:t>리스트를 </a:t>
            </a:r>
            <a:r>
              <a:rPr lang="ko-KR" altLang="en-US" dirty="0"/>
              <a:t>이용한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논리적 구조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93762" y="1950253"/>
            <a:ext cx="10429878" cy="4762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sale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=[[[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63,84,140,130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],[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157,209,251,312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]],[[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63,84,140,130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],[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157,209,251,312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]]]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93762" y="2636052"/>
            <a:ext cx="10429878" cy="113584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sale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[[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63,84,140,130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],[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157,209,251,312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,[[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63,84,140,130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],[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157,209,251,312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84939"/>
              </p:ext>
            </p:extLst>
          </p:nvPr>
        </p:nvGraphicFramePr>
        <p:xfrm>
          <a:off x="2857501" y="4757027"/>
          <a:ext cx="6502400" cy="737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01748"/>
              </p:ext>
            </p:extLst>
          </p:nvPr>
        </p:nvGraphicFramePr>
        <p:xfrm>
          <a:off x="2105025" y="5891580"/>
          <a:ext cx="6502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46947" y="5848354"/>
            <a:ext cx="68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면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05025" y="4712503"/>
            <a:ext cx="68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2105025" y="4757027"/>
            <a:ext cx="752476" cy="11345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2105025" y="5494717"/>
            <a:ext cx="752476" cy="11283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 flipV="1">
            <a:off x="8607425" y="4787507"/>
            <a:ext cx="752476" cy="10907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/>
          <p:cNvCxnSpPr/>
          <p:nvPr/>
        </p:nvCxnSpPr>
        <p:spPr>
          <a:xfrm flipV="1">
            <a:off x="8607425" y="5494717"/>
            <a:ext cx="752476" cy="11283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318051" y="1361661"/>
            <a:ext cx="11628783" cy="5285202"/>
          </a:xfrm>
        </p:spPr>
        <p:txBody>
          <a:bodyPr/>
          <a:lstStyle/>
          <a:p>
            <a:pPr eaLnBrk="1" hangingPunct="1">
              <a:buFont typeface="Wingdings" charset="2"/>
              <a:buChar char="v"/>
            </a:pPr>
            <a:r>
              <a:rPr lang="ko-KR" altLang="en-US" dirty="0">
                <a:latin typeface="HY견고딕" charset="0"/>
                <a:ea typeface="HY견고딕" charset="0"/>
              </a:rPr>
              <a:t>리스트</a:t>
            </a:r>
            <a:r>
              <a:rPr lang="en-US" altLang="ko-KR" dirty="0">
                <a:latin typeface="HY견고딕" charset="0"/>
                <a:ea typeface="HY견고딕" charset="0"/>
              </a:rPr>
              <a:t>(List)</a:t>
            </a:r>
          </a:p>
          <a:p>
            <a:pPr lvl="1" eaLnBrk="1" hangingPunct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자료를 나열한 목록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ko-KR" dirty="0">
                <a:latin typeface="맑은 고딕" charset="0"/>
                <a:ea typeface="맑은 고딕" charset="0"/>
              </a:rPr>
              <a:t>[</a:t>
            </a:r>
            <a:r>
              <a:rPr lang="ko-KR" altLang="en-US" dirty="0">
                <a:latin typeface="맑은 고딕" charset="0"/>
                <a:ea typeface="맑은 고딕" charset="0"/>
              </a:rPr>
              <a:t>표</a:t>
            </a:r>
            <a:r>
              <a:rPr lang="en-US" altLang="ko-KR" dirty="0">
                <a:latin typeface="맑은 고딕" charset="0"/>
                <a:ea typeface="맑은 고딕" charset="0"/>
              </a:rPr>
              <a:t>4-1]</a:t>
            </a:r>
            <a:r>
              <a:rPr lang="ko-KR" altLang="en-US" dirty="0">
                <a:latin typeface="맑은 고딕" charset="0"/>
                <a:ea typeface="맑은 고딕" charset="0"/>
              </a:rPr>
              <a:t>리스트의 예</a:t>
            </a:r>
          </a:p>
          <a:p>
            <a:pPr>
              <a:buFont typeface="Wingdings" charset="2"/>
              <a:buChar char="v"/>
            </a:pPr>
            <a:endParaRPr lang="ko-KR" altLang="en-US" dirty="0">
              <a:latin typeface="HY견고딕" charset="0"/>
              <a:ea typeface="HY견고딕" charset="0"/>
            </a:endParaRPr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Y견고딕" charset="0"/>
                <a:ea typeface="HY견고딕" charset="0"/>
              </a:rPr>
              <a:t>1. </a:t>
            </a:r>
            <a:r>
              <a:rPr lang="ko-KR" altLang="en-US">
                <a:latin typeface="HY견고딕" charset="0"/>
                <a:ea typeface="HY견고딕" charset="0"/>
              </a:rPr>
              <a:t>선형 리스트</a:t>
            </a:r>
          </a:p>
        </p:txBody>
      </p:sp>
      <p:pic>
        <p:nvPicPr>
          <p:cNvPr id="8196" name="그림 6" descr="ch04-표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65" y="3081477"/>
            <a:ext cx="848995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6045"/>
            <a:ext cx="10515600" cy="4411631"/>
          </a:xfrm>
        </p:spPr>
        <p:txBody>
          <a:bodyPr/>
          <a:lstStyle/>
          <a:p>
            <a:pPr lvl="1">
              <a:buFont typeface="Wingdings" charset="2"/>
              <a:buChar char="§"/>
            </a:pPr>
            <a:r>
              <a:rPr lang="en-US" altLang="ko-KR" dirty="0">
                <a:latin typeface="맑은 고딕" charset="0"/>
              </a:rPr>
              <a:t>3</a:t>
            </a:r>
            <a:r>
              <a:rPr lang="ko-KR" altLang="en-US" dirty="0">
                <a:latin typeface="맑은 고딕" charset="0"/>
              </a:rPr>
              <a:t>차원 배열의 물리적 저장 방법</a:t>
            </a:r>
          </a:p>
          <a:p>
            <a:pPr lvl="2"/>
            <a:r>
              <a:rPr lang="en-US" altLang="ko-KR" sz="1800" dirty="0">
                <a:latin typeface="맑은 고딕" charset="0"/>
              </a:rPr>
              <a:t>3</a:t>
            </a:r>
            <a:r>
              <a:rPr lang="ko-KR" altLang="en-US" sz="1800" dirty="0">
                <a:latin typeface="맑은 고딕" charset="0"/>
              </a:rPr>
              <a:t>차원의 논리적 순서를 </a:t>
            </a:r>
            <a:r>
              <a:rPr lang="en-US" altLang="ko-KR" sz="1800" dirty="0">
                <a:latin typeface="맑은 고딕" charset="0"/>
              </a:rPr>
              <a:t>1</a:t>
            </a:r>
            <a:r>
              <a:rPr lang="ko-KR" altLang="en-US" sz="1800" dirty="0">
                <a:latin typeface="맑은 고딕" charset="0"/>
              </a:rPr>
              <a:t>차원의 물리적 순서로 변환하는 방법을 사용</a:t>
            </a:r>
          </a:p>
          <a:p>
            <a:pPr lvl="2"/>
            <a:r>
              <a:rPr lang="ko-KR" altLang="en-US" sz="1800" dirty="0">
                <a:latin typeface="맑은 고딕" charset="0"/>
              </a:rPr>
              <a:t>면 우선 순서 방법</a:t>
            </a:r>
          </a:p>
          <a:p>
            <a:pPr lvl="3">
              <a:buFont typeface="Arial" charset="0"/>
              <a:buChar char="−"/>
            </a:pPr>
            <a:r>
              <a:rPr lang="en-US" altLang="ko-KR" dirty="0">
                <a:latin typeface="맑은 고딕" charset="0"/>
              </a:rPr>
              <a:t>3</a:t>
            </a:r>
            <a:r>
              <a:rPr lang="ko-KR" altLang="en-US" dirty="0">
                <a:latin typeface="맑은 고딕" charset="0"/>
              </a:rPr>
              <a:t>차원 배열의 첫 번째 인덱스인 면 번호를 기준으로 사용하는 방법</a:t>
            </a:r>
          </a:p>
          <a:p>
            <a:pPr lvl="3">
              <a:lnSpc>
                <a:spcPct val="120000"/>
              </a:lnSpc>
              <a:buFont typeface="Arial" charset="0"/>
              <a:buChar char="−"/>
            </a:pPr>
            <a:r>
              <a:rPr lang="ko-KR" altLang="en-US" dirty="0">
                <a:latin typeface="맑은 고딕" charset="0"/>
              </a:rPr>
              <a:t>원소의 위치 계산 방법 </a:t>
            </a:r>
            <a:r>
              <a:rPr lang="en-US" altLang="ko-KR" dirty="0">
                <a:latin typeface="맑은 고딕" charset="0"/>
              </a:rPr>
              <a:t>: </a:t>
            </a:r>
            <a:r>
              <a:rPr lang="en-US" altLang="ko-KR" b="1" dirty="0">
                <a:solidFill>
                  <a:srgbClr val="0000CC"/>
                </a:solidFill>
                <a:latin typeface="맑은 고딕" charset="0"/>
              </a:rPr>
              <a:t>α + {(</a:t>
            </a:r>
            <a:r>
              <a:rPr lang="en-US" altLang="ko-KR" b="1" dirty="0" err="1">
                <a:solidFill>
                  <a:srgbClr val="0000CC"/>
                </a:solidFill>
                <a:latin typeface="맑은 고딕" charset="0"/>
              </a:rPr>
              <a:t>iⅹn</a:t>
            </a:r>
            <a:r>
              <a:rPr lang="en-US" altLang="ko-KR" b="1" baseline="-25000" dirty="0" err="1">
                <a:solidFill>
                  <a:srgbClr val="0000CC"/>
                </a:solidFill>
                <a:latin typeface="맑은 고딕" charset="0"/>
              </a:rPr>
              <a:t>j</a:t>
            </a:r>
            <a:r>
              <a:rPr lang="en-US" altLang="ko-KR" b="1" dirty="0" err="1">
                <a:solidFill>
                  <a:srgbClr val="0000CC"/>
                </a:solidFill>
                <a:latin typeface="맑은 고딕" charset="0"/>
              </a:rPr>
              <a:t>ⅹn</a:t>
            </a:r>
            <a:r>
              <a:rPr lang="en-US" altLang="ko-KR" b="1" baseline="-25000" dirty="0" err="1">
                <a:solidFill>
                  <a:srgbClr val="0000CC"/>
                </a:solidFill>
                <a:latin typeface="맑은 고딕" charset="0"/>
              </a:rPr>
              <a:t>k</a:t>
            </a:r>
            <a:r>
              <a:rPr lang="en-US" altLang="ko-KR" b="1" dirty="0">
                <a:solidFill>
                  <a:srgbClr val="0000CC"/>
                </a:solidFill>
                <a:latin typeface="맑은 고딕" charset="0"/>
              </a:rPr>
              <a:t>) + (</a:t>
            </a:r>
            <a:r>
              <a:rPr lang="en-US" altLang="ko-KR" b="1" dirty="0" err="1">
                <a:solidFill>
                  <a:srgbClr val="0000CC"/>
                </a:solidFill>
                <a:latin typeface="맑은 고딕" charset="0"/>
              </a:rPr>
              <a:t>jⅹn</a:t>
            </a:r>
            <a:r>
              <a:rPr lang="en-US" altLang="ko-KR" b="1" baseline="-25000" dirty="0" err="1">
                <a:solidFill>
                  <a:srgbClr val="0000CC"/>
                </a:solidFill>
                <a:latin typeface="맑은 고딕" charset="0"/>
              </a:rPr>
              <a:t>k</a:t>
            </a:r>
            <a:r>
              <a:rPr lang="en-US" altLang="ko-KR" b="1" dirty="0">
                <a:solidFill>
                  <a:srgbClr val="0000CC"/>
                </a:solidFill>
                <a:latin typeface="맑은 고딕" charset="0"/>
              </a:rPr>
              <a:t>) + k}ⅹℓ</a:t>
            </a:r>
            <a:r>
              <a:rPr lang="en-US" altLang="ko-KR" dirty="0">
                <a:solidFill>
                  <a:srgbClr val="0000CC"/>
                </a:solidFill>
                <a:latin typeface="맑은 고딕" charset="0"/>
              </a:rPr>
              <a:t> </a:t>
            </a:r>
          </a:p>
          <a:p>
            <a:pPr lvl="3">
              <a:lnSpc>
                <a:spcPct val="120000"/>
              </a:lnSpc>
              <a:buNone/>
            </a:pPr>
            <a:r>
              <a:rPr lang="ko-KR" altLang="en-US" dirty="0">
                <a:latin typeface="맑은 고딕" charset="0"/>
              </a:rPr>
              <a:t>면의 개수가 </a:t>
            </a:r>
            <a:r>
              <a:rPr lang="en-US" altLang="ko-KR" dirty="0" err="1">
                <a:latin typeface="맑은 고딕" charset="0"/>
              </a:rPr>
              <a:t>n</a:t>
            </a:r>
            <a:r>
              <a:rPr lang="en-US" altLang="ko-KR" baseline="-25000" dirty="0" err="1">
                <a:latin typeface="맑은 고딕" charset="0"/>
              </a:rPr>
              <a:t>i</a:t>
            </a:r>
            <a:r>
              <a:rPr lang="ko-KR" altLang="en-US" dirty="0">
                <a:latin typeface="맑은 고딕" charset="0"/>
              </a:rPr>
              <a:t>이고 행의 개수가 </a:t>
            </a:r>
            <a:r>
              <a:rPr lang="en-US" altLang="ko-KR" dirty="0" err="1">
                <a:latin typeface="맑은 고딕" charset="0"/>
              </a:rPr>
              <a:t>n</a:t>
            </a:r>
            <a:r>
              <a:rPr lang="en-US" altLang="ko-KR" baseline="-25000" dirty="0" err="1">
                <a:latin typeface="맑은 고딕" charset="0"/>
              </a:rPr>
              <a:t>j</a:t>
            </a:r>
            <a:r>
              <a:rPr lang="ko-KR" altLang="en-US" dirty="0">
                <a:latin typeface="맑은 고딕" charset="0"/>
              </a:rPr>
              <a:t>이고</a:t>
            </a:r>
            <a:r>
              <a:rPr lang="en-US" altLang="ko-KR" dirty="0">
                <a:latin typeface="맑은 고딕" charset="0"/>
              </a:rPr>
              <a:t>, </a:t>
            </a:r>
            <a:r>
              <a:rPr lang="ko-KR" altLang="en-US" dirty="0">
                <a:latin typeface="맑은 고딕" charset="0"/>
              </a:rPr>
              <a:t>열의 개수가 </a:t>
            </a:r>
            <a:r>
              <a:rPr lang="en-US" altLang="ko-KR" dirty="0" err="1">
                <a:latin typeface="맑은 고딕" charset="0"/>
              </a:rPr>
              <a:t>n</a:t>
            </a:r>
            <a:r>
              <a:rPr lang="en-US" altLang="ko-KR" baseline="-25000" dirty="0" err="1">
                <a:latin typeface="맑은 고딕" charset="0"/>
              </a:rPr>
              <a:t>k</a:t>
            </a:r>
            <a:r>
              <a:rPr lang="en-US" altLang="ko-KR" baseline="-25000" dirty="0">
                <a:latin typeface="맑은 고딕" charset="0"/>
              </a:rPr>
              <a:t> </a:t>
            </a:r>
            <a:r>
              <a:rPr lang="ko-KR" altLang="en-US" dirty="0">
                <a:latin typeface="맑은 고딕" charset="0"/>
              </a:rPr>
              <a:t>인 </a:t>
            </a:r>
            <a:r>
              <a:rPr lang="en-US" altLang="ko-KR" dirty="0">
                <a:latin typeface="맑은 고딕" charset="0"/>
              </a:rPr>
              <a:t>3</a:t>
            </a:r>
            <a:r>
              <a:rPr lang="ko-KR" altLang="en-US" dirty="0">
                <a:latin typeface="맑은 고딕" charset="0"/>
              </a:rPr>
              <a:t>차원 배열 </a:t>
            </a:r>
            <a:r>
              <a:rPr lang="en-US" altLang="ko-KR" dirty="0">
                <a:latin typeface="맑은 고딕" charset="0"/>
              </a:rPr>
              <a:t>A[</a:t>
            </a:r>
            <a:r>
              <a:rPr lang="en-US" altLang="ko-KR" dirty="0" err="1">
                <a:latin typeface="맑은 고딕" charset="0"/>
              </a:rPr>
              <a:t>n</a:t>
            </a:r>
            <a:r>
              <a:rPr lang="en-US" altLang="ko-KR" baseline="-25000" dirty="0" err="1">
                <a:latin typeface="맑은 고딕" charset="0"/>
              </a:rPr>
              <a:t>i</a:t>
            </a:r>
            <a:r>
              <a:rPr lang="en-US" altLang="ko-KR" dirty="0">
                <a:latin typeface="맑은 고딕" charset="0"/>
              </a:rPr>
              <a:t>][</a:t>
            </a:r>
            <a:r>
              <a:rPr lang="en-US" altLang="ko-KR" dirty="0" err="1">
                <a:latin typeface="맑은 고딕" charset="0"/>
              </a:rPr>
              <a:t>n</a:t>
            </a:r>
            <a:r>
              <a:rPr lang="en-US" altLang="ko-KR" baseline="-25000" dirty="0" err="1">
                <a:latin typeface="맑은 고딕" charset="0"/>
              </a:rPr>
              <a:t>j</a:t>
            </a:r>
            <a:r>
              <a:rPr lang="en-US" altLang="ko-KR" dirty="0">
                <a:latin typeface="맑은 고딕" charset="0"/>
              </a:rPr>
              <a:t>][</a:t>
            </a:r>
            <a:r>
              <a:rPr lang="en-US" altLang="ko-KR" dirty="0" err="1">
                <a:latin typeface="맑은 고딕" charset="0"/>
              </a:rPr>
              <a:t>n</a:t>
            </a:r>
            <a:r>
              <a:rPr lang="en-US" altLang="ko-KR" baseline="-25000" dirty="0" err="1">
                <a:latin typeface="맑은 고딕" charset="0"/>
              </a:rPr>
              <a:t>k</a:t>
            </a:r>
            <a:r>
              <a:rPr lang="en-US" altLang="ko-KR" dirty="0">
                <a:latin typeface="맑은 고딕" charset="0"/>
              </a:rPr>
              <a:t>],</a:t>
            </a:r>
          </a:p>
          <a:p>
            <a:pPr lvl="3">
              <a:lnSpc>
                <a:spcPct val="120000"/>
              </a:lnSpc>
              <a:buNone/>
            </a:pPr>
            <a:r>
              <a:rPr lang="ko-KR" altLang="en-US" dirty="0">
                <a:latin typeface="맑은 고딕" charset="0"/>
              </a:rPr>
              <a:t>시작주소가 </a:t>
            </a:r>
            <a:r>
              <a:rPr lang="en-US" altLang="ko-KR" dirty="0">
                <a:latin typeface="맑은 고딕" charset="0"/>
              </a:rPr>
              <a:t>α</a:t>
            </a:r>
            <a:r>
              <a:rPr lang="ko-KR" altLang="en-US" dirty="0">
                <a:latin typeface="맑은 고딕" charset="0"/>
              </a:rPr>
              <a:t>이고 원소의 길이가 </a:t>
            </a:r>
            <a:r>
              <a:rPr lang="en-US" altLang="ko-KR" dirty="0">
                <a:latin typeface="맑은 고딕" charset="0"/>
              </a:rPr>
              <a:t>ℓ </a:t>
            </a:r>
            <a:r>
              <a:rPr lang="ko-KR" altLang="en-US" dirty="0">
                <a:latin typeface="맑은 고딕" charset="0"/>
              </a:rPr>
              <a:t>일 때</a:t>
            </a:r>
            <a:r>
              <a:rPr lang="en-US" altLang="ko-KR" dirty="0">
                <a:latin typeface="맑은 고딕" charset="0"/>
              </a:rPr>
              <a:t>, </a:t>
            </a:r>
            <a:r>
              <a:rPr lang="en-US" altLang="ko-KR" dirty="0" err="1">
                <a:latin typeface="맑은 고딕" charset="0"/>
              </a:rPr>
              <a:t>i</a:t>
            </a:r>
            <a:r>
              <a:rPr lang="ko-KR" altLang="en-US" dirty="0">
                <a:latin typeface="맑은 고딕" charset="0"/>
              </a:rPr>
              <a:t>면 </a:t>
            </a:r>
            <a:r>
              <a:rPr lang="en-US" altLang="ko-KR" dirty="0">
                <a:latin typeface="맑은 고딕" charset="0"/>
              </a:rPr>
              <a:t>j</a:t>
            </a:r>
            <a:r>
              <a:rPr lang="ko-KR" altLang="en-US" dirty="0">
                <a:latin typeface="맑은 고딕" charset="0"/>
              </a:rPr>
              <a:t>행 </a:t>
            </a:r>
            <a:r>
              <a:rPr lang="en-US" altLang="ko-KR" dirty="0">
                <a:latin typeface="맑은 고딕" charset="0"/>
              </a:rPr>
              <a:t>k</a:t>
            </a:r>
            <a:r>
              <a:rPr lang="ko-KR" altLang="en-US" dirty="0">
                <a:latin typeface="맑은 고딕" charset="0"/>
              </a:rPr>
              <a:t>열 원소 즉</a:t>
            </a:r>
            <a:r>
              <a:rPr lang="en-US" altLang="ko-KR" dirty="0">
                <a:latin typeface="맑은 고딕" charset="0"/>
              </a:rPr>
              <a:t>, A[</a:t>
            </a:r>
            <a:r>
              <a:rPr lang="en-US" altLang="ko-KR" dirty="0" err="1">
                <a:latin typeface="맑은 고딕" charset="0"/>
              </a:rPr>
              <a:t>i</a:t>
            </a:r>
            <a:r>
              <a:rPr lang="en-US" altLang="ko-KR" dirty="0">
                <a:latin typeface="맑은 고딕" charset="0"/>
              </a:rPr>
              <a:t>][j][k]</a:t>
            </a:r>
            <a:r>
              <a:rPr lang="ko-KR" altLang="en-US" dirty="0">
                <a:latin typeface="맑은 고딕" charset="0"/>
              </a:rPr>
              <a:t>의 위치 </a:t>
            </a:r>
            <a:endParaRPr lang="en-US" altLang="ko-KR" dirty="0">
              <a:latin typeface="맑은 고딕" charset="0"/>
            </a:endParaRPr>
          </a:p>
          <a:p>
            <a:pPr lvl="3">
              <a:lnSpc>
                <a:spcPct val="120000"/>
              </a:lnSpc>
              <a:buFont typeface="Arial" charset="0"/>
              <a:buChar char="−"/>
            </a:pPr>
            <a:endParaRPr lang="ko-KR" altLang="en-US" sz="1400" dirty="0">
              <a:latin typeface="맑은 고딕" charset="0"/>
            </a:endParaRPr>
          </a:p>
          <a:p>
            <a:pPr lvl="2">
              <a:lnSpc>
                <a:spcPct val="140000"/>
              </a:lnSpc>
            </a:pPr>
            <a:r>
              <a:rPr lang="ko-KR" altLang="en-US" sz="1800" dirty="0">
                <a:latin typeface="맑은 고딕" charset="0"/>
              </a:rPr>
              <a:t>열 우선 순서 방법</a:t>
            </a:r>
          </a:p>
          <a:p>
            <a:pPr lvl="3">
              <a:buFont typeface="Arial" charset="0"/>
              <a:buChar char="−"/>
            </a:pPr>
            <a:r>
              <a:rPr lang="en-US" altLang="ko-KR" dirty="0">
                <a:latin typeface="맑은 고딕" charset="0"/>
              </a:rPr>
              <a:t>3</a:t>
            </a:r>
            <a:r>
              <a:rPr lang="ko-KR" altLang="en-US" dirty="0">
                <a:latin typeface="맑은 고딕" charset="0"/>
              </a:rPr>
              <a:t>차원 배열의 마지막 인덱스인 열 번호를 기준으로 사용하는 방법</a:t>
            </a:r>
          </a:p>
          <a:p>
            <a:pPr lvl="3">
              <a:lnSpc>
                <a:spcPct val="120000"/>
              </a:lnSpc>
              <a:buFont typeface="Arial" charset="0"/>
              <a:buChar char="−"/>
            </a:pPr>
            <a:r>
              <a:rPr lang="ko-KR" altLang="en-US" dirty="0">
                <a:latin typeface="맑은 고딕" charset="0"/>
              </a:rPr>
              <a:t>원소의 위치 계산 방법 </a:t>
            </a:r>
            <a:r>
              <a:rPr lang="en-US" altLang="ko-KR" dirty="0">
                <a:latin typeface="맑은 고딕" charset="0"/>
              </a:rPr>
              <a:t>: </a:t>
            </a:r>
            <a:r>
              <a:rPr lang="en-US" altLang="ko-KR" b="1" dirty="0">
                <a:solidFill>
                  <a:srgbClr val="0000CC"/>
                </a:solidFill>
                <a:latin typeface="맑은 고딕" charset="0"/>
              </a:rPr>
              <a:t>α + {(</a:t>
            </a:r>
            <a:r>
              <a:rPr lang="en-US" altLang="ko-KR" b="1" dirty="0" err="1">
                <a:solidFill>
                  <a:srgbClr val="0000CC"/>
                </a:solidFill>
                <a:latin typeface="맑은 고딕" charset="0"/>
              </a:rPr>
              <a:t>kⅹn</a:t>
            </a:r>
            <a:r>
              <a:rPr lang="en-US" altLang="ko-KR" b="1" baseline="-25000" dirty="0" err="1">
                <a:solidFill>
                  <a:srgbClr val="0000CC"/>
                </a:solidFill>
                <a:latin typeface="맑은 고딕" charset="0"/>
              </a:rPr>
              <a:t>j</a:t>
            </a:r>
            <a:r>
              <a:rPr lang="en-US" altLang="ko-KR" b="1" dirty="0" err="1">
                <a:solidFill>
                  <a:srgbClr val="0000CC"/>
                </a:solidFill>
                <a:latin typeface="맑은 고딕" charset="0"/>
              </a:rPr>
              <a:t>ⅹn</a:t>
            </a:r>
            <a:r>
              <a:rPr lang="en-US" altLang="ko-KR" b="1" baseline="-25000" dirty="0" err="1">
                <a:solidFill>
                  <a:srgbClr val="0000CC"/>
                </a:solidFill>
                <a:latin typeface="맑은 고딕" charset="0"/>
              </a:rPr>
              <a:t>i</a:t>
            </a:r>
            <a:r>
              <a:rPr lang="en-US" altLang="ko-KR" b="1" dirty="0">
                <a:solidFill>
                  <a:srgbClr val="0000CC"/>
                </a:solidFill>
                <a:latin typeface="맑은 고딕" charset="0"/>
              </a:rPr>
              <a:t>) + (</a:t>
            </a:r>
            <a:r>
              <a:rPr lang="en-US" altLang="ko-KR" b="1" dirty="0" err="1">
                <a:solidFill>
                  <a:srgbClr val="0000CC"/>
                </a:solidFill>
                <a:latin typeface="맑은 고딕" charset="0"/>
              </a:rPr>
              <a:t>jⅹn</a:t>
            </a:r>
            <a:r>
              <a:rPr lang="en-US" altLang="ko-KR" b="1" baseline="-25000" dirty="0" err="1">
                <a:solidFill>
                  <a:srgbClr val="0000CC"/>
                </a:solidFill>
                <a:latin typeface="맑은 고딕" charset="0"/>
              </a:rPr>
              <a:t>i</a:t>
            </a:r>
            <a:r>
              <a:rPr lang="en-US" altLang="ko-KR" b="1" dirty="0">
                <a:solidFill>
                  <a:srgbClr val="0000CC"/>
                </a:solidFill>
                <a:latin typeface="맑은 고딕" charset="0"/>
              </a:rPr>
              <a:t>) + </a:t>
            </a:r>
            <a:r>
              <a:rPr lang="en-US" altLang="ko-KR" b="1" dirty="0" err="1">
                <a:solidFill>
                  <a:srgbClr val="0000CC"/>
                </a:solidFill>
                <a:latin typeface="맑은 고딕" charset="0"/>
              </a:rPr>
              <a:t>i</a:t>
            </a:r>
            <a:r>
              <a:rPr lang="en-US" altLang="ko-KR" b="1" dirty="0">
                <a:solidFill>
                  <a:srgbClr val="0000CC"/>
                </a:solidFill>
                <a:latin typeface="맑은 고딕" charset="0"/>
              </a:rPr>
              <a:t>}ⅹℓ</a:t>
            </a:r>
            <a:r>
              <a:rPr lang="en-US" altLang="ko-KR" dirty="0">
                <a:solidFill>
                  <a:srgbClr val="0000CC"/>
                </a:solidFill>
                <a:latin typeface="맑은 고딕" charset="0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62" y="1453147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물리적 구조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917825" y="1705946"/>
          <a:ext cx="2749549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물리순서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논리순서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63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[0][0][0]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84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[0][0][1]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140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[0][0][2]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130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[0][0][3]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157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[0][1][0]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209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[0][1][1]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251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[0][1][2]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312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[0][1][3]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63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[1][0][0]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84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[1][0][1]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140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[1][0][2]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130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[1][0][3]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157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[1][1][0]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209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[1][1][1]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251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[1][1][2]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312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[1][1][3]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775575" y="1705946"/>
          <a:ext cx="2749549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물리순서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논리순서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63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[0][0][0]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63</a:t>
                      </a:r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[1][0][0]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[0][1][0]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[1][1][0]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[0][0][1]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[1][0][1]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[0][1][1]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[1][1][1]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[0][0][2]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[1][0][2]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[0][1][2]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[1][1][2]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[0][0][3]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[1][0][3]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[0][1][3]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[1][1][3]</a:t>
                      </a:r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오른쪽 대괄호 6"/>
          <p:cNvSpPr/>
          <p:nvPr/>
        </p:nvSpPr>
        <p:spPr bwMode="auto">
          <a:xfrm>
            <a:off x="5686425" y="2114550"/>
            <a:ext cx="142875" cy="1941184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34675" y="2372772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열</a:t>
            </a:r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34675" y="3474928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열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34675" y="4577084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열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34675" y="5679241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열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9" name="오른쪽 대괄호 18"/>
          <p:cNvSpPr/>
          <p:nvPr/>
        </p:nvSpPr>
        <p:spPr bwMode="auto">
          <a:xfrm>
            <a:off x="5686425" y="4326265"/>
            <a:ext cx="142875" cy="1918977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오른쪽 대괄호 20"/>
          <p:cNvSpPr/>
          <p:nvPr/>
        </p:nvSpPr>
        <p:spPr bwMode="auto">
          <a:xfrm>
            <a:off x="10525125" y="2114550"/>
            <a:ext cx="142875" cy="824223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오른쪽 대괄호 21"/>
          <p:cNvSpPr/>
          <p:nvPr/>
        </p:nvSpPr>
        <p:spPr bwMode="auto">
          <a:xfrm>
            <a:off x="10525125" y="3231511"/>
            <a:ext cx="142875" cy="824223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오른쪽 대괄호 22"/>
          <p:cNvSpPr/>
          <p:nvPr/>
        </p:nvSpPr>
        <p:spPr bwMode="auto">
          <a:xfrm>
            <a:off x="10525125" y="4326265"/>
            <a:ext cx="142875" cy="824223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오른쪽 대괄호 23"/>
          <p:cNvSpPr/>
          <p:nvPr/>
        </p:nvSpPr>
        <p:spPr bwMode="auto">
          <a:xfrm>
            <a:off x="10525125" y="5421019"/>
            <a:ext cx="142875" cy="824223"/>
          </a:xfrm>
          <a:prstGeom prst="righ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9300" y="2952322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면</a:t>
            </a:r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829300" y="5150488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면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400423" y="1378892"/>
            <a:ext cx="1885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면 우선 순서 방법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105773" y="1378892"/>
            <a:ext cx="215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열 우선 순서 방법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006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내용 개체 틀 1"/>
          <p:cNvSpPr>
            <a:spLocks noGrp="1"/>
          </p:cNvSpPr>
          <p:nvPr>
            <p:ph sz="quarter" idx="10"/>
          </p:nvPr>
        </p:nvSpPr>
        <p:spPr>
          <a:xfrm>
            <a:off x="393356" y="1265496"/>
            <a:ext cx="11405287" cy="5715000"/>
          </a:xfrm>
        </p:spPr>
        <p:txBody>
          <a:bodyPr/>
          <a:lstStyle/>
          <a:p>
            <a:pPr eaLnBrk="1" hangingPunct="1">
              <a:buFont typeface="Wingdings" charset="2"/>
              <a:buChar char="v"/>
            </a:pPr>
            <a:r>
              <a:rPr lang="ko-KR" altLang="en-US" sz="2000" dirty="0">
                <a:latin typeface="HY견고딕" charset="0"/>
                <a:ea typeface="HY견고딕" charset="0"/>
              </a:rPr>
              <a:t>다항식의 표현 </a:t>
            </a:r>
          </a:p>
          <a:p>
            <a:pPr lvl="1" eaLnBrk="1" hangingPunct="1">
              <a:buFont typeface="Wingdings" charset="2"/>
              <a:buChar char="§"/>
            </a:pPr>
            <a:r>
              <a:rPr lang="ko-KR" altLang="en-US" sz="2000" dirty="0">
                <a:latin typeface="맑은 고딕" charset="0"/>
                <a:ea typeface="맑은 고딕" charset="0"/>
              </a:rPr>
              <a:t>각 항의 지수와 계수의 쌍에 대한 선형 리스트</a:t>
            </a:r>
          </a:p>
          <a:p>
            <a:pPr lvl="2" eaLnBrk="1" hangingPunct="1"/>
            <a:r>
              <a:rPr lang="ko-KR" altLang="en-US" dirty="0">
                <a:latin typeface="맑은 고딕" charset="0"/>
                <a:ea typeface="맑은 고딕" charset="0"/>
              </a:rPr>
              <a:t>예</a:t>
            </a:r>
            <a:r>
              <a:rPr lang="en-US" altLang="ko-KR" dirty="0">
                <a:latin typeface="맑은 고딕" charset="0"/>
                <a:ea typeface="맑은 고딕" charset="0"/>
              </a:rPr>
              <a:t>)  A(x)=4x</a:t>
            </a:r>
            <a:r>
              <a:rPr lang="en-US" altLang="ko-KR" b="1" baseline="300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dirty="0">
                <a:latin typeface="맑은 고딕" charset="0"/>
                <a:ea typeface="맑은 고딕" charset="0"/>
              </a:rPr>
              <a:t>+3x</a:t>
            </a:r>
            <a:r>
              <a:rPr lang="en-US" altLang="ko-KR" b="1" baseline="300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dirty="0">
                <a:latin typeface="맑은 고딕" charset="0"/>
                <a:ea typeface="맑은 고딕" charset="0"/>
              </a:rPr>
              <a:t>+2  ☞  p1= (</a:t>
            </a:r>
            <a:r>
              <a:rPr lang="en-US" altLang="ko-KR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dirty="0">
                <a:latin typeface="맑은 고딕" charset="0"/>
                <a:ea typeface="맑은 고딕" charset="0"/>
              </a:rPr>
              <a:t>,4,  </a:t>
            </a:r>
            <a:r>
              <a:rPr lang="en-US" altLang="ko-KR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dirty="0">
                <a:latin typeface="맑은 고딕" charset="0"/>
                <a:ea typeface="맑은 고딕" charset="0"/>
              </a:rPr>
              <a:t>,3,  </a:t>
            </a:r>
            <a:r>
              <a:rPr lang="en-US" altLang="ko-KR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dirty="0">
                <a:latin typeface="맑은 고딕" charset="0"/>
                <a:ea typeface="맑은 고딕" charset="0"/>
              </a:rPr>
              <a:t>,2) </a:t>
            </a:r>
          </a:p>
          <a:p>
            <a:pPr lvl="2" eaLnBrk="1" hangingPunct="1"/>
            <a:endParaRPr lang="en-US" altLang="ko-KR" dirty="0">
              <a:latin typeface="맑은 고딕" charset="0"/>
              <a:ea typeface="맑은 고딕" charset="0"/>
            </a:endParaRPr>
          </a:p>
          <a:p>
            <a:pPr eaLnBrk="1" hangingPunct="1">
              <a:buFont typeface="Wingdings" charset="2"/>
              <a:buChar char="v"/>
            </a:pPr>
            <a:r>
              <a:rPr lang="en-US" altLang="ko-KR" sz="2000" dirty="0">
                <a:latin typeface="HY견고딕" charset="0"/>
                <a:ea typeface="HY견고딕" charset="0"/>
              </a:rPr>
              <a:t>1</a:t>
            </a:r>
            <a:r>
              <a:rPr lang="ko-KR" altLang="en-US" sz="2000" dirty="0">
                <a:latin typeface="HY견고딕" charset="0"/>
                <a:ea typeface="HY견고딕" charset="0"/>
              </a:rPr>
              <a:t>차원 배열을 이용한 순차 자료구조 표현</a:t>
            </a:r>
          </a:p>
          <a:p>
            <a:pPr lvl="1" eaLnBrk="1" hangingPunct="1">
              <a:buFont typeface="Wingdings" charset="2"/>
              <a:buChar char="§"/>
            </a:pPr>
            <a:r>
              <a:rPr lang="ko-KR" altLang="en-US" sz="2000" dirty="0">
                <a:latin typeface="맑은 고딕" charset="0"/>
                <a:ea typeface="맑은 고딕" charset="0"/>
              </a:rPr>
              <a:t>차수가 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n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인 다항식을 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(n+1)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개의 원소를 가지는 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1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차원 배열로 표현</a:t>
            </a:r>
          </a:p>
          <a:p>
            <a:pPr lvl="1" eaLnBrk="1" hangingPunct="1">
              <a:buFont typeface="Wingdings" charset="2"/>
              <a:buChar char="§"/>
            </a:pPr>
            <a:r>
              <a:rPr lang="ko-KR" altLang="en-US" sz="2000" dirty="0">
                <a:latin typeface="맑은 고딕" charset="0"/>
                <a:ea typeface="맑은 고딕" charset="0"/>
              </a:rPr>
              <a:t>배열 인덱스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 :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지수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(n-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)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을 의미</a:t>
            </a:r>
            <a:endParaRPr lang="en-US" altLang="ko-KR" sz="2000" dirty="0">
              <a:latin typeface="맑은 고딕" charset="0"/>
              <a:ea typeface="맑은 고딕" charset="0"/>
            </a:endParaRPr>
          </a:p>
          <a:p>
            <a:pPr lvl="1" eaLnBrk="1" hangingPunct="1">
              <a:buFont typeface="Wingdings" charset="2"/>
              <a:buChar char="§"/>
            </a:pPr>
            <a:r>
              <a:rPr lang="ko-KR" altLang="en-US" sz="2000" dirty="0">
                <a:latin typeface="맑은 고딕" charset="0"/>
                <a:ea typeface="맑은 고딕" charset="0"/>
              </a:rPr>
              <a:t>배열 인덱스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i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의 원소 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지수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(n-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)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항의 계수</a:t>
            </a:r>
          </a:p>
          <a:p>
            <a:pPr lvl="2" eaLnBrk="1" hangingPunct="1"/>
            <a:r>
              <a:rPr lang="ko-KR" altLang="en-US" dirty="0">
                <a:latin typeface="맑은 고딕" charset="0"/>
                <a:ea typeface="맑은 고딕" charset="0"/>
              </a:rPr>
              <a:t>다항식에 포함되지 않은 지수의 항에 대한 원소에 </a:t>
            </a:r>
            <a:r>
              <a:rPr lang="en-US" altLang="ko-KR" dirty="0">
                <a:latin typeface="맑은 고딕" charset="0"/>
                <a:ea typeface="맑은 고딕" charset="0"/>
              </a:rPr>
              <a:t>0 </a:t>
            </a:r>
            <a:r>
              <a:rPr lang="ko-KR" altLang="en-US" dirty="0">
                <a:latin typeface="맑은 고딕" charset="0"/>
                <a:ea typeface="맑은 고딕" charset="0"/>
              </a:rPr>
              <a:t>저장</a:t>
            </a:r>
          </a:p>
          <a:p>
            <a:pPr>
              <a:buFont typeface="Wingdings" charset="2"/>
              <a:buChar char="v"/>
            </a:pPr>
            <a:endParaRPr lang="ko-KR" altLang="en-US" dirty="0">
              <a:latin typeface="HY견고딕" charset="0"/>
              <a:ea typeface="HY견고딕" charset="0"/>
            </a:endParaRPr>
          </a:p>
        </p:txBody>
      </p:sp>
      <p:sp>
        <p:nvSpPr>
          <p:cNvPr id="102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Y견고딕" charset="0"/>
                <a:ea typeface="HY견고딕" charset="0"/>
              </a:rPr>
              <a:t>3. </a:t>
            </a:r>
            <a:r>
              <a:rPr lang="ko-KR" altLang="en-US">
                <a:latin typeface="HY견고딕" charset="0"/>
                <a:ea typeface="HY견고딕" charset="0"/>
              </a:rPr>
              <a:t>다항식의 순차 자료구조 표현</a:t>
            </a: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90363"/>
              </p:ext>
            </p:extLst>
          </p:nvPr>
        </p:nvGraphicFramePr>
        <p:xfrm>
          <a:off x="3583781" y="5003800"/>
          <a:ext cx="45370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2336800" imgH="241300" progId="Equation.3">
                  <p:embed/>
                </p:oleObj>
              </mc:Choice>
              <mc:Fallback>
                <p:oleObj name="Equation" r:id="rId3" imgW="2336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781" y="5003800"/>
                        <a:ext cx="45370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그림 7" descr="ch04-13_cu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8"/>
          <a:stretch>
            <a:fillRect/>
          </a:stretch>
        </p:blipFill>
        <p:spPr bwMode="auto">
          <a:xfrm>
            <a:off x="2438400" y="5468937"/>
            <a:ext cx="6827838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/>
          </p:cNvSpPr>
          <p:nvPr>
            <p:ph sz="quarter" idx="10"/>
          </p:nvPr>
        </p:nvSpPr>
        <p:spPr>
          <a:xfrm>
            <a:off x="308919" y="1357311"/>
            <a:ext cx="10130481" cy="5289552"/>
          </a:xfrm>
        </p:spPr>
        <p:txBody>
          <a:bodyPr>
            <a:normAutofit lnSpcReduction="10000"/>
          </a:bodyPr>
          <a:lstStyle/>
          <a:p>
            <a:pPr lvl="1" eaLnBrk="1" hangingPunct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예</a:t>
            </a:r>
            <a:r>
              <a:rPr lang="en-US" altLang="ko-KR" dirty="0">
                <a:latin typeface="맑은 고딕" charset="0"/>
                <a:ea typeface="맑은 고딕" charset="0"/>
              </a:rPr>
              <a:t>) A(x)=4x</a:t>
            </a:r>
            <a:r>
              <a:rPr lang="en-US" altLang="ko-KR" baseline="300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dirty="0">
                <a:latin typeface="맑은 고딕" charset="0"/>
                <a:ea typeface="맑은 고딕" charset="0"/>
              </a:rPr>
              <a:t>+3x</a:t>
            </a:r>
            <a:r>
              <a:rPr lang="en-US" altLang="ko-KR" baseline="300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dirty="0">
                <a:latin typeface="맑은 고딕" charset="0"/>
                <a:ea typeface="맑은 고딕" charset="0"/>
              </a:rPr>
              <a:t>+2 </a:t>
            </a:r>
            <a:r>
              <a:rPr lang="ko-KR" altLang="en-US" dirty="0">
                <a:latin typeface="맑은 고딕" charset="0"/>
                <a:ea typeface="맑은 고딕" charset="0"/>
              </a:rPr>
              <a:t>의 순차 자료구조 표현</a:t>
            </a:r>
          </a:p>
          <a:p>
            <a:pPr eaLnBrk="1" hangingPunct="1">
              <a:buFont typeface="Wingdings" charset="2"/>
              <a:buChar char="v"/>
            </a:pPr>
            <a:endParaRPr lang="ko-KR" altLang="en-US" dirty="0">
              <a:latin typeface="HY견고딕" charset="0"/>
              <a:ea typeface="HY견고딕" charset="0"/>
            </a:endParaRPr>
          </a:p>
          <a:p>
            <a:pPr eaLnBrk="1" hangingPunct="1">
              <a:buFont typeface="Wingdings" charset="2"/>
              <a:buChar char="v"/>
            </a:pPr>
            <a:endParaRPr lang="ko-KR" altLang="en-US" dirty="0">
              <a:latin typeface="HY견고딕" charset="0"/>
              <a:ea typeface="HY견고딕" charset="0"/>
            </a:endParaRPr>
          </a:p>
          <a:p>
            <a:pPr eaLnBrk="1" hangingPunct="1">
              <a:buFont typeface="Wingdings" charset="2"/>
              <a:buChar char="v"/>
            </a:pPr>
            <a:endParaRPr lang="ko-KR" altLang="en-US" dirty="0">
              <a:latin typeface="HY견고딕" charset="0"/>
              <a:ea typeface="HY견고딕" charset="0"/>
            </a:endParaRPr>
          </a:p>
          <a:p>
            <a:pPr lvl="1" eaLnBrk="1" hangingPunct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희소 다항식에 대한 </a:t>
            </a:r>
            <a:r>
              <a:rPr lang="en-US" altLang="ko-KR" dirty="0">
                <a:latin typeface="맑은 고딕" charset="0"/>
                <a:ea typeface="맑은 고딕" charset="0"/>
              </a:rPr>
              <a:t>1</a:t>
            </a:r>
            <a:r>
              <a:rPr lang="ko-KR" altLang="en-US" dirty="0">
                <a:latin typeface="맑은 고딕" charset="0"/>
                <a:ea typeface="맑은 고딕" charset="0"/>
              </a:rPr>
              <a:t>차원 배열 저장</a:t>
            </a:r>
          </a:p>
          <a:p>
            <a:pPr lvl="2" eaLnBrk="1" hangingPunct="1"/>
            <a:r>
              <a:rPr lang="ko-KR" altLang="en-US" sz="1800" dirty="0">
                <a:latin typeface="맑은 고딕" charset="0"/>
                <a:ea typeface="맑은 고딕" charset="0"/>
              </a:rPr>
              <a:t>예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) B(x)=3x</a:t>
            </a:r>
            <a:r>
              <a:rPr lang="en-US" altLang="ko-KR" sz="1800" b="1" baseline="300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1000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+ x + 4</a:t>
            </a:r>
          </a:p>
          <a:p>
            <a:pPr eaLnBrk="1" hangingPunct="1">
              <a:buFont typeface="Wingdings" charset="2"/>
              <a:buChar char="v"/>
            </a:pPr>
            <a:endParaRPr lang="en-US" altLang="ko-KR" dirty="0">
              <a:latin typeface="HY견고딕" charset="0"/>
              <a:ea typeface="HY견고딕" charset="0"/>
            </a:endParaRPr>
          </a:p>
          <a:p>
            <a:pPr eaLnBrk="1" hangingPunct="1">
              <a:buFont typeface="Wingdings" charset="2"/>
              <a:buChar char="v"/>
            </a:pPr>
            <a:endParaRPr lang="en-US" altLang="ko-KR" dirty="0">
              <a:latin typeface="HY견고딕" charset="0"/>
              <a:ea typeface="HY견고딕" charset="0"/>
            </a:endParaRPr>
          </a:p>
          <a:p>
            <a:pPr eaLnBrk="1" hangingPunct="1">
              <a:buFont typeface="Wingdings" charset="2"/>
              <a:buChar char="v"/>
            </a:pPr>
            <a:endParaRPr lang="en-US" altLang="ko-KR" dirty="0">
              <a:latin typeface="HY견고딕" charset="0"/>
              <a:ea typeface="HY견고딕" charset="0"/>
            </a:endParaRPr>
          </a:p>
          <a:p>
            <a:pPr lvl="2" eaLnBrk="1" hangingPunct="1"/>
            <a:r>
              <a:rPr lang="ko-KR" altLang="en-US" sz="1800" dirty="0">
                <a:latin typeface="맑은 고딕" charset="0"/>
                <a:ea typeface="맑은 고딕" charset="0"/>
              </a:rPr>
              <a:t>차수가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1000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이므로 크기가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1001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인 배열을 사용하는데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항이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3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개 뿐이므로 배열의 원소 중에서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3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개만 사용</a:t>
            </a:r>
          </a:p>
          <a:p>
            <a:pPr lvl="2" eaLnBrk="1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     ☞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998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개의 배열 원소에 대한 메모리 공간 낭비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!</a:t>
            </a:r>
          </a:p>
          <a:p>
            <a:pPr lvl="1">
              <a:buFont typeface="Wingdings" charset="2"/>
              <a:buChar char="§"/>
            </a:pP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charset="0"/>
                <a:ea typeface="HY견고딕" charset="0"/>
              </a:rPr>
              <a:t>3. </a:t>
            </a:r>
            <a:r>
              <a:rPr lang="ko-KR" altLang="en-US" dirty="0">
                <a:latin typeface="HY견고딕" charset="0"/>
                <a:ea typeface="HY견고딕" charset="0"/>
              </a:rPr>
              <a:t>다항식의 순차 자료구조 표현</a:t>
            </a:r>
          </a:p>
        </p:txBody>
      </p:sp>
      <p:pic>
        <p:nvPicPr>
          <p:cNvPr id="37892" name="그림 14" descr="ch04-14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5" b="8908"/>
          <a:stretch>
            <a:fillRect/>
          </a:stretch>
        </p:blipFill>
        <p:spPr bwMode="auto">
          <a:xfrm>
            <a:off x="1119982" y="2006597"/>
            <a:ext cx="45545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3" name="Group 13"/>
          <p:cNvGrpSpPr>
            <a:grpSpLocks/>
          </p:cNvGrpSpPr>
          <p:nvPr/>
        </p:nvGrpSpPr>
        <p:grpSpPr bwMode="auto">
          <a:xfrm>
            <a:off x="2273300" y="1423192"/>
            <a:ext cx="328613" cy="782638"/>
            <a:chOff x="1204" y="584"/>
            <a:chExt cx="207" cy="493"/>
          </a:xfrm>
        </p:grpSpPr>
        <p:sp>
          <p:nvSpPr>
            <p:cNvPr id="37901" name="Oval 14"/>
            <p:cNvSpPr>
              <a:spLocks noChangeArrowheads="1"/>
            </p:cNvSpPr>
            <p:nvPr/>
          </p:nvSpPr>
          <p:spPr bwMode="auto">
            <a:xfrm>
              <a:off x="1275" y="584"/>
              <a:ext cx="136" cy="1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7902" name="Freeform 15"/>
            <p:cNvSpPr>
              <a:spLocks/>
            </p:cNvSpPr>
            <p:nvPr/>
          </p:nvSpPr>
          <p:spPr bwMode="auto">
            <a:xfrm>
              <a:off x="1204" y="760"/>
              <a:ext cx="136" cy="317"/>
            </a:xfrm>
            <a:custGeom>
              <a:avLst/>
              <a:gdLst>
                <a:gd name="T0" fmla="*/ 136 w 136"/>
                <a:gd name="T1" fmla="*/ 0 h 317"/>
                <a:gd name="T2" fmla="*/ 0 w 136"/>
                <a:gd name="T3" fmla="*/ 317 h 317"/>
                <a:gd name="T4" fmla="*/ 0 60000 65536"/>
                <a:gd name="T5" fmla="*/ 0 60000 65536"/>
                <a:gd name="T6" fmla="*/ 0 w 136"/>
                <a:gd name="T7" fmla="*/ 0 h 317"/>
                <a:gd name="T8" fmla="*/ 136 w 136"/>
                <a:gd name="T9" fmla="*/ 317 h 3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" h="317">
                  <a:moveTo>
                    <a:pt x="136" y="0"/>
                  </a:moveTo>
                  <a:cubicBezTo>
                    <a:pt x="136" y="0"/>
                    <a:pt x="68" y="158"/>
                    <a:pt x="0" y="31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7894" name="Group 16"/>
          <p:cNvGrpSpPr>
            <a:grpSpLocks/>
          </p:cNvGrpSpPr>
          <p:nvPr/>
        </p:nvGrpSpPr>
        <p:grpSpPr bwMode="auto">
          <a:xfrm>
            <a:off x="3084363" y="1441951"/>
            <a:ext cx="215900" cy="846137"/>
            <a:chOff x="1598" y="584"/>
            <a:chExt cx="136" cy="533"/>
          </a:xfrm>
        </p:grpSpPr>
        <p:sp>
          <p:nvSpPr>
            <p:cNvPr id="37899" name="Oval 17"/>
            <p:cNvSpPr>
              <a:spLocks noChangeArrowheads="1"/>
            </p:cNvSpPr>
            <p:nvPr/>
          </p:nvSpPr>
          <p:spPr bwMode="auto">
            <a:xfrm>
              <a:off x="1598" y="584"/>
              <a:ext cx="136" cy="1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7900" name="Freeform 18"/>
            <p:cNvSpPr>
              <a:spLocks/>
            </p:cNvSpPr>
            <p:nvPr/>
          </p:nvSpPr>
          <p:spPr bwMode="auto">
            <a:xfrm flipH="1">
              <a:off x="1673" y="754"/>
              <a:ext cx="46" cy="363"/>
            </a:xfrm>
            <a:custGeom>
              <a:avLst/>
              <a:gdLst>
                <a:gd name="T0" fmla="*/ 2 w 136"/>
                <a:gd name="T1" fmla="*/ 0 h 317"/>
                <a:gd name="T2" fmla="*/ 0 w 136"/>
                <a:gd name="T3" fmla="*/ 545 h 317"/>
                <a:gd name="T4" fmla="*/ 0 60000 65536"/>
                <a:gd name="T5" fmla="*/ 0 60000 65536"/>
                <a:gd name="T6" fmla="*/ 0 w 136"/>
                <a:gd name="T7" fmla="*/ 0 h 317"/>
                <a:gd name="T8" fmla="*/ 136 w 136"/>
                <a:gd name="T9" fmla="*/ 317 h 3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" h="317">
                  <a:moveTo>
                    <a:pt x="136" y="0"/>
                  </a:moveTo>
                  <a:cubicBezTo>
                    <a:pt x="136" y="0"/>
                    <a:pt x="68" y="158"/>
                    <a:pt x="0" y="31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3492501" y="1514976"/>
            <a:ext cx="1314450" cy="773112"/>
            <a:chOff x="1916" y="584"/>
            <a:chExt cx="828" cy="487"/>
          </a:xfrm>
        </p:grpSpPr>
        <p:sp>
          <p:nvSpPr>
            <p:cNvPr id="37897" name="Oval 20"/>
            <p:cNvSpPr>
              <a:spLocks noChangeArrowheads="1"/>
            </p:cNvSpPr>
            <p:nvPr/>
          </p:nvSpPr>
          <p:spPr bwMode="auto">
            <a:xfrm>
              <a:off x="1916" y="584"/>
              <a:ext cx="136" cy="1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charset="0"/>
                  <a:ea typeface="돋움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7898" name="Freeform 21"/>
            <p:cNvSpPr>
              <a:spLocks/>
            </p:cNvSpPr>
            <p:nvPr/>
          </p:nvSpPr>
          <p:spPr bwMode="auto">
            <a:xfrm flipH="1">
              <a:off x="2042" y="736"/>
              <a:ext cx="702" cy="335"/>
            </a:xfrm>
            <a:custGeom>
              <a:avLst/>
              <a:gdLst>
                <a:gd name="T0" fmla="*/ 96556 w 136"/>
                <a:gd name="T1" fmla="*/ 0 h 317"/>
                <a:gd name="T2" fmla="*/ 0 w 136"/>
                <a:gd name="T3" fmla="*/ 395 h 317"/>
                <a:gd name="T4" fmla="*/ 0 60000 65536"/>
                <a:gd name="T5" fmla="*/ 0 60000 65536"/>
                <a:gd name="T6" fmla="*/ 0 w 136"/>
                <a:gd name="T7" fmla="*/ 0 h 317"/>
                <a:gd name="T8" fmla="*/ 136 w 136"/>
                <a:gd name="T9" fmla="*/ 317 h 3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" h="317">
                  <a:moveTo>
                    <a:pt x="136" y="0"/>
                  </a:moveTo>
                  <a:cubicBezTo>
                    <a:pt x="136" y="0"/>
                    <a:pt x="68" y="158"/>
                    <a:pt x="0" y="31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7896" name="그림 18" descr="ch04-15_c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" y="4154315"/>
            <a:ext cx="886936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2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>
          <a:xfrm>
            <a:off x="457200" y="1433383"/>
            <a:ext cx="11207578" cy="5213479"/>
          </a:xfrm>
        </p:spPr>
        <p:txBody>
          <a:bodyPr/>
          <a:lstStyle/>
          <a:p>
            <a:pPr eaLnBrk="1" hangingPunct="1">
              <a:buFont typeface="Wingdings" charset="2"/>
              <a:buChar char="v"/>
            </a:pPr>
            <a:r>
              <a:rPr lang="en-US" altLang="ko-KR" dirty="0">
                <a:latin typeface="HY견고딕" charset="0"/>
                <a:ea typeface="HY견고딕" charset="0"/>
              </a:rPr>
              <a:t>2</a:t>
            </a:r>
            <a:r>
              <a:rPr lang="ko-KR" altLang="en-US" dirty="0">
                <a:latin typeface="HY견고딕" charset="0"/>
                <a:ea typeface="HY견고딕" charset="0"/>
              </a:rPr>
              <a:t>차원 배열을 이용한 순차 자료구조 표현</a:t>
            </a:r>
          </a:p>
          <a:p>
            <a:pPr lvl="1" eaLnBrk="1" hangingPunct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다항식의 각 항에 대한 </a:t>
            </a:r>
            <a:r>
              <a:rPr lang="en-US" altLang="ko-KR" b="1" dirty="0">
                <a:latin typeface="맑은 고딕" charset="0"/>
                <a:ea typeface="맑은 고딕" charset="0"/>
              </a:rPr>
              <a:t>&lt;</a:t>
            </a:r>
            <a:r>
              <a:rPr lang="ko-KR" altLang="en-US" b="1" dirty="0">
                <a:latin typeface="맑은 고딕" charset="0"/>
                <a:ea typeface="맑은 고딕" charset="0"/>
              </a:rPr>
              <a:t>지수</a:t>
            </a:r>
            <a:r>
              <a:rPr lang="en-US" altLang="ko-KR" b="1" dirty="0">
                <a:latin typeface="맑은 고딕" charset="0"/>
                <a:ea typeface="맑은 고딕" charset="0"/>
              </a:rPr>
              <a:t>, </a:t>
            </a:r>
            <a:r>
              <a:rPr lang="ko-KR" altLang="en-US" b="1" dirty="0">
                <a:latin typeface="맑은 고딕" charset="0"/>
                <a:ea typeface="맑은 고딕" charset="0"/>
              </a:rPr>
              <a:t>계수</a:t>
            </a:r>
            <a:r>
              <a:rPr lang="en-US" altLang="ko-KR" b="1" dirty="0">
                <a:latin typeface="맑은 고딕" charset="0"/>
                <a:ea typeface="맑은 고딕" charset="0"/>
              </a:rPr>
              <a:t>&gt;</a:t>
            </a:r>
            <a:r>
              <a:rPr lang="ko-KR" altLang="en-US" dirty="0">
                <a:latin typeface="맑은 고딕" charset="0"/>
                <a:ea typeface="맑은 고딕" charset="0"/>
              </a:rPr>
              <a:t>의 쌍을 </a:t>
            </a:r>
            <a:r>
              <a:rPr lang="en-US" altLang="ko-KR" dirty="0">
                <a:latin typeface="맑은 고딕" charset="0"/>
                <a:ea typeface="맑은 고딕" charset="0"/>
              </a:rPr>
              <a:t>2</a:t>
            </a:r>
            <a:r>
              <a:rPr lang="ko-KR" altLang="en-US" dirty="0">
                <a:latin typeface="맑은 고딕" charset="0"/>
                <a:ea typeface="맑은 고딕" charset="0"/>
              </a:rPr>
              <a:t>차원 배열에 저장</a:t>
            </a:r>
          </a:p>
          <a:p>
            <a:pPr lvl="2" eaLnBrk="1" hangingPunct="1"/>
            <a:r>
              <a:rPr lang="en-US" altLang="ko-KR" sz="1800" dirty="0">
                <a:latin typeface="맑은 고딕" charset="0"/>
                <a:ea typeface="맑은 고딕" charset="0"/>
              </a:rPr>
              <a:t>2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차원 배열의 행의 개수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다항식의 항의 개수</a:t>
            </a:r>
          </a:p>
          <a:p>
            <a:pPr lvl="2" eaLnBrk="1" hangingPunct="1"/>
            <a:r>
              <a:rPr lang="en-US" altLang="ko-KR" sz="1800" dirty="0">
                <a:latin typeface="맑은 고딕" charset="0"/>
                <a:ea typeface="맑은 고딕" charset="0"/>
              </a:rPr>
              <a:t>2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차원 배열의 열의 개수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 2</a:t>
            </a:r>
          </a:p>
          <a:p>
            <a:pPr lvl="2" eaLnBrk="1" hangingPunct="1"/>
            <a:r>
              <a:rPr lang="ko-KR" altLang="en-US" sz="1800" dirty="0">
                <a:latin typeface="맑은 고딕" charset="0"/>
                <a:ea typeface="맑은 고딕" charset="0"/>
              </a:rPr>
              <a:t>예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) B(x)=3x</a:t>
            </a:r>
            <a:r>
              <a:rPr lang="en-US" altLang="ko-KR" sz="1800" baseline="300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1000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+ x + 4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의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차원 배열 표현</a:t>
            </a:r>
          </a:p>
          <a:p>
            <a:pPr lvl="3" eaLnBrk="1" hangingPunct="1">
              <a:buFont typeface="Arial" charset="0"/>
              <a:buChar char="−"/>
            </a:pPr>
            <a:r>
              <a:rPr lang="en-US" altLang="ko-KR" dirty="0">
                <a:latin typeface="맑은 고딕" charset="0"/>
                <a:ea typeface="맑은 고딕" charset="0"/>
              </a:rPr>
              <a:t>1</a:t>
            </a:r>
            <a:r>
              <a:rPr lang="ko-KR" altLang="en-US" dirty="0">
                <a:latin typeface="맑은 고딕" charset="0"/>
                <a:ea typeface="맑은 고딕" charset="0"/>
              </a:rPr>
              <a:t>차원 배열을 사용하는 방법보다 메모리 사용 공간량 감소</a:t>
            </a:r>
          </a:p>
          <a:p>
            <a:pPr lvl="3" eaLnBrk="1" hangingPunct="1">
              <a:buFont typeface="Wingdings" charset="2"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    ☞ 공간 복잡도 감소  ☞ 프로그램 성능 향상</a:t>
            </a:r>
            <a:r>
              <a:rPr lang="en-US" altLang="ko-KR" dirty="0">
                <a:latin typeface="맑은 고딕" charset="0"/>
                <a:ea typeface="맑은 고딕" charset="0"/>
              </a:rPr>
              <a:t>!</a:t>
            </a:r>
          </a:p>
          <a:p>
            <a:pPr>
              <a:buFont typeface="Wingdings" charset="2"/>
              <a:buChar char="v"/>
            </a:pPr>
            <a:endParaRPr lang="ko-KR" altLang="en-US" dirty="0">
              <a:latin typeface="HY견고딕" charset="0"/>
              <a:ea typeface="HY견고딕" charset="0"/>
            </a:endParaRPr>
          </a:p>
        </p:txBody>
      </p:sp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Y견고딕" charset="0"/>
                <a:ea typeface="HY견고딕" charset="0"/>
              </a:rPr>
              <a:t>3. </a:t>
            </a:r>
            <a:r>
              <a:rPr lang="ko-KR" altLang="en-US">
                <a:latin typeface="HY견고딕" charset="0"/>
                <a:ea typeface="HY견고딕" charset="0"/>
              </a:rPr>
              <a:t>다항식의 순차 자료구조 표현</a:t>
            </a:r>
          </a:p>
        </p:txBody>
      </p:sp>
      <p:pic>
        <p:nvPicPr>
          <p:cNvPr id="38916" name="그림 5" descr="ch04-16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31" y="4481342"/>
            <a:ext cx="84661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5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4505" y="1486260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행렬의 선형 자료구조 표현</a:t>
            </a:r>
            <a:endParaRPr lang="en-US" altLang="ko-KR" dirty="0" smtClean="0"/>
          </a:p>
          <a:p>
            <a:r>
              <a:rPr lang="ko-KR" altLang="en-US" dirty="0"/>
              <a:t>행렬</a:t>
            </a:r>
            <a:r>
              <a:rPr lang="en-US" altLang="ko-KR" dirty="0"/>
              <a:t>(matrix)</a:t>
            </a:r>
          </a:p>
          <a:p>
            <a:pPr lvl="1"/>
            <a:r>
              <a:rPr lang="en-US" altLang="ko-KR" dirty="0"/>
              <a:t>m x n </a:t>
            </a:r>
            <a:r>
              <a:rPr lang="ko-KR" altLang="en-US" dirty="0"/>
              <a:t>행렬</a:t>
            </a:r>
          </a:p>
          <a:p>
            <a:pPr lvl="2"/>
            <a:r>
              <a:rPr lang="en-US" altLang="ko-KR" dirty="0"/>
              <a:t>m : </a:t>
            </a:r>
            <a:r>
              <a:rPr lang="ko-KR" altLang="en-US" dirty="0"/>
              <a:t>행의 개수</a:t>
            </a:r>
          </a:p>
          <a:p>
            <a:pPr lvl="2"/>
            <a:r>
              <a:rPr lang="en-US" altLang="ko-KR" dirty="0"/>
              <a:t>n : </a:t>
            </a:r>
            <a:r>
              <a:rPr lang="ko-KR" altLang="en-US" dirty="0"/>
              <a:t>열의 개수</a:t>
            </a:r>
          </a:p>
          <a:p>
            <a:pPr lvl="2"/>
            <a:r>
              <a:rPr lang="ko-KR" altLang="en-US" dirty="0"/>
              <a:t>원소의 개수 </a:t>
            </a:r>
            <a:r>
              <a:rPr lang="en-US" altLang="ko-KR" dirty="0"/>
              <a:t>: (m x n) </a:t>
            </a:r>
            <a:r>
              <a:rPr lang="ko-KR" altLang="en-US" dirty="0"/>
              <a:t>개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20952"/>
              </p:ext>
            </p:extLst>
          </p:nvPr>
        </p:nvGraphicFramePr>
        <p:xfrm>
          <a:off x="4137321" y="4049388"/>
          <a:ext cx="3311524" cy="2337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46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=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11</a:t>
                      </a:r>
                      <a:endParaRPr lang="ko-KR" altLang="en-US" sz="2000" baseline="-25000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12</a:t>
                      </a:r>
                      <a:endParaRPr lang="ko-KR" altLang="en-US" sz="20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...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1n</a:t>
                      </a:r>
                      <a:endParaRPr lang="ko-KR" altLang="en-US" sz="2000" baseline="-250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21</a:t>
                      </a:r>
                      <a:endParaRPr lang="ko-KR" altLang="en-US" sz="2000" baseline="-25000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22</a:t>
                      </a:r>
                      <a:endParaRPr lang="ko-KR" altLang="en-US" sz="20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...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2n</a:t>
                      </a:r>
                      <a:endParaRPr lang="ko-KR" altLang="en-US" sz="2000" baseline="-250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...</a:t>
                      </a:r>
                      <a:endParaRPr lang="ko-KR" altLang="en-US" sz="2000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...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...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...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m1</a:t>
                      </a:r>
                      <a:endParaRPr lang="ko-KR" altLang="en-US" sz="2000" baseline="-25000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m2</a:t>
                      </a:r>
                      <a:endParaRPr lang="ko-KR" altLang="en-US" sz="20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...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a</a:t>
                      </a:r>
                      <a:r>
                        <a:rPr lang="en-US" altLang="ko-KR" sz="2000" baseline="-25000" dirty="0" err="1" smtClean="0"/>
                        <a:t>mn</a:t>
                      </a:r>
                      <a:endParaRPr lang="ko-KR" altLang="en-US" sz="2000" baseline="-250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1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순차 자료구조 표현 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배열 사용</a:t>
            </a:r>
          </a:p>
          <a:p>
            <a:pPr lvl="2"/>
            <a:r>
              <a:rPr lang="en-US" altLang="ko-KR" dirty="0" err="1"/>
              <a:t>m×n</a:t>
            </a:r>
            <a:r>
              <a:rPr lang="ko-KR" altLang="en-US" dirty="0"/>
              <a:t>행렬을 </a:t>
            </a:r>
            <a:r>
              <a:rPr lang="en-US" altLang="ko-KR" dirty="0"/>
              <a:t>m</a:t>
            </a:r>
            <a:r>
              <a:rPr lang="ko-KR" altLang="en-US" dirty="0"/>
              <a:t>행 </a:t>
            </a:r>
            <a:r>
              <a:rPr lang="en-US" altLang="ko-KR" dirty="0"/>
              <a:t>n</a:t>
            </a:r>
            <a:r>
              <a:rPr lang="ko-KR" altLang="en-US" dirty="0"/>
              <a:t>열의 </a:t>
            </a:r>
            <a:r>
              <a:rPr lang="en-US" altLang="ko-KR" dirty="0"/>
              <a:t>2</a:t>
            </a:r>
            <a:r>
              <a:rPr lang="ko-KR" altLang="en-US" dirty="0"/>
              <a:t>차원 배열로 표현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64249"/>
              </p:ext>
            </p:extLst>
          </p:nvPr>
        </p:nvGraphicFramePr>
        <p:xfrm>
          <a:off x="1289051" y="3495759"/>
          <a:ext cx="3311524" cy="1753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4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=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baseline="-25000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baseline="-250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5</a:t>
                      </a:r>
                      <a:endParaRPr lang="ko-KR" altLang="en-US" sz="2000" baseline="-25000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6</a:t>
                      </a:r>
                      <a:endParaRPr lang="ko-KR" altLang="en-US" sz="20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8</a:t>
                      </a:r>
                      <a:endParaRPr lang="ko-KR" altLang="en-US" sz="2000" baseline="-250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11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33439"/>
              </p:ext>
            </p:extLst>
          </p:nvPr>
        </p:nvGraphicFramePr>
        <p:xfrm>
          <a:off x="6162676" y="3519045"/>
          <a:ext cx="5629275" cy="1755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A[3][4]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baseline="-25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baseline="-25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baseline="-25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5</a:t>
                      </a:r>
                      <a:endParaRPr lang="ko-KR" altLang="en-US" sz="2000" baseline="-25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6</a:t>
                      </a:r>
                      <a:endParaRPr lang="ko-KR" altLang="en-US" sz="2000" baseline="-25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8</a:t>
                      </a:r>
                      <a:endParaRPr lang="ko-KR" altLang="en-US" sz="2000" baseline="-25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 bwMode="auto">
          <a:xfrm>
            <a:off x="4962525" y="4090545"/>
            <a:ext cx="828675" cy="59055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행렬 표현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1607320"/>
            <a:ext cx="6580400" cy="50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786" y="1382565"/>
            <a:ext cx="10515600" cy="4351338"/>
          </a:xfrm>
        </p:spPr>
        <p:txBody>
          <a:bodyPr/>
          <a:lstStyle/>
          <a:p>
            <a:r>
              <a:rPr lang="ko-KR" altLang="en-US" dirty="0"/>
              <a:t>희소 행렬에 대한 </a:t>
            </a:r>
            <a:r>
              <a:rPr lang="en-US" altLang="ko-KR" dirty="0"/>
              <a:t>2</a:t>
            </a:r>
            <a:r>
              <a:rPr lang="ko-KR" altLang="en-US" dirty="0"/>
              <a:t>차원 배열 표현</a:t>
            </a:r>
          </a:p>
          <a:p>
            <a:pPr lvl="1"/>
            <a:r>
              <a:rPr lang="ko-KR" altLang="en-US" dirty="0" smtClean="0"/>
              <a:t>희소 </a:t>
            </a:r>
            <a:r>
              <a:rPr lang="ko-KR" altLang="en-US" dirty="0"/>
              <a:t>행렬 </a:t>
            </a:r>
            <a:r>
              <a:rPr lang="en-US" altLang="ko-KR" dirty="0"/>
              <a:t>B</a:t>
            </a:r>
            <a:r>
              <a:rPr lang="ko-KR" altLang="en-US" dirty="0"/>
              <a:t>는 배열의 원소 </a:t>
            </a:r>
            <a:r>
              <a:rPr lang="en-US" altLang="ko-KR" dirty="0"/>
              <a:t>56</a:t>
            </a:r>
            <a:r>
              <a:rPr lang="ko-KR" altLang="en-US" dirty="0"/>
              <a:t>개 중에서 실제 사용하는 것은 </a:t>
            </a:r>
            <a:r>
              <a:rPr lang="en-US" altLang="ko-KR" dirty="0"/>
              <a:t>0</a:t>
            </a:r>
            <a:r>
              <a:rPr lang="ko-KR" altLang="en-US" dirty="0"/>
              <a:t>이 아닌 원소를 저장하는 </a:t>
            </a:r>
            <a:r>
              <a:rPr lang="en-US" altLang="ko-KR" dirty="0"/>
              <a:t>10</a:t>
            </a:r>
            <a:r>
              <a:rPr lang="ko-KR" altLang="en-US" dirty="0"/>
              <a:t>개 뿐이므로 </a:t>
            </a:r>
            <a:r>
              <a:rPr lang="en-US" altLang="ko-KR" dirty="0"/>
              <a:t>46</a:t>
            </a:r>
            <a:r>
              <a:rPr lang="ko-KR" altLang="en-US" dirty="0"/>
              <a:t>개의메모리 공간 낭비</a:t>
            </a:r>
          </a:p>
          <a:p>
            <a:pPr lvl="1"/>
            <a:r>
              <a:rPr lang="ko-KR" altLang="en-US" dirty="0"/>
              <a:t>희소 행렬인 경우에는 </a:t>
            </a:r>
            <a:r>
              <a:rPr lang="en-US" altLang="ko-KR" dirty="0"/>
              <a:t>0</a:t>
            </a:r>
            <a:r>
              <a:rPr lang="ko-KR" altLang="en-US" dirty="0"/>
              <a:t>이 아닌 원소만 추출하여 </a:t>
            </a:r>
            <a:r>
              <a:rPr lang="en-US" altLang="ko-KR" dirty="0">
                <a:solidFill>
                  <a:srgbClr val="000066"/>
                </a:solidFill>
              </a:rPr>
              <a:t>&lt;</a:t>
            </a:r>
            <a:r>
              <a:rPr lang="ko-KR" altLang="en-US" dirty="0" err="1">
                <a:solidFill>
                  <a:srgbClr val="000066"/>
                </a:solidFill>
              </a:rPr>
              <a:t>행번호</a:t>
            </a:r>
            <a:r>
              <a:rPr lang="en-US" altLang="ko-KR" dirty="0">
                <a:solidFill>
                  <a:srgbClr val="000066"/>
                </a:solidFill>
              </a:rPr>
              <a:t>, </a:t>
            </a:r>
            <a:r>
              <a:rPr lang="ko-KR" altLang="en-US" dirty="0" err="1">
                <a:solidFill>
                  <a:srgbClr val="000066"/>
                </a:solidFill>
              </a:rPr>
              <a:t>열번호</a:t>
            </a:r>
            <a:r>
              <a:rPr lang="en-US" altLang="ko-KR" dirty="0">
                <a:solidFill>
                  <a:srgbClr val="000066"/>
                </a:solidFill>
              </a:rPr>
              <a:t>, </a:t>
            </a:r>
            <a:r>
              <a:rPr lang="ko-KR" altLang="en-US" dirty="0">
                <a:solidFill>
                  <a:srgbClr val="000066"/>
                </a:solidFill>
              </a:rPr>
              <a:t>원소</a:t>
            </a:r>
            <a:r>
              <a:rPr lang="en-US" altLang="ko-KR" dirty="0">
                <a:solidFill>
                  <a:srgbClr val="000066"/>
                </a:solidFill>
              </a:rPr>
              <a:t>&gt;</a:t>
            </a:r>
            <a:br>
              <a:rPr lang="en-US" altLang="ko-KR" dirty="0">
                <a:solidFill>
                  <a:srgbClr val="000066"/>
                </a:solidFill>
              </a:rPr>
            </a:br>
            <a:r>
              <a:rPr lang="ko-KR" altLang="en-US" dirty="0"/>
              <a:t>쌍으로 배열에 저장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69628"/>
              </p:ext>
            </p:extLst>
          </p:nvPr>
        </p:nvGraphicFramePr>
        <p:xfrm>
          <a:off x="2770592" y="3643839"/>
          <a:ext cx="4000506" cy="3214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B[8][7]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82635" y="3995678"/>
            <a:ext cx="3333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&lt;0,2,2&gt;</a:t>
            </a:r>
          </a:p>
          <a:p>
            <a:r>
              <a:rPr lang="en-US" altLang="ko-KR" dirty="0" smtClean="0"/>
              <a:t>&lt;0,6,12&gt;</a:t>
            </a:r>
          </a:p>
          <a:p>
            <a:r>
              <a:rPr lang="en-US" altLang="ko-KR" dirty="0" smtClean="0"/>
              <a:t>&lt;1,4,7&gt;</a:t>
            </a:r>
          </a:p>
          <a:p>
            <a:r>
              <a:rPr lang="en-US" altLang="ko-KR" dirty="0" smtClean="0"/>
              <a:t>&lt;2,0,23&gt;</a:t>
            </a:r>
          </a:p>
          <a:p>
            <a:r>
              <a:rPr lang="en-US" altLang="ko-KR" dirty="0" smtClean="0"/>
              <a:t>&lt;3,3,31&gt;</a:t>
            </a:r>
            <a:br>
              <a:rPr lang="en-US" altLang="ko-KR" dirty="0" smtClean="0"/>
            </a:br>
            <a:r>
              <a:rPr lang="en-US" altLang="ko-KR" dirty="0" smtClean="0"/>
              <a:t>&lt;4,1,14&gt;</a:t>
            </a:r>
          </a:p>
          <a:p>
            <a:r>
              <a:rPr lang="en-US" altLang="ko-KR" dirty="0" smtClean="0"/>
              <a:t>&lt;4,5,25&gt;</a:t>
            </a:r>
          </a:p>
          <a:p>
            <a:r>
              <a:rPr lang="en-US" altLang="ko-KR" dirty="0" smtClean="0"/>
              <a:t>&lt;5,6,6&gt;</a:t>
            </a:r>
          </a:p>
          <a:p>
            <a:r>
              <a:rPr lang="en-US" altLang="ko-KR" dirty="0" smtClean="0"/>
              <a:t>&lt;6,0,52&gt;</a:t>
            </a:r>
          </a:p>
          <a:p>
            <a:r>
              <a:rPr lang="en-US" altLang="ko-KR" dirty="0" smtClean="0"/>
              <a:t>&lt;7,4,11&gt;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58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순차 자료구조의 문제점</a:t>
            </a:r>
          </a:p>
          <a:p>
            <a:pPr lvl="1"/>
            <a:r>
              <a:rPr lang="ko-KR" altLang="en-US" dirty="0"/>
              <a:t>삽입연산이나 삭제연산 후에 연속적인 물리 주소를 유지하기 위해서 원소들을 이동시키는 추가적인 작업과 시간 소요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원소들의 이동 작업으로 인한 오버헤드는 원소의 개수가 많고 삽입・삭제 연산이 많이 발생하는 경우에 성능상의 문제 발생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endParaRPr lang="ko-KR" altLang="en-US" dirty="0"/>
          </a:p>
          <a:p>
            <a:pPr lvl="1"/>
            <a:r>
              <a:rPr lang="ko-KR" altLang="en-US" dirty="0"/>
              <a:t>순차 자료구조는 배열을 이용하여 구현하기 때문에 배열이 갖고 있는 메모리 사용의 비효율성 문제를 그대로 가짐 </a:t>
            </a:r>
          </a:p>
          <a:p>
            <a:pPr lvl="1"/>
            <a:r>
              <a:rPr lang="ko-KR" altLang="en-US" dirty="0"/>
              <a:t>순차 자료구조에서의 연산 시간에 대한 문제와 저장 공간에 대한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문제를 개선한 자료 표현 방법 필요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47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467138" y="1389063"/>
            <a:ext cx="11092069" cy="4952102"/>
          </a:xfrm>
        </p:spPr>
        <p:txBody>
          <a:bodyPr/>
          <a:lstStyle/>
          <a:p>
            <a:pPr eaLnBrk="1" hangingPunct="1">
              <a:buFont typeface="Wingdings" charset="2"/>
              <a:buChar char="v"/>
            </a:pPr>
            <a:r>
              <a:rPr lang="ko-KR" altLang="en-US">
                <a:latin typeface="HY견고딕" charset="0"/>
                <a:ea typeface="HY견고딕" charset="0"/>
              </a:rPr>
              <a:t>선형 리스트</a:t>
            </a:r>
            <a:r>
              <a:rPr lang="en-US" altLang="ko-KR" dirty="0">
                <a:latin typeface="HY견고딕" charset="0"/>
                <a:ea typeface="HY견고딕" charset="0"/>
              </a:rPr>
              <a:t>(Linear List)</a:t>
            </a:r>
          </a:p>
          <a:p>
            <a:pPr lvl="1" eaLnBrk="1" hangingPunct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순서 리스트</a:t>
            </a:r>
            <a:r>
              <a:rPr lang="en-US" altLang="ko-KR" dirty="0">
                <a:latin typeface="맑은 고딕" charset="0"/>
                <a:ea typeface="맑은 고딕" charset="0"/>
              </a:rPr>
              <a:t>(Ordered List)</a:t>
            </a:r>
          </a:p>
          <a:p>
            <a:pPr lvl="1" eaLnBrk="1" hangingPunct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자료들 간에 순서를 갖는 리스트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ko-KR" dirty="0">
                <a:latin typeface="맑은 고딕" charset="0"/>
                <a:ea typeface="맑은 고딕" charset="0"/>
              </a:rPr>
              <a:t>[</a:t>
            </a:r>
            <a:r>
              <a:rPr lang="ko-KR" altLang="en-US" dirty="0">
                <a:latin typeface="맑은 고딕" charset="0"/>
                <a:ea typeface="맑은 고딕" charset="0"/>
              </a:rPr>
              <a:t>표</a:t>
            </a:r>
            <a:r>
              <a:rPr lang="en-US" altLang="ko-KR" dirty="0">
                <a:latin typeface="맑은 고딕" charset="0"/>
                <a:ea typeface="맑은 고딕" charset="0"/>
              </a:rPr>
              <a:t>4-2]</a:t>
            </a:r>
            <a:r>
              <a:rPr lang="ko-KR" altLang="en-US" dirty="0">
                <a:latin typeface="맑은 고딕" charset="0"/>
                <a:ea typeface="맑은 고딕" charset="0"/>
              </a:rPr>
              <a:t>선형 리스트의 예</a:t>
            </a: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Y견고딕" charset="0"/>
                <a:ea typeface="HY견고딕" charset="0"/>
              </a:rPr>
              <a:t>1. </a:t>
            </a:r>
            <a:r>
              <a:rPr lang="ko-KR" altLang="en-US">
                <a:latin typeface="HY견고딕" charset="0"/>
                <a:ea typeface="HY견고딕" charset="0"/>
              </a:rPr>
              <a:t>선형 리스트</a:t>
            </a:r>
          </a:p>
        </p:txBody>
      </p:sp>
      <p:pic>
        <p:nvPicPr>
          <p:cNvPr id="9220" name="그림 5" descr="ch04-표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47" y="3496780"/>
            <a:ext cx="857885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5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structure – </a:t>
            </a:r>
            <a:r>
              <a:rPr lang="ko-KR" altLang="en-US" sz="3600" dirty="0" smtClean="0"/>
              <a:t>선형 자료구조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선형리스트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선형 리스트</a:t>
            </a:r>
            <a:r>
              <a:rPr lang="en-US" altLang="ko-KR" dirty="0"/>
              <a:t>(Linear List)</a:t>
            </a:r>
          </a:p>
          <a:p>
            <a:pPr lvl="1">
              <a:defRPr/>
            </a:pPr>
            <a:r>
              <a:rPr lang="ko-KR" altLang="en-US" dirty="0"/>
              <a:t>리스트의 표현 형식</a:t>
            </a:r>
          </a:p>
          <a:p>
            <a:pPr lvl="1">
              <a:defRPr/>
            </a:pPr>
            <a:endParaRPr lang="ko-KR" altLang="en-US" dirty="0"/>
          </a:p>
          <a:p>
            <a:pPr lvl="3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선형 리스트에서 원소를 나열한 순서는 원소들의 순서가 됨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 smtClean="0"/>
              <a:t>이름 </a:t>
            </a:r>
            <a:r>
              <a:rPr lang="ko-KR" altLang="en-US" dirty="0"/>
              <a:t>선형 리스트의 표현</a:t>
            </a:r>
          </a:p>
          <a:p>
            <a:pPr lvl="3">
              <a:defRPr/>
            </a:pPr>
            <a:r>
              <a:rPr lang="ko-KR" altLang="en-US" dirty="0" smtClean="0"/>
              <a:t>이름 </a:t>
            </a:r>
            <a:r>
              <a:rPr lang="en-US" altLang="ko-KR" dirty="0"/>
              <a:t>= (</a:t>
            </a:r>
            <a:r>
              <a:rPr lang="ko-KR" altLang="en-US" dirty="0"/>
              <a:t>상원</a:t>
            </a:r>
            <a:r>
              <a:rPr lang="en-US" altLang="ko-KR" dirty="0"/>
              <a:t>, </a:t>
            </a:r>
            <a:r>
              <a:rPr lang="ko-KR" altLang="en-US" dirty="0" smtClean="0"/>
              <a:t>동원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준홍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영남</a:t>
            </a:r>
            <a:r>
              <a:rPr lang="en-US" altLang="ko-KR" dirty="0" smtClean="0"/>
              <a:t>)  </a:t>
            </a:r>
            <a:r>
              <a:rPr lang="en-US" altLang="ko-KR" dirty="0"/>
              <a:t>	</a:t>
            </a:r>
          </a:p>
          <a:p>
            <a:pPr lvl="2">
              <a:defRPr/>
            </a:pPr>
            <a:r>
              <a:rPr lang="ko-KR" altLang="en-US" dirty="0"/>
              <a:t>공백 리스트 </a:t>
            </a:r>
          </a:p>
          <a:p>
            <a:pPr lvl="3">
              <a:defRPr/>
            </a:pPr>
            <a:r>
              <a:rPr lang="ko-KR" altLang="en-US" dirty="0"/>
              <a:t>원소가 하나도 없는 리스트</a:t>
            </a:r>
          </a:p>
          <a:p>
            <a:pPr lvl="3">
              <a:defRPr/>
            </a:pPr>
            <a:r>
              <a:rPr lang="ko-KR" altLang="en-US" dirty="0" smtClean="0"/>
              <a:t>빈 괄호를 </a:t>
            </a:r>
            <a:r>
              <a:rPr lang="ko-KR" altLang="en-US" dirty="0"/>
              <a:t>사용하여 표현 </a:t>
            </a:r>
          </a:p>
          <a:p>
            <a:pPr marL="895350" lvl="3" indent="0">
              <a:buNone/>
              <a:defRPr/>
            </a:pPr>
            <a:r>
              <a:rPr lang="ko-KR" altLang="en-US" dirty="0"/>
              <a:t>       공백리스트이름 </a:t>
            </a:r>
            <a:r>
              <a:rPr lang="en-US" altLang="ko-KR" dirty="0"/>
              <a:t>= </a:t>
            </a:r>
            <a:r>
              <a:rPr lang="en-US" altLang="ko-KR" b="1" dirty="0"/>
              <a:t>( )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1730" y="2688996"/>
            <a:ext cx="6172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00CC"/>
                </a:solidFill>
              </a:rPr>
              <a:t>리스트 이름 </a:t>
            </a:r>
            <a:r>
              <a:rPr lang="en-US" altLang="ko-KR" sz="1800" dirty="0">
                <a:solidFill>
                  <a:schemeClr val="tx1"/>
                </a:solidFill>
              </a:rPr>
              <a:t>= (</a:t>
            </a:r>
            <a:r>
              <a:rPr lang="ko-KR" altLang="en-US" sz="1800" dirty="0">
                <a:solidFill>
                  <a:schemeClr val="tx1"/>
                </a:solidFill>
              </a:rPr>
              <a:t>원소</a:t>
            </a:r>
            <a:r>
              <a:rPr lang="en-US" altLang="ko-KR" sz="1800" dirty="0">
                <a:solidFill>
                  <a:schemeClr val="tx1"/>
                </a:solidFill>
              </a:rPr>
              <a:t>1, </a:t>
            </a:r>
            <a:r>
              <a:rPr lang="ko-KR" altLang="en-US" sz="1800" dirty="0">
                <a:solidFill>
                  <a:schemeClr val="tx1"/>
                </a:solidFill>
              </a:rPr>
              <a:t>원소</a:t>
            </a:r>
            <a:r>
              <a:rPr lang="en-US" altLang="ko-KR" sz="1800" dirty="0">
                <a:solidFill>
                  <a:schemeClr val="tx1"/>
                </a:solidFill>
              </a:rPr>
              <a:t>2, …, </a:t>
            </a:r>
            <a:r>
              <a:rPr lang="ko-KR" altLang="en-US" sz="1800" dirty="0">
                <a:solidFill>
                  <a:schemeClr val="tx1"/>
                </a:solidFill>
              </a:rPr>
              <a:t>원소</a:t>
            </a:r>
            <a:r>
              <a:rPr lang="en-US" altLang="ko-KR" sz="1800" dirty="0">
                <a:solidFill>
                  <a:schemeClr val="tx1"/>
                </a:solidFill>
              </a:rPr>
              <a:t>n)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3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원소들의 논리적 순서와 같은 순서로 메모리에 저장</a:t>
            </a:r>
          </a:p>
          <a:p>
            <a:pPr lvl="1"/>
            <a:r>
              <a:rPr lang="ko-KR" altLang="en-US" dirty="0"/>
              <a:t>순차 자료구조</a:t>
            </a:r>
          </a:p>
          <a:p>
            <a:pPr lvl="2"/>
            <a:r>
              <a:rPr lang="ko-KR" altLang="en-US" dirty="0"/>
              <a:t>원소들의 </a:t>
            </a:r>
            <a:r>
              <a:rPr lang="ko-KR" altLang="en-US" u="sng" dirty="0"/>
              <a:t>논리적 순서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원소들이 저장된 </a:t>
            </a:r>
            <a:r>
              <a:rPr lang="ko-KR" altLang="en-US" u="sng" dirty="0"/>
              <a:t>물리적 순서</a:t>
            </a:r>
          </a:p>
          <a:p>
            <a:pPr lvl="2"/>
            <a:r>
              <a:rPr lang="ko-KR" altLang="en-US" dirty="0" smtClean="0"/>
              <a:t>이름 선형 </a:t>
            </a:r>
            <a:r>
              <a:rPr lang="ko-KR" altLang="en-US" dirty="0"/>
              <a:t>리스트가 메모리에 저장된 물리적 구조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29800"/>
              </p:ext>
            </p:extLst>
          </p:nvPr>
        </p:nvGraphicFramePr>
        <p:xfrm>
          <a:off x="4941290" y="3634749"/>
          <a:ext cx="2044700" cy="2442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상원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동원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준홍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영남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5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8987"/>
            <a:ext cx="10515600" cy="4351338"/>
          </a:xfrm>
        </p:spPr>
        <p:txBody>
          <a:bodyPr/>
          <a:lstStyle/>
          <a:p>
            <a:r>
              <a:rPr lang="ko-KR" altLang="en-US" dirty="0"/>
              <a:t>선형 리스트의 저장</a:t>
            </a:r>
          </a:p>
          <a:p>
            <a:pPr lvl="1"/>
            <a:r>
              <a:rPr lang="ko-KR" altLang="en-US" dirty="0"/>
              <a:t>순차 자료구조의 원소 위치 계산</a:t>
            </a:r>
          </a:p>
          <a:p>
            <a:pPr lvl="2"/>
            <a:r>
              <a:rPr lang="ko-KR" altLang="en-US" dirty="0"/>
              <a:t>선형 리스트가 저장된 시작 위치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CC"/>
                </a:solidFill>
              </a:rPr>
              <a:t>α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원소의 길이 </a:t>
            </a:r>
            <a:r>
              <a:rPr lang="en-US" altLang="ko-KR" dirty="0"/>
              <a:t>:  </a:t>
            </a:r>
            <a:r>
              <a:rPr lang="en-US" altLang="ko-KR" b="1" dirty="0">
                <a:solidFill>
                  <a:srgbClr val="0000CC"/>
                </a:solidFill>
              </a:rPr>
              <a:t>ℓ</a:t>
            </a:r>
          </a:p>
          <a:p>
            <a:pPr lvl="2"/>
            <a:r>
              <a:rPr lang="en-US" altLang="ko-KR" dirty="0" err="1"/>
              <a:t>i</a:t>
            </a:r>
            <a:r>
              <a:rPr lang="ko-KR" altLang="en-US" dirty="0"/>
              <a:t>번째 원소의 위치 </a:t>
            </a:r>
            <a:r>
              <a:rPr lang="en-US" altLang="ko-KR" dirty="0"/>
              <a:t>=  </a:t>
            </a:r>
            <a:r>
              <a:rPr lang="en-US" altLang="ko-KR" b="1" dirty="0">
                <a:solidFill>
                  <a:srgbClr val="0000CC"/>
                </a:solidFill>
              </a:rPr>
              <a:t>α + (i-1)ⅹℓ  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89208"/>
              </p:ext>
            </p:extLst>
          </p:nvPr>
        </p:nvGraphicFramePr>
        <p:xfrm>
          <a:off x="8363220" y="2214403"/>
          <a:ext cx="2044700" cy="29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3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상원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동원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준홍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...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영남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27351" y="2268236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 주소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127351" y="2685306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000CC"/>
                </a:solidFill>
              </a:rPr>
              <a:t>α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127351" y="310237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altLang="ko-KR" sz="1600" b="1" dirty="0" smtClean="0">
                <a:solidFill>
                  <a:srgbClr val="0000CC"/>
                </a:solidFill>
              </a:rPr>
              <a:t>α+</a:t>
            </a:r>
            <a:r>
              <a:rPr lang="en-US" altLang="ko-KR" b="1" dirty="0" smtClean="0">
                <a:solidFill>
                  <a:srgbClr val="0000CC"/>
                </a:solidFill>
              </a:rPr>
              <a:t>ℓ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7351" y="351944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altLang="ko-KR" sz="1600" b="1" dirty="0" smtClean="0">
                <a:solidFill>
                  <a:srgbClr val="0000CC"/>
                </a:solidFill>
              </a:rPr>
              <a:t>α+2</a:t>
            </a:r>
            <a:r>
              <a:rPr lang="en-US" altLang="ko-KR" b="1" dirty="0" smtClean="0">
                <a:solidFill>
                  <a:srgbClr val="0000CC"/>
                </a:solidFill>
              </a:rPr>
              <a:t>ℓ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7351" y="4327039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000CC"/>
                </a:solidFill>
              </a:rPr>
              <a:t>α + (i-1)ⅹℓ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27351" y="3888778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altLang="ko-KR" sz="1600" b="1" dirty="0" smtClean="0">
                <a:solidFill>
                  <a:srgbClr val="0000CC"/>
                </a:solidFill>
              </a:rPr>
              <a:t>...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7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811" y="1439280"/>
            <a:ext cx="10515600" cy="4351338"/>
          </a:xfrm>
        </p:spPr>
        <p:txBody>
          <a:bodyPr/>
          <a:lstStyle/>
          <a:p>
            <a:r>
              <a:rPr lang="ko-KR" altLang="en-US" dirty="0"/>
              <a:t>선형 리스트에서 원소 삽입</a:t>
            </a:r>
          </a:p>
          <a:p>
            <a:pPr marL="838200" lvl="1" indent="-381000"/>
            <a:r>
              <a:rPr lang="ko-KR" altLang="en-US" dirty="0"/>
              <a:t>선형리스트 중간에 원소가 삽입되면</a:t>
            </a:r>
            <a:r>
              <a:rPr lang="en-US" altLang="ko-KR" dirty="0"/>
              <a:t>, </a:t>
            </a:r>
            <a:r>
              <a:rPr lang="ko-KR" altLang="en-US" u="sng" dirty="0"/>
              <a:t>그 이후의 원소들은 한자리씩 자리를 뒤로 이동</a:t>
            </a:r>
            <a:r>
              <a:rPr lang="ko-KR" altLang="en-US" dirty="0"/>
              <a:t>하여 물리적 순서를 논리적 순서와 일치시킨다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04383"/>
              </p:ext>
            </p:extLst>
          </p:nvPr>
        </p:nvGraphicFramePr>
        <p:xfrm>
          <a:off x="2230781" y="5504982"/>
          <a:ext cx="8127999" cy="3890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9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99103"/>
              </p:ext>
            </p:extLst>
          </p:nvPr>
        </p:nvGraphicFramePr>
        <p:xfrm>
          <a:off x="5341868" y="6498461"/>
          <a:ext cx="10350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 bwMode="auto">
          <a:xfrm rot="16200000">
            <a:off x="5608573" y="5988044"/>
            <a:ext cx="478729" cy="33855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그림 4" descr="ch04-03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3" y="2684954"/>
            <a:ext cx="6886161" cy="263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994" y="1413925"/>
            <a:ext cx="10515600" cy="4351338"/>
          </a:xfrm>
        </p:spPr>
        <p:txBody>
          <a:bodyPr/>
          <a:lstStyle/>
          <a:p>
            <a:pPr lvl="1"/>
            <a:r>
              <a:rPr lang="ko-KR" altLang="en-US" dirty="0">
                <a:latin typeface="+mn-ea"/>
                <a:ea typeface="+mn-ea"/>
              </a:rPr>
              <a:t>원소 삽입 방법</a:t>
            </a:r>
          </a:p>
          <a:p>
            <a:pPr marL="382587" lvl="2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(1)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원소를 삽입할 </a:t>
            </a:r>
            <a:r>
              <a:rPr lang="ko-KR" altLang="en-US" u="sng" dirty="0">
                <a:latin typeface="+mn-ea"/>
                <a:ea typeface="+mn-ea"/>
              </a:rPr>
              <a:t>빈 자리 만들기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  <a:ea typeface="+mn-ea"/>
              </a:rPr>
              <a:t>삽입할 </a:t>
            </a:r>
            <a:r>
              <a:rPr lang="ko-KR" altLang="en-US" dirty="0">
                <a:latin typeface="+mn-ea"/>
                <a:ea typeface="+mn-ea"/>
              </a:rPr>
              <a:t>자리 이후의 원소들을 </a:t>
            </a:r>
            <a:r>
              <a:rPr lang="ko-KR" altLang="en-US" u="sng" dirty="0">
                <a:latin typeface="+mn-ea"/>
                <a:ea typeface="+mn-ea"/>
              </a:rPr>
              <a:t>한자리씩 뒤로 자리 이동 </a:t>
            </a:r>
          </a:p>
          <a:p>
            <a:pPr marL="382587" lvl="2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(2) </a:t>
            </a:r>
            <a:r>
              <a:rPr lang="ko-KR" altLang="en-US" dirty="0" smtClean="0">
                <a:latin typeface="+mn-ea"/>
                <a:ea typeface="+mn-ea"/>
              </a:rPr>
              <a:t>준비한 </a:t>
            </a:r>
            <a:r>
              <a:rPr lang="ko-KR" altLang="en-US" dirty="0">
                <a:latin typeface="+mn-ea"/>
                <a:ea typeface="+mn-ea"/>
              </a:rPr>
              <a:t>빈 자리에 </a:t>
            </a:r>
            <a:r>
              <a:rPr lang="ko-KR" altLang="en-US" u="sng" dirty="0">
                <a:latin typeface="+mn-ea"/>
                <a:ea typeface="+mn-ea"/>
              </a:rPr>
              <a:t>원소 삽입하기</a:t>
            </a:r>
          </a:p>
          <a:p>
            <a:endParaRPr lang="ko-KR" altLang="en-US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3247"/>
              </p:ext>
            </p:extLst>
          </p:nvPr>
        </p:nvGraphicFramePr>
        <p:xfrm>
          <a:off x="4274794" y="3064806"/>
          <a:ext cx="56896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66370"/>
              </p:ext>
            </p:extLst>
          </p:nvPr>
        </p:nvGraphicFramePr>
        <p:xfrm>
          <a:off x="4274794" y="4150656"/>
          <a:ext cx="56896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16771"/>
              </p:ext>
            </p:extLst>
          </p:nvPr>
        </p:nvGraphicFramePr>
        <p:xfrm>
          <a:off x="4274794" y="5436531"/>
          <a:ext cx="56896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76319" y="4309998"/>
            <a:ext cx="4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76319" y="5631601"/>
            <a:ext cx="4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위로 구부러진 화살표 5"/>
          <p:cNvSpPr/>
          <p:nvPr/>
        </p:nvSpPr>
        <p:spPr bwMode="auto">
          <a:xfrm>
            <a:off x="6414744" y="4836244"/>
            <a:ext cx="714375" cy="152401"/>
          </a:xfrm>
          <a:prstGeom prst="curvedUpArrow">
            <a:avLst>
              <a:gd name="adj1" fmla="val 25000"/>
              <a:gd name="adj2" fmla="val 92254"/>
              <a:gd name="adj3" fmla="val 419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위로 구부러진 화살표 16"/>
          <p:cNvSpPr/>
          <p:nvPr/>
        </p:nvSpPr>
        <p:spPr bwMode="auto">
          <a:xfrm>
            <a:off x="7233894" y="4836244"/>
            <a:ext cx="714375" cy="152401"/>
          </a:xfrm>
          <a:prstGeom prst="curvedUpArrow">
            <a:avLst>
              <a:gd name="adj1" fmla="val 25000"/>
              <a:gd name="adj2" fmla="val 92254"/>
              <a:gd name="adj3" fmla="val 419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위로 구부러진 화살표 17"/>
          <p:cNvSpPr/>
          <p:nvPr/>
        </p:nvSpPr>
        <p:spPr bwMode="auto">
          <a:xfrm>
            <a:off x="8053044" y="4836244"/>
            <a:ext cx="714375" cy="152401"/>
          </a:xfrm>
          <a:prstGeom prst="curvedUpArrow">
            <a:avLst>
              <a:gd name="adj1" fmla="val 25000"/>
              <a:gd name="adj2" fmla="val 92254"/>
              <a:gd name="adj3" fmla="val 419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위로 구부러진 화살표 18"/>
          <p:cNvSpPr/>
          <p:nvPr/>
        </p:nvSpPr>
        <p:spPr bwMode="auto">
          <a:xfrm>
            <a:off x="8872194" y="4836244"/>
            <a:ext cx="714375" cy="152401"/>
          </a:xfrm>
          <a:prstGeom prst="curvedUpArrow">
            <a:avLst>
              <a:gd name="adj1" fmla="val 25000"/>
              <a:gd name="adj2" fmla="val 92254"/>
              <a:gd name="adj3" fmla="val 419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406" y="5031090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자리이동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033119" y="323367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원소 삽입 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33118" y="5578142"/>
            <a:ext cx="191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b. </a:t>
            </a:r>
            <a:r>
              <a:rPr lang="ko-KR" altLang="en-US" dirty="0" smtClean="0"/>
              <a:t>원소 삽입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5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– </a:t>
            </a:r>
            <a:r>
              <a:rPr lang="ko-KR" altLang="en-US" sz="3600" dirty="0"/>
              <a:t>선형 자료구조</a:t>
            </a:r>
            <a:r>
              <a:rPr lang="en-US" altLang="ko-KR" sz="3600" dirty="0"/>
              <a:t>(</a:t>
            </a:r>
            <a:r>
              <a:rPr lang="ko-KR" altLang="en-US" sz="3600" dirty="0"/>
              <a:t>선형리스트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9" y="1598612"/>
            <a:ext cx="10515600" cy="4351338"/>
          </a:xfrm>
        </p:spPr>
        <p:txBody>
          <a:bodyPr/>
          <a:lstStyle/>
          <a:p>
            <a:pPr lvl="1">
              <a:defRPr/>
            </a:pPr>
            <a:r>
              <a:rPr lang="ko-KR" altLang="en-US" sz="2400" dirty="0">
                <a:latin typeface="+mn-ea"/>
                <a:ea typeface="+mn-ea"/>
              </a:rPr>
              <a:t>삽입할 자리를 만들기 위한 자리이동 횟수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sz="2000" dirty="0">
                <a:latin typeface="+mn-ea"/>
                <a:ea typeface="+mn-ea"/>
              </a:rPr>
              <a:t>(n+1)</a:t>
            </a:r>
            <a:r>
              <a:rPr lang="ko-KR" altLang="en-US" sz="2000" dirty="0">
                <a:latin typeface="+mn-ea"/>
                <a:ea typeface="+mn-ea"/>
              </a:rPr>
              <a:t>개의 원소로 이루어진 선형 리스트에서 </a:t>
            </a:r>
            <a:r>
              <a:rPr lang="en-US" altLang="ko-KR" sz="2000" dirty="0">
                <a:latin typeface="+mn-ea"/>
                <a:ea typeface="+mn-ea"/>
              </a:rPr>
              <a:t>k</a:t>
            </a:r>
            <a:r>
              <a:rPr lang="ko-KR" altLang="en-US" sz="2000" dirty="0">
                <a:latin typeface="+mn-ea"/>
                <a:ea typeface="+mn-ea"/>
              </a:rPr>
              <a:t>번 자리에 원소를 삽입하는 경우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3">
              <a:lnSpc>
                <a:spcPct val="11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k</a:t>
            </a:r>
            <a:r>
              <a:rPr lang="ko-KR" altLang="en-US" sz="1800" dirty="0">
                <a:latin typeface="+mn-ea"/>
                <a:ea typeface="+mn-ea"/>
              </a:rPr>
              <a:t>번 원소부터 마지막 인덱스</a:t>
            </a:r>
            <a:r>
              <a:rPr lang="en-US" altLang="ko-KR" sz="1800" dirty="0">
                <a:latin typeface="+mn-ea"/>
                <a:ea typeface="+mn-ea"/>
              </a:rPr>
              <a:t> n</a:t>
            </a:r>
            <a:r>
              <a:rPr lang="ko-KR" altLang="en-US" sz="1800" dirty="0">
                <a:latin typeface="+mn-ea"/>
                <a:ea typeface="+mn-ea"/>
              </a:rPr>
              <a:t>번 원소까지 </a:t>
            </a:r>
            <a:r>
              <a:rPr lang="en-US" altLang="ko-KR" sz="1800" dirty="0">
                <a:latin typeface="+mn-ea"/>
                <a:ea typeface="+mn-ea"/>
              </a:rPr>
              <a:t>(n-k+1)</a:t>
            </a:r>
            <a:r>
              <a:rPr lang="ko-KR" altLang="en-US" sz="1800" dirty="0">
                <a:latin typeface="+mn-ea"/>
                <a:ea typeface="+mn-ea"/>
              </a:rPr>
              <a:t>개의 원소를 이동</a:t>
            </a:r>
          </a:p>
          <a:p>
            <a:pPr lvl="3">
              <a:lnSpc>
                <a:spcPct val="7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이동횟수 </a:t>
            </a:r>
            <a:r>
              <a:rPr lang="en-US" altLang="ko-KR" sz="1800" b="1" dirty="0">
                <a:latin typeface="+mn-ea"/>
                <a:ea typeface="+mn-ea"/>
              </a:rPr>
              <a:t>= n-k+1 = </a:t>
            </a:r>
            <a:r>
              <a:rPr lang="ko-KR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마지막 원소의 인덱스 </a:t>
            </a:r>
            <a:r>
              <a:rPr lang="en-US" altLang="ko-KR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 </a:t>
            </a:r>
            <a:r>
              <a:rPr lang="ko-KR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삽입할 자리의 인덱스 </a:t>
            </a:r>
            <a:r>
              <a:rPr lang="en-US" altLang="ko-KR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+1</a:t>
            </a:r>
          </a:p>
          <a:p>
            <a:endParaRPr lang="ko-KR" altLang="en-US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16424"/>
              </p:ext>
            </p:extLst>
          </p:nvPr>
        </p:nvGraphicFramePr>
        <p:xfrm>
          <a:off x="3317461" y="3286336"/>
          <a:ext cx="56896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1590"/>
              </p:ext>
            </p:extLst>
          </p:nvPr>
        </p:nvGraphicFramePr>
        <p:xfrm>
          <a:off x="4974020" y="4592337"/>
          <a:ext cx="7429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오른쪽 화살표 21"/>
          <p:cNvSpPr/>
          <p:nvPr/>
        </p:nvSpPr>
        <p:spPr bwMode="auto">
          <a:xfrm rot="16200000">
            <a:off x="5109751" y="4071937"/>
            <a:ext cx="471487" cy="31908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05585"/>
              </p:ext>
            </p:extLst>
          </p:nvPr>
        </p:nvGraphicFramePr>
        <p:xfrm>
          <a:off x="3307936" y="5286586"/>
          <a:ext cx="56896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위로 구부러진 화살표 23"/>
          <p:cNvSpPr/>
          <p:nvPr/>
        </p:nvSpPr>
        <p:spPr bwMode="auto">
          <a:xfrm>
            <a:off x="5447886" y="5972174"/>
            <a:ext cx="714375" cy="152401"/>
          </a:xfrm>
          <a:prstGeom prst="curvedUpArrow">
            <a:avLst>
              <a:gd name="adj1" fmla="val 25000"/>
              <a:gd name="adj2" fmla="val 92254"/>
              <a:gd name="adj3" fmla="val 419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위로 구부러진 화살표 24"/>
          <p:cNvSpPr/>
          <p:nvPr/>
        </p:nvSpPr>
        <p:spPr bwMode="auto">
          <a:xfrm>
            <a:off x="6267036" y="5972174"/>
            <a:ext cx="714375" cy="152401"/>
          </a:xfrm>
          <a:prstGeom prst="curvedUpArrow">
            <a:avLst>
              <a:gd name="adj1" fmla="val 25000"/>
              <a:gd name="adj2" fmla="val 92254"/>
              <a:gd name="adj3" fmla="val 419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위로 구부러진 화살표 25"/>
          <p:cNvSpPr/>
          <p:nvPr/>
        </p:nvSpPr>
        <p:spPr bwMode="auto">
          <a:xfrm>
            <a:off x="7086186" y="5972174"/>
            <a:ext cx="714375" cy="152401"/>
          </a:xfrm>
          <a:prstGeom prst="curvedUpArrow">
            <a:avLst>
              <a:gd name="adj1" fmla="val 25000"/>
              <a:gd name="adj2" fmla="val 92254"/>
              <a:gd name="adj3" fmla="val 419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위로 구부러진 화살표 26"/>
          <p:cNvSpPr/>
          <p:nvPr/>
        </p:nvSpPr>
        <p:spPr bwMode="auto">
          <a:xfrm>
            <a:off x="7905336" y="5972174"/>
            <a:ext cx="714375" cy="152401"/>
          </a:xfrm>
          <a:prstGeom prst="curvedUpArrow">
            <a:avLst>
              <a:gd name="adj1" fmla="val 25000"/>
              <a:gd name="adj2" fmla="val 92254"/>
              <a:gd name="adj3" fmla="val 419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2316</Words>
  <Application>Microsoft Office PowerPoint</Application>
  <PresentationFormat>와이드스크린</PresentationFormat>
  <Paragraphs>765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HY견고딕</vt:lpstr>
      <vt:lpstr>돋움</vt:lpstr>
      <vt:lpstr>맑은 고딕</vt:lpstr>
      <vt:lpstr>Arial</vt:lpstr>
      <vt:lpstr>Consolas</vt:lpstr>
      <vt:lpstr>Times New Roman</vt:lpstr>
      <vt:lpstr>Wingdings</vt:lpstr>
      <vt:lpstr>Office 테마</vt:lpstr>
      <vt:lpstr>Equation</vt:lpstr>
      <vt:lpstr>순차 자료 구조 (선형 리스트) </vt:lpstr>
      <vt:lpstr>1. 선형 리스트</vt:lpstr>
      <vt:lpstr>1. 선형 리스트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3. 다항식의 순차 자료구조 표현</vt:lpstr>
      <vt:lpstr>3. 다항식의 순차 자료구조 표현</vt:lpstr>
      <vt:lpstr>3. 다항식의 순차 자료구조 표현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  <vt:lpstr>Data structure – 선형 자료구조(선형리스트)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Earl</cp:lastModifiedBy>
  <cp:revision>6</cp:revision>
  <dcterms:created xsi:type="dcterms:W3CDTF">2016-03-07T04:23:31Z</dcterms:created>
  <dcterms:modified xsi:type="dcterms:W3CDTF">2017-09-05T06:40:28Z</dcterms:modified>
</cp:coreProperties>
</file>