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90" r:id="rId3"/>
    <p:sldId id="259" r:id="rId4"/>
    <p:sldId id="260" r:id="rId5"/>
    <p:sldId id="291" r:id="rId6"/>
    <p:sldId id="29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3" r:id="rId26"/>
    <p:sldId id="278" r:id="rId27"/>
    <p:sldId id="279" r:id="rId28"/>
    <p:sldId id="293" r:id="rId29"/>
    <p:sldId id="280" r:id="rId30"/>
    <p:sldId id="294" r:id="rId31"/>
    <p:sldId id="295" r:id="rId32"/>
    <p:sldId id="296" r:id="rId33"/>
    <p:sldId id="297" r:id="rId34"/>
    <p:sldId id="298" r:id="rId35"/>
    <p:sldId id="299" r:id="rId36"/>
    <p:sldId id="281" r:id="rId37"/>
    <p:sldId id="282" r:id="rId38"/>
    <p:sldId id="283" r:id="rId39"/>
    <p:sldId id="284" r:id="rId40"/>
    <p:sldId id="285" r:id="rId41"/>
    <p:sldId id="286" r:id="rId42"/>
    <p:sldId id="300" r:id="rId43"/>
    <p:sldId id="301" r:id="rId44"/>
    <p:sldId id="287" r:id="rId45"/>
    <p:sldId id="288" r:id="rId46"/>
    <p:sldId id="30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1" autoAdjust="0"/>
    <p:restoredTop sz="96660"/>
  </p:normalViewPr>
  <p:slideViewPr>
    <p:cSldViewPr snapToGrid="0">
      <p:cViewPr varScale="1">
        <p:scale>
          <a:sx n="88" d="100"/>
          <a:sy n="88" d="100"/>
        </p:scale>
        <p:origin x="200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25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862D-0FB2-4248-A1CF-3AF4C3692001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97B0-D00C-4208-98E1-B0AC8F60A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6069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0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E23-059E-41BA-8414-6959ACF4935A}" type="datetimeFigureOut">
              <a:rPr lang="ko-KR" altLang="en-US" smtClean="0"/>
              <a:t>2016. 3. 28.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870C-23CF-41C6-BEF2-2EB2FB787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533939" y="1626704"/>
            <a:ext cx="8915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연결 자료 구조</a:t>
            </a:r>
          </a:p>
          <a:p>
            <a:pPr fontAlgn="auto">
              <a:spcAft>
                <a:spcPts val="0"/>
              </a:spcAft>
            </a:pP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(Linked data structure)</a:t>
            </a:r>
            <a:endParaRPr lang="en-US" sz="3200" i="0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724439" y="3743739"/>
            <a:ext cx="8534400" cy="1752600"/>
          </a:xfrm>
        </p:spPr>
        <p:txBody>
          <a:bodyPr/>
          <a:lstStyle/>
          <a:p>
            <a:r>
              <a:rPr lang="ko-KR" altLang="en-US" dirty="0" smtClean="0"/>
              <a:t>남춘성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3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선형 리스트와 연결 리스트의 비교</a:t>
            </a:r>
            <a:endParaRPr lang="en-US" altLang="ko-KR" b="1" dirty="0">
              <a:solidFill>
                <a:srgbClr val="3300FF"/>
              </a:solidFill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리스트 </a:t>
            </a:r>
            <a:r>
              <a:rPr lang="en-US" altLang="ko-KR" sz="2000" dirty="0"/>
              <a:t>week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노드에</a:t>
            </a:r>
            <a:r>
              <a:rPr lang="ko-KR" altLang="en-US" sz="2000" dirty="0"/>
              <a:t> 대한 </a:t>
            </a:r>
            <a:r>
              <a:rPr lang="en-US" altLang="ko-KR" sz="2000" dirty="0" smtClean="0"/>
              <a:t>python </a:t>
            </a:r>
            <a:r>
              <a:rPr lang="ko-KR" altLang="en-US" sz="2000" dirty="0"/>
              <a:t>프로그램 </a:t>
            </a:r>
            <a:r>
              <a:rPr lang="en-US" altLang="ko-KR" sz="2000" dirty="0" smtClean="0"/>
              <a:t>class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정의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4748" y="2272815"/>
            <a:ext cx="7102504" cy="25468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Node: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data, next=None):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self.data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self.next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next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</a:t>
            </a:r>
            <a:r>
              <a:rPr lang="ko-KR" altLang="en-US" sz="3600" dirty="0" smtClean="0">
                <a:solidFill>
                  <a:prstClr val="black"/>
                </a:solidFill>
              </a:rPr>
              <a:t>자료구조</a:t>
            </a:r>
            <a:r>
              <a:rPr lang="en-US" altLang="ko-KR" sz="3600" dirty="0" smtClean="0">
                <a:solidFill>
                  <a:prstClr val="black"/>
                </a:solidFill>
              </a:rPr>
              <a:t>(</a:t>
            </a:r>
            <a:r>
              <a:rPr lang="ko-KR" altLang="en-US" sz="3600" dirty="0" smtClean="0">
                <a:solidFill>
                  <a:prstClr val="black"/>
                </a:solidFill>
              </a:rPr>
              <a:t>단순 연결리스트</a:t>
            </a:r>
            <a:r>
              <a:rPr lang="en-US" altLang="ko-KR" sz="3600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단순 연결 리스트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(singly linked list)</a:t>
            </a:r>
          </a:p>
          <a:p>
            <a:pPr lvl="1"/>
            <a:r>
              <a:rPr lang="ko-KR" altLang="en-US" dirty="0" err="1"/>
              <a:t>노드가</a:t>
            </a:r>
            <a:r>
              <a:rPr lang="ko-KR" altLang="en-US" dirty="0"/>
              <a:t> 하나의 링크 필드에 의해서 다음 </a:t>
            </a:r>
            <a:r>
              <a:rPr lang="ko-KR" altLang="en-US" dirty="0" err="1"/>
              <a:t>노드와</a:t>
            </a:r>
            <a:r>
              <a:rPr lang="ko-KR" altLang="en-US" dirty="0"/>
              <a:t> 연결되는 구조를 가진 연결 리스트</a:t>
            </a:r>
          </a:p>
          <a:p>
            <a:pPr lvl="1"/>
            <a:r>
              <a:rPr lang="ko-KR" altLang="en-US" dirty="0"/>
              <a:t>연결 리스트</a:t>
            </a:r>
            <a:r>
              <a:rPr lang="en-US" altLang="ko-KR" dirty="0"/>
              <a:t>, </a:t>
            </a:r>
            <a:r>
              <a:rPr lang="ko-KR" altLang="en-US" dirty="0"/>
              <a:t>선형 연결 리스트</a:t>
            </a:r>
            <a:r>
              <a:rPr lang="en-US" altLang="ko-KR" dirty="0"/>
              <a:t>(linear linked list), </a:t>
            </a:r>
            <a:r>
              <a:rPr lang="ko-KR" altLang="en-US" dirty="0"/>
              <a:t>단순 연결 선형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리스트</a:t>
            </a:r>
            <a:r>
              <a:rPr lang="en-US" altLang="ko-KR" dirty="0"/>
              <a:t>(singly linked linear list)</a:t>
            </a:r>
          </a:p>
          <a:p>
            <a:endParaRPr lang="ko-KR" altLang="en-US" dirty="0"/>
          </a:p>
        </p:txBody>
      </p:sp>
      <p:grpSp>
        <p:nvGrpSpPr>
          <p:cNvPr id="5" name="그룹 5"/>
          <p:cNvGrpSpPr/>
          <p:nvPr/>
        </p:nvGrpSpPr>
        <p:grpSpPr>
          <a:xfrm>
            <a:off x="7791004" y="3916997"/>
            <a:ext cx="1179512" cy="460375"/>
            <a:chOff x="6561138" y="1516063"/>
            <a:chExt cx="1179512" cy="460375"/>
          </a:xfrm>
          <a:solidFill>
            <a:schemeClr val="bg1"/>
          </a:solidFill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7177088" y="1519238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latin typeface="맑은 고딕" pitchFamily="50" charset="-127"/>
                  <a:ea typeface="맑은 고딕" pitchFamily="50" charset="-127"/>
                </a:rPr>
                <a:t>null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6561138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6561138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6561138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561138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71961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713663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2760663" y="3916363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4616450" y="372745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7912100" y="372427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3546475" y="3916363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7"/>
          <p:cNvGrpSpPr/>
          <p:nvPr/>
        </p:nvGrpSpPr>
        <p:grpSpPr>
          <a:xfrm>
            <a:off x="3549204" y="3916997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3784600" y="4068763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3546475" y="414813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grpSp>
        <p:nvGrpSpPr>
          <p:cNvPr id="24" name="그룹 24"/>
          <p:cNvGrpSpPr/>
          <p:nvPr/>
        </p:nvGrpSpPr>
        <p:grpSpPr>
          <a:xfrm>
            <a:off x="4531866" y="3916997"/>
            <a:ext cx="1183244" cy="472777"/>
            <a:chOff x="3302000" y="1516063"/>
            <a:chExt cx="1183244" cy="472777"/>
          </a:xfrm>
          <a:solidFill>
            <a:schemeClr val="bg1"/>
          </a:solidFill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893107" y="1700808"/>
              <a:ext cx="59213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200</a:t>
              </a:r>
            </a:p>
          </p:txBody>
        </p:sp>
      </p:grp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6272213" y="3724275"/>
            <a:ext cx="874712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grpSp>
        <p:nvGrpSpPr>
          <p:cNvPr id="36" name="그룹 36"/>
          <p:cNvGrpSpPr/>
          <p:nvPr/>
        </p:nvGrpSpPr>
        <p:grpSpPr>
          <a:xfrm>
            <a:off x="6163816" y="3916997"/>
            <a:ext cx="1152525" cy="457200"/>
            <a:chOff x="4933950" y="1516063"/>
            <a:chExt cx="1152525" cy="457200"/>
          </a:xfrm>
          <a:solidFill>
            <a:schemeClr val="bg1"/>
          </a:solidFill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524500" y="1516063"/>
              <a:ext cx="561975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933950" y="1516063"/>
              <a:ext cx="636588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금</a:t>
              </a: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93395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93395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93395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5705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0864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781675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5568950" y="1765300"/>
              <a:ext cx="5143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300</a:t>
              </a:r>
            </a:p>
          </p:txBody>
        </p:sp>
      </p:grp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5435600" y="41100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3787775" y="411003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7038975" y="411003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단순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단순 연결 리스트의 삽입</a:t>
            </a:r>
          </a:p>
          <a:p>
            <a:pPr lvl="1">
              <a:defRPr/>
            </a:pPr>
            <a:r>
              <a:rPr lang="ko-KR" altLang="en-US" dirty="0"/>
              <a:t>리스트 </a:t>
            </a:r>
            <a:r>
              <a:rPr lang="en-US" altLang="ko-KR" dirty="0"/>
              <a:t>week2=(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에서 원소 “월”과 “금”사이에 새 원소“수”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삽입하기</a:t>
            </a:r>
          </a:p>
          <a:p>
            <a:pPr marL="838200" lvl="1" indent="-381000">
              <a:spcBef>
                <a:spcPct val="85000"/>
              </a:spcBef>
              <a:buNone/>
              <a:defRPr/>
            </a:pPr>
            <a:r>
              <a:rPr lang="ko-KR" altLang="en-US" sz="1800" dirty="0"/>
              <a:t>①</a:t>
            </a:r>
            <a:r>
              <a:rPr lang="ko-KR" altLang="en-US" sz="1800" dirty="0">
                <a:latin typeface="Times New Roman" pitchFamily="18" charset="0"/>
              </a:rPr>
              <a:t> </a:t>
            </a:r>
            <a:r>
              <a:rPr lang="ko-KR" altLang="en-US" sz="1800" dirty="0"/>
              <a:t> 삽입할 새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만들 </a:t>
            </a:r>
            <a:r>
              <a:rPr lang="ko-KR" altLang="en-US" sz="1800" dirty="0" err="1"/>
              <a:t>공백노드를</a:t>
            </a:r>
            <a:r>
              <a:rPr lang="ko-KR" altLang="en-US" sz="1800" dirty="0"/>
              <a:t> 메모리에서 가져와서 포인터변수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new</a:t>
            </a:r>
            <a:r>
              <a:rPr lang="ko-KR" altLang="en-US" sz="1800" dirty="0"/>
              <a:t>가 가리키게 한다</a:t>
            </a:r>
            <a:r>
              <a:rPr lang="en-US" altLang="ko-KR" sz="1800" dirty="0"/>
              <a:t>. </a:t>
            </a:r>
          </a:p>
          <a:p>
            <a:pPr marL="838200" lvl="1" indent="-381000">
              <a:buNone/>
              <a:defRPr/>
            </a:pPr>
            <a:endParaRPr lang="en-US" altLang="ko-KR" sz="1800" dirty="0"/>
          </a:p>
          <a:p>
            <a:pPr marL="838200" lvl="1" indent="-381000">
              <a:buNone/>
              <a:defRPr/>
            </a:pPr>
            <a:endParaRPr lang="en-US" altLang="ko-KR" sz="1800" dirty="0"/>
          </a:p>
          <a:p>
            <a:pPr marL="838200" lvl="1" indent="-381000">
              <a:buNone/>
              <a:defRPr/>
            </a:pPr>
            <a:endParaRPr lang="en-US" altLang="ko-KR" sz="1800" dirty="0"/>
          </a:p>
          <a:p>
            <a:pPr marL="838200" lvl="1" indent="-381000">
              <a:buNone/>
              <a:defRPr/>
            </a:pPr>
            <a:endParaRPr lang="en-US" altLang="ko-KR" sz="1800" dirty="0"/>
          </a:p>
          <a:p>
            <a:pPr marL="838200" lvl="1" indent="-381000">
              <a:buNone/>
              <a:defRPr/>
            </a:pPr>
            <a:r>
              <a:rPr lang="en-US" altLang="ko-KR" sz="1800" dirty="0"/>
              <a:t>② new</a:t>
            </a:r>
            <a:r>
              <a:rPr lang="ko-KR" altLang="en-US" sz="1800" dirty="0"/>
              <a:t>의 데이터 필드에 </a:t>
            </a:r>
            <a:r>
              <a:rPr lang="ko-KR" altLang="en-US" sz="1800" dirty="0">
                <a:latin typeface="Times New Roman" pitchFamily="18" charset="0"/>
              </a:rPr>
              <a:t>“</a:t>
            </a:r>
            <a:r>
              <a:rPr lang="ko-KR" altLang="en-US" sz="1800" dirty="0"/>
              <a:t>수</a:t>
            </a:r>
            <a:r>
              <a:rPr lang="ko-KR" altLang="en-US" sz="1800" dirty="0">
                <a:latin typeface="Times New Roman" pitchFamily="18" charset="0"/>
              </a:rPr>
              <a:t>”</a:t>
            </a:r>
            <a:r>
              <a:rPr lang="ko-KR" altLang="en-US" sz="1800" dirty="0"/>
              <a:t>를 저장한다</a:t>
            </a:r>
            <a:r>
              <a:rPr lang="en-US" altLang="ko-KR" sz="1800" dirty="0"/>
              <a:t>. </a:t>
            </a:r>
          </a:p>
          <a:p>
            <a:pPr>
              <a:lnSpc>
                <a:spcPct val="90000"/>
              </a:lnSpc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2322513" y="3592513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4178300" y="340360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08325" y="3592513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17"/>
          <p:cNvGrpSpPr/>
          <p:nvPr/>
        </p:nvGrpSpPr>
        <p:grpSpPr>
          <a:xfrm>
            <a:off x="3111054" y="3593147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346450" y="3744913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108325" y="382428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24"/>
          <p:cNvGrpSpPr/>
          <p:nvPr/>
        </p:nvGrpSpPr>
        <p:grpSpPr>
          <a:xfrm>
            <a:off x="4093716" y="3593147"/>
            <a:ext cx="1183244" cy="472777"/>
            <a:chOff x="3302000" y="1516063"/>
            <a:chExt cx="1183244" cy="472777"/>
          </a:xfrm>
          <a:solidFill>
            <a:schemeClr val="bg1"/>
          </a:solidFill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3893107" y="1700808"/>
              <a:ext cx="59213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3349625" y="378618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22513" y="5436708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4178300" y="524779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108325" y="5436708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17"/>
          <p:cNvGrpSpPr/>
          <p:nvPr/>
        </p:nvGrpSpPr>
        <p:grpSpPr>
          <a:xfrm>
            <a:off x="3111054" y="5437342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3346450" y="5589108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108325" y="566848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24"/>
          <p:cNvGrpSpPr/>
          <p:nvPr/>
        </p:nvGrpSpPr>
        <p:grpSpPr>
          <a:xfrm>
            <a:off x="4093716" y="5437342"/>
            <a:ext cx="1183244" cy="472777"/>
            <a:chOff x="3302000" y="1516063"/>
            <a:chExt cx="1183244" cy="472777"/>
          </a:xfrm>
          <a:solidFill>
            <a:schemeClr val="bg1"/>
          </a:solidFill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3893107" y="1700808"/>
              <a:ext cx="59213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3349625" y="5630383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111402" y="5452918"/>
            <a:ext cx="596121" cy="4260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15515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단순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단순 연결 리스트의 삽입</a:t>
            </a:r>
          </a:p>
          <a:p>
            <a:pPr marL="838200" lvl="1" indent="-381000">
              <a:spcBef>
                <a:spcPct val="85000"/>
              </a:spcBef>
              <a:buNone/>
            </a:pPr>
            <a:r>
              <a:rPr lang="en-US" altLang="ko-KR" sz="1800" dirty="0"/>
              <a:t>③ new</a:t>
            </a:r>
            <a:r>
              <a:rPr lang="ko-KR" altLang="en-US" sz="1800" dirty="0"/>
              <a:t>의 앞 </a:t>
            </a:r>
            <a:r>
              <a:rPr lang="ko-KR" altLang="en-US" sz="1800" dirty="0" err="1"/>
              <a:t>노드</a:t>
            </a:r>
            <a:r>
              <a:rPr lang="en-US" altLang="ko-KR" sz="1800" dirty="0"/>
              <a:t>, </a:t>
            </a:r>
            <a:r>
              <a:rPr lang="ko-KR" altLang="en-US" sz="1800" dirty="0"/>
              <a:t>즉 </a:t>
            </a:r>
            <a:r>
              <a:rPr lang="ko-KR" altLang="en-US" sz="1800" dirty="0">
                <a:solidFill>
                  <a:srgbClr val="0000CC"/>
                </a:solidFill>
                <a:latin typeface="Times New Roman" panose="02020603050405020304" pitchFamily="18" charset="0"/>
              </a:rPr>
              <a:t>“</a:t>
            </a:r>
            <a:r>
              <a:rPr lang="ko-KR" altLang="en-US" sz="1800" dirty="0">
                <a:solidFill>
                  <a:srgbClr val="0000CC"/>
                </a:solidFill>
              </a:rPr>
              <a:t>월</a:t>
            </a:r>
            <a:r>
              <a:rPr lang="ko-KR" altLang="en-US" sz="1800" dirty="0">
                <a:solidFill>
                  <a:srgbClr val="0000CC"/>
                </a:solidFill>
                <a:latin typeface="Times New Roman" panose="02020603050405020304" pitchFamily="18" charset="0"/>
              </a:rPr>
              <a:t>”</a:t>
            </a:r>
            <a:r>
              <a:rPr lang="ko-KR" altLang="en-US" sz="1800" dirty="0" err="1">
                <a:solidFill>
                  <a:srgbClr val="0000CC"/>
                </a:solidFill>
              </a:rPr>
              <a:t>노드의</a:t>
            </a:r>
            <a:r>
              <a:rPr lang="ko-KR" altLang="en-US" sz="1800" dirty="0">
                <a:solidFill>
                  <a:srgbClr val="0000CC"/>
                </a:solidFill>
              </a:rPr>
              <a:t> 링크 필드 값</a:t>
            </a:r>
            <a:r>
              <a:rPr lang="ko-KR" altLang="en-US" sz="1800" dirty="0"/>
              <a:t>을 </a:t>
            </a:r>
            <a:r>
              <a:rPr lang="en-US" altLang="ko-KR" sz="1800" dirty="0">
                <a:solidFill>
                  <a:srgbClr val="FF0000"/>
                </a:solidFill>
              </a:rPr>
              <a:t>new</a:t>
            </a:r>
            <a:r>
              <a:rPr lang="ko-KR" altLang="en-US" sz="1800" dirty="0">
                <a:solidFill>
                  <a:srgbClr val="FF0000"/>
                </a:solidFill>
              </a:rPr>
              <a:t>의 링크 필드에 </a:t>
            </a:r>
            <a:r>
              <a:rPr lang="ko-KR" altLang="en-US" sz="1800" dirty="0"/>
              <a:t>저장한다</a:t>
            </a:r>
            <a:r>
              <a:rPr lang="en-US" altLang="ko-KR" sz="1800" dirty="0"/>
              <a:t>. </a:t>
            </a: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1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lnSpc>
                <a:spcPct val="70000"/>
              </a:lnSpc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600" dirty="0"/>
          </a:p>
          <a:p>
            <a:pPr marL="838200" lvl="1" indent="-381000">
              <a:buNone/>
            </a:pPr>
            <a:endParaRPr lang="en-US" altLang="ko-KR" sz="1800" dirty="0" smtClean="0"/>
          </a:p>
          <a:p>
            <a:pPr marL="838200" lvl="1" indent="-381000">
              <a:buNone/>
            </a:pPr>
            <a:r>
              <a:rPr lang="en-US" altLang="ko-KR" sz="1800" dirty="0" smtClean="0"/>
              <a:t>④ </a:t>
            </a:r>
            <a:r>
              <a:rPr lang="en-US" altLang="ko-KR" sz="1800" dirty="0">
                <a:solidFill>
                  <a:srgbClr val="0000CC"/>
                </a:solidFill>
              </a:rPr>
              <a:t>new</a:t>
            </a:r>
            <a:r>
              <a:rPr lang="ko-KR" altLang="en-US" sz="1800" dirty="0">
                <a:solidFill>
                  <a:srgbClr val="0000CC"/>
                </a:solidFill>
              </a:rPr>
              <a:t>의 값</a:t>
            </a:r>
            <a:r>
              <a:rPr lang="en-US" altLang="ko-KR" sz="1400" dirty="0"/>
              <a:t>(new</a:t>
            </a:r>
            <a:r>
              <a:rPr lang="ko-KR" altLang="en-US" sz="1400" dirty="0"/>
              <a:t>가 가리키고 있는 새 </a:t>
            </a:r>
            <a:r>
              <a:rPr lang="ko-KR" altLang="en-US" sz="1400" dirty="0" err="1"/>
              <a:t>노드의</a:t>
            </a:r>
            <a:r>
              <a:rPr lang="ko-KR" altLang="en-US" sz="1400" dirty="0"/>
              <a:t> 주소</a:t>
            </a:r>
            <a:r>
              <a:rPr lang="en-US" altLang="ko-KR" sz="1400" dirty="0"/>
              <a:t>)</a:t>
            </a:r>
            <a:r>
              <a:rPr lang="ko-KR" altLang="en-US" sz="1800" dirty="0"/>
              <a:t>을 </a:t>
            </a:r>
            <a:r>
              <a:rPr lang="en-US" altLang="ko-KR" sz="1800" dirty="0">
                <a:solidFill>
                  <a:srgbClr val="FF0000"/>
                </a:solidFill>
              </a:rPr>
              <a:t>“</a:t>
            </a:r>
            <a:r>
              <a:rPr lang="ko-KR" altLang="en-US" sz="1800" dirty="0">
                <a:solidFill>
                  <a:srgbClr val="FF0000"/>
                </a:solidFill>
              </a:rPr>
              <a:t>월</a:t>
            </a:r>
            <a:r>
              <a:rPr lang="ko-KR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”</a:t>
            </a:r>
            <a:r>
              <a:rPr lang="ko-KR" altLang="en-US" sz="1800" dirty="0" err="1">
                <a:solidFill>
                  <a:srgbClr val="FF0000"/>
                </a:solidFill>
              </a:rPr>
              <a:t>노드의</a:t>
            </a:r>
            <a:r>
              <a:rPr lang="ko-KR" altLang="en-US" sz="1800" dirty="0">
                <a:solidFill>
                  <a:srgbClr val="FF0000"/>
                </a:solidFill>
              </a:rPr>
              <a:t> 링크 필드에 </a:t>
            </a:r>
            <a:r>
              <a:rPr lang="ko-KR" altLang="en-US" sz="1800" dirty="0"/>
              <a:t>저장한다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762125" y="2103438"/>
            <a:ext cx="6481763" cy="1944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sz="2400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578225" y="3446463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48029" y="2412047"/>
            <a:ext cx="1179512" cy="460375"/>
            <a:chOff x="6561138" y="1516063"/>
            <a:chExt cx="1179512" cy="460375"/>
          </a:xfrm>
          <a:solidFill>
            <a:schemeClr val="bg1"/>
          </a:solidFill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7177088" y="1519238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>
                  <a:latin typeface="맑은 고딕" pitchFamily="50" charset="-127"/>
                  <a:ea typeface="맑은 고딕" pitchFamily="50" charset="-127"/>
                </a:rPr>
                <a:t>null</a:t>
              </a: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561138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6561138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6561138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561138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71961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7713663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817688" y="2411413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week2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3406775" y="222250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702425" y="221932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603500" y="2411413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06229" y="2412047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2841625" y="2563813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2603500" y="264318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588891" y="2412047"/>
            <a:ext cx="1183244" cy="472777"/>
            <a:chOff x="3302000" y="1516063"/>
            <a:chExt cx="1183244" cy="472777"/>
          </a:xfrm>
          <a:solidFill>
            <a:schemeClr val="bg1"/>
          </a:solidFill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월</a:t>
              </a: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893107" y="1700808"/>
              <a:ext cx="592137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200</a:t>
              </a:r>
            </a:p>
          </p:txBody>
        </p:sp>
      </p:grp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5062538" y="2219325"/>
            <a:ext cx="874712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400" b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220841" y="2412047"/>
            <a:ext cx="1152525" cy="457200"/>
            <a:chOff x="4933950" y="1516063"/>
            <a:chExt cx="1152525" cy="457200"/>
          </a:xfrm>
          <a:solidFill>
            <a:schemeClr val="bg1"/>
          </a:solidFill>
        </p:grpSpPr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524500" y="1516063"/>
              <a:ext cx="561975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933950" y="1516063"/>
              <a:ext cx="636588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금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93395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493395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493395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5705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60864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5781675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568950" y="1765300"/>
              <a:ext cx="5143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300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68354" y="3410584"/>
            <a:ext cx="1152525" cy="457200"/>
            <a:chOff x="4081463" y="2514600"/>
            <a:chExt cx="1152525" cy="457200"/>
          </a:xfrm>
          <a:solidFill>
            <a:schemeClr val="bg1"/>
          </a:solidFill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4727575" y="2525713"/>
              <a:ext cx="503238" cy="4333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672013" y="2514600"/>
              <a:ext cx="561975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081463" y="2514600"/>
              <a:ext cx="636587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ko-KR" altLang="en-US" sz="160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</a:t>
              </a: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4081463" y="2514600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4081463" y="2971800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4081463" y="2514600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4718050" y="2514600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5233988" y="2514600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4957763" y="2681288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4210050" y="323215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916488" y="3665538"/>
            <a:ext cx="647700" cy="1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771775" y="34353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3851275" y="3629025"/>
            <a:ext cx="503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61" name="그룹 60"/>
          <p:cNvGrpSpPr>
            <a:grpSpLocks/>
          </p:cNvGrpSpPr>
          <p:nvPr/>
        </p:nvGrpSpPr>
        <p:grpSpPr bwMode="auto">
          <a:xfrm>
            <a:off x="3568700" y="3435350"/>
            <a:ext cx="519113" cy="457200"/>
            <a:chOff x="3281363" y="2540000"/>
            <a:chExt cx="519112" cy="457200"/>
          </a:xfrm>
        </p:grpSpPr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3284538" y="2540000"/>
              <a:ext cx="515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3284538" y="2997200"/>
              <a:ext cx="5159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3284538" y="25400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3800475" y="254000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519488" y="2692400"/>
              <a:ext cx="71437" cy="7143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281363" y="2771775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</a:p>
          </p:txBody>
        </p:sp>
      </p:grpSp>
      <p:sp>
        <p:nvSpPr>
          <p:cNvPr id="68" name="Line 65"/>
          <p:cNvSpPr>
            <a:spLocks noChangeShapeType="1"/>
          </p:cNvSpPr>
          <p:nvPr/>
        </p:nvSpPr>
        <p:spPr bwMode="auto">
          <a:xfrm flipV="1">
            <a:off x="5286375" y="2871788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4492625" y="26050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2844800" y="260508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>
            <a:off x="6096000" y="260508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2" name="직사각형 71"/>
          <p:cNvSpPr/>
          <p:nvPr/>
        </p:nvSpPr>
        <p:spPr bwMode="auto">
          <a:xfrm>
            <a:off x="1676400" y="4649812"/>
            <a:ext cx="6480175" cy="2089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2639566" y="5040313"/>
            <a:ext cx="503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3601591" y="6089650"/>
            <a:ext cx="503237" cy="433388"/>
          </a:xfrm>
          <a:prstGeom prst="rect">
            <a:avLst/>
          </a:prstGeom>
          <a:solidFill>
            <a:srgbClr val="FEE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76"/>
          <p:cNvSpPr>
            <a:spLocks noChangeShapeType="1"/>
          </p:cNvSpPr>
          <p:nvPr/>
        </p:nvSpPr>
        <p:spPr bwMode="auto">
          <a:xfrm>
            <a:off x="6122541" y="5237163"/>
            <a:ext cx="715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76" name="그룹 75"/>
          <p:cNvGrpSpPr>
            <a:grpSpLocks/>
          </p:cNvGrpSpPr>
          <p:nvPr/>
        </p:nvGrpSpPr>
        <p:grpSpPr bwMode="auto">
          <a:xfrm>
            <a:off x="6875016" y="5043488"/>
            <a:ext cx="1179512" cy="460375"/>
            <a:chOff x="6777038" y="4468143"/>
            <a:chExt cx="1179512" cy="460375"/>
          </a:xfrm>
        </p:grpSpPr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7392988" y="4471318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6777038" y="4468143"/>
              <a:ext cx="63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6777038" y="446814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6777038" y="492534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6777038" y="446814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7412038" y="446814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7929563" y="446814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1845816" y="5043488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week2</a:t>
            </a:r>
          </a:p>
        </p:txBody>
      </p:sp>
      <p:grpSp>
        <p:nvGrpSpPr>
          <p:cNvPr id="85" name="그룹 84"/>
          <p:cNvGrpSpPr>
            <a:grpSpLocks/>
          </p:cNvGrpSpPr>
          <p:nvPr/>
        </p:nvGrpSpPr>
        <p:grpSpPr bwMode="auto">
          <a:xfrm>
            <a:off x="3615878" y="5043488"/>
            <a:ext cx="1152525" cy="457200"/>
            <a:chOff x="3517900" y="4468143"/>
            <a:chExt cx="1152525" cy="457200"/>
          </a:xfrm>
        </p:grpSpPr>
        <p:sp>
          <p:nvSpPr>
            <p:cNvPr id="86" name="Rectangle 67"/>
            <p:cNvSpPr>
              <a:spLocks noChangeArrowheads="1"/>
            </p:cNvSpPr>
            <p:nvPr/>
          </p:nvSpPr>
          <p:spPr bwMode="auto">
            <a:xfrm>
              <a:off x="4156075" y="4484018"/>
              <a:ext cx="503238" cy="433387"/>
            </a:xfrm>
            <a:prstGeom prst="rect">
              <a:avLst/>
            </a:prstGeom>
            <a:solidFill>
              <a:srgbClr val="FEE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Rectangle 69"/>
            <p:cNvSpPr>
              <a:spLocks noChangeArrowheads="1"/>
            </p:cNvSpPr>
            <p:nvPr/>
          </p:nvSpPr>
          <p:spPr bwMode="auto">
            <a:xfrm>
              <a:off x="4106863" y="4468143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Rectangle 70"/>
            <p:cNvSpPr>
              <a:spLocks noChangeArrowheads="1"/>
            </p:cNvSpPr>
            <p:nvPr/>
          </p:nvSpPr>
          <p:spPr bwMode="auto">
            <a:xfrm>
              <a:off x="3517900" y="4468143"/>
              <a:ext cx="635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89" name="Line 71"/>
            <p:cNvSpPr>
              <a:spLocks noChangeShapeType="1"/>
            </p:cNvSpPr>
            <p:nvPr/>
          </p:nvSpPr>
          <p:spPr bwMode="auto">
            <a:xfrm>
              <a:off x="3517900" y="446814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3517900" y="492534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3517900" y="446814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4152900" y="446814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3" name="Line 75"/>
            <p:cNvSpPr>
              <a:spLocks noChangeShapeType="1"/>
            </p:cNvSpPr>
            <p:nvPr/>
          </p:nvSpPr>
          <p:spPr bwMode="auto">
            <a:xfrm>
              <a:off x="4670425" y="446814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4397375" y="4712618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3433316" y="4840288"/>
            <a:ext cx="8747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6728966" y="4837113"/>
            <a:ext cx="8747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2586143" y="5044207"/>
            <a:ext cx="563562" cy="457200"/>
            <a:chOff x="2487613" y="4252913"/>
            <a:chExt cx="563562" cy="457200"/>
          </a:xfrm>
          <a:noFill/>
        </p:grpSpPr>
        <p:sp>
          <p:nvSpPr>
            <p:cNvPr id="98" name="Rectangle 84"/>
            <p:cNvSpPr>
              <a:spLocks noChangeArrowheads="1"/>
            </p:cNvSpPr>
            <p:nvPr/>
          </p:nvSpPr>
          <p:spPr bwMode="auto">
            <a:xfrm>
              <a:off x="2487613" y="425291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Line 86"/>
            <p:cNvSpPr>
              <a:spLocks noChangeShapeType="1"/>
            </p:cNvSpPr>
            <p:nvPr/>
          </p:nvSpPr>
          <p:spPr bwMode="auto">
            <a:xfrm>
              <a:off x="2535238" y="425291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Line 87"/>
            <p:cNvSpPr>
              <a:spLocks noChangeShapeType="1"/>
            </p:cNvSpPr>
            <p:nvPr/>
          </p:nvSpPr>
          <p:spPr bwMode="auto">
            <a:xfrm>
              <a:off x="2535238" y="471011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Line 88"/>
            <p:cNvSpPr>
              <a:spLocks noChangeShapeType="1"/>
            </p:cNvSpPr>
            <p:nvPr/>
          </p:nvSpPr>
          <p:spPr bwMode="auto">
            <a:xfrm>
              <a:off x="2535238" y="425291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Line 89"/>
            <p:cNvSpPr>
              <a:spLocks noChangeShapeType="1"/>
            </p:cNvSpPr>
            <p:nvPr/>
          </p:nvSpPr>
          <p:spPr bwMode="auto">
            <a:xfrm>
              <a:off x="3051175" y="425291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Oval 91"/>
            <p:cNvSpPr>
              <a:spLocks noChangeArrowheads="1"/>
            </p:cNvSpPr>
            <p:nvPr/>
          </p:nvSpPr>
          <p:spPr bwMode="auto">
            <a:xfrm>
              <a:off x="2770188" y="4405313"/>
              <a:ext cx="71437" cy="7143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Rectangle 95"/>
            <p:cNvSpPr>
              <a:spLocks noChangeArrowheads="1"/>
            </p:cNvSpPr>
            <p:nvPr/>
          </p:nvSpPr>
          <p:spPr bwMode="auto">
            <a:xfrm>
              <a:off x="2532063" y="4484688"/>
              <a:ext cx="514350" cy="1666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sp>
        <p:nvSpPr>
          <p:cNvPr id="105" name="Rectangle 96"/>
          <p:cNvSpPr>
            <a:spLocks noChangeArrowheads="1"/>
          </p:cNvSpPr>
          <p:nvPr/>
        </p:nvSpPr>
        <p:spPr bwMode="auto">
          <a:xfrm>
            <a:off x="4166741" y="5084763"/>
            <a:ext cx="647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150</a:t>
            </a:r>
          </a:p>
        </p:txBody>
      </p:sp>
      <p:grpSp>
        <p:nvGrpSpPr>
          <p:cNvPr id="106" name="Group 97"/>
          <p:cNvGrpSpPr>
            <a:grpSpLocks/>
          </p:cNvGrpSpPr>
          <p:nvPr/>
        </p:nvGrpSpPr>
        <p:grpSpPr bwMode="auto">
          <a:xfrm>
            <a:off x="5089078" y="4835525"/>
            <a:ext cx="1311275" cy="665163"/>
            <a:chOff x="2509" y="1059"/>
            <a:chExt cx="826" cy="419"/>
          </a:xfrm>
        </p:grpSpPr>
        <p:sp>
          <p:nvSpPr>
            <p:cNvPr id="107" name="Rectangle 98"/>
            <p:cNvSpPr>
              <a:spLocks noChangeArrowheads="1"/>
            </p:cNvSpPr>
            <p:nvPr/>
          </p:nvSpPr>
          <p:spPr bwMode="auto">
            <a:xfrm>
              <a:off x="2981" y="1190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9"/>
            <p:cNvSpPr>
              <a:spLocks noChangeArrowheads="1"/>
            </p:cNvSpPr>
            <p:nvPr/>
          </p:nvSpPr>
          <p:spPr bwMode="auto">
            <a:xfrm>
              <a:off x="2609" y="119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</a:p>
          </p:txBody>
        </p:sp>
        <p:sp>
          <p:nvSpPr>
            <p:cNvPr id="109" name="Line 100"/>
            <p:cNvSpPr>
              <a:spLocks noChangeShapeType="1"/>
            </p:cNvSpPr>
            <p:nvPr/>
          </p:nvSpPr>
          <p:spPr bwMode="auto">
            <a:xfrm>
              <a:off x="2609" y="1190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0" name="Line 101"/>
            <p:cNvSpPr>
              <a:spLocks noChangeShapeType="1"/>
            </p:cNvSpPr>
            <p:nvPr/>
          </p:nvSpPr>
          <p:spPr bwMode="auto">
            <a:xfrm>
              <a:off x="2609" y="1478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1" name="Line 102"/>
            <p:cNvSpPr>
              <a:spLocks noChangeShapeType="1"/>
            </p:cNvSpPr>
            <p:nvPr/>
          </p:nvSpPr>
          <p:spPr bwMode="auto">
            <a:xfrm>
              <a:off x="2609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2" name="Line 103"/>
            <p:cNvSpPr>
              <a:spLocks noChangeShapeType="1"/>
            </p:cNvSpPr>
            <p:nvPr/>
          </p:nvSpPr>
          <p:spPr bwMode="auto">
            <a:xfrm>
              <a:off x="3010" y="119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3" name="Line 104"/>
            <p:cNvSpPr>
              <a:spLocks noChangeShapeType="1"/>
            </p:cNvSpPr>
            <p:nvPr/>
          </p:nvSpPr>
          <p:spPr bwMode="auto">
            <a:xfrm>
              <a:off x="3335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4" name="Oval 105"/>
            <p:cNvSpPr>
              <a:spLocks noChangeArrowheads="1"/>
            </p:cNvSpPr>
            <p:nvPr/>
          </p:nvSpPr>
          <p:spPr bwMode="auto">
            <a:xfrm>
              <a:off x="3161" y="1295"/>
              <a:ext cx="45" cy="4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Rectangle 106"/>
            <p:cNvSpPr>
              <a:spLocks noChangeArrowheads="1"/>
            </p:cNvSpPr>
            <p:nvPr/>
          </p:nvSpPr>
          <p:spPr bwMode="auto">
            <a:xfrm>
              <a:off x="2509" y="1059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16" name="Rectangle 107"/>
            <p:cNvSpPr>
              <a:spLocks noChangeArrowheads="1"/>
            </p:cNvSpPr>
            <p:nvPr/>
          </p:nvSpPr>
          <p:spPr bwMode="auto">
            <a:xfrm>
              <a:off x="3009" y="13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117" name="Group 108"/>
          <p:cNvGrpSpPr>
            <a:grpSpLocks/>
          </p:cNvGrpSpPr>
          <p:nvPr/>
        </p:nvGrpSpPr>
        <p:grpSpPr bwMode="auto">
          <a:xfrm>
            <a:off x="4236591" y="5849938"/>
            <a:ext cx="1311275" cy="649287"/>
            <a:chOff x="2509" y="1069"/>
            <a:chExt cx="826" cy="409"/>
          </a:xfrm>
        </p:grpSpPr>
        <p:sp>
          <p:nvSpPr>
            <p:cNvPr id="118" name="Rectangle 109"/>
            <p:cNvSpPr>
              <a:spLocks noChangeArrowheads="1"/>
            </p:cNvSpPr>
            <p:nvPr/>
          </p:nvSpPr>
          <p:spPr bwMode="auto">
            <a:xfrm>
              <a:off x="2981" y="1190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10"/>
            <p:cNvSpPr>
              <a:spLocks noChangeArrowheads="1"/>
            </p:cNvSpPr>
            <p:nvPr/>
          </p:nvSpPr>
          <p:spPr bwMode="auto">
            <a:xfrm>
              <a:off x="2609" y="119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sp>
          <p:nvSpPr>
            <p:cNvPr id="120" name="Line 111"/>
            <p:cNvSpPr>
              <a:spLocks noChangeShapeType="1"/>
            </p:cNvSpPr>
            <p:nvPr/>
          </p:nvSpPr>
          <p:spPr bwMode="auto">
            <a:xfrm>
              <a:off x="2609" y="1190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1" name="Line 112"/>
            <p:cNvSpPr>
              <a:spLocks noChangeShapeType="1"/>
            </p:cNvSpPr>
            <p:nvPr/>
          </p:nvSpPr>
          <p:spPr bwMode="auto">
            <a:xfrm>
              <a:off x="2609" y="1478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2" name="Line 113"/>
            <p:cNvSpPr>
              <a:spLocks noChangeShapeType="1"/>
            </p:cNvSpPr>
            <p:nvPr/>
          </p:nvSpPr>
          <p:spPr bwMode="auto">
            <a:xfrm>
              <a:off x="2609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3" name="Line 114"/>
            <p:cNvSpPr>
              <a:spLocks noChangeShapeType="1"/>
            </p:cNvSpPr>
            <p:nvPr/>
          </p:nvSpPr>
          <p:spPr bwMode="auto">
            <a:xfrm>
              <a:off x="3010" y="119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4" name="Line 115"/>
            <p:cNvSpPr>
              <a:spLocks noChangeShapeType="1"/>
            </p:cNvSpPr>
            <p:nvPr/>
          </p:nvSpPr>
          <p:spPr bwMode="auto">
            <a:xfrm>
              <a:off x="3335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5" name="Oval 116"/>
            <p:cNvSpPr>
              <a:spLocks noChangeArrowheads="1"/>
            </p:cNvSpPr>
            <p:nvPr/>
          </p:nvSpPr>
          <p:spPr bwMode="auto">
            <a:xfrm>
              <a:off x="3161" y="1295"/>
              <a:ext cx="45" cy="4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17"/>
            <p:cNvSpPr>
              <a:spLocks noChangeArrowheads="1"/>
            </p:cNvSpPr>
            <p:nvPr/>
          </p:nvSpPr>
          <p:spPr bwMode="auto">
            <a:xfrm>
              <a:off x="2509" y="1069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27" name="Rectangle 118"/>
            <p:cNvSpPr>
              <a:spLocks noChangeArrowheads="1"/>
            </p:cNvSpPr>
            <p:nvPr/>
          </p:nvSpPr>
          <p:spPr bwMode="auto">
            <a:xfrm>
              <a:off x="3009" y="13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sp>
        <p:nvSpPr>
          <p:cNvPr id="128" name="Rectangle 119"/>
          <p:cNvSpPr>
            <a:spLocks noChangeArrowheads="1"/>
          </p:cNvSpPr>
          <p:nvPr/>
        </p:nvSpPr>
        <p:spPr bwMode="auto">
          <a:xfrm>
            <a:off x="3550791" y="6067425"/>
            <a:ext cx="56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Rectangle 120"/>
          <p:cNvSpPr>
            <a:spLocks noChangeArrowheads="1"/>
          </p:cNvSpPr>
          <p:nvPr/>
        </p:nvSpPr>
        <p:spPr bwMode="auto">
          <a:xfrm>
            <a:off x="2798316" y="606742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grpSp>
        <p:nvGrpSpPr>
          <p:cNvPr id="130" name="그룹 129"/>
          <p:cNvGrpSpPr>
            <a:grpSpLocks/>
          </p:cNvGrpSpPr>
          <p:nvPr/>
        </p:nvGrpSpPr>
        <p:grpSpPr bwMode="auto">
          <a:xfrm>
            <a:off x="3598416" y="6067425"/>
            <a:ext cx="515937" cy="457200"/>
            <a:chOff x="3500438" y="5276850"/>
            <a:chExt cx="515937" cy="457200"/>
          </a:xfrm>
        </p:grpSpPr>
        <p:sp>
          <p:nvSpPr>
            <p:cNvPr id="131" name="Line 121"/>
            <p:cNvSpPr>
              <a:spLocks noChangeShapeType="1"/>
            </p:cNvSpPr>
            <p:nvPr/>
          </p:nvSpPr>
          <p:spPr bwMode="auto">
            <a:xfrm>
              <a:off x="3500438" y="5276850"/>
              <a:ext cx="515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2" name="Line 122"/>
            <p:cNvSpPr>
              <a:spLocks noChangeShapeType="1"/>
            </p:cNvSpPr>
            <p:nvPr/>
          </p:nvSpPr>
          <p:spPr bwMode="auto">
            <a:xfrm>
              <a:off x="3500438" y="5734050"/>
              <a:ext cx="5159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3" name="Line 123"/>
            <p:cNvSpPr>
              <a:spLocks noChangeShapeType="1"/>
            </p:cNvSpPr>
            <p:nvPr/>
          </p:nvSpPr>
          <p:spPr bwMode="auto">
            <a:xfrm>
              <a:off x="3500438" y="527685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4" name="Line 124"/>
            <p:cNvSpPr>
              <a:spLocks noChangeShapeType="1"/>
            </p:cNvSpPr>
            <p:nvPr/>
          </p:nvSpPr>
          <p:spPr bwMode="auto">
            <a:xfrm>
              <a:off x="4016375" y="5276850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35" name="Line 125"/>
          <p:cNvSpPr>
            <a:spLocks noChangeShapeType="1"/>
          </p:cNvSpPr>
          <p:nvPr/>
        </p:nvSpPr>
        <p:spPr bwMode="auto">
          <a:xfrm>
            <a:off x="3877816" y="6261100"/>
            <a:ext cx="5032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6" name="Oval 126"/>
          <p:cNvSpPr>
            <a:spLocks noChangeArrowheads="1"/>
          </p:cNvSpPr>
          <p:nvPr/>
        </p:nvSpPr>
        <p:spPr bwMode="auto">
          <a:xfrm>
            <a:off x="3833366" y="6219825"/>
            <a:ext cx="71437" cy="714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Rectangle 127"/>
          <p:cNvSpPr>
            <a:spLocks noChangeArrowheads="1"/>
          </p:cNvSpPr>
          <p:nvPr/>
        </p:nvSpPr>
        <p:spPr bwMode="auto">
          <a:xfrm>
            <a:off x="3580953" y="6308725"/>
            <a:ext cx="5857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150</a:t>
            </a:r>
          </a:p>
        </p:txBody>
      </p:sp>
      <p:sp>
        <p:nvSpPr>
          <p:cNvPr id="138" name="Line 129"/>
          <p:cNvSpPr>
            <a:spLocks noChangeShapeType="1"/>
          </p:cNvSpPr>
          <p:nvPr/>
        </p:nvSpPr>
        <p:spPr bwMode="auto">
          <a:xfrm>
            <a:off x="4525516" y="5364163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9" name="Line 90"/>
          <p:cNvSpPr>
            <a:spLocks noChangeShapeType="1"/>
          </p:cNvSpPr>
          <p:nvPr/>
        </p:nvSpPr>
        <p:spPr bwMode="auto">
          <a:xfrm>
            <a:off x="2871341" y="5237163"/>
            <a:ext cx="715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0" name="Line 128"/>
          <p:cNvSpPr>
            <a:spLocks noChangeShapeType="1"/>
          </p:cNvSpPr>
          <p:nvPr/>
        </p:nvSpPr>
        <p:spPr bwMode="auto">
          <a:xfrm flipV="1">
            <a:off x="5312916" y="55038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단순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단순 연결 리스트의 삭제</a:t>
            </a:r>
          </a:p>
          <a:p>
            <a:pPr lvl="1">
              <a:defRPr/>
            </a:pPr>
            <a:r>
              <a:rPr lang="ko-KR" altLang="en-US" dirty="0"/>
              <a:t>리스트 </a:t>
            </a:r>
            <a:r>
              <a:rPr lang="en-US" altLang="ko-KR" dirty="0"/>
              <a:t>week2=(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에서 원소 “수” 삭제하기</a:t>
            </a:r>
          </a:p>
          <a:p>
            <a:pPr marL="838200" lvl="1" indent="-381000">
              <a:spcBef>
                <a:spcPct val="85000"/>
              </a:spcBef>
              <a:buNone/>
              <a:defRPr/>
            </a:pPr>
            <a:r>
              <a:rPr lang="ko-KR" altLang="en-US" sz="1800" dirty="0"/>
              <a:t>①</a:t>
            </a:r>
            <a:r>
              <a:rPr lang="ko-KR" altLang="en-US" sz="1800" dirty="0">
                <a:latin typeface="Times New Roman" pitchFamily="18" charset="0"/>
              </a:rPr>
              <a:t> </a:t>
            </a:r>
            <a:r>
              <a:rPr lang="ko-KR" altLang="en-US" sz="1800" dirty="0"/>
              <a:t> 삭제할 원소의 앞 </a:t>
            </a:r>
            <a:r>
              <a:rPr lang="ko-KR" altLang="en-US" sz="1800" dirty="0" err="1"/>
              <a:t>노드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선행자</a:t>
            </a:r>
            <a:r>
              <a:rPr lang="en-US" altLang="ko-KR" sz="1800" dirty="0"/>
              <a:t>)</a:t>
            </a:r>
            <a:r>
              <a:rPr lang="ko-KR" altLang="en-US" sz="1800" dirty="0"/>
              <a:t>를 찾는다</a:t>
            </a:r>
            <a:r>
              <a:rPr lang="en-US" altLang="ko-KR" sz="1800" dirty="0"/>
              <a:t>. </a:t>
            </a:r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2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r>
              <a:rPr lang="en-US" altLang="ko-KR" sz="1800" dirty="0" smtClean="0"/>
              <a:t>② </a:t>
            </a:r>
            <a:r>
              <a:rPr lang="ko-KR" altLang="en-US" sz="1800" dirty="0">
                <a:solidFill>
                  <a:srgbClr val="0000CC"/>
                </a:solidFill>
              </a:rPr>
              <a:t>삭제할 원소 </a:t>
            </a:r>
            <a:r>
              <a:rPr lang="ko-KR" altLang="en-US" sz="1800" dirty="0">
                <a:solidFill>
                  <a:srgbClr val="0000CC"/>
                </a:solidFill>
                <a:latin typeface="Times New Roman" pitchFamily="18" charset="0"/>
              </a:rPr>
              <a:t>“</a:t>
            </a:r>
            <a:r>
              <a:rPr lang="ko-KR" altLang="en-US" sz="1800" dirty="0">
                <a:solidFill>
                  <a:srgbClr val="0000CC"/>
                </a:solidFill>
              </a:rPr>
              <a:t>수</a:t>
            </a:r>
            <a:r>
              <a:rPr lang="ko-KR" altLang="en-US" sz="1800" dirty="0">
                <a:solidFill>
                  <a:srgbClr val="0000CC"/>
                </a:solidFill>
                <a:latin typeface="Times New Roman" pitchFamily="18" charset="0"/>
              </a:rPr>
              <a:t>”</a:t>
            </a:r>
            <a:r>
              <a:rPr lang="ko-KR" altLang="en-US" sz="1800" dirty="0">
                <a:solidFill>
                  <a:srgbClr val="0000CC"/>
                </a:solidFill>
              </a:rPr>
              <a:t>의 링크 필드 값을 </a:t>
            </a:r>
            <a:r>
              <a:rPr lang="ko-KR" altLang="en-US" sz="1800" dirty="0">
                <a:solidFill>
                  <a:srgbClr val="FF0000"/>
                </a:solidFill>
              </a:rPr>
              <a:t>앞 </a:t>
            </a:r>
            <a:r>
              <a:rPr lang="ko-KR" altLang="en-US" sz="1800" dirty="0" err="1">
                <a:solidFill>
                  <a:srgbClr val="FF0000"/>
                </a:solidFill>
              </a:rPr>
              <a:t>노드의</a:t>
            </a:r>
            <a:r>
              <a:rPr lang="ko-KR" altLang="en-US" sz="1800" dirty="0">
                <a:solidFill>
                  <a:srgbClr val="FF0000"/>
                </a:solidFill>
              </a:rPr>
              <a:t> 링크 필드에</a:t>
            </a:r>
            <a:r>
              <a:rPr lang="en-US" altLang="ko-KR" sz="1800" dirty="0"/>
              <a:t> </a:t>
            </a:r>
            <a:r>
              <a:rPr lang="ko-KR" altLang="en-US" sz="1800" dirty="0"/>
              <a:t>저장한다</a:t>
            </a:r>
            <a:r>
              <a:rPr lang="en-US" altLang="ko-KR" sz="1800" dirty="0"/>
              <a:t>.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446213" y="5006975"/>
            <a:ext cx="8280400" cy="1517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562850" y="5461000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6" name="그룹 6"/>
          <p:cNvGrpSpPr>
            <a:grpSpLocks/>
          </p:cNvGrpSpPr>
          <p:nvPr/>
        </p:nvGrpSpPr>
        <p:grpSpPr bwMode="auto">
          <a:xfrm>
            <a:off x="8315325" y="5267325"/>
            <a:ext cx="1179513" cy="460375"/>
            <a:chOff x="7553325" y="4697413"/>
            <a:chExt cx="1179513" cy="460375"/>
          </a:xfrm>
        </p:grpSpPr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8169275" y="4700588"/>
              <a:ext cx="563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7553325" y="4697413"/>
              <a:ext cx="63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7553325" y="469741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7553325" y="515461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755332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188325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8705850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589088" y="5267325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week2</a:t>
            </a: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2582863" y="5461000"/>
            <a:ext cx="715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16" name="그룹 16"/>
          <p:cNvGrpSpPr>
            <a:grpSpLocks/>
          </p:cNvGrpSpPr>
          <p:nvPr/>
        </p:nvGrpSpPr>
        <p:grpSpPr bwMode="auto">
          <a:xfrm>
            <a:off x="3327400" y="5267325"/>
            <a:ext cx="1152525" cy="457200"/>
            <a:chOff x="2565400" y="4697413"/>
            <a:chExt cx="1152525" cy="457200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154363" y="4697413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565400" y="4697413"/>
              <a:ext cx="1143000" cy="457200"/>
            </a:xfrm>
            <a:prstGeom prst="rect">
              <a:avLst/>
            </a:prstGeom>
            <a:solidFill>
              <a:srgbClr val="FED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565400" y="469741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2565400" y="515461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2565400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3200400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71792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3444875" y="4852988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144838" y="5078413"/>
            <a:ext cx="8747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8169275" y="508952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grpSp>
        <p:nvGrpSpPr>
          <p:cNvPr id="27" name="그룹 27"/>
          <p:cNvGrpSpPr>
            <a:grpSpLocks/>
          </p:cNvGrpSpPr>
          <p:nvPr/>
        </p:nvGrpSpPr>
        <p:grpSpPr bwMode="auto">
          <a:xfrm>
            <a:off x="2297113" y="5267325"/>
            <a:ext cx="563562" cy="457200"/>
            <a:chOff x="1535113" y="4697413"/>
            <a:chExt cx="563562" cy="457200"/>
          </a:xfrm>
        </p:grpSpPr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535113" y="4697413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582738" y="4697413"/>
              <a:ext cx="515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582738" y="5154613"/>
              <a:ext cx="5159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582738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67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1817688" y="4849813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579563" y="492918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894138" y="5510213"/>
            <a:ext cx="6016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529388" y="5089525"/>
            <a:ext cx="1311275" cy="635000"/>
            <a:chOff x="2509" y="1078"/>
            <a:chExt cx="826" cy="400"/>
          </a:xfrm>
        </p:grpSpPr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981" y="1190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609" y="119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609" y="1190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609" y="1478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609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010" y="119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35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161" y="1295"/>
              <a:ext cx="45" cy="4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509" y="1078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009" y="13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47" name="그룹 47"/>
          <p:cNvGrpSpPr>
            <a:grpSpLocks/>
          </p:cNvGrpSpPr>
          <p:nvPr/>
        </p:nvGrpSpPr>
        <p:grpSpPr bwMode="auto">
          <a:xfrm>
            <a:off x="4851400" y="5708650"/>
            <a:ext cx="1311275" cy="657225"/>
            <a:chOff x="4089400" y="5138738"/>
            <a:chExt cx="1311275" cy="657225"/>
          </a:xfrm>
        </p:grpSpPr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838700" y="5338763"/>
              <a:ext cx="561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4248150" y="5338763"/>
              <a:ext cx="636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248150" y="5338763"/>
              <a:ext cx="1152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4248150" y="5795963"/>
              <a:ext cx="1152525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4248150" y="5338763"/>
              <a:ext cx="0" cy="4572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4884738" y="533876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5400675" y="5338763"/>
              <a:ext cx="0" cy="4572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5124450" y="5494338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089400" y="5138738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564188" y="6086475"/>
            <a:ext cx="6254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4275138" y="5453063"/>
            <a:ext cx="2389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V="1">
            <a:off x="5943600" y="5573713"/>
            <a:ext cx="685800" cy="515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1" name="직사각형 60"/>
          <p:cNvSpPr/>
          <p:nvPr/>
        </p:nvSpPr>
        <p:spPr bwMode="auto">
          <a:xfrm>
            <a:off x="1446213" y="3228780"/>
            <a:ext cx="8280400" cy="8574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7562850" y="3682805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63" name="그룹 6"/>
          <p:cNvGrpSpPr>
            <a:grpSpLocks/>
          </p:cNvGrpSpPr>
          <p:nvPr/>
        </p:nvGrpSpPr>
        <p:grpSpPr bwMode="auto">
          <a:xfrm>
            <a:off x="8315325" y="3489130"/>
            <a:ext cx="1179513" cy="460375"/>
            <a:chOff x="7553325" y="4697413"/>
            <a:chExt cx="1179513" cy="460375"/>
          </a:xfrm>
        </p:grpSpPr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8169275" y="4700588"/>
              <a:ext cx="563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7553325" y="4697413"/>
              <a:ext cx="63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7553325" y="469741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7553325" y="515461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755332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>
              <a:off x="8188325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8705850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71" name="Rectangle 22"/>
          <p:cNvSpPr>
            <a:spLocks noChangeArrowheads="1"/>
          </p:cNvSpPr>
          <p:nvPr/>
        </p:nvSpPr>
        <p:spPr bwMode="auto">
          <a:xfrm>
            <a:off x="1589088" y="348913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week2</a:t>
            </a:r>
          </a:p>
        </p:txBody>
      </p:sp>
      <p:sp>
        <p:nvSpPr>
          <p:cNvPr id="72" name="Line 27"/>
          <p:cNvSpPr>
            <a:spLocks noChangeShapeType="1"/>
          </p:cNvSpPr>
          <p:nvPr/>
        </p:nvSpPr>
        <p:spPr bwMode="auto">
          <a:xfrm>
            <a:off x="2582863" y="3682805"/>
            <a:ext cx="715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73" name="그룹 16"/>
          <p:cNvGrpSpPr>
            <a:grpSpLocks/>
          </p:cNvGrpSpPr>
          <p:nvPr/>
        </p:nvGrpSpPr>
        <p:grpSpPr bwMode="auto">
          <a:xfrm>
            <a:off x="3327400" y="3489130"/>
            <a:ext cx="1152525" cy="457200"/>
            <a:chOff x="2565400" y="4697413"/>
            <a:chExt cx="1152525" cy="457200"/>
          </a:xfrm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3154363" y="4697413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2565400" y="4697413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2565400" y="4697413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2565400" y="5154613"/>
              <a:ext cx="1152525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2565400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3200400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371792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3444875" y="4852988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3144838" y="3300218"/>
            <a:ext cx="8747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8169275" y="331133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grpSp>
        <p:nvGrpSpPr>
          <p:cNvPr id="84" name="그룹 27"/>
          <p:cNvGrpSpPr>
            <a:grpSpLocks/>
          </p:cNvGrpSpPr>
          <p:nvPr/>
        </p:nvGrpSpPr>
        <p:grpSpPr bwMode="auto">
          <a:xfrm>
            <a:off x="2297113" y="3489130"/>
            <a:ext cx="563562" cy="457200"/>
            <a:chOff x="1535113" y="4697413"/>
            <a:chExt cx="563562" cy="457200"/>
          </a:xfrm>
        </p:grpSpPr>
        <p:sp>
          <p:nvSpPr>
            <p:cNvPr id="85" name="Rectangle 21"/>
            <p:cNvSpPr>
              <a:spLocks noChangeArrowheads="1"/>
            </p:cNvSpPr>
            <p:nvPr/>
          </p:nvSpPr>
          <p:spPr bwMode="auto">
            <a:xfrm>
              <a:off x="1535113" y="4697413"/>
              <a:ext cx="5635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82738" y="4697413"/>
              <a:ext cx="515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>
              <a:off x="1582738" y="5154613"/>
              <a:ext cx="5159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>
              <a:off x="1582738" y="4697413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>
              <a:off x="2098675" y="4697413"/>
              <a:ext cx="0" cy="4572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1817688" y="4849813"/>
              <a:ext cx="71437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1579563" y="492918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3894138" y="3732018"/>
            <a:ext cx="6016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altLang="ko-KR" sz="1400" b="1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</a:p>
        </p:txBody>
      </p:sp>
      <p:grpSp>
        <p:nvGrpSpPr>
          <p:cNvPr id="93" name="Group 34"/>
          <p:cNvGrpSpPr>
            <a:grpSpLocks/>
          </p:cNvGrpSpPr>
          <p:nvPr/>
        </p:nvGrpSpPr>
        <p:grpSpPr bwMode="auto">
          <a:xfrm>
            <a:off x="6529388" y="3311330"/>
            <a:ext cx="1311275" cy="635000"/>
            <a:chOff x="2509" y="1078"/>
            <a:chExt cx="826" cy="400"/>
          </a:xfrm>
        </p:grpSpPr>
        <p:sp>
          <p:nvSpPr>
            <p:cNvPr id="94" name="Rectangle 35"/>
            <p:cNvSpPr>
              <a:spLocks noChangeArrowheads="1"/>
            </p:cNvSpPr>
            <p:nvPr/>
          </p:nvSpPr>
          <p:spPr bwMode="auto">
            <a:xfrm>
              <a:off x="2981" y="1190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2609" y="1190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>
              <a:off x="2609" y="1190"/>
              <a:ext cx="72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2609" y="1478"/>
              <a:ext cx="726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8" name="Line 39"/>
            <p:cNvSpPr>
              <a:spLocks noChangeShapeType="1"/>
            </p:cNvSpPr>
            <p:nvPr/>
          </p:nvSpPr>
          <p:spPr bwMode="auto">
            <a:xfrm>
              <a:off x="2609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>
              <a:off x="3010" y="1190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3335" y="1190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3161" y="1295"/>
              <a:ext cx="45" cy="4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2509" y="1078"/>
              <a:ext cx="55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3009" y="13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104" name="그룹 47"/>
          <p:cNvGrpSpPr>
            <a:grpSpLocks/>
          </p:cNvGrpSpPr>
          <p:nvPr/>
        </p:nvGrpSpPr>
        <p:grpSpPr bwMode="auto">
          <a:xfrm>
            <a:off x="4851400" y="3292280"/>
            <a:ext cx="1311275" cy="657225"/>
            <a:chOff x="4089400" y="5138738"/>
            <a:chExt cx="1311275" cy="657225"/>
          </a:xfrm>
        </p:grpSpPr>
        <p:sp>
          <p:nvSpPr>
            <p:cNvPr id="105" name="Rectangle 45"/>
            <p:cNvSpPr>
              <a:spLocks noChangeArrowheads="1"/>
            </p:cNvSpPr>
            <p:nvPr/>
          </p:nvSpPr>
          <p:spPr bwMode="auto">
            <a:xfrm>
              <a:off x="4838700" y="5338763"/>
              <a:ext cx="561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Rectangle 46"/>
            <p:cNvSpPr>
              <a:spLocks noChangeArrowheads="1"/>
            </p:cNvSpPr>
            <p:nvPr/>
          </p:nvSpPr>
          <p:spPr bwMode="auto">
            <a:xfrm>
              <a:off x="4248150" y="5338763"/>
              <a:ext cx="6365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6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sp>
          <p:nvSpPr>
            <p:cNvPr id="107" name="Line 47"/>
            <p:cNvSpPr>
              <a:spLocks noChangeShapeType="1"/>
            </p:cNvSpPr>
            <p:nvPr/>
          </p:nvSpPr>
          <p:spPr bwMode="auto">
            <a:xfrm>
              <a:off x="4248150" y="5338763"/>
              <a:ext cx="1152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8" name="Line 48"/>
            <p:cNvSpPr>
              <a:spLocks noChangeShapeType="1"/>
            </p:cNvSpPr>
            <p:nvPr/>
          </p:nvSpPr>
          <p:spPr bwMode="auto">
            <a:xfrm>
              <a:off x="4248150" y="5795963"/>
              <a:ext cx="1152525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9" name="Line 49"/>
            <p:cNvSpPr>
              <a:spLocks noChangeShapeType="1"/>
            </p:cNvSpPr>
            <p:nvPr/>
          </p:nvSpPr>
          <p:spPr bwMode="auto">
            <a:xfrm>
              <a:off x="4248150" y="5338763"/>
              <a:ext cx="0" cy="4572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0" name="Line 50"/>
            <p:cNvSpPr>
              <a:spLocks noChangeShapeType="1"/>
            </p:cNvSpPr>
            <p:nvPr/>
          </p:nvSpPr>
          <p:spPr bwMode="auto">
            <a:xfrm>
              <a:off x="4884738" y="533876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1" name="Line 51"/>
            <p:cNvSpPr>
              <a:spLocks noChangeShapeType="1"/>
            </p:cNvSpPr>
            <p:nvPr/>
          </p:nvSpPr>
          <p:spPr bwMode="auto">
            <a:xfrm>
              <a:off x="5400675" y="5338763"/>
              <a:ext cx="0" cy="4572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2" name="Oval 52"/>
            <p:cNvSpPr>
              <a:spLocks noChangeArrowheads="1"/>
            </p:cNvSpPr>
            <p:nvPr/>
          </p:nvSpPr>
          <p:spPr bwMode="auto">
            <a:xfrm>
              <a:off x="5124450" y="5494338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53"/>
            <p:cNvSpPr>
              <a:spLocks noChangeArrowheads="1"/>
            </p:cNvSpPr>
            <p:nvPr/>
          </p:nvSpPr>
          <p:spPr bwMode="auto">
            <a:xfrm>
              <a:off x="4089400" y="5138738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sp>
        <p:nvSpPr>
          <p:cNvPr id="114" name="Rectangle 54"/>
          <p:cNvSpPr>
            <a:spLocks noChangeArrowheads="1"/>
          </p:cNvSpPr>
          <p:nvPr/>
        </p:nvSpPr>
        <p:spPr bwMode="auto">
          <a:xfrm>
            <a:off x="5590381" y="3727256"/>
            <a:ext cx="6254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16" name="Line 56"/>
          <p:cNvSpPr>
            <a:spLocks noChangeShapeType="1"/>
          </p:cNvSpPr>
          <p:nvPr/>
        </p:nvSpPr>
        <p:spPr bwMode="auto">
          <a:xfrm>
            <a:off x="5976938" y="3693919"/>
            <a:ext cx="717548" cy="31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7" name="Line 27"/>
          <p:cNvSpPr>
            <a:spLocks noChangeShapeType="1"/>
          </p:cNvSpPr>
          <p:nvPr/>
        </p:nvSpPr>
        <p:spPr bwMode="auto">
          <a:xfrm>
            <a:off x="4294188" y="3691537"/>
            <a:ext cx="715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13" y="2592804"/>
            <a:ext cx="2533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단순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실습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Linked list </a:t>
            </a:r>
            <a:r>
              <a:rPr lang="ko-KR" altLang="en-US" dirty="0" smtClean="0">
                <a:latin typeface="+mn-ea"/>
              </a:rPr>
              <a:t>삽입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삭제를 구현하시요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 생성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중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 연결리스트로 연결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연결리스트에 삽입하기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연결리스트에 삭제하기</a:t>
            </a:r>
            <a:endParaRPr lang="ko-KR" altLang="en-US" dirty="0">
              <a:latin typeface="+mn-ea"/>
            </a:endParaRPr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4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 smtClean="0">
                <a:solidFill>
                  <a:prstClr val="black"/>
                </a:solidFill>
              </a:rPr>
              <a:t>(</a:t>
            </a:r>
            <a:r>
              <a:rPr lang="ko-KR" altLang="en-US" sz="3600" dirty="0" smtClean="0">
                <a:solidFill>
                  <a:prstClr val="black"/>
                </a:solidFill>
              </a:rPr>
              <a:t>원형 </a:t>
            </a:r>
            <a:r>
              <a:rPr lang="ko-KR" altLang="en-US" sz="3600" dirty="0">
                <a:solidFill>
                  <a:prstClr val="black"/>
                </a:solidFill>
              </a:rPr>
              <a:t>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원형 연결 리스트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(circular linked list)</a:t>
            </a:r>
          </a:p>
          <a:p>
            <a:pPr lvl="1"/>
            <a:r>
              <a:rPr lang="ko-KR" altLang="en-US" dirty="0"/>
              <a:t>단순 연결 리스트에서 마지막 </a:t>
            </a:r>
            <a:r>
              <a:rPr lang="ko-KR" altLang="en-US" dirty="0" err="1"/>
              <a:t>노드가</a:t>
            </a:r>
            <a:r>
              <a:rPr lang="ko-KR" altLang="en-US" dirty="0"/>
              <a:t> 리스트의 첫 번째 </a:t>
            </a:r>
            <a:r>
              <a:rPr lang="ko-KR" altLang="en-US" dirty="0" err="1"/>
              <a:t>노드를</a:t>
            </a:r>
            <a:r>
              <a:rPr lang="ko-KR" altLang="en-US" dirty="0"/>
              <a:t> 가리키게 하여 리스트의 구조를 원형으로 만든 연결 리스트</a:t>
            </a:r>
          </a:p>
          <a:p>
            <a:pPr lvl="2"/>
            <a:r>
              <a:rPr lang="ko-KR" altLang="en-US" dirty="0"/>
              <a:t>단순 연결 리스트의 마지막 </a:t>
            </a:r>
            <a:r>
              <a:rPr lang="ko-KR" altLang="en-US" dirty="0" err="1"/>
              <a:t>노드의</a:t>
            </a:r>
            <a:r>
              <a:rPr lang="ko-KR" altLang="en-US" dirty="0"/>
              <a:t> 링크 필드에 첫 번째 </a:t>
            </a:r>
            <a:r>
              <a:rPr lang="ko-KR" altLang="en-US" dirty="0" err="1"/>
              <a:t>노드의</a:t>
            </a:r>
            <a:r>
              <a:rPr lang="ko-KR" altLang="en-US" dirty="0"/>
              <a:t> 주소를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저장하여 구성 </a:t>
            </a:r>
          </a:p>
          <a:p>
            <a:pPr lvl="2"/>
            <a:r>
              <a:rPr lang="ko-KR" altLang="en-US" dirty="0"/>
              <a:t>링크를 따라 계속 순회하면 이전 </a:t>
            </a:r>
            <a:r>
              <a:rPr lang="ko-KR" altLang="en-US" dirty="0" err="1"/>
              <a:t>노드에</a:t>
            </a:r>
            <a:r>
              <a:rPr lang="ko-KR" altLang="en-US" dirty="0"/>
              <a:t> 접근 가능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25663" y="3597275"/>
            <a:ext cx="8064500" cy="10223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8077200" y="418465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7715250" y="38036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</p:txBody>
      </p:sp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3524250" y="3668713"/>
            <a:ext cx="1571625" cy="639762"/>
            <a:chOff x="2009775" y="3402496"/>
            <a:chExt cx="1571625" cy="639279"/>
          </a:xfrm>
          <a:effectLst/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209800" y="3660775"/>
              <a:ext cx="9906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19400" y="3660775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3048000" y="391795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2009775" y="3402496"/>
              <a:ext cx="906042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2813050" y="3640138"/>
              <a:ext cx="412750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sp>
          <p:nvSpPr>
            <p:cNvPr id="13" name="Oval 32"/>
            <p:cNvSpPr>
              <a:spLocks noChangeArrowheads="1"/>
            </p:cNvSpPr>
            <p:nvPr/>
          </p:nvSpPr>
          <p:spPr bwMode="auto">
            <a:xfrm>
              <a:off x="2987675" y="3878263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/>
          <p:cNvGrpSpPr>
            <a:grpSpLocks/>
          </p:cNvGrpSpPr>
          <p:nvPr/>
        </p:nvGrpSpPr>
        <p:grpSpPr bwMode="auto">
          <a:xfrm>
            <a:off x="6265863" y="3597275"/>
            <a:ext cx="1506537" cy="711200"/>
            <a:chOff x="4751388" y="3330488"/>
            <a:chExt cx="1506537" cy="711287"/>
          </a:xfrm>
          <a:effectLst/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962525" y="3660775"/>
              <a:ext cx="9906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72125" y="3660775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800725" y="391795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51388" y="3330488"/>
              <a:ext cx="972740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9" name="Oval 34"/>
            <p:cNvSpPr>
              <a:spLocks noChangeArrowheads="1"/>
            </p:cNvSpPr>
            <p:nvPr/>
          </p:nvSpPr>
          <p:spPr bwMode="auto">
            <a:xfrm>
              <a:off x="5735638" y="3889375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 bwMode="auto">
          <a:xfrm>
            <a:off x="4892675" y="3597275"/>
            <a:ext cx="1573213" cy="711200"/>
            <a:chOff x="3378200" y="3330488"/>
            <a:chExt cx="1573213" cy="711287"/>
          </a:xfrm>
          <a:effectLst/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581400" y="3660775"/>
              <a:ext cx="9906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4191000" y="3660775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418013" y="391795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3378200" y="3330488"/>
              <a:ext cx="977776" cy="3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4356100" y="388937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197350" y="3640138"/>
              <a:ext cx="412750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b" anchorCtr="1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2784475" y="3868738"/>
            <a:ext cx="4127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b" anchorCtr="1"/>
          <a:lstStyle/>
          <a:p>
            <a:pPr>
              <a:defRPr/>
            </a:pPr>
            <a:r>
              <a:rPr lang="en-US" altLang="ko-KR" sz="1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grpSp>
        <p:nvGrpSpPr>
          <p:cNvPr id="28" name="그룹 27"/>
          <p:cNvGrpSpPr>
            <a:grpSpLocks/>
          </p:cNvGrpSpPr>
          <p:nvPr/>
        </p:nvGrpSpPr>
        <p:grpSpPr bwMode="auto">
          <a:xfrm>
            <a:off x="2414588" y="3857625"/>
            <a:ext cx="1309687" cy="407988"/>
            <a:chOff x="900113" y="3590925"/>
            <a:chExt cx="1309687" cy="407988"/>
          </a:xfrm>
          <a:effectLst/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219200" y="3617913"/>
              <a:ext cx="4572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447800" y="3873500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900113" y="35909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endPara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1431925" y="3829050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8458200" y="3927475"/>
            <a:ext cx="990600" cy="381000"/>
            <a:chOff x="6943725" y="3660775"/>
            <a:chExt cx="990600" cy="381000"/>
          </a:xfrm>
          <a:effectLst/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7535863" y="3662363"/>
              <a:ext cx="388937" cy="3683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943725" y="3660775"/>
              <a:ext cx="9906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7553325" y="3660775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7707313" y="387826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 flipV="1">
            <a:off x="3571875" y="4178300"/>
            <a:ext cx="6043613" cy="293688"/>
            <a:chOff x="1296" y="2472"/>
            <a:chExt cx="3888" cy="336"/>
          </a:xfrm>
          <a:effectLst/>
        </p:grpSpPr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1296" y="247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" name="Group 22"/>
            <p:cNvGrpSpPr>
              <a:grpSpLocks/>
            </p:cNvGrpSpPr>
            <p:nvPr/>
          </p:nvGrpSpPr>
          <p:grpSpPr bwMode="auto">
            <a:xfrm>
              <a:off x="1296" y="2472"/>
              <a:ext cx="3888" cy="336"/>
              <a:chOff x="1296" y="2472"/>
              <a:chExt cx="3888" cy="33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6" y="2472"/>
                <a:ext cx="38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1296" y="271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4944" y="280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5184" y="247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9047163" y="3906838"/>
            <a:ext cx="4127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b" anchorCtr="1"/>
          <a:lstStyle/>
          <a:p>
            <a:pPr>
              <a:defRPr/>
            </a:pPr>
            <a:r>
              <a:rPr lang="en-US" altLang="ko-KR" sz="1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9086850" y="3938588"/>
            <a:ext cx="360363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</a:p>
        </p:txBody>
      </p:sp>
      <p:pic>
        <p:nvPicPr>
          <p:cNvPr id="48" name="그림 6" descr="ch05-051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4" t="63750"/>
          <a:stretch>
            <a:fillRect/>
          </a:stretch>
        </p:blipFill>
        <p:spPr bwMode="auto">
          <a:xfrm>
            <a:off x="6367462" y="4956081"/>
            <a:ext cx="4067175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029200"/>
            <a:ext cx="4152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원형 연결 리스트의 삽입 연산</a:t>
            </a:r>
          </a:p>
          <a:p>
            <a:pPr lvl="1">
              <a:defRPr/>
            </a:pPr>
            <a:r>
              <a:rPr lang="ko-KR" altLang="en-US" dirty="0"/>
              <a:t>마지막 </a:t>
            </a:r>
            <a:r>
              <a:rPr lang="ko-KR" altLang="en-US" dirty="0" err="1"/>
              <a:t>노드의</a:t>
            </a:r>
            <a:r>
              <a:rPr lang="ko-KR" altLang="en-US" dirty="0"/>
              <a:t> 링크를 첫 번째 </a:t>
            </a:r>
            <a:r>
              <a:rPr lang="ko-KR" altLang="en-US" dirty="0" err="1"/>
              <a:t>노드로</a:t>
            </a:r>
            <a:r>
              <a:rPr lang="ko-KR" altLang="en-US" dirty="0"/>
              <a:t> 연결하는 부분만 제외하고는 단순 연결 리스트에서의 삽입 연산과 같은 연산</a:t>
            </a:r>
            <a:endParaRPr lang="en-US" altLang="ko-KR" dirty="0"/>
          </a:p>
          <a:p>
            <a:endParaRPr lang="en-US" altLang="ko-KR" dirty="0" smtClean="0"/>
          </a:p>
          <a:p>
            <a:pPr marL="457200" lvl="1" indent="0" algn="just">
              <a:buNone/>
              <a:defRPr/>
            </a:pPr>
            <a:r>
              <a:rPr lang="en-US" altLang="ko-KR" dirty="0" smtClean="0"/>
              <a:t>&lt;&lt; </a:t>
            </a:r>
            <a:r>
              <a:rPr lang="ko-KR" altLang="en-US" dirty="0"/>
              <a:t>원형리스트가 </a:t>
            </a:r>
            <a:r>
              <a:rPr lang="ko-KR" altLang="en-US" u="sng" dirty="0"/>
              <a:t>공백 리스트</a:t>
            </a:r>
            <a:r>
              <a:rPr lang="ko-KR" altLang="en-US" dirty="0"/>
              <a:t>인 경우 </a:t>
            </a:r>
            <a:r>
              <a:rPr lang="en-US" altLang="ko-KR" dirty="0"/>
              <a:t>&gt;&gt;</a:t>
            </a:r>
          </a:p>
          <a:p>
            <a:pPr marL="1257300" lvl="2" indent="-342900" algn="just">
              <a:lnSpc>
                <a:spcPct val="80000"/>
              </a:lnSpc>
              <a:defRPr/>
            </a:pPr>
            <a:r>
              <a:rPr lang="ko-KR" altLang="en-US" spc="-100" dirty="0"/>
              <a:t>삽입하는 </a:t>
            </a:r>
            <a:r>
              <a:rPr lang="ko-KR" altLang="en-US" spc="-100" dirty="0" err="1"/>
              <a:t>노드</a:t>
            </a:r>
            <a:r>
              <a:rPr lang="en-US" altLang="ko-KR" spc="-100" dirty="0"/>
              <a:t>new</a:t>
            </a:r>
            <a:r>
              <a:rPr lang="ko-KR" altLang="en-US" spc="-100" dirty="0"/>
              <a:t>는 리스트의 첫 번째 </a:t>
            </a:r>
            <a:r>
              <a:rPr lang="ko-KR" altLang="en-US" spc="-100" dirty="0" err="1"/>
              <a:t>노드이자</a:t>
            </a:r>
            <a:r>
              <a:rPr lang="ko-KR" altLang="en-US" spc="-100" dirty="0"/>
              <a:t> 마지막 </a:t>
            </a:r>
            <a:r>
              <a:rPr lang="ko-KR" altLang="en-US" spc="-100" dirty="0" err="1"/>
              <a:t>노드가</a:t>
            </a:r>
            <a:r>
              <a:rPr lang="ko-KR" altLang="en-US" spc="-100" dirty="0"/>
              <a:t> 되어야 함</a:t>
            </a:r>
            <a:endParaRPr lang="ko-KR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128963" y="4811713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4787900" y="462280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717925" y="4811713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17"/>
          <p:cNvGrpSpPr/>
          <p:nvPr/>
        </p:nvGrpSpPr>
        <p:grpSpPr>
          <a:xfrm>
            <a:off x="3720654" y="4812347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956050" y="4964113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717925" y="504348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24"/>
          <p:cNvGrpSpPr/>
          <p:nvPr/>
        </p:nvGrpSpPr>
        <p:grpSpPr>
          <a:xfrm>
            <a:off x="4703316" y="4812347"/>
            <a:ext cx="1152525" cy="457200"/>
            <a:chOff x="3302000" y="1516063"/>
            <a:chExt cx="1152525" cy="457200"/>
          </a:xfrm>
          <a:solidFill>
            <a:schemeClr val="bg1"/>
          </a:solidFill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3959225" y="5005388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128963" y="3962084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717925" y="3962084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17"/>
          <p:cNvGrpSpPr/>
          <p:nvPr/>
        </p:nvGrpSpPr>
        <p:grpSpPr>
          <a:xfrm>
            <a:off x="3720654" y="3962718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717925" y="4193859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0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57300" lvl="2" indent="-342900"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000066"/>
                </a:solidFill>
              </a:rPr>
              <a:t> CL </a:t>
            </a:r>
            <a:r>
              <a:rPr lang="en-US" altLang="ko-KR" dirty="0">
                <a:solidFill>
                  <a:srgbClr val="000066"/>
                </a:solidFill>
              </a:rPr>
              <a:t>← new;</a:t>
            </a:r>
            <a:r>
              <a:rPr lang="en-US" altLang="ko-KR" dirty="0"/>
              <a:t> </a:t>
            </a:r>
          </a:p>
          <a:p>
            <a:pPr marL="1257300" lvl="2" indent="-342900">
              <a:lnSpc>
                <a:spcPct val="80000"/>
              </a:lnSpc>
              <a:defRPr/>
            </a:pPr>
            <a:r>
              <a:rPr lang="ko-KR" altLang="en-US" sz="1600" dirty="0"/>
              <a:t>포인터 </a:t>
            </a:r>
            <a:r>
              <a:rPr lang="en-US" altLang="ko-KR" sz="1600" dirty="0"/>
              <a:t>CL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를 가리키게 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/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 smtClean="0"/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/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 smtClean="0"/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/>
          </a:p>
          <a:p>
            <a:pPr marL="1257300" lvl="2" indent="-342900">
              <a:lnSpc>
                <a:spcPct val="80000"/>
              </a:lnSpc>
              <a:defRPr/>
            </a:pPr>
            <a:endParaRPr lang="en-US" altLang="ko-KR" sz="1600" dirty="0" smtClean="0"/>
          </a:p>
          <a:p>
            <a:pPr marL="1257300" lvl="2" indent="-342900">
              <a:lnSpc>
                <a:spcPct val="80000"/>
              </a:lnSpc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000066"/>
                </a:solidFill>
              </a:rPr>
              <a:t> </a:t>
            </a:r>
            <a:r>
              <a:rPr lang="en-US" altLang="ko-KR" dirty="0" err="1">
                <a:solidFill>
                  <a:srgbClr val="000066"/>
                </a:solidFill>
              </a:rPr>
              <a:t>new.link</a:t>
            </a:r>
            <a:r>
              <a:rPr lang="en-US" altLang="ko-KR" dirty="0">
                <a:solidFill>
                  <a:srgbClr val="000066"/>
                </a:solidFill>
              </a:rPr>
              <a:t> ← new; </a:t>
            </a:r>
            <a:r>
              <a:rPr lang="en-US" altLang="ko-KR" sz="1600" dirty="0"/>
              <a:t> </a:t>
            </a:r>
          </a:p>
          <a:p>
            <a:pPr marL="1257300" lvl="2" indent="-342900">
              <a:defRPr/>
            </a:pP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가 자기자신을 가리키게 함으로써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</a:t>
            </a:r>
            <a:r>
              <a:rPr lang="en-US" altLang="ko-KR" sz="1600" dirty="0"/>
              <a:t>new</a:t>
            </a:r>
            <a:r>
              <a:rPr lang="ko-KR" altLang="en-US" sz="1600" dirty="0"/>
              <a:t>를 첫 번째 </a:t>
            </a:r>
            <a:r>
              <a:rPr lang="ko-KR" altLang="en-US" sz="1600" dirty="0" err="1"/>
              <a:t>노드이자</a:t>
            </a:r>
            <a:r>
              <a:rPr lang="ko-KR" altLang="en-US" sz="1600" dirty="0"/>
              <a:t> 마지막 </a:t>
            </a:r>
            <a:r>
              <a:rPr lang="ko-KR" altLang="en-US" sz="1600" dirty="0" err="1"/>
              <a:t>노드가</a:t>
            </a:r>
            <a:r>
              <a:rPr lang="ko-KR" altLang="en-US" sz="1600" dirty="0"/>
              <a:t> 되도록 지정한다</a:t>
            </a:r>
            <a:r>
              <a:rPr lang="en-US" altLang="ko-KR" sz="1600" dirty="0"/>
              <a:t>. 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757613" y="242093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416550" y="223202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346575" y="2420938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17"/>
          <p:cNvGrpSpPr/>
          <p:nvPr/>
        </p:nvGrpSpPr>
        <p:grpSpPr>
          <a:xfrm>
            <a:off x="4349304" y="2421572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4584700" y="2573338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4346575" y="265271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24"/>
          <p:cNvGrpSpPr/>
          <p:nvPr/>
        </p:nvGrpSpPr>
        <p:grpSpPr>
          <a:xfrm>
            <a:off x="5331966" y="2421572"/>
            <a:ext cx="1152525" cy="457200"/>
            <a:chOff x="3302000" y="1516063"/>
            <a:chExt cx="1152525" cy="457200"/>
          </a:xfrm>
          <a:solidFill>
            <a:schemeClr val="bg1"/>
          </a:solidFill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4587875" y="2614613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57613" y="182181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4346575" y="1821818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17"/>
          <p:cNvGrpSpPr/>
          <p:nvPr/>
        </p:nvGrpSpPr>
        <p:grpSpPr>
          <a:xfrm>
            <a:off x="4349304" y="1822452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346575" y="205359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4644133" y="1963738"/>
            <a:ext cx="659706" cy="642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4572694" y="1897542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3757613" y="499268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416550" y="4803775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4346575" y="4992688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17"/>
          <p:cNvGrpSpPr/>
          <p:nvPr/>
        </p:nvGrpSpPr>
        <p:grpSpPr>
          <a:xfrm>
            <a:off x="4349304" y="4993322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584700" y="5145088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4346575" y="522446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24"/>
          <p:cNvGrpSpPr/>
          <p:nvPr/>
        </p:nvGrpSpPr>
        <p:grpSpPr>
          <a:xfrm>
            <a:off x="5331966" y="4993322"/>
            <a:ext cx="1152525" cy="457200"/>
            <a:chOff x="3302000" y="1516063"/>
            <a:chExt cx="1152525" cy="457200"/>
          </a:xfrm>
          <a:solidFill>
            <a:schemeClr val="bg1"/>
          </a:solidFill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946525" y="1533525"/>
              <a:ext cx="503238" cy="433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890963" y="1516063"/>
              <a:ext cx="563562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altLang="ko-KR" sz="1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3302000" y="1516063"/>
              <a:ext cx="63500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x</a:t>
              </a: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3302000" y="1516063"/>
              <a:ext cx="1152525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3302000" y="1973263"/>
              <a:ext cx="1152525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3302000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3937000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5452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/>
          </p:nvSpPr>
          <p:spPr bwMode="auto">
            <a:xfrm>
              <a:off x="4152900" y="1668463"/>
              <a:ext cx="71438" cy="7143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4587875" y="5186363"/>
            <a:ext cx="715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3757613" y="439356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</a:t>
            </a: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4346575" y="4393568"/>
            <a:ext cx="5032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17"/>
          <p:cNvGrpSpPr/>
          <p:nvPr/>
        </p:nvGrpSpPr>
        <p:grpSpPr>
          <a:xfrm>
            <a:off x="4349304" y="4394202"/>
            <a:ext cx="515937" cy="457200"/>
            <a:chOff x="2319338" y="1516063"/>
            <a:chExt cx="515937" cy="457200"/>
          </a:xfrm>
          <a:solidFill>
            <a:schemeClr val="bg1"/>
          </a:solidFill>
        </p:grpSpPr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2319338" y="1516063"/>
              <a:ext cx="515937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2319338" y="1973263"/>
              <a:ext cx="515937" cy="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2319338" y="1516063"/>
              <a:ext cx="0" cy="45720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2835275" y="1516063"/>
              <a:ext cx="0" cy="457200"/>
            </a:xfrm>
            <a:prstGeom prst="line">
              <a:avLst/>
            </a:prstGeom>
            <a:grpFill/>
            <a:ln w="1270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Rectangle 34"/>
          <p:cNvSpPr>
            <a:spLocks noChangeArrowheads="1"/>
          </p:cNvSpPr>
          <p:nvPr/>
        </p:nvSpPr>
        <p:spPr bwMode="auto">
          <a:xfrm>
            <a:off x="4346575" y="462534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4644133" y="4535488"/>
            <a:ext cx="659706" cy="642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5" name="Oval 31"/>
          <p:cNvSpPr>
            <a:spLocks noChangeArrowheads="1"/>
          </p:cNvSpPr>
          <p:nvPr/>
        </p:nvSpPr>
        <p:spPr bwMode="auto">
          <a:xfrm>
            <a:off x="4572694" y="4469292"/>
            <a:ext cx="71438" cy="714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5945535" y="5224463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꺾인 연결선 67"/>
          <p:cNvCxnSpPr>
            <a:stCxn id="66" idx="2"/>
            <a:endCxn id="55" idx="1"/>
          </p:cNvCxnSpPr>
          <p:nvPr/>
        </p:nvCxnSpPr>
        <p:spPr>
          <a:xfrm rot="5400000" flipH="1">
            <a:off x="5650881" y="4839321"/>
            <a:ext cx="204786" cy="898872"/>
          </a:xfrm>
          <a:prstGeom prst="bentConnector5">
            <a:avLst>
              <a:gd name="adj1" fmla="val -111629"/>
              <a:gd name="adj2" fmla="val 127885"/>
              <a:gd name="adj3" fmla="val 76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8200" lvl="1" indent="-381000" algn="just">
              <a:buNone/>
              <a:defRPr/>
            </a:pPr>
            <a:r>
              <a:rPr lang="en-US" altLang="ko-KR" dirty="0" smtClean="0"/>
              <a:t>&lt;&lt; </a:t>
            </a:r>
            <a:r>
              <a:rPr lang="ko-KR" altLang="en-US" dirty="0"/>
              <a:t>원형리스트가 공백 리스트가 아닌 경우 </a:t>
            </a:r>
            <a:r>
              <a:rPr lang="en-US" altLang="ko-KR" dirty="0"/>
              <a:t>&gt;&gt;</a:t>
            </a:r>
          </a:p>
          <a:p>
            <a:pPr marL="1257300" lvl="2" indent="-342900"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000066"/>
                </a:solidFill>
              </a:rPr>
              <a:t>temp </a:t>
            </a:r>
            <a:r>
              <a:rPr lang="en-US" altLang="ko-KR" dirty="0">
                <a:solidFill>
                  <a:srgbClr val="000066"/>
                </a:solidFill>
              </a:rPr>
              <a:t>← CL;</a:t>
            </a:r>
            <a:r>
              <a:rPr lang="en-US" altLang="ko-KR" dirty="0">
                <a:solidFill>
                  <a:srgbClr val="000066"/>
                </a:solidFill>
                <a:latin typeface="Times New Roman" pitchFamily="18" charset="0"/>
              </a:rPr>
              <a:t>  </a:t>
            </a:r>
            <a:r>
              <a:rPr lang="en-US" altLang="ko-KR" dirty="0">
                <a:latin typeface="Times New Roman" pitchFamily="18" charset="0"/>
              </a:rPr>
              <a:t> </a:t>
            </a:r>
            <a:r>
              <a:rPr lang="en-US" altLang="ko-KR" dirty="0"/>
              <a:t> </a:t>
            </a:r>
          </a:p>
          <a:p>
            <a:pPr marL="1257300" lvl="2" indent="-342900">
              <a:defRPr/>
            </a:pPr>
            <a:r>
              <a:rPr lang="ko-KR" altLang="en-US" sz="1600" dirty="0"/>
              <a:t>리스트가 공백리스트가 아닌 경우에는 첫 번째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주소를 임시 순회 포인터 </a:t>
            </a:r>
            <a:r>
              <a:rPr lang="en-US" altLang="ko-KR" sz="1600" dirty="0"/>
              <a:t>temp</a:t>
            </a:r>
            <a:r>
              <a:rPr lang="ko-KR" altLang="en-US" sz="1600" dirty="0"/>
              <a:t>에 저장하여 </a:t>
            </a:r>
            <a:r>
              <a:rPr lang="ko-KR" altLang="en-US" sz="1600" dirty="0" err="1"/>
              <a:t>노드</a:t>
            </a:r>
            <a:r>
              <a:rPr lang="ko-KR" altLang="en-US" sz="1600" dirty="0"/>
              <a:t> 순회의 시작점을 지정한다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1257300" lvl="2" indent="-342900">
              <a:defRPr/>
            </a:pPr>
            <a:endParaRPr lang="en-US" altLang="ko-KR" sz="1600" dirty="0"/>
          </a:p>
          <a:p>
            <a:pPr marL="1257300" lvl="2" indent="-342900">
              <a:defRPr/>
            </a:pPr>
            <a:endParaRPr lang="en-US" altLang="ko-KR" sz="1600" dirty="0" smtClean="0"/>
          </a:p>
          <a:p>
            <a:pPr marL="1257300" lvl="2" indent="-342900">
              <a:defRPr/>
            </a:pPr>
            <a:endParaRPr lang="en-US" altLang="ko-KR" sz="1600" dirty="0"/>
          </a:p>
          <a:p>
            <a:pPr marL="1257300" lvl="2" indent="-342900">
              <a:defRPr/>
            </a:pPr>
            <a:endParaRPr lang="en-US" altLang="ko-KR" sz="1600" dirty="0" smtClean="0"/>
          </a:p>
          <a:p>
            <a:pPr marL="1257300" lvl="2" indent="-342900">
              <a:defRPr/>
            </a:pPr>
            <a:endParaRPr lang="en-US" altLang="ko-KR" sz="1600" dirty="0"/>
          </a:p>
          <a:p>
            <a:pPr marL="1257300" lvl="2" indent="-342900">
              <a:defRPr/>
            </a:pPr>
            <a:endParaRPr lang="en-US" altLang="ko-KR" sz="1600" dirty="0" smtClean="0"/>
          </a:p>
          <a:p>
            <a:pPr marL="1371600" lvl="2" indent="-457200">
              <a:lnSpc>
                <a:spcPct val="40000"/>
              </a:lnSpc>
              <a:buFont typeface="+mj-ea"/>
              <a:buAutoNum type="circleNumDbPlain" startAt="2"/>
              <a:defRPr/>
            </a:pPr>
            <a:endParaRPr lang="en-US" altLang="ko-KR" dirty="0" smtClean="0">
              <a:solidFill>
                <a:srgbClr val="000066"/>
              </a:solidFill>
            </a:endParaRPr>
          </a:p>
          <a:p>
            <a:pPr marL="1371600" lvl="2" indent="-457200">
              <a:lnSpc>
                <a:spcPct val="40000"/>
              </a:lnSpc>
              <a:buFont typeface="+mj-ea"/>
              <a:buAutoNum type="circleNumDbPlain" startAt="2"/>
              <a:defRPr/>
            </a:pPr>
            <a:r>
              <a:rPr lang="en-US" altLang="ko-KR" dirty="0" smtClean="0">
                <a:solidFill>
                  <a:srgbClr val="000066"/>
                </a:solidFill>
              </a:rPr>
              <a:t>while </a:t>
            </a:r>
            <a:r>
              <a:rPr lang="ko-KR" altLang="en-US" dirty="0" err="1">
                <a:solidFill>
                  <a:srgbClr val="000066"/>
                </a:solidFill>
              </a:rPr>
              <a:t>반복문을</a:t>
            </a:r>
            <a:r>
              <a:rPr lang="ko-KR" altLang="en-US" dirty="0">
                <a:solidFill>
                  <a:srgbClr val="000066"/>
                </a:solidFill>
              </a:rPr>
              <a:t> 수행하여 순회 포인터 </a:t>
            </a:r>
            <a:r>
              <a:rPr lang="en-US" altLang="ko-KR" dirty="0">
                <a:solidFill>
                  <a:srgbClr val="000066"/>
                </a:solidFill>
              </a:rPr>
              <a:t>temp</a:t>
            </a:r>
            <a:r>
              <a:rPr lang="ko-KR" altLang="en-US" dirty="0">
                <a:solidFill>
                  <a:srgbClr val="000066"/>
                </a:solidFill>
              </a:rPr>
              <a:t>를 링크를 따라 마지막 </a:t>
            </a:r>
            <a:r>
              <a:rPr lang="ko-KR" altLang="en-US" dirty="0" err="1">
                <a:solidFill>
                  <a:srgbClr val="000066"/>
                </a:solidFill>
              </a:rPr>
              <a:t>노드까지</a:t>
            </a:r>
            <a:r>
              <a:rPr lang="ko-KR" altLang="en-US" dirty="0">
                <a:solidFill>
                  <a:srgbClr val="000066"/>
                </a:solidFill>
              </a:rPr>
              <a:t> 이동 </a:t>
            </a:r>
          </a:p>
          <a:p>
            <a:pPr marL="914400" lvl="2" indent="0">
              <a:lnSpc>
                <a:spcPct val="40000"/>
              </a:lnSpc>
              <a:buNone/>
              <a:defRPr/>
            </a:pPr>
            <a:r>
              <a:rPr lang="en-US" altLang="ko-KR" dirty="0">
                <a:solidFill>
                  <a:srgbClr val="000066"/>
                </a:solidFill>
              </a:rPr>
              <a:t>            </a:t>
            </a:r>
          </a:p>
          <a:p>
            <a:pPr marL="1257300" lvl="2" indent="-342900">
              <a:defRPr/>
            </a:pPr>
            <a:endParaRPr lang="en-US" altLang="ko-KR" sz="1600" dirty="0"/>
          </a:p>
          <a:p>
            <a:endParaRPr lang="ko-KR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500688" y="2971800"/>
            <a:ext cx="757237" cy="71438"/>
            <a:chOff x="1701" y="709"/>
            <a:chExt cx="477" cy="45"/>
          </a:xfrm>
        </p:grpSpPr>
        <p:sp>
          <p:nvSpPr>
            <p:cNvPr id="5" name="Line 37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" name="Oval 38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94550" y="2971800"/>
            <a:ext cx="757238" cy="71438"/>
            <a:chOff x="1701" y="709"/>
            <a:chExt cx="477" cy="45"/>
          </a:xfrm>
        </p:grpSpPr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" name="Oval 41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3"/>
          <p:cNvGrpSpPr>
            <a:grpSpLocks/>
          </p:cNvGrpSpPr>
          <p:nvPr/>
        </p:nvGrpSpPr>
        <p:grpSpPr bwMode="auto">
          <a:xfrm>
            <a:off x="2492375" y="2663825"/>
            <a:ext cx="1046163" cy="361950"/>
            <a:chOff x="1462088" y="2257425"/>
            <a:chExt cx="1046162" cy="36195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965326" y="2262188"/>
              <a:ext cx="542924" cy="3413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1462088" y="2276475"/>
              <a:ext cx="4064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1960563" y="2257425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1960563" y="2600325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960563" y="2257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2505075" y="2257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7" name="Oval 42"/>
            <p:cNvSpPr>
              <a:spLocks noChangeArrowheads="1"/>
            </p:cNvSpPr>
            <p:nvPr/>
          </p:nvSpPr>
          <p:spPr bwMode="auto">
            <a:xfrm>
              <a:off x="2193925" y="2436813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01"/>
          <p:cNvGrpSpPr>
            <a:grpSpLocks/>
          </p:cNvGrpSpPr>
          <p:nvPr/>
        </p:nvGrpSpPr>
        <p:grpSpPr bwMode="auto">
          <a:xfrm>
            <a:off x="4337050" y="2600325"/>
            <a:ext cx="1455738" cy="533400"/>
            <a:chOff x="3306763" y="2194409"/>
            <a:chExt cx="1455737" cy="532916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168775" y="2384425"/>
              <a:ext cx="5937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548063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548063" y="2384425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3548063" y="2727325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548063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217988" y="2384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762500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3306763" y="2194409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4246563" y="2392363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28" name="그룹 111"/>
          <p:cNvGrpSpPr>
            <a:grpSpLocks/>
          </p:cNvGrpSpPr>
          <p:nvPr/>
        </p:nvGrpSpPr>
        <p:grpSpPr bwMode="auto">
          <a:xfrm>
            <a:off x="6019800" y="2593975"/>
            <a:ext cx="1447800" cy="539750"/>
            <a:chOff x="4989513" y="2188059"/>
            <a:chExt cx="1447800" cy="539266"/>
          </a:xfrm>
        </p:grpSpPr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845175" y="2384425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5222875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5222875" y="2384425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5222875" y="2727325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5222875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892800" y="2384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6437313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4989513" y="2188059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5905500" y="2386013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3003550" y="2663825"/>
            <a:ext cx="51435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39" name="Line 48"/>
          <p:cNvSpPr>
            <a:spLocks noChangeShapeType="1"/>
          </p:cNvSpPr>
          <p:nvPr/>
        </p:nvSpPr>
        <p:spPr bwMode="auto">
          <a:xfrm>
            <a:off x="3294063" y="2876550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40" name="그룹 123"/>
          <p:cNvGrpSpPr>
            <a:grpSpLocks/>
          </p:cNvGrpSpPr>
          <p:nvPr/>
        </p:nvGrpSpPr>
        <p:grpSpPr bwMode="auto">
          <a:xfrm>
            <a:off x="4392613" y="3475038"/>
            <a:ext cx="1066800" cy="400050"/>
            <a:chOff x="3361116" y="3068638"/>
            <a:chExt cx="1066868" cy="400050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3361116" y="3068638"/>
              <a:ext cx="542960" cy="3429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3880296" y="3125788"/>
              <a:ext cx="54768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3365500" y="3068638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3365500" y="3411538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>
              <a:off x="3365500" y="306863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>
              <a:off x="3910013" y="306863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7" name="Oval 56"/>
            <p:cNvSpPr>
              <a:spLocks noChangeArrowheads="1"/>
            </p:cNvSpPr>
            <p:nvPr/>
          </p:nvSpPr>
          <p:spPr bwMode="auto">
            <a:xfrm>
              <a:off x="3622675" y="314007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4691063" y="3140075"/>
            <a:ext cx="0" cy="40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132"/>
          <p:cNvGrpSpPr>
            <a:grpSpLocks/>
          </p:cNvGrpSpPr>
          <p:nvPr/>
        </p:nvGrpSpPr>
        <p:grpSpPr bwMode="auto">
          <a:xfrm>
            <a:off x="7747000" y="2598738"/>
            <a:ext cx="1430338" cy="534987"/>
            <a:chOff x="6716713" y="2192821"/>
            <a:chExt cx="1430337" cy="534504"/>
          </a:xfrm>
        </p:grpSpPr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7553325" y="2384425"/>
              <a:ext cx="5937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ko-KR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6932613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6932613" y="2384425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6932613" y="2727325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6932613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7602538" y="2384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>
              <a:off x="8147050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6716713" y="2192821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7612063" y="2390543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7827963" y="2578100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143"/>
          <p:cNvGrpSpPr>
            <a:grpSpLocks/>
          </p:cNvGrpSpPr>
          <p:nvPr/>
        </p:nvGrpSpPr>
        <p:grpSpPr bwMode="auto">
          <a:xfrm>
            <a:off x="4221163" y="3027363"/>
            <a:ext cx="5126037" cy="315912"/>
            <a:chOff x="3190875" y="2620963"/>
            <a:chExt cx="5126038" cy="315912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7899400" y="2620963"/>
              <a:ext cx="417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8316913" y="2635250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190875" y="2936875"/>
              <a:ext cx="5126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190875" y="2635250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190875" y="263525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6" name="Rectangle 55"/>
          <p:cNvSpPr>
            <a:spLocks noChangeArrowheads="1"/>
          </p:cNvSpPr>
          <p:nvPr/>
        </p:nvSpPr>
        <p:spPr bwMode="auto">
          <a:xfrm>
            <a:off x="4413250" y="3632200"/>
            <a:ext cx="541338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grpSp>
        <p:nvGrpSpPr>
          <p:cNvPr id="67" name="Group 95"/>
          <p:cNvGrpSpPr>
            <a:grpSpLocks/>
          </p:cNvGrpSpPr>
          <p:nvPr/>
        </p:nvGrpSpPr>
        <p:grpSpPr bwMode="auto">
          <a:xfrm>
            <a:off x="5459413" y="5162550"/>
            <a:ext cx="757238" cy="71438"/>
            <a:chOff x="1701" y="709"/>
            <a:chExt cx="477" cy="45"/>
          </a:xfrm>
        </p:grpSpPr>
        <p:sp>
          <p:nvSpPr>
            <p:cNvPr id="68" name="Line 96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9" name="Oval 97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Group 98"/>
          <p:cNvGrpSpPr>
            <a:grpSpLocks/>
          </p:cNvGrpSpPr>
          <p:nvPr/>
        </p:nvGrpSpPr>
        <p:grpSpPr bwMode="auto">
          <a:xfrm>
            <a:off x="7153276" y="5162550"/>
            <a:ext cx="757237" cy="71438"/>
            <a:chOff x="1701" y="709"/>
            <a:chExt cx="477" cy="45"/>
          </a:xfrm>
        </p:grpSpPr>
        <p:sp>
          <p:nvSpPr>
            <p:cNvPr id="71" name="Line 99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2" name="Oval 100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10"/>
          <p:cNvGrpSpPr>
            <a:grpSpLocks/>
          </p:cNvGrpSpPr>
          <p:nvPr/>
        </p:nvGrpSpPr>
        <p:grpSpPr bwMode="auto">
          <a:xfrm>
            <a:off x="4395788" y="4792663"/>
            <a:ext cx="1355725" cy="531812"/>
            <a:chOff x="3460750" y="4583596"/>
            <a:chExt cx="1355725" cy="532917"/>
          </a:xfrm>
        </p:grpSpPr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3602038" y="4773613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3602038" y="4773613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3602038" y="5116513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>
              <a:off x="3602038" y="47736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4271963" y="477361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4816475" y="47736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0" name="Rectangle 102"/>
            <p:cNvSpPr>
              <a:spLocks noChangeArrowheads="1"/>
            </p:cNvSpPr>
            <p:nvPr/>
          </p:nvSpPr>
          <p:spPr bwMode="auto">
            <a:xfrm>
              <a:off x="3460750" y="4583596"/>
              <a:ext cx="874713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81" name="Rectangle 103"/>
            <p:cNvSpPr>
              <a:spLocks noChangeArrowheads="1"/>
            </p:cNvSpPr>
            <p:nvPr/>
          </p:nvSpPr>
          <p:spPr bwMode="auto">
            <a:xfrm>
              <a:off x="4300538" y="4781550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82" name="그룹 19"/>
          <p:cNvGrpSpPr>
            <a:grpSpLocks/>
          </p:cNvGrpSpPr>
          <p:nvPr/>
        </p:nvGrpSpPr>
        <p:grpSpPr bwMode="auto">
          <a:xfrm>
            <a:off x="5978526" y="4786313"/>
            <a:ext cx="1447800" cy="538162"/>
            <a:chOff x="5043488" y="4577246"/>
            <a:chExt cx="1447800" cy="539267"/>
          </a:xfrm>
        </p:grpSpPr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5899150" y="4773613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5276850" y="4773613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Line 76"/>
            <p:cNvSpPr>
              <a:spLocks noChangeShapeType="1"/>
            </p:cNvSpPr>
            <p:nvPr/>
          </p:nvSpPr>
          <p:spPr bwMode="auto">
            <a:xfrm>
              <a:off x="5276850" y="4773613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6" name="Line 77"/>
            <p:cNvSpPr>
              <a:spLocks noChangeShapeType="1"/>
            </p:cNvSpPr>
            <p:nvPr/>
          </p:nvSpPr>
          <p:spPr bwMode="auto">
            <a:xfrm>
              <a:off x="5276850" y="5116513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7" name="Line 78"/>
            <p:cNvSpPr>
              <a:spLocks noChangeShapeType="1"/>
            </p:cNvSpPr>
            <p:nvPr/>
          </p:nvSpPr>
          <p:spPr bwMode="auto">
            <a:xfrm>
              <a:off x="5276850" y="47736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8" name="Line 79"/>
            <p:cNvSpPr>
              <a:spLocks noChangeShapeType="1"/>
            </p:cNvSpPr>
            <p:nvPr/>
          </p:nvSpPr>
          <p:spPr bwMode="auto">
            <a:xfrm>
              <a:off x="5946775" y="477361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9" name="Line 80"/>
            <p:cNvSpPr>
              <a:spLocks noChangeShapeType="1"/>
            </p:cNvSpPr>
            <p:nvPr/>
          </p:nvSpPr>
          <p:spPr bwMode="auto">
            <a:xfrm>
              <a:off x="6491288" y="47736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0" name="Rectangle 104"/>
            <p:cNvSpPr>
              <a:spLocks noChangeArrowheads="1"/>
            </p:cNvSpPr>
            <p:nvPr/>
          </p:nvSpPr>
          <p:spPr bwMode="auto">
            <a:xfrm>
              <a:off x="5043488" y="4577246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91" name="Rectangle 105"/>
            <p:cNvSpPr>
              <a:spLocks noChangeArrowheads="1"/>
            </p:cNvSpPr>
            <p:nvPr/>
          </p:nvSpPr>
          <p:spPr bwMode="auto">
            <a:xfrm>
              <a:off x="5959475" y="4775200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92" name="그룹 29"/>
          <p:cNvGrpSpPr>
            <a:grpSpLocks/>
          </p:cNvGrpSpPr>
          <p:nvPr/>
        </p:nvGrpSpPr>
        <p:grpSpPr bwMode="auto">
          <a:xfrm>
            <a:off x="2454276" y="4897438"/>
            <a:ext cx="1054100" cy="361950"/>
            <a:chOff x="1519238" y="4689475"/>
            <a:chExt cx="1054100" cy="361950"/>
          </a:xfrm>
        </p:grpSpPr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1519238" y="4708525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>
              <a:off x="2028825" y="4689475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>
              <a:off x="2028825" y="5032375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2028825" y="468947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7" name="Line 94"/>
            <p:cNvSpPr>
              <a:spLocks noChangeShapeType="1"/>
            </p:cNvSpPr>
            <p:nvPr/>
          </p:nvSpPr>
          <p:spPr bwMode="auto">
            <a:xfrm>
              <a:off x="2573338" y="468947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8" name="Oval 101"/>
            <p:cNvSpPr>
              <a:spLocks noChangeArrowheads="1"/>
            </p:cNvSpPr>
            <p:nvPr/>
          </p:nvSpPr>
          <p:spPr bwMode="auto">
            <a:xfrm>
              <a:off x="2262188" y="486886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106"/>
            <p:cNvSpPr>
              <a:spLocks noChangeArrowheads="1"/>
            </p:cNvSpPr>
            <p:nvPr/>
          </p:nvSpPr>
          <p:spPr bwMode="auto">
            <a:xfrm>
              <a:off x="2041525" y="4689475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sp>
        <p:nvSpPr>
          <p:cNvPr id="100" name="Line 107"/>
          <p:cNvSpPr>
            <a:spLocks noChangeShapeType="1"/>
          </p:cNvSpPr>
          <p:nvPr/>
        </p:nvSpPr>
        <p:spPr bwMode="auto">
          <a:xfrm>
            <a:off x="3267076" y="5110163"/>
            <a:ext cx="12874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101" name="그룹 38"/>
          <p:cNvGrpSpPr>
            <a:grpSpLocks/>
          </p:cNvGrpSpPr>
          <p:nvPr/>
        </p:nvGrpSpPr>
        <p:grpSpPr bwMode="auto">
          <a:xfrm>
            <a:off x="7705726" y="4768850"/>
            <a:ext cx="1430337" cy="555625"/>
            <a:chOff x="6770688" y="4559784"/>
            <a:chExt cx="1430337" cy="556729"/>
          </a:xfrm>
        </p:grpSpPr>
        <p:sp>
          <p:nvSpPr>
            <p:cNvPr id="102" name="Rectangle 81"/>
            <p:cNvSpPr>
              <a:spLocks noChangeArrowheads="1"/>
            </p:cNvSpPr>
            <p:nvPr/>
          </p:nvSpPr>
          <p:spPr bwMode="auto">
            <a:xfrm>
              <a:off x="6986588" y="4773613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3" name="Group 82"/>
            <p:cNvGrpSpPr>
              <a:grpSpLocks/>
            </p:cNvGrpSpPr>
            <p:nvPr/>
          </p:nvGrpSpPr>
          <p:grpSpPr bwMode="auto">
            <a:xfrm>
              <a:off x="6986588" y="4773613"/>
              <a:ext cx="1214437" cy="342900"/>
              <a:chOff x="4292" y="2863"/>
              <a:chExt cx="765" cy="216"/>
            </a:xfrm>
          </p:grpSpPr>
          <p:sp>
            <p:nvSpPr>
              <p:cNvPr id="106" name="Line 83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107" name="Group 84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108" name="Line 85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09" name="Line 86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10" name="Line 87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11" name="Line 88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>
              <a:off x="6770688" y="4559784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auto">
            <a:xfrm>
              <a:off x="7683500" y="47831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grpSp>
        <p:nvGrpSpPr>
          <p:cNvPr id="112" name="Group 110"/>
          <p:cNvGrpSpPr>
            <a:grpSpLocks/>
          </p:cNvGrpSpPr>
          <p:nvPr/>
        </p:nvGrpSpPr>
        <p:grpSpPr bwMode="auto">
          <a:xfrm>
            <a:off x="4197351" y="5178425"/>
            <a:ext cx="5126037" cy="344488"/>
            <a:chOff x="1946" y="2987"/>
            <a:chExt cx="3229" cy="217"/>
          </a:xfrm>
        </p:grpSpPr>
        <p:sp>
          <p:nvSpPr>
            <p:cNvPr id="113" name="Oval 111"/>
            <p:cNvSpPr>
              <a:spLocks noChangeArrowheads="1"/>
            </p:cNvSpPr>
            <p:nvPr/>
          </p:nvSpPr>
          <p:spPr bwMode="auto">
            <a:xfrm>
              <a:off x="4867" y="2987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4912" y="3014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5175" y="3014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>
              <a:off x="1946" y="3204"/>
              <a:ext cx="32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1946" y="3023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1946" y="302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9" name="Group 117"/>
          <p:cNvGrpSpPr>
            <a:grpSpLocks/>
          </p:cNvGrpSpPr>
          <p:nvPr/>
        </p:nvGrpSpPr>
        <p:grpSpPr bwMode="auto">
          <a:xfrm>
            <a:off x="4291013" y="5348288"/>
            <a:ext cx="639763" cy="1025525"/>
            <a:chOff x="4268" y="3094"/>
            <a:chExt cx="403" cy="646"/>
          </a:xfrm>
        </p:grpSpPr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4302" y="3313"/>
              <a:ext cx="342" cy="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268" y="3524"/>
              <a:ext cx="34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122" name="Line 120"/>
            <p:cNvSpPr>
              <a:spLocks noChangeShapeType="1"/>
            </p:cNvSpPr>
            <p:nvPr/>
          </p:nvSpPr>
          <p:spPr bwMode="auto">
            <a:xfrm>
              <a:off x="4295" y="3305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3" name="Line 121"/>
            <p:cNvSpPr>
              <a:spLocks noChangeShapeType="1"/>
            </p:cNvSpPr>
            <p:nvPr/>
          </p:nvSpPr>
          <p:spPr bwMode="auto">
            <a:xfrm>
              <a:off x="4295" y="3521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>
              <a:off x="4295" y="330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5" name="Line 123"/>
            <p:cNvSpPr>
              <a:spLocks noChangeShapeType="1"/>
            </p:cNvSpPr>
            <p:nvPr/>
          </p:nvSpPr>
          <p:spPr bwMode="auto">
            <a:xfrm>
              <a:off x="4638" y="3305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4306" y="3402"/>
              <a:ext cx="36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>
              <a:off x="4457" y="3350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 flipV="1">
              <a:off x="4481" y="3094"/>
              <a:ext cx="0" cy="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9" name="Group 127"/>
          <p:cNvGrpSpPr>
            <a:grpSpLocks/>
          </p:cNvGrpSpPr>
          <p:nvPr/>
        </p:nvGrpSpPr>
        <p:grpSpPr bwMode="auto">
          <a:xfrm>
            <a:off x="5946776" y="5348288"/>
            <a:ext cx="639762" cy="1025525"/>
            <a:chOff x="4268" y="3094"/>
            <a:chExt cx="403" cy="646"/>
          </a:xfrm>
        </p:grpSpPr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4302" y="3313"/>
              <a:ext cx="342" cy="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4268" y="3524"/>
              <a:ext cx="34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132" name="Line 130"/>
            <p:cNvSpPr>
              <a:spLocks noChangeShapeType="1"/>
            </p:cNvSpPr>
            <p:nvPr/>
          </p:nvSpPr>
          <p:spPr bwMode="auto">
            <a:xfrm>
              <a:off x="4295" y="3305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3" name="Line 131"/>
            <p:cNvSpPr>
              <a:spLocks noChangeShapeType="1"/>
            </p:cNvSpPr>
            <p:nvPr/>
          </p:nvSpPr>
          <p:spPr bwMode="auto">
            <a:xfrm>
              <a:off x="4295" y="3521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4" name="Line 132"/>
            <p:cNvSpPr>
              <a:spLocks noChangeShapeType="1"/>
            </p:cNvSpPr>
            <p:nvPr/>
          </p:nvSpPr>
          <p:spPr bwMode="auto">
            <a:xfrm>
              <a:off x="4295" y="330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5" name="Line 133"/>
            <p:cNvSpPr>
              <a:spLocks noChangeShapeType="1"/>
            </p:cNvSpPr>
            <p:nvPr/>
          </p:nvSpPr>
          <p:spPr bwMode="auto">
            <a:xfrm>
              <a:off x="4638" y="3305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4306" y="3402"/>
              <a:ext cx="365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200</a:t>
              </a: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auto">
            <a:xfrm>
              <a:off x="4457" y="3350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Line 136"/>
            <p:cNvSpPr>
              <a:spLocks noChangeShapeType="1"/>
            </p:cNvSpPr>
            <p:nvPr/>
          </p:nvSpPr>
          <p:spPr bwMode="auto">
            <a:xfrm flipV="1">
              <a:off x="4481" y="3094"/>
              <a:ext cx="0" cy="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39" name="Group 137"/>
          <p:cNvGrpSpPr>
            <a:grpSpLocks/>
          </p:cNvGrpSpPr>
          <p:nvPr/>
        </p:nvGrpSpPr>
        <p:grpSpPr bwMode="auto">
          <a:xfrm>
            <a:off x="7675563" y="5346700"/>
            <a:ext cx="639763" cy="1027113"/>
            <a:chOff x="4268" y="3094"/>
            <a:chExt cx="403" cy="647"/>
          </a:xfrm>
        </p:grpSpPr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302" y="3313"/>
              <a:ext cx="342" cy="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4268" y="3525"/>
              <a:ext cx="34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142" name="Line 140"/>
            <p:cNvSpPr>
              <a:spLocks noChangeShapeType="1"/>
            </p:cNvSpPr>
            <p:nvPr/>
          </p:nvSpPr>
          <p:spPr bwMode="auto">
            <a:xfrm>
              <a:off x="4295" y="3305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3" name="Line 141"/>
            <p:cNvSpPr>
              <a:spLocks noChangeShapeType="1"/>
            </p:cNvSpPr>
            <p:nvPr/>
          </p:nvSpPr>
          <p:spPr bwMode="auto">
            <a:xfrm>
              <a:off x="4295" y="3521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4" name="Line 142"/>
            <p:cNvSpPr>
              <a:spLocks noChangeShapeType="1"/>
            </p:cNvSpPr>
            <p:nvPr/>
          </p:nvSpPr>
          <p:spPr bwMode="auto">
            <a:xfrm>
              <a:off x="4295" y="330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5" name="Line 143"/>
            <p:cNvSpPr>
              <a:spLocks noChangeShapeType="1"/>
            </p:cNvSpPr>
            <p:nvPr/>
          </p:nvSpPr>
          <p:spPr bwMode="auto">
            <a:xfrm>
              <a:off x="4638" y="3305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4306" y="3403"/>
              <a:ext cx="365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300</a:t>
              </a: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4457" y="3350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V="1">
              <a:off x="4481" y="3094"/>
              <a:ext cx="0" cy="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연결 자료구조</a:t>
            </a:r>
            <a:r>
              <a:rPr lang="en-US" altLang="ko-KR" sz="3600" dirty="0"/>
              <a:t>(Linked Data Structure)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순차 자료 구조의 문제점</a:t>
            </a:r>
            <a:endParaRPr lang="en-US" altLang="ko-KR" b="1" dirty="0">
              <a:solidFill>
                <a:srgbClr val="3300FF"/>
              </a:solidFill>
              <a:latin typeface="+mn-ea"/>
            </a:endParaRPr>
          </a:p>
          <a:p>
            <a:pPr lvl="1"/>
            <a:r>
              <a:rPr lang="ko-KR" altLang="en-US" dirty="0" smtClean="0"/>
              <a:t>삽입연산이나 삭제연사 후에 연속적인 물리 주소를 유지하기 위해서 원소들을 이동시키는 추가적인 작업과 시간 소요</a:t>
            </a:r>
            <a:endParaRPr lang="ko-KR" altLang="en-US" dirty="0"/>
          </a:p>
          <a:p>
            <a:pPr lvl="2"/>
            <a:r>
              <a:rPr lang="ko-KR" altLang="en-US" dirty="0" smtClean="0"/>
              <a:t>원소들의 이동 작업으로 인한 오버헤드는 원소의 개수가 많고 삽입 및 삭제 연산이 많이 발생하는 겨우 성능상의 문제 발생</a:t>
            </a:r>
          </a:p>
          <a:p>
            <a:pPr lvl="2"/>
            <a:endParaRPr lang="ko-KR" altLang="en-US" b="1" dirty="0"/>
          </a:p>
          <a:p>
            <a:pPr lvl="1"/>
            <a:r>
              <a:rPr lang="ko-KR" altLang="en-US" dirty="0" smtClean="0"/>
              <a:t>순차 자료구조는 배열을 이용하여 구현하기 대문에 배열이 갖고 있는 메모리 사용의 비효율성 문제를 그대로 가짐</a:t>
            </a:r>
          </a:p>
          <a:p>
            <a:pPr lvl="1"/>
            <a:r>
              <a:rPr lang="ko-KR" altLang="en-US" dirty="0" smtClean="0"/>
              <a:t>순차 자료구조에서의 연산 시간에 대한 문제와 저장 공간에 대한 문제를 개선한 자료 표현 방법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2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+mj-ea"/>
              <a:buAutoNum type="circleNumDbPlain" startAt="3"/>
            </a:pPr>
            <a:r>
              <a:rPr lang="ko-KR" altLang="en-US" b="1" dirty="0">
                <a:solidFill>
                  <a:srgbClr val="0000CC"/>
                </a:solidFill>
              </a:rPr>
              <a:t>리스트의 마지막 </a:t>
            </a:r>
            <a:r>
              <a:rPr lang="ko-KR" altLang="en-US" b="1" dirty="0" err="1">
                <a:solidFill>
                  <a:srgbClr val="0000CC"/>
                </a:solidFill>
              </a:rPr>
              <a:t>노드의</a:t>
            </a:r>
            <a:r>
              <a:rPr lang="ko-KR" altLang="en-US" b="1" dirty="0">
                <a:solidFill>
                  <a:srgbClr val="0000CC"/>
                </a:solidFill>
              </a:rPr>
              <a:t> 링크 값을 </a:t>
            </a:r>
            <a:r>
              <a:rPr lang="ko-KR" altLang="en-US" b="1" dirty="0" err="1">
                <a:solidFill>
                  <a:srgbClr val="FF0000"/>
                </a:solidFill>
              </a:rPr>
              <a:t>노드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의 링크에 </a:t>
            </a:r>
            <a:r>
              <a:rPr lang="ko-KR" altLang="en-US" dirty="0"/>
              <a:t>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가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temp</a:t>
            </a:r>
            <a:r>
              <a:rPr lang="ko-KR" altLang="en-US" dirty="0"/>
              <a:t>의 다음 </a:t>
            </a:r>
            <a:r>
              <a:rPr lang="ko-KR" altLang="en-US" dirty="0" err="1"/>
              <a:t>노드를</a:t>
            </a:r>
            <a:r>
              <a:rPr lang="ko-KR" altLang="en-US" dirty="0"/>
              <a:t> 가리키게 한다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en-US" altLang="ko-KR" dirty="0"/>
              <a:t>CL</a:t>
            </a:r>
            <a:r>
              <a:rPr lang="ko-KR" altLang="en-US" dirty="0"/>
              <a:t>은 원형 연결 리스트이므로 마지막 </a:t>
            </a:r>
            <a:r>
              <a:rPr lang="ko-KR" altLang="en-US" dirty="0" err="1"/>
              <a:t>노드의</a:t>
            </a:r>
            <a:r>
              <a:rPr lang="ko-KR" altLang="en-US" dirty="0"/>
              <a:t> 다음 </a:t>
            </a:r>
            <a:r>
              <a:rPr lang="ko-KR" altLang="en-US" dirty="0" err="1"/>
              <a:t>노드는</a:t>
            </a:r>
            <a:r>
              <a:rPr lang="ko-KR" altLang="en-US" dirty="0"/>
              <a:t> 리스트의 첫 번째 </a:t>
            </a:r>
            <a:r>
              <a:rPr lang="ko-KR" altLang="en-US" dirty="0" err="1"/>
              <a:t>노드가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 smtClean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 smtClean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/>
          </a:p>
          <a:p>
            <a:pPr marL="342900" lvl="2" indent="-342900">
              <a:buFont typeface="+mj-ea"/>
              <a:buAutoNum type="circleNumDbPlain" startAt="3"/>
            </a:pPr>
            <a:endParaRPr lang="en-US" altLang="ko-KR" b="1" dirty="0" smtClean="0">
              <a:solidFill>
                <a:srgbClr val="0000CC"/>
              </a:solidFill>
            </a:endParaRPr>
          </a:p>
          <a:p>
            <a:pPr marL="342900" lvl="2" indent="-342900">
              <a:buFont typeface="+mj-ea"/>
              <a:buAutoNum type="circleNumDbPlain" startAt="3"/>
            </a:pPr>
            <a:r>
              <a:rPr lang="ko-KR" altLang="en-US" b="1" dirty="0" smtClean="0">
                <a:solidFill>
                  <a:srgbClr val="0000CC"/>
                </a:solidFill>
              </a:rPr>
              <a:t>포인터 </a:t>
            </a:r>
            <a:r>
              <a:rPr lang="en-US" altLang="ko-KR" b="1" dirty="0">
                <a:solidFill>
                  <a:srgbClr val="0000CC"/>
                </a:solidFill>
              </a:rPr>
              <a:t>new</a:t>
            </a:r>
            <a:r>
              <a:rPr lang="ko-KR" altLang="en-US" b="1" dirty="0">
                <a:solidFill>
                  <a:srgbClr val="0000CC"/>
                </a:solidFill>
              </a:rPr>
              <a:t>의 값을 </a:t>
            </a:r>
            <a:r>
              <a:rPr lang="ko-KR" altLang="en-US" b="1" dirty="0">
                <a:solidFill>
                  <a:srgbClr val="FF0000"/>
                </a:solidFill>
              </a:rPr>
              <a:t>포인터 </a:t>
            </a:r>
            <a:r>
              <a:rPr lang="en-US" altLang="ko-KR" b="1" dirty="0">
                <a:solidFill>
                  <a:srgbClr val="FF0000"/>
                </a:solidFill>
              </a:rPr>
              <a:t>temp</a:t>
            </a:r>
            <a:r>
              <a:rPr lang="ko-KR" altLang="en-US" b="1" dirty="0">
                <a:solidFill>
                  <a:srgbClr val="FF0000"/>
                </a:solidFill>
              </a:rPr>
              <a:t>가 가리키고 있는 마지막 </a:t>
            </a:r>
            <a:r>
              <a:rPr lang="ko-KR" altLang="en-US" b="1" dirty="0" err="1">
                <a:solidFill>
                  <a:srgbClr val="FF0000"/>
                </a:solidFill>
              </a:rPr>
              <a:t>노드의</a:t>
            </a:r>
            <a:r>
              <a:rPr lang="ko-KR" altLang="en-US" b="1" dirty="0">
                <a:solidFill>
                  <a:srgbClr val="FF0000"/>
                </a:solidFill>
              </a:rPr>
              <a:t> 링크에 </a:t>
            </a:r>
            <a:r>
              <a:rPr lang="ko-KR" altLang="en-US" dirty="0"/>
              <a:t>저장하여</a:t>
            </a:r>
            <a:r>
              <a:rPr lang="en-US" altLang="ko-KR" dirty="0"/>
              <a:t>, </a:t>
            </a:r>
            <a:r>
              <a:rPr lang="ko-KR" altLang="en-US" dirty="0"/>
              <a:t>리스트의 마지막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가리키게 한다</a:t>
            </a:r>
            <a:r>
              <a:rPr lang="en-US" altLang="ko-KR" dirty="0"/>
              <a:t>. </a:t>
            </a:r>
          </a:p>
          <a:p>
            <a:pPr marL="342900" lvl="2" indent="-342900">
              <a:buFont typeface="+mj-ea"/>
              <a:buAutoNum type="circleNumDbPlain" startAt="3"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8213725" y="2263775"/>
            <a:ext cx="1444625" cy="531813"/>
            <a:chOff x="7346950" y="2125365"/>
            <a:chExt cx="1444625" cy="531813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8248650" y="2334915"/>
              <a:ext cx="542925" cy="32226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562850" y="231269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7346950" y="2125365"/>
              <a:ext cx="874713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8" name="Oval 52"/>
            <p:cNvSpPr>
              <a:spLocks noChangeArrowheads="1"/>
            </p:cNvSpPr>
            <p:nvPr/>
          </p:nvSpPr>
          <p:spPr bwMode="auto">
            <a:xfrm>
              <a:off x="8475663" y="2509540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8429625" y="2451100"/>
            <a:ext cx="1214438" cy="342900"/>
            <a:chOff x="4292" y="2863"/>
            <a:chExt cx="765" cy="216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4292" y="2863"/>
              <a:ext cx="7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4292" y="2863"/>
              <a:ext cx="765" cy="216"/>
              <a:chOff x="4292" y="2863"/>
              <a:chExt cx="765" cy="216"/>
            </a:xfrm>
          </p:grpSpPr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>
                <a:off x="4292" y="3079"/>
                <a:ext cx="76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sp>
            <p:nvSpPr>
              <p:cNvPr id="13" name="Line 28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0" cy="2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sp>
            <p:nvSpPr>
              <p:cNvPr id="14" name="Line 29"/>
              <p:cNvSpPr>
                <a:spLocks noChangeShapeType="1"/>
              </p:cNvSpPr>
              <p:nvPr/>
            </p:nvSpPr>
            <p:spPr bwMode="auto">
              <a:xfrm>
                <a:off x="4714" y="286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sp>
            <p:nvSpPr>
              <p:cNvPr id="15" name="Line 30"/>
              <p:cNvSpPr>
                <a:spLocks noChangeShapeType="1"/>
              </p:cNvSpPr>
              <p:nvPr/>
            </p:nvSpPr>
            <p:spPr bwMode="auto">
              <a:xfrm>
                <a:off x="5057" y="2863"/>
                <a:ext cx="0" cy="2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5967413" y="2632075"/>
            <a:ext cx="757237" cy="71438"/>
            <a:chOff x="1701" y="709"/>
            <a:chExt cx="477" cy="45"/>
          </a:xfrm>
        </p:grpSpPr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7661275" y="2632075"/>
            <a:ext cx="757238" cy="71438"/>
            <a:chOff x="1701" y="709"/>
            <a:chExt cx="477" cy="45"/>
          </a:xfrm>
        </p:grpSpPr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2"/>
          <p:cNvGrpSpPr>
            <a:grpSpLocks/>
          </p:cNvGrpSpPr>
          <p:nvPr/>
        </p:nvGrpSpPr>
        <p:grpSpPr bwMode="auto">
          <a:xfrm>
            <a:off x="4903788" y="2260600"/>
            <a:ext cx="1355725" cy="533400"/>
            <a:chOff x="4037013" y="2122674"/>
            <a:chExt cx="1355725" cy="532916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4178300" y="231269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4178300" y="2312690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4178300" y="2655590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4178300" y="231269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4848225" y="231269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5392738" y="231269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4037013" y="2122674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4876800" y="232062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31" name="그룹 31"/>
          <p:cNvGrpSpPr>
            <a:grpSpLocks/>
          </p:cNvGrpSpPr>
          <p:nvPr/>
        </p:nvGrpSpPr>
        <p:grpSpPr bwMode="auto">
          <a:xfrm>
            <a:off x="6486525" y="2254250"/>
            <a:ext cx="1447800" cy="539750"/>
            <a:chOff x="5619750" y="2115493"/>
            <a:chExt cx="1447800" cy="540097"/>
          </a:xfrm>
        </p:grpSpPr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6475413" y="2312690"/>
              <a:ext cx="5921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5853113" y="231269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5853113" y="2312690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5853113" y="2655590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5853113" y="231269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6523038" y="231269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7067550" y="231269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5619750" y="2115493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6535738" y="231427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41" name="그룹 41"/>
          <p:cNvGrpSpPr>
            <a:grpSpLocks/>
          </p:cNvGrpSpPr>
          <p:nvPr/>
        </p:nvGrpSpPr>
        <p:grpSpPr bwMode="auto">
          <a:xfrm>
            <a:off x="2184400" y="2295525"/>
            <a:ext cx="1054100" cy="361950"/>
            <a:chOff x="1317625" y="2157115"/>
            <a:chExt cx="1054100" cy="361950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1317625" y="2176165"/>
              <a:ext cx="41751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1827213" y="2157115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1827213" y="2500015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1827213" y="215711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2371725" y="215711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2060575" y="2336503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839913" y="2157115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2997200" y="2508250"/>
            <a:ext cx="2052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9126538" y="2463800"/>
            <a:ext cx="5143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grpSp>
        <p:nvGrpSpPr>
          <p:cNvPr id="51" name="그룹 51"/>
          <p:cNvGrpSpPr>
            <a:grpSpLocks/>
          </p:cNvGrpSpPr>
          <p:nvPr/>
        </p:nvGrpSpPr>
        <p:grpSpPr bwMode="auto">
          <a:xfrm>
            <a:off x="4705350" y="2690813"/>
            <a:ext cx="5126038" cy="301625"/>
            <a:chOff x="3838575" y="2552403"/>
            <a:chExt cx="5126038" cy="301625"/>
          </a:xfrm>
        </p:grpSpPr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8547100" y="2552403"/>
              <a:ext cx="417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8964613" y="2552403"/>
              <a:ext cx="0" cy="298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3838575" y="2854028"/>
              <a:ext cx="5126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3838575" y="2622253"/>
              <a:ext cx="0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3838575" y="262384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7" name="그룹 57"/>
          <p:cNvGrpSpPr>
            <a:grpSpLocks/>
          </p:cNvGrpSpPr>
          <p:nvPr/>
        </p:nvGrpSpPr>
        <p:grpSpPr bwMode="auto">
          <a:xfrm>
            <a:off x="8183563" y="2816225"/>
            <a:ext cx="587375" cy="952500"/>
            <a:chOff x="7316788" y="2677815"/>
            <a:chExt cx="587375" cy="952500"/>
          </a:xfrm>
        </p:grpSpPr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7316788" y="3287415"/>
              <a:ext cx="5476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7359650" y="3012778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7359650" y="3355678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7359650" y="301277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7904163" y="301277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7377113" y="3168905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7616825" y="308421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V="1">
              <a:off x="7654925" y="2677815"/>
              <a:ext cx="0" cy="40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" name="그룹 66"/>
          <p:cNvGrpSpPr>
            <a:grpSpLocks/>
          </p:cNvGrpSpPr>
          <p:nvPr/>
        </p:nvGrpSpPr>
        <p:grpSpPr bwMode="auto">
          <a:xfrm>
            <a:off x="3263900" y="3108325"/>
            <a:ext cx="1422400" cy="541338"/>
            <a:chOff x="2397125" y="2969363"/>
            <a:chExt cx="1422400" cy="541890"/>
          </a:xfrm>
        </p:grpSpPr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3276600" y="3163590"/>
              <a:ext cx="542925" cy="34766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605088" y="3157240"/>
              <a:ext cx="671512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603500" y="3155653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2603500" y="3498553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2603500" y="315565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273425" y="315565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817938" y="315565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2397125" y="2969363"/>
              <a:ext cx="874713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3525838" y="3198515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6"/>
          <p:cNvGrpSpPr>
            <a:grpSpLocks/>
          </p:cNvGrpSpPr>
          <p:nvPr/>
        </p:nvGrpSpPr>
        <p:grpSpPr bwMode="auto">
          <a:xfrm>
            <a:off x="2054225" y="3278188"/>
            <a:ext cx="1008063" cy="404812"/>
            <a:chOff x="1187450" y="3139778"/>
            <a:chExt cx="1008063" cy="404812"/>
          </a:xfrm>
        </p:grpSpPr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1187450" y="3201690"/>
              <a:ext cx="40481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1651000" y="3144540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>
              <a:off x="1651000" y="3487440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1651000" y="314454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2195513" y="314454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1893888" y="332710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1658938" y="313977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</a:p>
          </p:txBody>
        </p:sp>
      </p:grp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836863" y="3498850"/>
            <a:ext cx="633412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4157663" y="3436938"/>
            <a:ext cx="56038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grpSp>
        <p:nvGrpSpPr>
          <p:cNvPr id="86" name="Group 83"/>
          <p:cNvGrpSpPr>
            <a:grpSpLocks/>
          </p:cNvGrpSpPr>
          <p:nvPr/>
        </p:nvGrpSpPr>
        <p:grpSpPr bwMode="auto">
          <a:xfrm>
            <a:off x="4430713" y="2616200"/>
            <a:ext cx="649287" cy="720725"/>
            <a:chOff x="2290" y="2069"/>
            <a:chExt cx="409" cy="454"/>
          </a:xfrm>
        </p:grpSpPr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V="1">
              <a:off x="2290" y="2069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Line 85"/>
            <p:cNvSpPr>
              <a:spLocks noChangeShapeType="1"/>
            </p:cNvSpPr>
            <p:nvPr/>
          </p:nvSpPr>
          <p:spPr bwMode="auto">
            <a:xfrm>
              <a:off x="2290" y="2078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9" name="Group 117"/>
          <p:cNvGrpSpPr>
            <a:grpSpLocks/>
          </p:cNvGrpSpPr>
          <p:nvPr/>
        </p:nvGrpSpPr>
        <p:grpSpPr bwMode="auto">
          <a:xfrm>
            <a:off x="5995988" y="5446713"/>
            <a:ext cx="757237" cy="71437"/>
            <a:chOff x="1701" y="709"/>
            <a:chExt cx="477" cy="45"/>
          </a:xfrm>
        </p:grpSpPr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1" name="Oval 11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Group 120"/>
          <p:cNvGrpSpPr>
            <a:grpSpLocks/>
          </p:cNvGrpSpPr>
          <p:nvPr/>
        </p:nvGrpSpPr>
        <p:grpSpPr bwMode="auto">
          <a:xfrm>
            <a:off x="7689850" y="5446713"/>
            <a:ext cx="757238" cy="71437"/>
            <a:chOff x="1701" y="709"/>
            <a:chExt cx="477" cy="45"/>
          </a:xfrm>
        </p:grpSpPr>
        <p:sp>
          <p:nvSpPr>
            <p:cNvPr id="93" name="Line 121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4" name="Oval 122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6"/>
          <p:cNvGrpSpPr>
            <a:grpSpLocks/>
          </p:cNvGrpSpPr>
          <p:nvPr/>
        </p:nvGrpSpPr>
        <p:grpSpPr bwMode="auto">
          <a:xfrm>
            <a:off x="4932363" y="5075238"/>
            <a:ext cx="1355725" cy="533400"/>
            <a:chOff x="3965575" y="4786970"/>
            <a:chExt cx="1355725" cy="532916"/>
          </a:xfrm>
        </p:grpSpPr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4106863" y="4976986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4106863" y="4976986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8" name="Line 90"/>
            <p:cNvSpPr>
              <a:spLocks noChangeShapeType="1"/>
            </p:cNvSpPr>
            <p:nvPr/>
          </p:nvSpPr>
          <p:spPr bwMode="auto">
            <a:xfrm>
              <a:off x="4106863" y="5319886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>
              <a:off x="4106863" y="49769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>
              <a:off x="4776788" y="4976986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>
              <a:off x="5321300" y="49769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2" name="Rectangle 124"/>
            <p:cNvSpPr>
              <a:spLocks noChangeArrowheads="1"/>
            </p:cNvSpPr>
            <p:nvPr/>
          </p:nvSpPr>
          <p:spPr bwMode="auto">
            <a:xfrm>
              <a:off x="3965575" y="4786970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03" name="Rectangle 125"/>
            <p:cNvSpPr>
              <a:spLocks noChangeArrowheads="1"/>
            </p:cNvSpPr>
            <p:nvPr/>
          </p:nvSpPr>
          <p:spPr bwMode="auto">
            <a:xfrm>
              <a:off x="4805363" y="4984924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104" name="그룹 105"/>
          <p:cNvGrpSpPr>
            <a:grpSpLocks/>
          </p:cNvGrpSpPr>
          <p:nvPr/>
        </p:nvGrpSpPr>
        <p:grpSpPr bwMode="auto">
          <a:xfrm>
            <a:off x="6515100" y="5068888"/>
            <a:ext cx="1447800" cy="539750"/>
            <a:chOff x="5548313" y="4780620"/>
            <a:chExt cx="1447800" cy="539266"/>
          </a:xfrm>
        </p:grpSpPr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6403975" y="4976986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5781675" y="4976986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Line 98"/>
            <p:cNvSpPr>
              <a:spLocks noChangeShapeType="1"/>
            </p:cNvSpPr>
            <p:nvPr/>
          </p:nvSpPr>
          <p:spPr bwMode="auto">
            <a:xfrm>
              <a:off x="5781675" y="4976986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8" name="Line 99"/>
            <p:cNvSpPr>
              <a:spLocks noChangeShapeType="1"/>
            </p:cNvSpPr>
            <p:nvPr/>
          </p:nvSpPr>
          <p:spPr bwMode="auto">
            <a:xfrm>
              <a:off x="5781675" y="5319886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9" name="Line 100"/>
            <p:cNvSpPr>
              <a:spLocks noChangeShapeType="1"/>
            </p:cNvSpPr>
            <p:nvPr/>
          </p:nvSpPr>
          <p:spPr bwMode="auto">
            <a:xfrm>
              <a:off x="5781675" y="49769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0" name="Line 101"/>
            <p:cNvSpPr>
              <a:spLocks noChangeShapeType="1"/>
            </p:cNvSpPr>
            <p:nvPr/>
          </p:nvSpPr>
          <p:spPr bwMode="auto">
            <a:xfrm>
              <a:off x="6451600" y="4976986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1" name="Line 102"/>
            <p:cNvSpPr>
              <a:spLocks noChangeShapeType="1"/>
            </p:cNvSpPr>
            <p:nvPr/>
          </p:nvSpPr>
          <p:spPr bwMode="auto">
            <a:xfrm>
              <a:off x="6996113" y="49769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2" name="Rectangle 126"/>
            <p:cNvSpPr>
              <a:spLocks noChangeArrowheads="1"/>
            </p:cNvSpPr>
            <p:nvPr/>
          </p:nvSpPr>
          <p:spPr bwMode="auto">
            <a:xfrm>
              <a:off x="5548313" y="4780620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13" name="Rectangle 127"/>
            <p:cNvSpPr>
              <a:spLocks noChangeArrowheads="1"/>
            </p:cNvSpPr>
            <p:nvPr/>
          </p:nvSpPr>
          <p:spPr bwMode="auto">
            <a:xfrm>
              <a:off x="6464300" y="4978574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  <p:grpSp>
        <p:nvGrpSpPr>
          <p:cNvPr id="114" name="그룹 115"/>
          <p:cNvGrpSpPr>
            <a:grpSpLocks/>
          </p:cNvGrpSpPr>
          <p:nvPr/>
        </p:nvGrpSpPr>
        <p:grpSpPr bwMode="auto">
          <a:xfrm>
            <a:off x="2212975" y="5110163"/>
            <a:ext cx="1054100" cy="361950"/>
            <a:chOff x="1246188" y="4821411"/>
            <a:chExt cx="1054100" cy="361950"/>
          </a:xfrm>
        </p:grpSpPr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1246188" y="4840461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1755775" y="4821411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1755775" y="5164311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8" name="Line 115"/>
            <p:cNvSpPr>
              <a:spLocks noChangeShapeType="1"/>
            </p:cNvSpPr>
            <p:nvPr/>
          </p:nvSpPr>
          <p:spPr bwMode="auto">
            <a:xfrm>
              <a:off x="1755775" y="4821411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2300288" y="4821411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0" name="Oval 123"/>
            <p:cNvSpPr>
              <a:spLocks noChangeArrowheads="1"/>
            </p:cNvSpPr>
            <p:nvPr/>
          </p:nvSpPr>
          <p:spPr bwMode="auto">
            <a:xfrm>
              <a:off x="1989138" y="5000799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28"/>
            <p:cNvSpPr>
              <a:spLocks noChangeArrowheads="1"/>
            </p:cNvSpPr>
            <p:nvPr/>
          </p:nvSpPr>
          <p:spPr bwMode="auto">
            <a:xfrm>
              <a:off x="1768475" y="4821411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</p:grpSp>
      <p:sp>
        <p:nvSpPr>
          <p:cNvPr id="122" name="Line 129"/>
          <p:cNvSpPr>
            <a:spLocks noChangeShapeType="1"/>
          </p:cNvSpPr>
          <p:nvPr/>
        </p:nvSpPr>
        <p:spPr bwMode="auto">
          <a:xfrm>
            <a:off x="3025775" y="5322888"/>
            <a:ext cx="2052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123" name="그룹 124"/>
          <p:cNvGrpSpPr>
            <a:grpSpLocks/>
          </p:cNvGrpSpPr>
          <p:nvPr/>
        </p:nvGrpSpPr>
        <p:grpSpPr bwMode="auto">
          <a:xfrm>
            <a:off x="8242300" y="5064125"/>
            <a:ext cx="1444625" cy="546100"/>
            <a:chOff x="7275513" y="4776409"/>
            <a:chExt cx="1444625" cy="545065"/>
          </a:xfrm>
        </p:grpSpPr>
        <p:sp>
          <p:nvSpPr>
            <p:cNvPr id="124" name="Rectangle 87"/>
            <p:cNvSpPr>
              <a:spLocks noChangeArrowheads="1"/>
            </p:cNvSpPr>
            <p:nvPr/>
          </p:nvSpPr>
          <p:spPr bwMode="auto">
            <a:xfrm>
              <a:off x="8177213" y="4999211"/>
              <a:ext cx="542925" cy="32226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03"/>
            <p:cNvSpPr>
              <a:spLocks noChangeArrowheads="1"/>
            </p:cNvSpPr>
            <p:nvPr/>
          </p:nvSpPr>
          <p:spPr bwMode="auto">
            <a:xfrm>
              <a:off x="7491413" y="4976986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6" name="Group 104"/>
            <p:cNvGrpSpPr>
              <a:grpSpLocks/>
            </p:cNvGrpSpPr>
            <p:nvPr/>
          </p:nvGrpSpPr>
          <p:grpSpPr bwMode="auto">
            <a:xfrm>
              <a:off x="7491413" y="4976986"/>
              <a:ext cx="1214437" cy="342900"/>
              <a:chOff x="4292" y="2863"/>
              <a:chExt cx="765" cy="216"/>
            </a:xfrm>
          </p:grpSpPr>
          <p:sp>
            <p:nvSpPr>
              <p:cNvPr id="129" name="Line 105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130" name="Group 106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131" name="Line 107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32" name="Line 108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33" name="Line 109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34" name="Line 110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Rectangle 130"/>
            <p:cNvSpPr>
              <a:spLocks noChangeArrowheads="1"/>
            </p:cNvSpPr>
            <p:nvPr/>
          </p:nvSpPr>
          <p:spPr bwMode="auto">
            <a:xfrm>
              <a:off x="7275513" y="4776409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28" name="Oval 131"/>
            <p:cNvSpPr>
              <a:spLocks noChangeArrowheads="1"/>
            </p:cNvSpPr>
            <p:nvPr/>
          </p:nvSpPr>
          <p:spPr bwMode="auto">
            <a:xfrm>
              <a:off x="8404225" y="5173836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5" name="그룹 136"/>
          <p:cNvGrpSpPr>
            <a:grpSpLocks/>
          </p:cNvGrpSpPr>
          <p:nvPr/>
        </p:nvGrpSpPr>
        <p:grpSpPr bwMode="auto">
          <a:xfrm>
            <a:off x="2082800" y="5651500"/>
            <a:ext cx="1008063" cy="400050"/>
            <a:chOff x="1116013" y="5362749"/>
            <a:chExt cx="1008062" cy="400050"/>
          </a:xfrm>
        </p:grpSpPr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1581150" y="5381799"/>
              <a:ext cx="542925" cy="3365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46"/>
            <p:cNvSpPr>
              <a:spLocks noChangeArrowheads="1"/>
            </p:cNvSpPr>
            <p:nvPr/>
          </p:nvSpPr>
          <p:spPr bwMode="auto">
            <a:xfrm>
              <a:off x="1116013" y="5419899"/>
              <a:ext cx="404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>
              <a:off x="1579563" y="5362749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9" name="Line 148"/>
            <p:cNvSpPr>
              <a:spLocks noChangeShapeType="1"/>
            </p:cNvSpPr>
            <p:nvPr/>
          </p:nvSpPr>
          <p:spPr bwMode="auto">
            <a:xfrm>
              <a:off x="1579563" y="5705649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0" name="Line 149"/>
            <p:cNvSpPr>
              <a:spLocks noChangeShapeType="1"/>
            </p:cNvSpPr>
            <p:nvPr/>
          </p:nvSpPr>
          <p:spPr bwMode="auto">
            <a:xfrm>
              <a:off x="1579563" y="5362749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1" name="Line 150"/>
            <p:cNvSpPr>
              <a:spLocks noChangeShapeType="1"/>
            </p:cNvSpPr>
            <p:nvPr/>
          </p:nvSpPr>
          <p:spPr bwMode="auto">
            <a:xfrm>
              <a:off x="2124075" y="5362749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2" name="Oval 152"/>
            <p:cNvSpPr>
              <a:spLocks noChangeArrowheads="1"/>
            </p:cNvSpPr>
            <p:nvPr/>
          </p:nvSpPr>
          <p:spPr bwMode="auto">
            <a:xfrm>
              <a:off x="1822450" y="5545311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3" name="Rectangle 153"/>
          <p:cNvSpPr>
            <a:spLocks noChangeArrowheads="1"/>
          </p:cNvSpPr>
          <p:nvPr/>
        </p:nvSpPr>
        <p:spPr bwMode="auto">
          <a:xfrm>
            <a:off x="2495550" y="5646738"/>
            <a:ext cx="6810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sp>
        <p:nvSpPr>
          <p:cNvPr id="144" name="Line 154"/>
          <p:cNvSpPr>
            <a:spLocks noChangeShapeType="1"/>
          </p:cNvSpPr>
          <p:nvPr/>
        </p:nvSpPr>
        <p:spPr bwMode="auto">
          <a:xfrm>
            <a:off x="2865438" y="5867400"/>
            <a:ext cx="633412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145" name="그룹 146"/>
          <p:cNvGrpSpPr>
            <a:grpSpLocks/>
          </p:cNvGrpSpPr>
          <p:nvPr/>
        </p:nvGrpSpPr>
        <p:grpSpPr bwMode="auto">
          <a:xfrm>
            <a:off x="3292475" y="5548313"/>
            <a:ext cx="1420813" cy="542925"/>
            <a:chOff x="2325688" y="5260045"/>
            <a:chExt cx="1420812" cy="542441"/>
          </a:xfrm>
        </p:grpSpPr>
        <p:sp>
          <p:nvSpPr>
            <p:cNvPr id="146" name="Text Box 139"/>
            <p:cNvSpPr txBox="1">
              <a:spLocks noChangeArrowheads="1"/>
            </p:cNvSpPr>
            <p:nvPr/>
          </p:nvSpPr>
          <p:spPr bwMode="auto">
            <a:xfrm>
              <a:off x="2533650" y="5461174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147" name="Line 140"/>
            <p:cNvSpPr>
              <a:spLocks noChangeShapeType="1"/>
            </p:cNvSpPr>
            <p:nvPr/>
          </p:nvSpPr>
          <p:spPr bwMode="auto">
            <a:xfrm>
              <a:off x="2532063" y="5459586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8" name="Line 141"/>
            <p:cNvSpPr>
              <a:spLocks noChangeShapeType="1"/>
            </p:cNvSpPr>
            <p:nvPr/>
          </p:nvSpPr>
          <p:spPr bwMode="auto">
            <a:xfrm>
              <a:off x="2532063" y="5802486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9" name="Line 142"/>
            <p:cNvSpPr>
              <a:spLocks noChangeShapeType="1"/>
            </p:cNvSpPr>
            <p:nvPr/>
          </p:nvSpPr>
          <p:spPr bwMode="auto">
            <a:xfrm>
              <a:off x="2532063" y="54595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0" name="Line 143"/>
            <p:cNvSpPr>
              <a:spLocks noChangeShapeType="1"/>
            </p:cNvSpPr>
            <p:nvPr/>
          </p:nvSpPr>
          <p:spPr bwMode="auto">
            <a:xfrm>
              <a:off x="3201988" y="5459586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1" name="Line 144"/>
            <p:cNvSpPr>
              <a:spLocks noChangeShapeType="1"/>
            </p:cNvSpPr>
            <p:nvPr/>
          </p:nvSpPr>
          <p:spPr bwMode="auto">
            <a:xfrm>
              <a:off x="3746500" y="5459586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2" name="Rectangle 145"/>
            <p:cNvSpPr>
              <a:spLocks noChangeArrowheads="1"/>
            </p:cNvSpPr>
            <p:nvPr/>
          </p:nvSpPr>
          <p:spPr bwMode="auto">
            <a:xfrm>
              <a:off x="2325688" y="5260045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auto">
            <a:xfrm>
              <a:off x="3454400" y="5502449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155"/>
            <p:cNvSpPr>
              <a:spLocks noChangeArrowheads="1"/>
            </p:cNvSpPr>
            <p:nvPr/>
          </p:nvSpPr>
          <p:spPr bwMode="auto">
            <a:xfrm>
              <a:off x="3219450" y="5602639"/>
              <a:ext cx="514350" cy="16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155" name="Group 156"/>
          <p:cNvGrpSpPr>
            <a:grpSpLocks/>
          </p:cNvGrpSpPr>
          <p:nvPr/>
        </p:nvGrpSpPr>
        <p:grpSpPr bwMode="auto">
          <a:xfrm>
            <a:off x="4459288" y="5430838"/>
            <a:ext cx="649287" cy="360362"/>
            <a:chOff x="2290" y="2069"/>
            <a:chExt cx="409" cy="454"/>
          </a:xfrm>
        </p:grpSpPr>
        <p:sp>
          <p:nvSpPr>
            <p:cNvPr id="156" name="Line 157"/>
            <p:cNvSpPr>
              <a:spLocks noChangeShapeType="1"/>
            </p:cNvSpPr>
            <p:nvPr/>
          </p:nvSpPr>
          <p:spPr bwMode="auto">
            <a:xfrm flipV="1">
              <a:off x="2290" y="206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>
              <a:off x="2290" y="2078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8" name="Rectangle 159"/>
          <p:cNvSpPr>
            <a:spLocks noChangeArrowheads="1"/>
          </p:cNvSpPr>
          <p:nvPr/>
        </p:nvSpPr>
        <p:spPr bwMode="auto">
          <a:xfrm>
            <a:off x="9113838" y="5245100"/>
            <a:ext cx="574675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grpSp>
        <p:nvGrpSpPr>
          <p:cNvPr id="159" name="그룹 160"/>
          <p:cNvGrpSpPr>
            <a:grpSpLocks/>
          </p:cNvGrpSpPr>
          <p:nvPr/>
        </p:nvGrpSpPr>
        <p:grpSpPr bwMode="auto">
          <a:xfrm>
            <a:off x="8169275" y="5573713"/>
            <a:ext cx="630238" cy="776287"/>
            <a:chOff x="7202488" y="5284961"/>
            <a:chExt cx="630237" cy="776288"/>
          </a:xfrm>
        </p:grpSpPr>
        <p:sp>
          <p:nvSpPr>
            <p:cNvPr id="160" name="Rectangle 132"/>
            <p:cNvSpPr>
              <a:spLocks noChangeArrowheads="1"/>
            </p:cNvSpPr>
            <p:nvPr/>
          </p:nvSpPr>
          <p:spPr bwMode="auto">
            <a:xfrm>
              <a:off x="7202488" y="5718349"/>
              <a:ext cx="5476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</a:t>
              </a:r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7288213" y="5443711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2" name="Line 134"/>
            <p:cNvSpPr>
              <a:spLocks noChangeShapeType="1"/>
            </p:cNvSpPr>
            <p:nvPr/>
          </p:nvSpPr>
          <p:spPr bwMode="auto">
            <a:xfrm>
              <a:off x="7288213" y="5786611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3" name="Line 135"/>
            <p:cNvSpPr>
              <a:spLocks noChangeShapeType="1"/>
            </p:cNvSpPr>
            <p:nvPr/>
          </p:nvSpPr>
          <p:spPr bwMode="auto">
            <a:xfrm>
              <a:off x="7288213" y="5443711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4" name="Line 136"/>
            <p:cNvSpPr>
              <a:spLocks noChangeShapeType="1"/>
            </p:cNvSpPr>
            <p:nvPr/>
          </p:nvSpPr>
          <p:spPr bwMode="auto">
            <a:xfrm>
              <a:off x="7832725" y="5443711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7305675" y="5586586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  <p:sp>
          <p:nvSpPr>
            <p:cNvPr id="166" name="Oval 138"/>
            <p:cNvSpPr>
              <a:spLocks noChangeArrowheads="1"/>
            </p:cNvSpPr>
            <p:nvPr/>
          </p:nvSpPr>
          <p:spPr bwMode="auto">
            <a:xfrm>
              <a:off x="7545388" y="5515149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Line 160"/>
            <p:cNvSpPr>
              <a:spLocks noChangeShapeType="1"/>
            </p:cNvSpPr>
            <p:nvPr/>
          </p:nvSpPr>
          <p:spPr bwMode="auto">
            <a:xfrm flipV="1">
              <a:off x="7583488" y="5284961"/>
              <a:ext cx="0" cy="231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8" name="Group 161"/>
          <p:cNvGrpSpPr>
            <a:grpSpLocks/>
          </p:cNvGrpSpPr>
          <p:nvPr/>
        </p:nvGrpSpPr>
        <p:grpSpPr bwMode="auto">
          <a:xfrm>
            <a:off x="3233738" y="5505450"/>
            <a:ext cx="6626225" cy="852488"/>
            <a:chOff x="1156" y="2207"/>
            <a:chExt cx="4174" cy="537"/>
          </a:xfrm>
        </p:grpSpPr>
        <p:sp>
          <p:nvSpPr>
            <p:cNvPr id="169" name="Line 162"/>
            <p:cNvSpPr>
              <a:spLocks noChangeShapeType="1"/>
            </p:cNvSpPr>
            <p:nvPr/>
          </p:nvSpPr>
          <p:spPr bwMode="auto">
            <a:xfrm>
              <a:off x="5067" y="2207"/>
              <a:ext cx="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Line 163"/>
            <p:cNvSpPr>
              <a:spLocks noChangeShapeType="1"/>
            </p:cNvSpPr>
            <p:nvPr/>
          </p:nvSpPr>
          <p:spPr bwMode="auto">
            <a:xfrm>
              <a:off x="5330" y="2207"/>
              <a:ext cx="0" cy="5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Line 164"/>
            <p:cNvSpPr>
              <a:spLocks noChangeShapeType="1"/>
            </p:cNvSpPr>
            <p:nvPr/>
          </p:nvSpPr>
          <p:spPr bwMode="auto">
            <a:xfrm>
              <a:off x="1156" y="2741"/>
              <a:ext cx="41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Line 165"/>
            <p:cNvSpPr>
              <a:spLocks noChangeShapeType="1"/>
            </p:cNvSpPr>
            <p:nvPr/>
          </p:nvSpPr>
          <p:spPr bwMode="auto">
            <a:xfrm flipH="1">
              <a:off x="1156" y="2524"/>
              <a:ext cx="2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Line 166"/>
            <p:cNvSpPr>
              <a:spLocks noChangeShapeType="1"/>
            </p:cNvSpPr>
            <p:nvPr/>
          </p:nvSpPr>
          <p:spPr bwMode="auto">
            <a:xfrm>
              <a:off x="1156" y="2523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Font typeface="+mj-ea"/>
              <a:buAutoNum type="circleNumDbPlain" startAt="5"/>
            </a:pPr>
            <a:r>
              <a:rPr lang="ko-KR" altLang="en-US" b="1" dirty="0" err="1">
                <a:solidFill>
                  <a:srgbClr val="0000CC"/>
                </a:solidFill>
              </a:rPr>
              <a:t>노드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new</a:t>
            </a:r>
            <a:r>
              <a:rPr lang="ko-KR" altLang="en-US" b="1" dirty="0">
                <a:solidFill>
                  <a:srgbClr val="0000CC"/>
                </a:solidFill>
              </a:rPr>
              <a:t>의 값을 </a:t>
            </a:r>
            <a:r>
              <a:rPr lang="ko-KR" altLang="en-US" dirty="0"/>
              <a:t>리스트 </a:t>
            </a:r>
            <a:r>
              <a:rPr lang="ko-KR" altLang="en-US" b="1" dirty="0">
                <a:solidFill>
                  <a:srgbClr val="FF0000"/>
                </a:solidFill>
              </a:rPr>
              <a:t>포인터 </a:t>
            </a:r>
            <a:r>
              <a:rPr lang="en-US" altLang="ko-KR" b="1" dirty="0">
                <a:solidFill>
                  <a:srgbClr val="FF0000"/>
                </a:solidFill>
              </a:rPr>
              <a:t>CL</a:t>
            </a:r>
            <a:r>
              <a:rPr lang="ko-KR" altLang="en-US" b="1" dirty="0">
                <a:solidFill>
                  <a:srgbClr val="FF0000"/>
                </a:solidFill>
              </a:rPr>
              <a:t>에 </a:t>
            </a:r>
            <a:r>
              <a:rPr lang="ko-KR" altLang="en-US" dirty="0"/>
              <a:t>저장하여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가 리스트의 첫 번째 </a:t>
            </a:r>
            <a:r>
              <a:rPr lang="ko-KR" altLang="en-US" dirty="0" err="1"/>
              <a:t>노드가</a:t>
            </a:r>
            <a:r>
              <a:rPr lang="ko-KR" altLang="en-US" dirty="0"/>
              <a:t> 되도록 지정 </a:t>
            </a:r>
            <a:endParaRPr lang="ko-KR" altLang="en-US" sz="14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/>
              <a:t>최종</a:t>
            </a:r>
            <a:r>
              <a:rPr lang="en-US" altLang="ko-KR" dirty="0" smtClean="0"/>
              <a:t> </a:t>
            </a:r>
            <a:r>
              <a:rPr lang="ko-KR" altLang="en-US" dirty="0"/>
              <a:t>실행 결과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170738" y="1860550"/>
            <a:ext cx="593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507163" y="1860550"/>
            <a:ext cx="622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54688" y="2365375"/>
            <a:ext cx="757237" cy="71438"/>
            <a:chOff x="1701" y="709"/>
            <a:chExt cx="477" cy="45"/>
          </a:xfrm>
        </p:grpSpPr>
        <p:sp>
          <p:nvSpPr>
            <p:cNvPr id="7" name="Line 3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" name="Oval 3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448550" y="2365375"/>
            <a:ext cx="757238" cy="71438"/>
            <a:chOff x="1701" y="709"/>
            <a:chExt cx="477" cy="45"/>
          </a:xfrm>
        </p:grpSpPr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" name="Oval 42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2"/>
          <p:cNvGrpSpPr>
            <a:grpSpLocks/>
          </p:cNvGrpSpPr>
          <p:nvPr/>
        </p:nvGrpSpPr>
        <p:grpSpPr bwMode="auto">
          <a:xfrm>
            <a:off x="1971675" y="2028825"/>
            <a:ext cx="1054100" cy="361950"/>
            <a:chOff x="885751" y="2181225"/>
            <a:chExt cx="1054100" cy="36195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388988" y="2189163"/>
              <a:ext cx="542925" cy="349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885751" y="2200275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1395338" y="2181225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395338" y="2524125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1395338" y="21812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1939851" y="21812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9" name="Oval 43"/>
            <p:cNvSpPr>
              <a:spLocks noChangeArrowheads="1"/>
            </p:cNvSpPr>
            <p:nvPr/>
          </p:nvSpPr>
          <p:spPr bwMode="auto">
            <a:xfrm>
              <a:off x="1628701" y="2389188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20"/>
          <p:cNvGrpSpPr>
            <a:grpSpLocks/>
          </p:cNvGrpSpPr>
          <p:nvPr/>
        </p:nvGrpSpPr>
        <p:grpSpPr bwMode="auto">
          <a:xfrm>
            <a:off x="4691063" y="1993900"/>
            <a:ext cx="1355725" cy="533400"/>
            <a:chOff x="3605138" y="2146784"/>
            <a:chExt cx="1355725" cy="532916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746426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3746426" y="2336800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746426" y="2679700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3746426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416351" y="23368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960863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3605138" y="2146784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4444926" y="23447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29" name="그룹 29"/>
          <p:cNvGrpSpPr>
            <a:grpSpLocks/>
          </p:cNvGrpSpPr>
          <p:nvPr/>
        </p:nvGrpSpPr>
        <p:grpSpPr bwMode="auto">
          <a:xfrm>
            <a:off x="6273800" y="1987550"/>
            <a:ext cx="1447800" cy="539750"/>
            <a:chOff x="5187876" y="2140434"/>
            <a:chExt cx="1447800" cy="539266"/>
          </a:xfrm>
        </p:grpSpPr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6043538" y="2336800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421238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421238" y="2336800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5421238" y="2679700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5421238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6091163" y="23368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6635676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5187876" y="2140434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7189788" y="218598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7926388" y="2938463"/>
            <a:ext cx="547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temp</a:t>
            </a:r>
          </a:p>
        </p:txBody>
      </p:sp>
      <p:sp>
        <p:nvSpPr>
          <p:cNvPr id="40" name="Line 51"/>
          <p:cNvSpPr>
            <a:spLocks noChangeShapeType="1"/>
          </p:cNvSpPr>
          <p:nvPr/>
        </p:nvSpPr>
        <p:spPr bwMode="auto">
          <a:xfrm>
            <a:off x="8013700" y="2651125"/>
            <a:ext cx="5445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>
            <a:off x="8013700" y="2994025"/>
            <a:ext cx="544513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8013700" y="2651125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8558213" y="2651125"/>
            <a:ext cx="0" cy="3429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8031163" y="2794000"/>
            <a:ext cx="51435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sp>
        <p:nvSpPr>
          <p:cNvPr id="45" name="Oval 56"/>
          <p:cNvSpPr>
            <a:spLocks noChangeArrowheads="1"/>
          </p:cNvSpPr>
          <p:nvPr/>
        </p:nvSpPr>
        <p:spPr bwMode="auto">
          <a:xfrm>
            <a:off x="8270875" y="2722563"/>
            <a:ext cx="71438" cy="71437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6"/>
          <p:cNvGrpSpPr>
            <a:grpSpLocks/>
          </p:cNvGrpSpPr>
          <p:nvPr/>
        </p:nvGrpSpPr>
        <p:grpSpPr bwMode="auto">
          <a:xfrm>
            <a:off x="1841500" y="2570163"/>
            <a:ext cx="1008063" cy="400050"/>
            <a:chOff x="755576" y="2722563"/>
            <a:chExt cx="1008062" cy="400050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220713" y="2741613"/>
              <a:ext cx="542925" cy="3365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755576" y="2779713"/>
              <a:ext cx="404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49" name="Line 65"/>
            <p:cNvSpPr>
              <a:spLocks noChangeShapeType="1"/>
            </p:cNvSpPr>
            <p:nvPr/>
          </p:nvSpPr>
          <p:spPr bwMode="auto">
            <a:xfrm>
              <a:off x="1219126" y="2722563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0" name="Line 66"/>
            <p:cNvSpPr>
              <a:spLocks noChangeShapeType="1"/>
            </p:cNvSpPr>
            <p:nvPr/>
          </p:nvSpPr>
          <p:spPr bwMode="auto">
            <a:xfrm>
              <a:off x="1219126" y="3065463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1219126" y="272256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2" name="Line 68"/>
            <p:cNvSpPr>
              <a:spLocks noChangeShapeType="1"/>
            </p:cNvSpPr>
            <p:nvPr/>
          </p:nvSpPr>
          <p:spPr bwMode="auto">
            <a:xfrm>
              <a:off x="1763638" y="272256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3" name="Oval 70"/>
            <p:cNvSpPr>
              <a:spLocks noChangeArrowheads="1"/>
            </p:cNvSpPr>
            <p:nvPr/>
          </p:nvSpPr>
          <p:spPr bwMode="auto">
            <a:xfrm>
              <a:off x="1462013" y="290512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2286000" y="2570163"/>
            <a:ext cx="609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sp>
        <p:nvSpPr>
          <p:cNvPr id="55" name="Line 72"/>
          <p:cNvSpPr>
            <a:spLocks noChangeShapeType="1"/>
          </p:cNvSpPr>
          <p:nvPr/>
        </p:nvSpPr>
        <p:spPr bwMode="auto">
          <a:xfrm>
            <a:off x="2624138" y="2786063"/>
            <a:ext cx="633412" cy="0"/>
          </a:xfrm>
          <a:prstGeom prst="line">
            <a:avLst/>
          </a:prstGeom>
          <a:noFill/>
          <a:ln w="9525">
            <a:solidFill>
              <a:srgbClr val="1C1C1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pSp>
        <p:nvGrpSpPr>
          <p:cNvPr id="56" name="그룹 56"/>
          <p:cNvGrpSpPr>
            <a:grpSpLocks/>
          </p:cNvGrpSpPr>
          <p:nvPr/>
        </p:nvGrpSpPr>
        <p:grpSpPr bwMode="auto">
          <a:xfrm>
            <a:off x="3051175" y="2479675"/>
            <a:ext cx="1420813" cy="530225"/>
            <a:chOff x="1965251" y="2632295"/>
            <a:chExt cx="1420812" cy="530005"/>
          </a:xfrm>
        </p:grpSpPr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173213" y="2820988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171626" y="2819400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2171626" y="3162300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2171626" y="28194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2841551" y="28194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3386063" y="28194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965251" y="2632295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3093963" y="2862263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2859013" y="2962358"/>
              <a:ext cx="514350" cy="166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4217988" y="2349500"/>
            <a:ext cx="649287" cy="360363"/>
            <a:chOff x="2290" y="2069"/>
            <a:chExt cx="409" cy="454"/>
          </a:xfrm>
        </p:grpSpPr>
        <p:sp>
          <p:nvSpPr>
            <p:cNvPr id="67" name="Line 75"/>
            <p:cNvSpPr>
              <a:spLocks noChangeShapeType="1"/>
            </p:cNvSpPr>
            <p:nvPr/>
          </p:nvSpPr>
          <p:spPr bwMode="auto">
            <a:xfrm flipV="1">
              <a:off x="2290" y="206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290" y="2078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9" name="그룹 69"/>
          <p:cNvGrpSpPr>
            <a:grpSpLocks/>
          </p:cNvGrpSpPr>
          <p:nvPr/>
        </p:nvGrpSpPr>
        <p:grpSpPr bwMode="auto">
          <a:xfrm>
            <a:off x="8001000" y="1984375"/>
            <a:ext cx="1430338" cy="542925"/>
            <a:chOff x="6915076" y="2136223"/>
            <a:chExt cx="1430337" cy="543477"/>
          </a:xfrm>
        </p:grpSpPr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7130976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1" name="Group 24"/>
            <p:cNvGrpSpPr>
              <a:grpSpLocks/>
            </p:cNvGrpSpPr>
            <p:nvPr/>
          </p:nvGrpSpPr>
          <p:grpSpPr bwMode="auto">
            <a:xfrm>
              <a:off x="7130976" y="2336800"/>
              <a:ext cx="1214437" cy="342900"/>
              <a:chOff x="4292" y="2863"/>
              <a:chExt cx="765" cy="216"/>
            </a:xfrm>
          </p:grpSpPr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76" name="Group 26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77" name="Line 27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8" name="Line 28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Line 29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Line 30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6915076" y="2136223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8043788" y="2533650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812013" y="2357110"/>
              <a:ext cx="514350" cy="166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700</a:t>
              </a:r>
            </a:p>
          </p:txBody>
        </p:sp>
      </p:grpSp>
      <p:sp>
        <p:nvSpPr>
          <p:cNvPr id="81" name="Line 78"/>
          <p:cNvSpPr>
            <a:spLocks noChangeShapeType="1"/>
          </p:cNvSpPr>
          <p:nvPr/>
        </p:nvSpPr>
        <p:spPr bwMode="auto">
          <a:xfrm flipV="1">
            <a:off x="8308975" y="24923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" name="Group 79"/>
          <p:cNvGrpSpPr>
            <a:grpSpLocks/>
          </p:cNvGrpSpPr>
          <p:nvPr/>
        </p:nvGrpSpPr>
        <p:grpSpPr bwMode="auto">
          <a:xfrm>
            <a:off x="2992438" y="2424113"/>
            <a:ext cx="6626225" cy="852487"/>
            <a:chOff x="1156" y="2207"/>
            <a:chExt cx="4174" cy="537"/>
          </a:xfrm>
        </p:grpSpPr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5067" y="2207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5330" y="2207"/>
              <a:ext cx="0" cy="5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>
              <a:off x="1156" y="2741"/>
              <a:ext cx="4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H="1">
              <a:off x="1156" y="2524"/>
              <a:ext cx="2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>
              <a:off x="1156" y="2523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479675" y="2065338"/>
            <a:ext cx="573088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grpSp>
        <p:nvGrpSpPr>
          <p:cNvPr id="89" name="Group 86"/>
          <p:cNvGrpSpPr>
            <a:grpSpLocks/>
          </p:cNvGrpSpPr>
          <p:nvPr/>
        </p:nvGrpSpPr>
        <p:grpSpPr bwMode="auto">
          <a:xfrm>
            <a:off x="2790825" y="2282825"/>
            <a:ext cx="496888" cy="417513"/>
            <a:chOff x="1029" y="2260"/>
            <a:chExt cx="313" cy="263"/>
          </a:xfrm>
        </p:grpSpPr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029" y="2260"/>
              <a:ext cx="2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1229" y="2260"/>
              <a:ext cx="0" cy="2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89"/>
            <p:cNvSpPr>
              <a:spLocks noChangeShapeType="1"/>
            </p:cNvSpPr>
            <p:nvPr/>
          </p:nvSpPr>
          <p:spPr bwMode="auto">
            <a:xfrm>
              <a:off x="1229" y="2523"/>
              <a:ext cx="11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3" name="Rectangle 16"/>
          <p:cNvSpPr>
            <a:spLocks noChangeArrowheads="1"/>
          </p:cNvSpPr>
          <p:nvPr/>
        </p:nvSpPr>
        <p:spPr bwMode="auto">
          <a:xfrm>
            <a:off x="7170738" y="4659090"/>
            <a:ext cx="593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6507163" y="4659090"/>
            <a:ext cx="622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Group 37"/>
          <p:cNvGrpSpPr>
            <a:grpSpLocks/>
          </p:cNvGrpSpPr>
          <p:nvPr/>
        </p:nvGrpSpPr>
        <p:grpSpPr bwMode="auto">
          <a:xfrm>
            <a:off x="5754688" y="5163915"/>
            <a:ext cx="757237" cy="71438"/>
            <a:chOff x="1701" y="709"/>
            <a:chExt cx="477" cy="45"/>
          </a:xfrm>
        </p:grpSpPr>
        <p:sp>
          <p:nvSpPr>
            <p:cNvPr id="96" name="Line 3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7" name="Oval 3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Group 40"/>
          <p:cNvGrpSpPr>
            <a:grpSpLocks/>
          </p:cNvGrpSpPr>
          <p:nvPr/>
        </p:nvGrpSpPr>
        <p:grpSpPr bwMode="auto">
          <a:xfrm>
            <a:off x="7448550" y="5163915"/>
            <a:ext cx="757238" cy="71438"/>
            <a:chOff x="1701" y="709"/>
            <a:chExt cx="477" cy="45"/>
          </a:xfrm>
        </p:grpSpPr>
        <p:sp>
          <p:nvSpPr>
            <p:cNvPr id="99" name="Line 41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0" name="Oval 42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2"/>
          <p:cNvGrpSpPr>
            <a:grpSpLocks/>
          </p:cNvGrpSpPr>
          <p:nvPr/>
        </p:nvGrpSpPr>
        <p:grpSpPr bwMode="auto">
          <a:xfrm>
            <a:off x="1693070" y="4998990"/>
            <a:ext cx="1054100" cy="361950"/>
            <a:chOff x="885751" y="2181225"/>
            <a:chExt cx="1054100" cy="361950"/>
          </a:xfrm>
        </p:grpSpPr>
        <p:sp>
          <p:nvSpPr>
            <p:cNvPr id="102" name="Rectangle 7"/>
            <p:cNvSpPr>
              <a:spLocks noChangeArrowheads="1"/>
            </p:cNvSpPr>
            <p:nvPr/>
          </p:nvSpPr>
          <p:spPr bwMode="auto">
            <a:xfrm>
              <a:off x="1388988" y="2189163"/>
              <a:ext cx="542925" cy="349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885751" y="2200275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1395338" y="2181225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1395338" y="2524125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6" name="Line 35"/>
            <p:cNvSpPr>
              <a:spLocks noChangeShapeType="1"/>
            </p:cNvSpPr>
            <p:nvPr/>
          </p:nvSpPr>
          <p:spPr bwMode="auto">
            <a:xfrm>
              <a:off x="1395338" y="21812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>
              <a:off x="1939851" y="21812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</p:grpSp>
      <p:grpSp>
        <p:nvGrpSpPr>
          <p:cNvPr id="109" name="그룹 20"/>
          <p:cNvGrpSpPr>
            <a:grpSpLocks/>
          </p:cNvGrpSpPr>
          <p:nvPr/>
        </p:nvGrpSpPr>
        <p:grpSpPr bwMode="auto">
          <a:xfrm>
            <a:off x="2197897" y="4792440"/>
            <a:ext cx="3848891" cy="533400"/>
            <a:chOff x="1111972" y="2146784"/>
            <a:chExt cx="3848891" cy="532916"/>
          </a:xfrm>
        </p:grpSpPr>
        <p:sp>
          <p:nvSpPr>
            <p:cNvPr id="110" name="Rectangle 8"/>
            <p:cNvSpPr>
              <a:spLocks noChangeArrowheads="1"/>
            </p:cNvSpPr>
            <p:nvPr/>
          </p:nvSpPr>
          <p:spPr bwMode="auto">
            <a:xfrm>
              <a:off x="3746426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Line 9"/>
            <p:cNvSpPr>
              <a:spLocks noChangeShapeType="1"/>
            </p:cNvSpPr>
            <p:nvPr/>
          </p:nvSpPr>
          <p:spPr bwMode="auto">
            <a:xfrm>
              <a:off x="3746426" y="2336800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2" name="Line 10"/>
            <p:cNvSpPr>
              <a:spLocks noChangeShapeType="1"/>
            </p:cNvSpPr>
            <p:nvPr/>
          </p:nvSpPr>
          <p:spPr bwMode="auto">
            <a:xfrm>
              <a:off x="3746426" y="2679700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3" name="Line 11"/>
            <p:cNvSpPr>
              <a:spLocks noChangeShapeType="1"/>
            </p:cNvSpPr>
            <p:nvPr/>
          </p:nvSpPr>
          <p:spPr bwMode="auto">
            <a:xfrm>
              <a:off x="3746426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4" name="Line 12"/>
            <p:cNvSpPr>
              <a:spLocks noChangeShapeType="1"/>
            </p:cNvSpPr>
            <p:nvPr/>
          </p:nvSpPr>
          <p:spPr bwMode="auto">
            <a:xfrm>
              <a:off x="4416351" y="23368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4960863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6" name="Rectangle 44"/>
            <p:cNvSpPr>
              <a:spLocks noChangeArrowheads="1"/>
            </p:cNvSpPr>
            <p:nvPr/>
          </p:nvSpPr>
          <p:spPr bwMode="auto">
            <a:xfrm>
              <a:off x="3919463" y="2146784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4444926" y="23447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sp>
          <p:nvSpPr>
            <p:cNvPr id="191" name="Rectangle 45"/>
            <p:cNvSpPr>
              <a:spLocks noChangeArrowheads="1"/>
            </p:cNvSpPr>
            <p:nvPr/>
          </p:nvSpPr>
          <p:spPr bwMode="auto">
            <a:xfrm>
              <a:off x="2769322" y="23447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Rectangle 45"/>
            <p:cNvSpPr>
              <a:spLocks noChangeArrowheads="1"/>
            </p:cNvSpPr>
            <p:nvPr/>
          </p:nvSpPr>
          <p:spPr bwMode="auto">
            <a:xfrm>
              <a:off x="1111972" y="23447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4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</a:t>
              </a:r>
              <a:endPara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29"/>
          <p:cNvGrpSpPr>
            <a:grpSpLocks/>
          </p:cNvGrpSpPr>
          <p:nvPr/>
        </p:nvGrpSpPr>
        <p:grpSpPr bwMode="auto">
          <a:xfrm>
            <a:off x="6507162" y="4786090"/>
            <a:ext cx="1214438" cy="539750"/>
            <a:chOff x="5421238" y="2140434"/>
            <a:chExt cx="1214438" cy="539266"/>
          </a:xfrm>
        </p:grpSpPr>
        <p:sp>
          <p:nvSpPr>
            <p:cNvPr id="119" name="Rectangle 14"/>
            <p:cNvSpPr>
              <a:spLocks noChangeArrowheads="1"/>
            </p:cNvSpPr>
            <p:nvPr/>
          </p:nvSpPr>
          <p:spPr bwMode="auto">
            <a:xfrm>
              <a:off x="6043538" y="2336800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15"/>
            <p:cNvSpPr>
              <a:spLocks noChangeArrowheads="1"/>
            </p:cNvSpPr>
            <p:nvPr/>
          </p:nvSpPr>
          <p:spPr bwMode="auto">
            <a:xfrm>
              <a:off x="5421238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Line 18"/>
            <p:cNvSpPr>
              <a:spLocks noChangeShapeType="1"/>
            </p:cNvSpPr>
            <p:nvPr/>
          </p:nvSpPr>
          <p:spPr bwMode="auto">
            <a:xfrm>
              <a:off x="5421238" y="2336800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2" name="Line 19"/>
            <p:cNvSpPr>
              <a:spLocks noChangeShapeType="1"/>
            </p:cNvSpPr>
            <p:nvPr/>
          </p:nvSpPr>
          <p:spPr bwMode="auto">
            <a:xfrm>
              <a:off x="5421238" y="2679700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3" name="Line 20"/>
            <p:cNvSpPr>
              <a:spLocks noChangeShapeType="1"/>
            </p:cNvSpPr>
            <p:nvPr/>
          </p:nvSpPr>
          <p:spPr bwMode="auto">
            <a:xfrm>
              <a:off x="5421238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4" name="Line 21"/>
            <p:cNvSpPr>
              <a:spLocks noChangeShapeType="1"/>
            </p:cNvSpPr>
            <p:nvPr/>
          </p:nvSpPr>
          <p:spPr bwMode="auto">
            <a:xfrm>
              <a:off x="6091163" y="23368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5" name="Line 22"/>
            <p:cNvSpPr>
              <a:spLocks noChangeShapeType="1"/>
            </p:cNvSpPr>
            <p:nvPr/>
          </p:nvSpPr>
          <p:spPr bwMode="auto">
            <a:xfrm>
              <a:off x="6635676" y="23368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6" name="Rectangle 46"/>
            <p:cNvSpPr>
              <a:spLocks noChangeArrowheads="1"/>
            </p:cNvSpPr>
            <p:nvPr/>
          </p:nvSpPr>
          <p:spPr bwMode="auto">
            <a:xfrm>
              <a:off x="5578401" y="2140434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sp>
        <p:nvSpPr>
          <p:cNvPr id="127" name="Rectangle 47"/>
          <p:cNvSpPr>
            <a:spLocks noChangeArrowheads="1"/>
          </p:cNvSpPr>
          <p:nvPr/>
        </p:nvSpPr>
        <p:spPr bwMode="auto">
          <a:xfrm>
            <a:off x="7189788" y="4984528"/>
            <a:ext cx="51435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</a:p>
        </p:txBody>
      </p:sp>
      <p:grpSp>
        <p:nvGrpSpPr>
          <p:cNvPr id="145" name="그룹 56"/>
          <p:cNvGrpSpPr>
            <a:grpSpLocks/>
          </p:cNvGrpSpPr>
          <p:nvPr/>
        </p:nvGrpSpPr>
        <p:grpSpPr bwMode="auto">
          <a:xfrm>
            <a:off x="3190876" y="4812823"/>
            <a:ext cx="1214438" cy="530225"/>
            <a:chOff x="2171626" y="2632295"/>
            <a:chExt cx="1214437" cy="530005"/>
          </a:xfrm>
        </p:grpSpPr>
        <p:sp>
          <p:nvSpPr>
            <p:cNvPr id="146" name="Text Box 57"/>
            <p:cNvSpPr txBox="1">
              <a:spLocks noChangeArrowheads="1"/>
            </p:cNvSpPr>
            <p:nvPr/>
          </p:nvSpPr>
          <p:spPr bwMode="auto">
            <a:xfrm>
              <a:off x="2173213" y="2820988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147" name="Line 58"/>
            <p:cNvSpPr>
              <a:spLocks noChangeShapeType="1"/>
            </p:cNvSpPr>
            <p:nvPr/>
          </p:nvSpPr>
          <p:spPr bwMode="auto">
            <a:xfrm>
              <a:off x="2171626" y="2819400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8" name="Line 59"/>
            <p:cNvSpPr>
              <a:spLocks noChangeShapeType="1"/>
            </p:cNvSpPr>
            <p:nvPr/>
          </p:nvSpPr>
          <p:spPr bwMode="auto">
            <a:xfrm>
              <a:off x="2171626" y="3162300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49" name="Line 60"/>
            <p:cNvSpPr>
              <a:spLocks noChangeShapeType="1"/>
            </p:cNvSpPr>
            <p:nvPr/>
          </p:nvSpPr>
          <p:spPr bwMode="auto">
            <a:xfrm>
              <a:off x="2171626" y="28194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0" name="Line 61"/>
            <p:cNvSpPr>
              <a:spLocks noChangeShapeType="1"/>
            </p:cNvSpPr>
            <p:nvPr/>
          </p:nvSpPr>
          <p:spPr bwMode="auto">
            <a:xfrm>
              <a:off x="2841551" y="28194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1" name="Line 62"/>
            <p:cNvSpPr>
              <a:spLocks noChangeShapeType="1"/>
            </p:cNvSpPr>
            <p:nvPr/>
          </p:nvSpPr>
          <p:spPr bwMode="auto">
            <a:xfrm>
              <a:off x="3386063" y="28194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52" name="Rectangle 63"/>
            <p:cNvSpPr>
              <a:spLocks noChangeArrowheads="1"/>
            </p:cNvSpPr>
            <p:nvPr/>
          </p:nvSpPr>
          <p:spPr bwMode="auto">
            <a:xfrm>
              <a:off x="2443160" y="2632295"/>
              <a:ext cx="79519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grpSp>
        <p:nvGrpSpPr>
          <p:cNvPr id="158" name="그룹 69"/>
          <p:cNvGrpSpPr>
            <a:grpSpLocks/>
          </p:cNvGrpSpPr>
          <p:nvPr/>
        </p:nvGrpSpPr>
        <p:grpSpPr bwMode="auto">
          <a:xfrm>
            <a:off x="8216900" y="4782915"/>
            <a:ext cx="1214438" cy="542925"/>
            <a:chOff x="7130976" y="2136223"/>
            <a:chExt cx="1214437" cy="543477"/>
          </a:xfrm>
        </p:grpSpPr>
        <p:sp>
          <p:nvSpPr>
            <p:cNvPr id="159" name="Rectangle 23"/>
            <p:cNvSpPr>
              <a:spLocks noChangeArrowheads="1"/>
            </p:cNvSpPr>
            <p:nvPr/>
          </p:nvSpPr>
          <p:spPr bwMode="auto">
            <a:xfrm>
              <a:off x="7130976" y="2336800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0" name="Group 24"/>
            <p:cNvGrpSpPr>
              <a:grpSpLocks/>
            </p:cNvGrpSpPr>
            <p:nvPr/>
          </p:nvGrpSpPr>
          <p:grpSpPr bwMode="auto">
            <a:xfrm>
              <a:off x="7130976" y="2336800"/>
              <a:ext cx="1214437" cy="342900"/>
              <a:chOff x="4292" y="2863"/>
              <a:chExt cx="765" cy="216"/>
            </a:xfrm>
          </p:grpSpPr>
          <p:sp>
            <p:nvSpPr>
              <p:cNvPr id="164" name="Line 25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165" name="Group 26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166" name="Line 27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67" name="Line 28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Line 29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169" name="Line 30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61" name="Rectangle 48"/>
            <p:cNvSpPr>
              <a:spLocks noChangeArrowheads="1"/>
            </p:cNvSpPr>
            <p:nvPr/>
          </p:nvSpPr>
          <p:spPr bwMode="auto">
            <a:xfrm>
              <a:off x="7277026" y="2136223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62" name="Oval 49"/>
            <p:cNvSpPr>
              <a:spLocks noChangeArrowheads="1"/>
            </p:cNvSpPr>
            <p:nvPr/>
          </p:nvSpPr>
          <p:spPr bwMode="auto">
            <a:xfrm>
              <a:off x="8043788" y="2533650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Rectangle 77"/>
            <p:cNvSpPr>
              <a:spLocks noChangeArrowheads="1"/>
            </p:cNvSpPr>
            <p:nvPr/>
          </p:nvSpPr>
          <p:spPr bwMode="auto">
            <a:xfrm>
              <a:off x="7812013" y="2357110"/>
              <a:ext cx="514350" cy="166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700</a:t>
              </a:r>
            </a:p>
          </p:txBody>
        </p:sp>
      </p:grpSp>
      <p:grpSp>
        <p:nvGrpSpPr>
          <p:cNvPr id="185" name="Group 37"/>
          <p:cNvGrpSpPr>
            <a:grpSpLocks/>
          </p:cNvGrpSpPr>
          <p:nvPr/>
        </p:nvGrpSpPr>
        <p:grpSpPr bwMode="auto">
          <a:xfrm>
            <a:off x="4076704" y="5163915"/>
            <a:ext cx="757237" cy="71438"/>
            <a:chOff x="1701" y="709"/>
            <a:chExt cx="477" cy="45"/>
          </a:xfrm>
        </p:grpSpPr>
        <p:sp>
          <p:nvSpPr>
            <p:cNvPr id="186" name="Line 3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87" name="Oval 3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8" name="Group 37"/>
          <p:cNvGrpSpPr>
            <a:grpSpLocks/>
          </p:cNvGrpSpPr>
          <p:nvPr/>
        </p:nvGrpSpPr>
        <p:grpSpPr bwMode="auto">
          <a:xfrm>
            <a:off x="2440782" y="5163915"/>
            <a:ext cx="757237" cy="71438"/>
            <a:chOff x="1701" y="709"/>
            <a:chExt cx="477" cy="45"/>
          </a:xfrm>
        </p:grpSpPr>
        <p:sp>
          <p:nvSpPr>
            <p:cNvPr id="189" name="Line 38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90" name="Oval 39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94" name="꺾인 연결선 193"/>
          <p:cNvCxnSpPr>
            <a:stCxn id="162" idx="6"/>
            <a:endCxn id="189" idx="1"/>
          </p:cNvCxnSpPr>
          <p:nvPr/>
        </p:nvCxnSpPr>
        <p:spPr>
          <a:xfrm flipH="1" flipV="1">
            <a:off x="3198019" y="5205191"/>
            <a:ext cx="6003132" cy="10430"/>
          </a:xfrm>
          <a:prstGeom prst="bentConnector4">
            <a:avLst>
              <a:gd name="adj1" fmla="val -5395"/>
              <a:gd name="adj2" fmla="val -395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중간 </a:t>
            </a:r>
            <a:r>
              <a:rPr lang="ko-KR" altLang="en-US" dirty="0" err="1"/>
              <a:t>노드로</a:t>
            </a:r>
            <a:r>
              <a:rPr lang="ko-KR" altLang="en-US" dirty="0"/>
              <a:t> 삽입하기 </a:t>
            </a:r>
          </a:p>
          <a:p>
            <a:pPr lvl="2"/>
            <a:r>
              <a:rPr lang="ko-KR" altLang="en-US" dirty="0"/>
              <a:t>원형 연결 리스트 </a:t>
            </a:r>
            <a:r>
              <a:rPr lang="en-US" altLang="ko-KR" dirty="0"/>
              <a:t>CL</a:t>
            </a:r>
            <a:r>
              <a:rPr lang="ko-KR" altLang="en-US" dirty="0"/>
              <a:t>에 </a:t>
            </a:r>
            <a:r>
              <a:rPr lang="en-US" altLang="ko-KR" dirty="0"/>
              <a:t>x </a:t>
            </a:r>
            <a:r>
              <a:rPr lang="ko-KR" altLang="en-US" dirty="0"/>
              <a:t>값을 갖는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포인터 </a:t>
            </a:r>
            <a:r>
              <a:rPr lang="en-US" altLang="ko-KR" dirty="0"/>
              <a:t>pre</a:t>
            </a:r>
            <a:r>
              <a:rPr lang="ko-KR" altLang="en-US" dirty="0"/>
              <a:t>가 가리키는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노드의</a:t>
            </a:r>
            <a:r>
              <a:rPr lang="ko-KR" altLang="en-US" dirty="0"/>
              <a:t> 다음 </a:t>
            </a:r>
            <a:r>
              <a:rPr lang="ko-KR" altLang="en-US" dirty="0" err="1"/>
              <a:t>노드로</a:t>
            </a:r>
            <a:r>
              <a:rPr lang="ko-KR" altLang="en-US" dirty="0"/>
              <a:t> 삽입하는 알고리즘 </a:t>
            </a:r>
          </a:p>
          <a:p>
            <a:pPr marL="1257300" lvl="2" indent="-342900">
              <a:buNone/>
              <a:defRPr/>
            </a:pPr>
            <a:endParaRPr lang="en-US" altLang="ko-KR" dirty="0" smtClean="0"/>
          </a:p>
          <a:p>
            <a:pPr marL="1257300" lvl="2" indent="-342900">
              <a:buNone/>
              <a:defRPr/>
            </a:pPr>
            <a:r>
              <a:rPr lang="en-US" altLang="ko-KR" dirty="0" smtClean="0"/>
              <a:t>&lt;&lt; </a:t>
            </a:r>
            <a:r>
              <a:rPr lang="ko-KR" altLang="en-US" dirty="0"/>
              <a:t>원형 연결 리스트 </a:t>
            </a:r>
            <a:r>
              <a:rPr lang="en-US" altLang="ko-KR" dirty="0"/>
              <a:t>CL</a:t>
            </a:r>
            <a:r>
              <a:rPr lang="ko-KR" altLang="en-US" dirty="0"/>
              <a:t>이 </a:t>
            </a:r>
            <a:r>
              <a:rPr lang="ko-KR" altLang="en-US" u="sng" dirty="0"/>
              <a:t>공백 리스트</a:t>
            </a:r>
            <a:r>
              <a:rPr lang="ko-KR" altLang="en-US" dirty="0"/>
              <a:t>인 경우 </a:t>
            </a:r>
            <a:r>
              <a:rPr lang="en-US" altLang="ko-KR" dirty="0"/>
              <a:t>&gt;&gt;</a:t>
            </a:r>
          </a:p>
          <a:p>
            <a:pPr marL="1257300" lvl="2" indent="-342900">
              <a:defRPr/>
            </a:pPr>
            <a:r>
              <a:rPr lang="ko-KR" altLang="en-US" dirty="0" smtClean="0"/>
              <a:t>공백 </a:t>
            </a:r>
            <a:r>
              <a:rPr lang="ko-KR" altLang="en-US" dirty="0"/>
              <a:t>리스트에 </a:t>
            </a:r>
            <a:r>
              <a:rPr lang="ko-KR" altLang="en-US" spc="-100" dirty="0" err="1"/>
              <a:t>첫번째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노드를</a:t>
            </a:r>
            <a:r>
              <a:rPr lang="ko-KR" altLang="en-US" spc="-100" dirty="0"/>
              <a:t> 삽입하는 연산과 같음</a:t>
            </a:r>
          </a:p>
          <a:p>
            <a:pPr marL="1676400" lvl="3" indent="-304800">
              <a:defRPr/>
            </a:pPr>
            <a:endParaRPr lang="en-US" altLang="ko-KR" dirty="0"/>
          </a:p>
          <a:p>
            <a:pPr marL="1676400" lvl="3" indent="-304800">
              <a:defRPr/>
            </a:pPr>
            <a:endParaRPr lang="en-US" altLang="ko-KR" dirty="0"/>
          </a:p>
          <a:p>
            <a:pPr marL="1257300" lvl="2" indent="-342900">
              <a:spcAft>
                <a:spcPct val="0"/>
              </a:spcAft>
              <a:buNone/>
              <a:defRPr/>
            </a:pPr>
            <a:r>
              <a:rPr lang="en-US" altLang="ko-KR" dirty="0" smtClean="0"/>
              <a:t>&lt;&lt; </a:t>
            </a:r>
            <a:r>
              <a:rPr lang="ko-KR" altLang="en-US" dirty="0"/>
              <a:t>원형 연결 리스트 </a:t>
            </a:r>
            <a:r>
              <a:rPr lang="en-US" altLang="ko-KR" dirty="0"/>
              <a:t>CL</a:t>
            </a:r>
            <a:r>
              <a:rPr lang="ko-KR" altLang="en-US" dirty="0"/>
              <a:t>이 공백 리스트가 아닌 경우 </a:t>
            </a:r>
            <a:r>
              <a:rPr lang="en-US" altLang="ko-KR" dirty="0"/>
              <a:t>&gt;&gt;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>
            <a:grpSpLocks/>
          </p:cNvGrpSpPr>
          <p:nvPr/>
        </p:nvGrpSpPr>
        <p:grpSpPr bwMode="auto">
          <a:xfrm>
            <a:off x="5799138" y="5792068"/>
            <a:ext cx="1425575" cy="571500"/>
            <a:chOff x="4557713" y="3991961"/>
            <a:chExt cx="1425575" cy="572052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435600" y="4214763"/>
              <a:ext cx="547688" cy="3492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765675" y="4208413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764088" y="4206825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764088" y="4549725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764088" y="42068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434013" y="42068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978525" y="42068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557713" y="3991961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5700713" y="4276675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>
            <a:grpSpLocks/>
          </p:cNvGrpSpPr>
          <p:nvPr/>
        </p:nvGrpSpPr>
        <p:grpSpPr bwMode="auto">
          <a:xfrm>
            <a:off x="4589463" y="5995268"/>
            <a:ext cx="1416050" cy="400050"/>
            <a:chOff x="3348038" y="4195713"/>
            <a:chExt cx="1416050" cy="40005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348038" y="4252863"/>
              <a:ext cx="404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811588" y="4195713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811588" y="4538613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11588" y="419571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356100" y="41957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054475" y="437827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19525" y="4219525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130675" y="4411613"/>
              <a:ext cx="63341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589463" y="5015780"/>
            <a:ext cx="1008062" cy="735013"/>
            <a:chOff x="2343" y="3446"/>
            <a:chExt cx="635" cy="463"/>
          </a:xfrm>
        </p:grpSpPr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343" y="3693"/>
              <a:ext cx="2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635" y="3657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635" y="3873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635" y="3657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978" y="3657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646" y="37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797" y="3702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821" y="3446"/>
              <a:ext cx="0" cy="25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7891463" y="4839568"/>
            <a:ext cx="757237" cy="71437"/>
            <a:chOff x="1701" y="709"/>
            <a:chExt cx="477" cy="45"/>
          </a:xfrm>
        </p:grpSpPr>
        <p:sp>
          <p:nvSpPr>
            <p:cNvPr id="35" name="Line 66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6" name="Oval 67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9"/>
          <p:cNvGrpSpPr>
            <a:grpSpLocks/>
          </p:cNvGrpSpPr>
          <p:nvPr/>
        </p:nvGrpSpPr>
        <p:grpSpPr bwMode="auto">
          <a:xfrm>
            <a:off x="6716713" y="4476030"/>
            <a:ext cx="1447800" cy="525463"/>
            <a:chOff x="5475288" y="2675923"/>
            <a:chExt cx="1447800" cy="526015"/>
          </a:xfrm>
        </p:grpSpPr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6330950" y="2859038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5708650" y="2859038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5708650" y="2859038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5708650" y="3201938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5708650" y="285903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6378575" y="285903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6923088" y="285903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5475288" y="2675923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6391275" y="2874708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</a:p>
          </p:txBody>
        </p:sp>
      </p:grpSp>
      <p:grpSp>
        <p:nvGrpSpPr>
          <p:cNvPr id="47" name="그룹 49"/>
          <p:cNvGrpSpPr>
            <a:grpSpLocks/>
          </p:cNvGrpSpPr>
          <p:nvPr/>
        </p:nvGrpSpPr>
        <p:grpSpPr bwMode="auto">
          <a:xfrm>
            <a:off x="8443913" y="4471268"/>
            <a:ext cx="1430337" cy="530225"/>
            <a:chOff x="7202488" y="2671713"/>
            <a:chExt cx="1430337" cy="530225"/>
          </a:xfrm>
        </p:grpSpPr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7418388" y="2859038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9" name="Group 50"/>
            <p:cNvGrpSpPr>
              <a:grpSpLocks/>
            </p:cNvGrpSpPr>
            <p:nvPr/>
          </p:nvGrpSpPr>
          <p:grpSpPr bwMode="auto">
            <a:xfrm>
              <a:off x="7418388" y="2859038"/>
              <a:ext cx="1214437" cy="342900"/>
              <a:chOff x="4292" y="2863"/>
              <a:chExt cx="765" cy="216"/>
            </a:xfrm>
          </p:grpSpPr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0" name="Rectangle 72"/>
            <p:cNvSpPr>
              <a:spLocks noChangeArrowheads="1"/>
            </p:cNvSpPr>
            <p:nvPr/>
          </p:nvSpPr>
          <p:spPr bwMode="auto">
            <a:xfrm>
              <a:off x="7202488" y="2671713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51" name="Oval 73"/>
            <p:cNvSpPr>
              <a:spLocks noChangeArrowheads="1"/>
            </p:cNvSpPr>
            <p:nvPr/>
          </p:nvSpPr>
          <p:spPr bwMode="auto">
            <a:xfrm>
              <a:off x="8331200" y="3055888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82"/>
            <p:cNvSpPr>
              <a:spLocks noChangeArrowheads="1"/>
            </p:cNvSpPr>
            <p:nvPr/>
          </p:nvSpPr>
          <p:spPr bwMode="auto">
            <a:xfrm>
              <a:off x="8099425" y="2879675"/>
              <a:ext cx="5143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59" name="그룹 61"/>
          <p:cNvGrpSpPr>
            <a:grpSpLocks/>
          </p:cNvGrpSpPr>
          <p:nvPr/>
        </p:nvGrpSpPr>
        <p:grpSpPr bwMode="auto">
          <a:xfrm>
            <a:off x="2284413" y="4664943"/>
            <a:ext cx="1054100" cy="361950"/>
            <a:chOff x="1042988" y="2865388"/>
            <a:chExt cx="1054100" cy="361950"/>
          </a:xfrm>
        </p:grpSpPr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1042988" y="2884438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>
              <a:off x="1552575" y="2865388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1552575" y="3208288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1552575" y="286538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2097088" y="286538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785938" y="290031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87"/>
            <p:cNvSpPr>
              <a:spLocks noChangeArrowheads="1"/>
            </p:cNvSpPr>
            <p:nvPr/>
          </p:nvSpPr>
          <p:spPr bwMode="auto">
            <a:xfrm>
              <a:off x="1563688" y="3020963"/>
              <a:ext cx="514350" cy="166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67" name="그룹 69"/>
          <p:cNvGrpSpPr>
            <a:grpSpLocks/>
          </p:cNvGrpSpPr>
          <p:nvPr/>
        </p:nvGrpSpPr>
        <p:grpSpPr bwMode="auto">
          <a:xfrm>
            <a:off x="3508375" y="4885605"/>
            <a:ext cx="6553200" cy="331788"/>
            <a:chOff x="2266950" y="3086050"/>
            <a:chExt cx="6553200" cy="331788"/>
          </a:xfrm>
        </p:grpSpPr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8402638" y="3098750"/>
              <a:ext cx="417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8820150" y="3098750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2266950" y="3417838"/>
              <a:ext cx="6553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 flipH="1">
              <a:off x="2276475" y="3086050"/>
              <a:ext cx="7938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88"/>
            <p:cNvSpPr>
              <a:spLocks noChangeShapeType="1"/>
            </p:cNvSpPr>
            <p:nvPr/>
          </p:nvSpPr>
          <p:spPr bwMode="auto">
            <a:xfrm>
              <a:off x="2279650" y="30860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" name="Line 89"/>
          <p:cNvSpPr>
            <a:spLocks noChangeShapeType="1"/>
          </p:cNvSpPr>
          <p:nvPr/>
        </p:nvSpPr>
        <p:spPr bwMode="auto">
          <a:xfrm>
            <a:off x="3076575" y="4742730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4797425" y="4869730"/>
            <a:ext cx="511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grpSp>
        <p:nvGrpSpPr>
          <p:cNvPr id="75" name="그룹 77"/>
          <p:cNvGrpSpPr>
            <a:grpSpLocks/>
          </p:cNvGrpSpPr>
          <p:nvPr/>
        </p:nvGrpSpPr>
        <p:grpSpPr bwMode="auto">
          <a:xfrm>
            <a:off x="3579813" y="4476030"/>
            <a:ext cx="1435100" cy="525463"/>
            <a:chOff x="2338388" y="2676668"/>
            <a:chExt cx="1435100" cy="525270"/>
          </a:xfrm>
        </p:grpSpPr>
        <p:grpSp>
          <p:nvGrpSpPr>
            <p:cNvPr id="76" name="Group 74"/>
            <p:cNvGrpSpPr>
              <a:grpSpLocks/>
            </p:cNvGrpSpPr>
            <p:nvPr/>
          </p:nvGrpSpPr>
          <p:grpSpPr bwMode="auto">
            <a:xfrm>
              <a:off x="2555875" y="2859038"/>
              <a:ext cx="1214438" cy="342900"/>
              <a:chOff x="1384" y="2198"/>
              <a:chExt cx="765" cy="216"/>
            </a:xfrm>
          </p:grpSpPr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1384" y="2198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81" name="Group 76"/>
              <p:cNvGrpSpPr>
                <a:grpSpLocks/>
              </p:cNvGrpSpPr>
              <p:nvPr/>
            </p:nvGrpSpPr>
            <p:grpSpPr bwMode="auto">
              <a:xfrm>
                <a:off x="1384" y="2198"/>
                <a:ext cx="765" cy="216"/>
                <a:chOff x="1384" y="2198"/>
                <a:chExt cx="765" cy="216"/>
              </a:xfrm>
            </p:grpSpPr>
            <p:sp>
              <p:nvSpPr>
                <p:cNvPr id="82" name="Line 77"/>
                <p:cNvSpPr>
                  <a:spLocks noChangeShapeType="1"/>
                </p:cNvSpPr>
                <p:nvPr/>
              </p:nvSpPr>
              <p:spPr bwMode="auto">
                <a:xfrm>
                  <a:off x="1384" y="2414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78"/>
                <p:cNvSpPr>
                  <a:spLocks noChangeShapeType="1"/>
                </p:cNvSpPr>
                <p:nvPr/>
              </p:nvSpPr>
              <p:spPr bwMode="auto">
                <a:xfrm>
                  <a:off x="1384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79"/>
                <p:cNvSpPr>
                  <a:spLocks noChangeShapeType="1"/>
                </p:cNvSpPr>
                <p:nvPr/>
              </p:nvSpPr>
              <p:spPr bwMode="auto">
                <a:xfrm>
                  <a:off x="1806" y="2198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Line 80"/>
                <p:cNvSpPr>
                  <a:spLocks noChangeShapeType="1"/>
                </p:cNvSpPr>
                <p:nvPr/>
              </p:nvSpPr>
              <p:spPr bwMode="auto">
                <a:xfrm>
                  <a:off x="2149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2338388" y="2676668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78" name="Oval 91"/>
            <p:cNvSpPr>
              <a:spLocks noChangeArrowheads="1"/>
            </p:cNvSpPr>
            <p:nvPr/>
          </p:nvSpPr>
          <p:spPr bwMode="auto">
            <a:xfrm>
              <a:off x="3482975" y="3028900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Rectangle 92"/>
            <p:cNvSpPr>
              <a:spLocks noChangeArrowheads="1"/>
            </p:cNvSpPr>
            <p:nvPr/>
          </p:nvSpPr>
          <p:spPr bwMode="auto">
            <a:xfrm>
              <a:off x="3259138" y="2870150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5943600" y="4669705"/>
            <a:ext cx="533400" cy="325438"/>
          </a:xfrm>
          <a:prstGeom prst="rect">
            <a:avLst/>
          </a:prstGeom>
          <a:solidFill>
            <a:schemeClr val="bg1"/>
          </a:solidFill>
          <a:ln w="9525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Rectangle 34"/>
          <p:cNvSpPr>
            <a:spLocks noChangeArrowheads="1"/>
          </p:cNvSpPr>
          <p:nvPr/>
        </p:nvSpPr>
        <p:spPr bwMode="auto">
          <a:xfrm>
            <a:off x="5275263" y="4658593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5275263" y="4658593"/>
            <a:ext cx="1214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5275263" y="5001493"/>
            <a:ext cx="1214437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5275263" y="4658593"/>
            <a:ext cx="0" cy="3429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5945188" y="4658593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6489700" y="4658593"/>
            <a:ext cx="0" cy="3429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3" name="Rectangle 69"/>
          <p:cNvSpPr>
            <a:spLocks noChangeArrowheads="1"/>
          </p:cNvSpPr>
          <p:nvPr/>
        </p:nvSpPr>
        <p:spPr bwMode="auto">
          <a:xfrm>
            <a:off x="5133975" y="4468093"/>
            <a:ext cx="8747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986463" y="4666530"/>
            <a:ext cx="619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300</a:t>
            </a:r>
          </a:p>
        </p:txBody>
      </p:sp>
      <p:grpSp>
        <p:nvGrpSpPr>
          <p:cNvPr id="96" name="Group 62"/>
          <p:cNvGrpSpPr>
            <a:grpSpLocks/>
          </p:cNvGrpSpPr>
          <p:nvPr/>
        </p:nvGrpSpPr>
        <p:grpSpPr bwMode="auto">
          <a:xfrm>
            <a:off x="6197600" y="4839568"/>
            <a:ext cx="757238" cy="71437"/>
            <a:chOff x="1701" y="709"/>
            <a:chExt cx="477" cy="45"/>
          </a:xfrm>
        </p:grpSpPr>
        <p:sp>
          <p:nvSpPr>
            <p:cNvPr id="97" name="Line 63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8" name="Oval 64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ko-KR" dirty="0" err="1" smtClean="0">
                <a:solidFill>
                  <a:srgbClr val="000066"/>
                </a:solidFill>
              </a:rPr>
              <a:t>new.link</a:t>
            </a:r>
            <a:r>
              <a:rPr lang="en-US" altLang="ko-KR" dirty="0" smtClean="0">
                <a:solidFill>
                  <a:srgbClr val="000066"/>
                </a:solidFill>
              </a:rPr>
              <a:t> </a:t>
            </a:r>
            <a:r>
              <a:rPr lang="en-US" altLang="ko-KR" dirty="0">
                <a:solidFill>
                  <a:srgbClr val="000066"/>
                </a:solidFill>
              </a:rPr>
              <a:t>← </a:t>
            </a:r>
            <a:r>
              <a:rPr lang="en-US" altLang="ko-KR" dirty="0" err="1">
                <a:solidFill>
                  <a:srgbClr val="000066"/>
                </a:solidFill>
              </a:rPr>
              <a:t>pre.link</a:t>
            </a:r>
            <a:r>
              <a:rPr lang="en-US" altLang="ko-KR" dirty="0">
                <a:solidFill>
                  <a:srgbClr val="000066"/>
                </a:solidFill>
              </a:rPr>
              <a:t>;</a:t>
            </a:r>
            <a:r>
              <a:rPr lang="en-US" altLang="ko-KR" dirty="0"/>
              <a:t> </a:t>
            </a:r>
          </a:p>
          <a:p>
            <a:pPr marL="1257300" lvl="2" indent="-342900">
              <a:lnSpc>
                <a:spcPct val="130000"/>
              </a:lnSpc>
              <a:defRPr/>
            </a:pP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의 다음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삽입하기 위해서</a:t>
            </a:r>
            <a:r>
              <a:rPr lang="en-US" altLang="ko-KR" dirty="0"/>
              <a:t>,   </a:t>
            </a:r>
          </a:p>
          <a:p>
            <a:pPr marL="1257300" lvl="2" indent="-342900">
              <a:lnSpc>
                <a:spcPct val="40000"/>
              </a:lnSpc>
              <a:buNone/>
              <a:defRPr/>
            </a:pPr>
            <a:r>
              <a:rPr lang="en-US" altLang="ko-KR" spc="-100" dirty="0"/>
              <a:t>     </a:t>
            </a:r>
            <a:r>
              <a:rPr lang="ko-KR" altLang="en-US" spc="-100" dirty="0"/>
              <a:t>먼저 </a:t>
            </a:r>
            <a:r>
              <a:rPr lang="ko-KR" altLang="en-US" b="1" spc="-100" dirty="0" err="1">
                <a:solidFill>
                  <a:srgbClr val="0000CC"/>
                </a:solidFill>
              </a:rPr>
              <a:t>노드</a:t>
            </a:r>
            <a:r>
              <a:rPr lang="ko-KR" altLang="en-US" b="1" spc="-100" dirty="0">
                <a:solidFill>
                  <a:srgbClr val="0000CC"/>
                </a:solidFill>
              </a:rPr>
              <a:t> </a:t>
            </a:r>
            <a:r>
              <a:rPr lang="en-US" altLang="ko-KR" b="1" spc="-100" dirty="0">
                <a:solidFill>
                  <a:srgbClr val="0000CC"/>
                </a:solidFill>
              </a:rPr>
              <a:t>pre</a:t>
            </a:r>
            <a:r>
              <a:rPr lang="ko-KR" altLang="en-US" b="1" spc="-100" dirty="0">
                <a:solidFill>
                  <a:srgbClr val="0000CC"/>
                </a:solidFill>
              </a:rPr>
              <a:t>의 다음 </a:t>
            </a:r>
            <a:r>
              <a:rPr lang="ko-KR" altLang="en-US" b="1" spc="-100" dirty="0" err="1">
                <a:solidFill>
                  <a:srgbClr val="0000CC"/>
                </a:solidFill>
              </a:rPr>
              <a:t>노드</a:t>
            </a:r>
            <a:r>
              <a:rPr lang="en-US" altLang="ko-KR" b="1" spc="-100" dirty="0">
                <a:solidFill>
                  <a:srgbClr val="0000CC"/>
                </a:solidFill>
              </a:rPr>
              <a:t>(</a:t>
            </a:r>
            <a:r>
              <a:rPr lang="en-US" altLang="ko-KR" b="1" spc="-100" dirty="0" err="1">
                <a:solidFill>
                  <a:srgbClr val="0000CC"/>
                </a:solidFill>
              </a:rPr>
              <a:t>pre.link</a:t>
            </a:r>
            <a:r>
              <a:rPr lang="en-US" altLang="ko-KR" b="1" spc="-100" dirty="0">
                <a:solidFill>
                  <a:srgbClr val="0000CC"/>
                </a:solidFill>
              </a:rPr>
              <a:t>)</a:t>
            </a:r>
            <a:r>
              <a:rPr lang="ko-KR" altLang="en-US" b="1" spc="-100" dirty="0">
                <a:solidFill>
                  <a:srgbClr val="0000CC"/>
                </a:solidFill>
              </a:rPr>
              <a:t>를 </a:t>
            </a:r>
            <a:r>
              <a:rPr lang="en-US" altLang="ko-KR" b="1" spc="-100" dirty="0">
                <a:solidFill>
                  <a:srgbClr val="FF0000"/>
                </a:solidFill>
              </a:rPr>
              <a:t>new</a:t>
            </a:r>
            <a:r>
              <a:rPr lang="ko-KR" altLang="en-US" b="1" spc="-100" dirty="0">
                <a:solidFill>
                  <a:srgbClr val="FF0000"/>
                </a:solidFill>
              </a:rPr>
              <a:t>의 다음 </a:t>
            </a:r>
            <a:r>
              <a:rPr lang="ko-KR" altLang="en-US" b="1" spc="-100" dirty="0" err="1">
                <a:solidFill>
                  <a:srgbClr val="FF0000"/>
                </a:solidFill>
              </a:rPr>
              <a:t>노드</a:t>
            </a:r>
            <a:r>
              <a:rPr lang="en-US" altLang="ko-KR" b="1" spc="-100" dirty="0">
                <a:solidFill>
                  <a:srgbClr val="FF0000"/>
                </a:solidFill>
              </a:rPr>
              <a:t>(</a:t>
            </a:r>
            <a:r>
              <a:rPr lang="en-US" altLang="ko-KR" b="1" spc="-100" dirty="0" err="1">
                <a:solidFill>
                  <a:srgbClr val="FF0000"/>
                </a:solidFill>
              </a:rPr>
              <a:t>new.link</a:t>
            </a:r>
            <a:r>
              <a:rPr lang="en-US" altLang="ko-KR" b="1" spc="-100" dirty="0">
                <a:solidFill>
                  <a:srgbClr val="FF0000"/>
                </a:solidFill>
              </a:rPr>
              <a:t>)</a:t>
            </a:r>
            <a:r>
              <a:rPr lang="ko-KR" altLang="en-US" b="1" spc="-100" dirty="0">
                <a:solidFill>
                  <a:srgbClr val="FF0000"/>
                </a:solidFill>
              </a:rPr>
              <a:t>로 </a:t>
            </a:r>
            <a:r>
              <a:rPr lang="ko-KR" altLang="en-US" spc="-100" dirty="0"/>
              <a:t>연결 </a:t>
            </a:r>
          </a:p>
          <a:p>
            <a:endParaRPr lang="ko-KR" altLang="en-US" dirty="0"/>
          </a:p>
        </p:txBody>
      </p:sp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5580063" y="3700463"/>
            <a:ext cx="1425575" cy="571500"/>
            <a:chOff x="4557713" y="3991961"/>
            <a:chExt cx="1425575" cy="57205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435600" y="4214763"/>
              <a:ext cx="547688" cy="34925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765675" y="4208413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764088" y="4206825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764088" y="4549725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764088" y="42068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434013" y="42068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978525" y="42068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557713" y="3991961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5700713" y="4276675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4"/>
          <p:cNvGrpSpPr>
            <a:grpSpLocks/>
          </p:cNvGrpSpPr>
          <p:nvPr/>
        </p:nvGrpSpPr>
        <p:grpSpPr bwMode="auto">
          <a:xfrm>
            <a:off x="4370388" y="3903663"/>
            <a:ext cx="1416050" cy="400050"/>
            <a:chOff x="3348038" y="4195713"/>
            <a:chExt cx="1416050" cy="40005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348038" y="4252863"/>
              <a:ext cx="404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11588" y="4195713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11588" y="4538613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11588" y="419571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356100" y="41957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054475" y="437827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819525" y="4219525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130675" y="4411613"/>
              <a:ext cx="63341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6759575" y="2909888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4370388" y="2924175"/>
            <a:ext cx="1008062" cy="735013"/>
            <a:chOff x="2343" y="3446"/>
            <a:chExt cx="635" cy="463"/>
          </a:xfrm>
        </p:grpSpPr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343" y="3693"/>
              <a:ext cx="2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635" y="3657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635" y="3873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35" y="3657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978" y="3657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646" y="37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2797" y="3702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V="1">
              <a:off x="2821" y="3446"/>
              <a:ext cx="0" cy="25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3" name="Group 65"/>
          <p:cNvGrpSpPr>
            <a:grpSpLocks/>
          </p:cNvGrpSpPr>
          <p:nvPr/>
        </p:nvGrpSpPr>
        <p:grpSpPr bwMode="auto">
          <a:xfrm>
            <a:off x="7672388" y="2747963"/>
            <a:ext cx="757237" cy="71437"/>
            <a:chOff x="1701" y="709"/>
            <a:chExt cx="477" cy="45"/>
          </a:xfrm>
        </p:grpSpPr>
        <p:sp>
          <p:nvSpPr>
            <p:cNvPr id="34" name="Line 66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5" name="Oval 67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9"/>
          <p:cNvGrpSpPr>
            <a:grpSpLocks/>
          </p:cNvGrpSpPr>
          <p:nvPr/>
        </p:nvGrpSpPr>
        <p:grpSpPr bwMode="auto">
          <a:xfrm>
            <a:off x="6497638" y="2384425"/>
            <a:ext cx="1447800" cy="525463"/>
            <a:chOff x="5475288" y="2675923"/>
            <a:chExt cx="1447800" cy="526015"/>
          </a:xfrm>
        </p:grpSpPr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6330950" y="2859038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5708650" y="2859038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5708650" y="2859038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5708650" y="3201938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>
              <a:off x="5708650" y="285903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6378575" y="285903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>
              <a:off x="6923088" y="285903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5475288" y="2675923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5" name="Rectangle 71"/>
            <p:cNvSpPr>
              <a:spLocks noChangeArrowheads="1"/>
            </p:cNvSpPr>
            <p:nvPr/>
          </p:nvSpPr>
          <p:spPr bwMode="auto">
            <a:xfrm>
              <a:off x="6391275" y="2874708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</a:p>
          </p:txBody>
        </p:sp>
      </p:grpSp>
      <p:grpSp>
        <p:nvGrpSpPr>
          <p:cNvPr id="46" name="그룹 49"/>
          <p:cNvGrpSpPr>
            <a:grpSpLocks/>
          </p:cNvGrpSpPr>
          <p:nvPr/>
        </p:nvGrpSpPr>
        <p:grpSpPr bwMode="auto">
          <a:xfrm>
            <a:off x="8224838" y="2379663"/>
            <a:ext cx="1430337" cy="530225"/>
            <a:chOff x="7202488" y="2671713"/>
            <a:chExt cx="1430337" cy="530225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7418388" y="2859038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8" name="Group 50"/>
            <p:cNvGrpSpPr>
              <a:grpSpLocks/>
            </p:cNvGrpSpPr>
            <p:nvPr/>
          </p:nvGrpSpPr>
          <p:grpSpPr bwMode="auto">
            <a:xfrm>
              <a:off x="7418388" y="2859038"/>
              <a:ext cx="1214437" cy="342900"/>
              <a:chOff x="4292" y="2863"/>
              <a:chExt cx="765" cy="216"/>
            </a:xfrm>
          </p:grpSpPr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53" name="Group 52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54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55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56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9" name="Rectangle 72"/>
            <p:cNvSpPr>
              <a:spLocks noChangeArrowheads="1"/>
            </p:cNvSpPr>
            <p:nvPr/>
          </p:nvSpPr>
          <p:spPr bwMode="auto">
            <a:xfrm>
              <a:off x="7202488" y="2671713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50" name="Oval 73"/>
            <p:cNvSpPr>
              <a:spLocks noChangeArrowheads="1"/>
            </p:cNvSpPr>
            <p:nvPr/>
          </p:nvSpPr>
          <p:spPr bwMode="auto">
            <a:xfrm>
              <a:off x="8331200" y="3055888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8099425" y="2879675"/>
              <a:ext cx="5143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58" name="그룹 61"/>
          <p:cNvGrpSpPr>
            <a:grpSpLocks/>
          </p:cNvGrpSpPr>
          <p:nvPr/>
        </p:nvGrpSpPr>
        <p:grpSpPr bwMode="auto">
          <a:xfrm>
            <a:off x="2065338" y="2573338"/>
            <a:ext cx="1054100" cy="361950"/>
            <a:chOff x="1042988" y="2865388"/>
            <a:chExt cx="1054100" cy="361950"/>
          </a:xfrm>
        </p:grpSpPr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042988" y="2884438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1552575" y="2865388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1552575" y="3208288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1552575" y="2865388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2097088" y="2865388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64" name="Oval 68"/>
            <p:cNvSpPr>
              <a:spLocks noChangeArrowheads="1"/>
            </p:cNvSpPr>
            <p:nvPr/>
          </p:nvSpPr>
          <p:spPr bwMode="auto">
            <a:xfrm>
              <a:off x="1785938" y="290031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87"/>
            <p:cNvSpPr>
              <a:spLocks noChangeArrowheads="1"/>
            </p:cNvSpPr>
            <p:nvPr/>
          </p:nvSpPr>
          <p:spPr bwMode="auto">
            <a:xfrm>
              <a:off x="1563688" y="3020963"/>
              <a:ext cx="514350" cy="166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66" name="그룹 69"/>
          <p:cNvGrpSpPr>
            <a:grpSpLocks/>
          </p:cNvGrpSpPr>
          <p:nvPr/>
        </p:nvGrpSpPr>
        <p:grpSpPr bwMode="auto">
          <a:xfrm>
            <a:off x="3289300" y="2794000"/>
            <a:ext cx="6553200" cy="331788"/>
            <a:chOff x="2266950" y="3086050"/>
            <a:chExt cx="6553200" cy="331788"/>
          </a:xfrm>
        </p:grpSpPr>
        <p:sp>
          <p:nvSpPr>
            <p:cNvPr id="67" name="Line 83"/>
            <p:cNvSpPr>
              <a:spLocks noChangeShapeType="1"/>
            </p:cNvSpPr>
            <p:nvPr/>
          </p:nvSpPr>
          <p:spPr bwMode="auto">
            <a:xfrm>
              <a:off x="8402638" y="3098750"/>
              <a:ext cx="417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84"/>
            <p:cNvSpPr>
              <a:spLocks noChangeShapeType="1"/>
            </p:cNvSpPr>
            <p:nvPr/>
          </p:nvSpPr>
          <p:spPr bwMode="auto">
            <a:xfrm>
              <a:off x="8820150" y="3098750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85"/>
            <p:cNvSpPr>
              <a:spLocks noChangeShapeType="1"/>
            </p:cNvSpPr>
            <p:nvPr/>
          </p:nvSpPr>
          <p:spPr bwMode="auto">
            <a:xfrm>
              <a:off x="2266950" y="3417838"/>
              <a:ext cx="6553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86"/>
            <p:cNvSpPr>
              <a:spLocks noChangeShapeType="1"/>
            </p:cNvSpPr>
            <p:nvPr/>
          </p:nvSpPr>
          <p:spPr bwMode="auto">
            <a:xfrm flipH="1">
              <a:off x="2276475" y="3086050"/>
              <a:ext cx="7938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88"/>
            <p:cNvSpPr>
              <a:spLocks noChangeShapeType="1"/>
            </p:cNvSpPr>
            <p:nvPr/>
          </p:nvSpPr>
          <p:spPr bwMode="auto">
            <a:xfrm>
              <a:off x="2279650" y="3086050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" name="Line 89"/>
          <p:cNvSpPr>
            <a:spLocks noChangeShapeType="1"/>
          </p:cNvSpPr>
          <p:nvPr/>
        </p:nvSpPr>
        <p:spPr bwMode="auto">
          <a:xfrm>
            <a:off x="2857500" y="2651125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3" name="Line 90"/>
          <p:cNvSpPr>
            <a:spLocks noChangeShapeType="1"/>
          </p:cNvSpPr>
          <p:nvPr/>
        </p:nvSpPr>
        <p:spPr bwMode="auto">
          <a:xfrm>
            <a:off x="4578350" y="2778125"/>
            <a:ext cx="511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grpSp>
        <p:nvGrpSpPr>
          <p:cNvPr id="74" name="그룹 77"/>
          <p:cNvGrpSpPr>
            <a:grpSpLocks/>
          </p:cNvGrpSpPr>
          <p:nvPr/>
        </p:nvGrpSpPr>
        <p:grpSpPr bwMode="auto">
          <a:xfrm>
            <a:off x="3360738" y="2384425"/>
            <a:ext cx="1435100" cy="525463"/>
            <a:chOff x="2338388" y="2676668"/>
            <a:chExt cx="1435100" cy="525270"/>
          </a:xfrm>
        </p:grpSpPr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2555875" y="2859038"/>
              <a:ext cx="1214438" cy="342900"/>
              <a:chOff x="1384" y="2198"/>
              <a:chExt cx="765" cy="216"/>
            </a:xfrm>
          </p:grpSpPr>
          <p:sp>
            <p:nvSpPr>
              <p:cNvPr id="79" name="Line 75"/>
              <p:cNvSpPr>
                <a:spLocks noChangeShapeType="1"/>
              </p:cNvSpPr>
              <p:nvPr/>
            </p:nvSpPr>
            <p:spPr bwMode="auto">
              <a:xfrm>
                <a:off x="1384" y="2198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80" name="Group 76"/>
              <p:cNvGrpSpPr>
                <a:grpSpLocks/>
              </p:cNvGrpSpPr>
              <p:nvPr/>
            </p:nvGrpSpPr>
            <p:grpSpPr bwMode="auto">
              <a:xfrm>
                <a:off x="1384" y="2198"/>
                <a:ext cx="765" cy="216"/>
                <a:chOff x="1384" y="2198"/>
                <a:chExt cx="765" cy="216"/>
              </a:xfrm>
            </p:grpSpPr>
            <p:sp>
              <p:nvSpPr>
                <p:cNvPr id="81" name="Line 77"/>
                <p:cNvSpPr>
                  <a:spLocks noChangeShapeType="1"/>
                </p:cNvSpPr>
                <p:nvPr/>
              </p:nvSpPr>
              <p:spPr bwMode="auto">
                <a:xfrm>
                  <a:off x="1384" y="2414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Line 78"/>
                <p:cNvSpPr>
                  <a:spLocks noChangeShapeType="1"/>
                </p:cNvSpPr>
                <p:nvPr/>
              </p:nvSpPr>
              <p:spPr bwMode="auto">
                <a:xfrm>
                  <a:off x="1384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Line 79"/>
                <p:cNvSpPr>
                  <a:spLocks noChangeShapeType="1"/>
                </p:cNvSpPr>
                <p:nvPr/>
              </p:nvSpPr>
              <p:spPr bwMode="auto">
                <a:xfrm>
                  <a:off x="1806" y="2198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Line 80"/>
                <p:cNvSpPr>
                  <a:spLocks noChangeShapeType="1"/>
                </p:cNvSpPr>
                <p:nvPr/>
              </p:nvSpPr>
              <p:spPr bwMode="auto">
                <a:xfrm>
                  <a:off x="2149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2338388" y="2676668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77" name="Oval 91"/>
            <p:cNvSpPr>
              <a:spLocks noChangeArrowheads="1"/>
            </p:cNvSpPr>
            <p:nvPr/>
          </p:nvSpPr>
          <p:spPr bwMode="auto">
            <a:xfrm>
              <a:off x="3482975" y="3028900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92"/>
            <p:cNvSpPr>
              <a:spLocks noChangeArrowheads="1"/>
            </p:cNvSpPr>
            <p:nvPr/>
          </p:nvSpPr>
          <p:spPr bwMode="auto">
            <a:xfrm>
              <a:off x="3259138" y="2870150"/>
              <a:ext cx="5143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sp>
        <p:nvSpPr>
          <p:cNvPr id="85" name="Rectangle 6"/>
          <p:cNvSpPr>
            <a:spLocks noChangeArrowheads="1"/>
          </p:cNvSpPr>
          <p:nvPr/>
        </p:nvSpPr>
        <p:spPr bwMode="auto">
          <a:xfrm>
            <a:off x="5724525" y="2578100"/>
            <a:ext cx="533400" cy="325438"/>
          </a:xfrm>
          <a:prstGeom prst="rect">
            <a:avLst/>
          </a:prstGeom>
          <a:solidFill>
            <a:srgbClr val="CCCCFF"/>
          </a:solidFill>
          <a:ln w="9525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5056188" y="2566988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en-US" altLang="ko-KR" sz="1800" b="1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Line 35"/>
          <p:cNvSpPr>
            <a:spLocks noChangeShapeType="1"/>
          </p:cNvSpPr>
          <p:nvPr/>
        </p:nvSpPr>
        <p:spPr bwMode="auto">
          <a:xfrm>
            <a:off x="5056188" y="2566988"/>
            <a:ext cx="12144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5056188" y="2909888"/>
            <a:ext cx="1214437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>
            <a:off x="5056188" y="2566988"/>
            <a:ext cx="0" cy="3429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5726113" y="2566988"/>
            <a:ext cx="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1" name="Line 39"/>
          <p:cNvSpPr>
            <a:spLocks noChangeShapeType="1"/>
          </p:cNvSpPr>
          <p:nvPr/>
        </p:nvSpPr>
        <p:spPr bwMode="auto">
          <a:xfrm>
            <a:off x="6270625" y="2566988"/>
            <a:ext cx="0" cy="3429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sp>
        <p:nvSpPr>
          <p:cNvPr id="92" name="Rectangle 69"/>
          <p:cNvSpPr>
            <a:spLocks noChangeArrowheads="1"/>
          </p:cNvSpPr>
          <p:nvPr/>
        </p:nvSpPr>
        <p:spPr bwMode="auto">
          <a:xfrm>
            <a:off x="4914900" y="2376488"/>
            <a:ext cx="8747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번지</a:t>
            </a: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5767388" y="2574925"/>
            <a:ext cx="6191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300</a:t>
            </a: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6453188" y="4033838"/>
            <a:ext cx="541337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300</a:t>
            </a:r>
          </a:p>
        </p:txBody>
      </p:sp>
      <p:grpSp>
        <p:nvGrpSpPr>
          <p:cNvPr id="95" name="Group 62"/>
          <p:cNvGrpSpPr>
            <a:grpSpLocks/>
          </p:cNvGrpSpPr>
          <p:nvPr/>
        </p:nvGrpSpPr>
        <p:grpSpPr bwMode="auto">
          <a:xfrm>
            <a:off x="5978525" y="2747963"/>
            <a:ext cx="757238" cy="71437"/>
            <a:chOff x="1701" y="709"/>
            <a:chExt cx="477" cy="45"/>
          </a:xfrm>
        </p:grpSpPr>
        <p:sp>
          <p:nvSpPr>
            <p:cNvPr id="96" name="Line 63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7" name="Oval 64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원형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spcAft>
                <a:spcPct val="0"/>
              </a:spcAft>
              <a:buFont typeface="+mj-ea"/>
              <a:buAutoNum type="circleNumDbPlain" startAt="2"/>
              <a:defRPr/>
            </a:pPr>
            <a:r>
              <a:rPr lang="en-US" altLang="ko-KR" dirty="0" err="1" smtClean="0">
                <a:solidFill>
                  <a:srgbClr val="000066"/>
                </a:solidFill>
              </a:rPr>
              <a:t>pre.link</a:t>
            </a:r>
            <a:r>
              <a:rPr lang="en-US" altLang="ko-KR" dirty="0" smtClean="0">
                <a:solidFill>
                  <a:srgbClr val="000066"/>
                </a:solidFill>
              </a:rPr>
              <a:t> </a:t>
            </a:r>
            <a:r>
              <a:rPr lang="en-US" altLang="ko-KR" dirty="0">
                <a:solidFill>
                  <a:srgbClr val="000066"/>
                </a:solidFill>
              </a:rPr>
              <a:t>← new; </a:t>
            </a:r>
          </a:p>
          <a:p>
            <a:pPr marL="1257300" lvl="2" indent="-342900">
              <a:defRPr/>
            </a:pPr>
            <a:r>
              <a:rPr lang="ko-KR" altLang="en-US" b="1" dirty="0" err="1">
                <a:solidFill>
                  <a:srgbClr val="0000CC"/>
                </a:solidFill>
              </a:rPr>
              <a:t>노드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new</a:t>
            </a:r>
            <a:r>
              <a:rPr lang="ko-KR" altLang="en-US" b="1" dirty="0">
                <a:solidFill>
                  <a:srgbClr val="0000CC"/>
                </a:solidFill>
              </a:rPr>
              <a:t>의 값</a:t>
            </a:r>
            <a:r>
              <a:rPr lang="en-US" altLang="ko-KR" b="1" dirty="0">
                <a:solidFill>
                  <a:srgbClr val="0000CC"/>
                </a:solidFill>
              </a:rPr>
              <a:t>(</a:t>
            </a:r>
            <a:r>
              <a:rPr lang="ko-KR" altLang="en-US" b="1" dirty="0">
                <a:solidFill>
                  <a:srgbClr val="0000CC"/>
                </a:solidFill>
              </a:rPr>
              <a:t>삽입할 </a:t>
            </a:r>
            <a:r>
              <a:rPr lang="ko-KR" altLang="en-US" b="1" dirty="0" err="1">
                <a:solidFill>
                  <a:srgbClr val="0000CC"/>
                </a:solidFill>
              </a:rPr>
              <a:t>노드의</a:t>
            </a:r>
            <a:r>
              <a:rPr lang="ko-KR" altLang="en-US" b="1" dirty="0">
                <a:solidFill>
                  <a:srgbClr val="0000CC"/>
                </a:solidFill>
              </a:rPr>
              <a:t> 주소</a:t>
            </a:r>
            <a:r>
              <a:rPr lang="en-US" altLang="ko-KR" b="1" dirty="0">
                <a:solidFill>
                  <a:srgbClr val="0000CC"/>
                </a:solidFill>
              </a:rPr>
              <a:t>)</a:t>
            </a:r>
            <a:r>
              <a:rPr lang="ko-KR" altLang="en-US" b="1" dirty="0">
                <a:solidFill>
                  <a:srgbClr val="0000CC"/>
                </a:solidFill>
              </a:rPr>
              <a:t>을 </a:t>
            </a:r>
            <a:r>
              <a:rPr lang="ko-KR" altLang="en-US" b="1" dirty="0" err="1">
                <a:solidFill>
                  <a:srgbClr val="FF0000"/>
                </a:solidFill>
              </a:rPr>
              <a:t>노드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pre</a:t>
            </a:r>
            <a:r>
              <a:rPr lang="ko-KR" altLang="en-US" b="1" dirty="0">
                <a:solidFill>
                  <a:srgbClr val="FF0000"/>
                </a:solidFill>
              </a:rPr>
              <a:t>의 링크에 </a:t>
            </a:r>
            <a:r>
              <a:rPr lang="ko-KR" altLang="en-US" dirty="0"/>
              <a:t>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가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가리키도록 한다</a:t>
            </a:r>
            <a:r>
              <a:rPr lang="en-US" altLang="ko-KR" dirty="0"/>
              <a:t>. 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Line 22"/>
          <p:cNvSpPr>
            <a:spLocks noChangeShapeType="1"/>
          </p:cNvSpPr>
          <p:nvPr/>
        </p:nvSpPr>
        <p:spPr bwMode="auto">
          <a:xfrm flipV="1">
            <a:off x="6964363" y="2871788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75175" y="2886075"/>
            <a:ext cx="1008063" cy="735013"/>
            <a:chOff x="2343" y="3446"/>
            <a:chExt cx="635" cy="463"/>
          </a:xfrm>
        </p:grpSpPr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2343" y="3693"/>
              <a:ext cx="25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</a:t>
              </a:r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2635" y="3657"/>
              <a:ext cx="3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2635" y="3873"/>
              <a:ext cx="34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2635" y="3657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2978" y="3657"/>
              <a:ext cx="0" cy="21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646" y="3747"/>
              <a:ext cx="324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797" y="3702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V="1">
              <a:off x="2821" y="3446"/>
              <a:ext cx="0" cy="25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7877175" y="2709863"/>
            <a:ext cx="757238" cy="71437"/>
            <a:chOff x="1701" y="709"/>
            <a:chExt cx="477" cy="45"/>
          </a:xfrm>
        </p:grpSpPr>
        <p:sp>
          <p:nvSpPr>
            <p:cNvPr id="15" name="Line 62"/>
            <p:cNvSpPr>
              <a:spLocks noChangeShapeType="1"/>
            </p:cNvSpPr>
            <p:nvPr/>
          </p:nvSpPr>
          <p:spPr bwMode="auto">
            <a:xfrm>
              <a:off x="1747" y="735"/>
              <a:ext cx="4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16" name="Oval 63"/>
            <p:cNvSpPr>
              <a:spLocks noChangeArrowheads="1"/>
            </p:cNvSpPr>
            <p:nvPr/>
          </p:nvSpPr>
          <p:spPr bwMode="auto">
            <a:xfrm>
              <a:off x="1701" y="709"/>
              <a:ext cx="45" cy="45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7"/>
          <p:cNvGrpSpPr>
            <a:grpSpLocks/>
          </p:cNvGrpSpPr>
          <p:nvPr/>
        </p:nvGrpSpPr>
        <p:grpSpPr bwMode="auto">
          <a:xfrm>
            <a:off x="5119688" y="2351088"/>
            <a:ext cx="1355725" cy="520700"/>
            <a:chOff x="3892550" y="2207661"/>
            <a:chExt cx="1355725" cy="519664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702175" y="2395538"/>
              <a:ext cx="533400" cy="32543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033838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4033838" y="2384425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4033838" y="2727325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033838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703763" y="2384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5248275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25" name="Oval 60"/>
            <p:cNvSpPr>
              <a:spLocks noChangeArrowheads="1"/>
            </p:cNvSpPr>
            <p:nvPr/>
          </p:nvSpPr>
          <p:spPr bwMode="auto">
            <a:xfrm>
              <a:off x="4956175" y="2591904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65"/>
            <p:cNvSpPr>
              <a:spLocks noChangeArrowheads="1"/>
            </p:cNvSpPr>
            <p:nvPr/>
          </p:nvSpPr>
          <p:spPr bwMode="auto">
            <a:xfrm>
              <a:off x="3892550" y="2207661"/>
              <a:ext cx="874713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</p:grpSp>
      <p:grpSp>
        <p:nvGrpSpPr>
          <p:cNvPr id="27" name="그룹 27"/>
          <p:cNvGrpSpPr>
            <a:grpSpLocks/>
          </p:cNvGrpSpPr>
          <p:nvPr/>
        </p:nvGrpSpPr>
        <p:grpSpPr bwMode="auto">
          <a:xfrm>
            <a:off x="6702425" y="2332038"/>
            <a:ext cx="1447800" cy="539750"/>
            <a:chOff x="5475288" y="2188059"/>
            <a:chExt cx="1447800" cy="539266"/>
          </a:xfrm>
        </p:grpSpPr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6330950" y="2384425"/>
              <a:ext cx="592138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5708650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5708650" y="2384425"/>
              <a:ext cx="1214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5708650" y="2727325"/>
              <a:ext cx="121443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5708650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6378575" y="238442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6923088" y="238442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5475288" y="2188059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6404527" y="2412517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</a:p>
          </p:txBody>
        </p:sp>
      </p:grpSp>
      <p:grpSp>
        <p:nvGrpSpPr>
          <p:cNvPr id="37" name="그룹 37"/>
          <p:cNvGrpSpPr>
            <a:grpSpLocks/>
          </p:cNvGrpSpPr>
          <p:nvPr/>
        </p:nvGrpSpPr>
        <p:grpSpPr bwMode="auto">
          <a:xfrm>
            <a:off x="8429625" y="2341563"/>
            <a:ext cx="1430338" cy="530225"/>
            <a:chOff x="7202488" y="2197100"/>
            <a:chExt cx="1430337" cy="530225"/>
          </a:xfrm>
        </p:grpSpPr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7418388" y="2384425"/>
              <a:ext cx="6699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en-US" altLang="ko-KR" sz="18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7418388" y="2384425"/>
              <a:ext cx="1214437" cy="342900"/>
              <a:chOff x="4292" y="2863"/>
              <a:chExt cx="765" cy="216"/>
            </a:xfrm>
          </p:grpSpPr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4292" y="2863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44" name="Group 50"/>
              <p:cNvGrpSpPr>
                <a:grpSpLocks/>
              </p:cNvGrpSpPr>
              <p:nvPr/>
            </p:nvGrpSpPr>
            <p:grpSpPr bwMode="auto">
              <a:xfrm>
                <a:off x="4292" y="2863"/>
                <a:ext cx="765" cy="216"/>
                <a:chOff x="4292" y="2863"/>
                <a:chExt cx="765" cy="216"/>
              </a:xfrm>
            </p:grpSpPr>
            <p:sp>
              <p:nvSpPr>
                <p:cNvPr id="45" name="Line 51"/>
                <p:cNvSpPr>
                  <a:spLocks noChangeShapeType="1"/>
                </p:cNvSpPr>
                <p:nvPr/>
              </p:nvSpPr>
              <p:spPr bwMode="auto">
                <a:xfrm>
                  <a:off x="4292" y="3079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52"/>
                <p:cNvSpPr>
                  <a:spLocks noChangeShapeType="1"/>
                </p:cNvSpPr>
                <p:nvPr/>
              </p:nvSpPr>
              <p:spPr bwMode="auto">
                <a:xfrm>
                  <a:off x="4292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53"/>
                <p:cNvSpPr>
                  <a:spLocks noChangeShapeType="1"/>
                </p:cNvSpPr>
                <p:nvPr/>
              </p:nvSpPr>
              <p:spPr bwMode="auto">
                <a:xfrm>
                  <a:off x="4714" y="286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54"/>
                <p:cNvSpPr>
                  <a:spLocks noChangeShapeType="1"/>
                </p:cNvSpPr>
                <p:nvPr/>
              </p:nvSpPr>
              <p:spPr bwMode="auto">
                <a:xfrm>
                  <a:off x="5057" y="2863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202488" y="2197100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1" name="Oval 69"/>
            <p:cNvSpPr>
              <a:spLocks noChangeArrowheads="1"/>
            </p:cNvSpPr>
            <p:nvPr/>
          </p:nvSpPr>
          <p:spPr bwMode="auto">
            <a:xfrm>
              <a:off x="8331200" y="2581275"/>
              <a:ext cx="71438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78"/>
            <p:cNvSpPr>
              <a:spLocks noChangeArrowheads="1"/>
            </p:cNvSpPr>
            <p:nvPr/>
          </p:nvSpPr>
          <p:spPr bwMode="auto">
            <a:xfrm>
              <a:off x="8099425" y="2405062"/>
              <a:ext cx="514350" cy="16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49" name="그룹 49"/>
          <p:cNvGrpSpPr>
            <a:grpSpLocks/>
          </p:cNvGrpSpPr>
          <p:nvPr/>
        </p:nvGrpSpPr>
        <p:grpSpPr bwMode="auto">
          <a:xfrm>
            <a:off x="2270125" y="2535238"/>
            <a:ext cx="1054100" cy="361950"/>
            <a:chOff x="1042988" y="2390775"/>
            <a:chExt cx="1054100" cy="361950"/>
          </a:xfrm>
        </p:grpSpPr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1042988" y="2409825"/>
              <a:ext cx="4175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</a:t>
              </a:r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>
              <a:off x="1552575" y="2390775"/>
              <a:ext cx="544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1552575" y="2733675"/>
              <a:ext cx="544513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1552575" y="2390775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2097088" y="2390775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1785938" y="2425700"/>
              <a:ext cx="71437" cy="71438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563688" y="2546350"/>
              <a:ext cx="514350" cy="166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ko-KR" sz="1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100</a:t>
              </a:r>
            </a:p>
          </p:txBody>
        </p:sp>
      </p:grpSp>
      <p:grpSp>
        <p:nvGrpSpPr>
          <p:cNvPr id="57" name="그룹 57"/>
          <p:cNvGrpSpPr>
            <a:grpSpLocks/>
          </p:cNvGrpSpPr>
          <p:nvPr/>
        </p:nvGrpSpPr>
        <p:grpSpPr bwMode="auto">
          <a:xfrm>
            <a:off x="3494088" y="2755900"/>
            <a:ext cx="6553200" cy="331788"/>
            <a:chOff x="2266950" y="2611438"/>
            <a:chExt cx="6553200" cy="331787"/>
          </a:xfrm>
        </p:grpSpPr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8402638" y="2624138"/>
              <a:ext cx="4175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80"/>
            <p:cNvSpPr>
              <a:spLocks noChangeShapeType="1"/>
            </p:cNvSpPr>
            <p:nvPr/>
          </p:nvSpPr>
          <p:spPr bwMode="auto">
            <a:xfrm>
              <a:off x="8820150" y="2624138"/>
              <a:ext cx="0" cy="306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2266950" y="2943225"/>
              <a:ext cx="6553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 flipH="1">
              <a:off x="2276475" y="2611438"/>
              <a:ext cx="7938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>
              <a:off x="2279650" y="2611438"/>
              <a:ext cx="288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3" name="Line 85"/>
          <p:cNvSpPr>
            <a:spLocks noChangeShapeType="1"/>
          </p:cNvSpPr>
          <p:nvPr/>
        </p:nvSpPr>
        <p:spPr bwMode="auto">
          <a:xfrm>
            <a:off x="3062288" y="2613025"/>
            <a:ext cx="735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" name="Line 86"/>
          <p:cNvSpPr>
            <a:spLocks noChangeShapeType="1"/>
          </p:cNvSpPr>
          <p:nvPr/>
        </p:nvSpPr>
        <p:spPr bwMode="auto">
          <a:xfrm>
            <a:off x="4783138" y="2740025"/>
            <a:ext cx="511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46800" anchor="ctr"/>
          <a:lstStyle/>
          <a:p>
            <a:endParaRPr lang="ko-KR" altLang="en-US"/>
          </a:p>
        </p:txBody>
      </p:sp>
      <p:grpSp>
        <p:nvGrpSpPr>
          <p:cNvPr id="65" name="그룹 65"/>
          <p:cNvGrpSpPr>
            <a:grpSpLocks/>
          </p:cNvGrpSpPr>
          <p:nvPr/>
        </p:nvGrpSpPr>
        <p:grpSpPr bwMode="auto">
          <a:xfrm>
            <a:off x="3565525" y="2341563"/>
            <a:ext cx="1435100" cy="530225"/>
            <a:chOff x="2338388" y="2197584"/>
            <a:chExt cx="1435100" cy="529741"/>
          </a:xfrm>
        </p:grpSpPr>
        <p:grpSp>
          <p:nvGrpSpPr>
            <p:cNvPr id="66" name="Group 70"/>
            <p:cNvGrpSpPr>
              <a:grpSpLocks/>
            </p:cNvGrpSpPr>
            <p:nvPr/>
          </p:nvGrpSpPr>
          <p:grpSpPr bwMode="auto">
            <a:xfrm>
              <a:off x="2555875" y="2384425"/>
              <a:ext cx="1214438" cy="342900"/>
              <a:chOff x="1384" y="2198"/>
              <a:chExt cx="765" cy="216"/>
            </a:xfrm>
          </p:grpSpPr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1384" y="2198"/>
                <a:ext cx="7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46800" anchor="ctr"/>
              <a:lstStyle/>
              <a:p>
                <a:endParaRPr lang="ko-KR" altLang="en-US"/>
              </a:p>
            </p:txBody>
          </p:sp>
          <p:grpSp>
            <p:nvGrpSpPr>
              <p:cNvPr id="71" name="Group 72"/>
              <p:cNvGrpSpPr>
                <a:grpSpLocks/>
              </p:cNvGrpSpPr>
              <p:nvPr/>
            </p:nvGrpSpPr>
            <p:grpSpPr bwMode="auto">
              <a:xfrm>
                <a:off x="1384" y="2198"/>
                <a:ext cx="765" cy="216"/>
                <a:chOff x="1384" y="2198"/>
                <a:chExt cx="765" cy="216"/>
              </a:xfrm>
            </p:grpSpPr>
            <p:sp>
              <p:nvSpPr>
                <p:cNvPr id="72" name="Line 73"/>
                <p:cNvSpPr>
                  <a:spLocks noChangeShapeType="1"/>
                </p:cNvSpPr>
                <p:nvPr/>
              </p:nvSpPr>
              <p:spPr bwMode="auto">
                <a:xfrm>
                  <a:off x="1384" y="2414"/>
                  <a:ext cx="765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Line 74"/>
                <p:cNvSpPr>
                  <a:spLocks noChangeShapeType="1"/>
                </p:cNvSpPr>
                <p:nvPr/>
              </p:nvSpPr>
              <p:spPr bwMode="auto">
                <a:xfrm>
                  <a:off x="1384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4" name="Line 75"/>
                <p:cNvSpPr>
                  <a:spLocks noChangeShapeType="1"/>
                </p:cNvSpPr>
                <p:nvPr/>
              </p:nvSpPr>
              <p:spPr bwMode="auto">
                <a:xfrm>
                  <a:off x="1806" y="2198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  <p:sp>
              <p:nvSpPr>
                <p:cNvPr id="75" name="Line 76"/>
                <p:cNvSpPr>
                  <a:spLocks noChangeShapeType="1"/>
                </p:cNvSpPr>
                <p:nvPr/>
              </p:nvSpPr>
              <p:spPr bwMode="auto">
                <a:xfrm>
                  <a:off x="2149" y="2198"/>
                  <a:ext cx="0" cy="2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4680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2338388" y="2197584"/>
              <a:ext cx="874712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68" name="Oval 87"/>
            <p:cNvSpPr>
              <a:spLocks noChangeArrowheads="1"/>
            </p:cNvSpPr>
            <p:nvPr/>
          </p:nvSpPr>
          <p:spPr bwMode="auto">
            <a:xfrm>
              <a:off x="3482975" y="2554288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Rectangle 88"/>
            <p:cNvSpPr>
              <a:spLocks noChangeArrowheads="1"/>
            </p:cNvSpPr>
            <p:nvPr/>
          </p:nvSpPr>
          <p:spPr bwMode="auto">
            <a:xfrm>
              <a:off x="3259138" y="2395538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200</a:t>
              </a:r>
            </a:p>
          </p:txBody>
        </p:sp>
      </p:grpSp>
      <p:grpSp>
        <p:nvGrpSpPr>
          <p:cNvPr id="76" name="그룹 76"/>
          <p:cNvGrpSpPr>
            <a:grpSpLocks/>
          </p:cNvGrpSpPr>
          <p:nvPr/>
        </p:nvGrpSpPr>
        <p:grpSpPr bwMode="auto">
          <a:xfrm>
            <a:off x="4575175" y="3865563"/>
            <a:ext cx="1008063" cy="400050"/>
            <a:chOff x="3348038" y="3721100"/>
            <a:chExt cx="1008062" cy="400050"/>
          </a:xfrm>
        </p:grpSpPr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3806825" y="3725863"/>
              <a:ext cx="547688" cy="34925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348038" y="3778250"/>
              <a:ext cx="404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r" eaLnBrk="1" hangingPunct="1"/>
              <a:r>
                <a:rPr lang="en-US" altLang="ko-KR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new</a:t>
              </a:r>
            </a:p>
          </p:txBody>
        </p: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3811588" y="3721100"/>
              <a:ext cx="544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3811588" y="4064000"/>
              <a:ext cx="544512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>
              <a:off x="3811588" y="3721100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2" name="Line 18"/>
            <p:cNvSpPr>
              <a:spLocks noChangeShapeType="1"/>
            </p:cNvSpPr>
            <p:nvPr/>
          </p:nvSpPr>
          <p:spPr bwMode="auto">
            <a:xfrm>
              <a:off x="4356100" y="3721100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83" name="Oval 20"/>
            <p:cNvSpPr>
              <a:spLocks noChangeArrowheads="1"/>
            </p:cNvSpPr>
            <p:nvPr/>
          </p:nvSpPr>
          <p:spPr bwMode="auto">
            <a:xfrm>
              <a:off x="4054475" y="3903663"/>
              <a:ext cx="71438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357813" y="4081463"/>
            <a:ext cx="6334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5062538" y="3879850"/>
            <a:ext cx="5143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5903913" y="2532063"/>
            <a:ext cx="56197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700</a:t>
            </a:r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V="1">
            <a:off x="6229350" y="2781300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8" name="그룹 88"/>
          <p:cNvGrpSpPr>
            <a:grpSpLocks/>
          </p:cNvGrpSpPr>
          <p:nvPr/>
        </p:nvGrpSpPr>
        <p:grpSpPr bwMode="auto">
          <a:xfrm>
            <a:off x="5784850" y="3675063"/>
            <a:ext cx="1435100" cy="544512"/>
            <a:chOff x="4557713" y="3530600"/>
            <a:chExt cx="1435100" cy="544513"/>
          </a:xfrm>
        </p:grpSpPr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4765675" y="3733800"/>
              <a:ext cx="671513" cy="335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600" tIns="28800" rIns="75600" bIns="28800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</a:p>
          </p:txBody>
        </p:sp>
        <p:sp>
          <p:nvSpPr>
            <p:cNvPr id="90" name="Line 8"/>
            <p:cNvSpPr>
              <a:spLocks noChangeShapeType="1"/>
            </p:cNvSpPr>
            <p:nvPr/>
          </p:nvSpPr>
          <p:spPr bwMode="auto">
            <a:xfrm>
              <a:off x="4764088" y="3732213"/>
              <a:ext cx="121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1" name="Line 9"/>
            <p:cNvSpPr>
              <a:spLocks noChangeShapeType="1"/>
            </p:cNvSpPr>
            <p:nvPr/>
          </p:nvSpPr>
          <p:spPr bwMode="auto">
            <a:xfrm>
              <a:off x="4764088" y="4075113"/>
              <a:ext cx="12144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4764088" y="37322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5434013" y="3732213"/>
              <a:ext cx="0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5978525" y="3732213"/>
              <a:ext cx="0" cy="34290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46800" anchor="ctr"/>
            <a:lstStyle/>
            <a:p>
              <a:endParaRPr lang="ko-KR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557713" y="3530600"/>
              <a:ext cx="874712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</a:t>
              </a:r>
              <a:r>
                <a:rPr lang="ko-KR" altLang="en-US" sz="1400" b="1">
                  <a:solidFill>
                    <a:srgbClr val="0000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96" name="Oval 19"/>
            <p:cNvSpPr>
              <a:spLocks noChangeArrowheads="1"/>
            </p:cNvSpPr>
            <p:nvPr/>
          </p:nvSpPr>
          <p:spPr bwMode="auto">
            <a:xfrm>
              <a:off x="5700713" y="3802063"/>
              <a:ext cx="71437" cy="71437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5478463" y="3887552"/>
              <a:ext cx="514350" cy="16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5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 smtClean="0">
                <a:solidFill>
                  <a:prstClr val="black"/>
                </a:solidFill>
              </a:rPr>
              <a:t>(</a:t>
            </a:r>
            <a:r>
              <a:rPr lang="ko-KR" altLang="en-US" sz="3600" dirty="0" smtClean="0">
                <a:solidFill>
                  <a:prstClr val="black"/>
                </a:solidFill>
              </a:rPr>
              <a:t>원형</a:t>
            </a:r>
            <a:r>
              <a:rPr lang="ko-KR" altLang="en-US" sz="3600" dirty="0" smtClean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실습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Circular linked list </a:t>
            </a:r>
            <a:r>
              <a:rPr lang="ko-KR" altLang="en-US" dirty="0" smtClean="0">
                <a:latin typeface="+mn-ea"/>
              </a:rPr>
              <a:t>삽입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삭제를 구현하시요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 생성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중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 원형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연결리스트로 연결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원형 연결리스트에 삽입하기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원형 연결리스트에 삭제하기</a:t>
            </a:r>
            <a:endParaRPr lang="ko-KR" altLang="en-US" dirty="0">
              <a:latin typeface="+mn-ea"/>
            </a:endParaRPr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 smtClean="0">
                <a:solidFill>
                  <a:prstClr val="black"/>
                </a:solidFill>
              </a:rPr>
              <a:t>(</a:t>
            </a:r>
            <a:r>
              <a:rPr lang="ko-KR" altLang="en-US" sz="3600" dirty="0" smtClean="0">
                <a:solidFill>
                  <a:prstClr val="black"/>
                </a:solidFill>
              </a:rPr>
              <a:t>이중 연결 </a:t>
            </a:r>
            <a:r>
              <a:rPr lang="ko-KR" altLang="en-US" sz="3600" dirty="0">
                <a:solidFill>
                  <a:prstClr val="black"/>
                </a:solidFill>
              </a:rPr>
              <a:t>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이중 연결 리스트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(doubly linked list) </a:t>
            </a:r>
          </a:p>
          <a:p>
            <a:pPr lvl="1">
              <a:defRPr/>
            </a:pPr>
            <a:r>
              <a:rPr lang="ko-KR" altLang="en-US" dirty="0"/>
              <a:t>양쪽 방향으로 순회할 수 있도록 </a:t>
            </a:r>
            <a:r>
              <a:rPr lang="ko-KR" altLang="en-US" dirty="0" err="1"/>
              <a:t>노드를</a:t>
            </a:r>
            <a:r>
              <a:rPr lang="ko-KR" altLang="en-US" dirty="0"/>
              <a:t> 연결한 리스트</a:t>
            </a:r>
          </a:p>
          <a:p>
            <a:pPr lvl="1">
              <a:defRPr/>
            </a:pPr>
            <a:r>
              <a:rPr lang="ko-KR" altLang="en-US" dirty="0"/>
              <a:t>이중 연결 리스트의 </a:t>
            </a:r>
            <a:r>
              <a:rPr lang="ko-KR" altLang="en-US" dirty="0" err="1"/>
              <a:t>노드</a:t>
            </a:r>
            <a:r>
              <a:rPr lang="ko-KR" altLang="en-US" dirty="0"/>
              <a:t> 구조</a:t>
            </a:r>
          </a:p>
          <a:p>
            <a:pPr lvl="2">
              <a:defRPr/>
            </a:pPr>
            <a:r>
              <a:rPr lang="ko-KR" altLang="en-US" dirty="0"/>
              <a:t>두 개의 링크 필드와 한 개의 데이터 필드로 구성 </a:t>
            </a:r>
          </a:p>
          <a:p>
            <a:pPr lvl="2">
              <a:defRPr/>
            </a:pPr>
            <a:r>
              <a:rPr lang="en-US" altLang="ko-KR" dirty="0" err="1"/>
              <a:t>llink</a:t>
            </a:r>
            <a:r>
              <a:rPr lang="en-US" altLang="ko-KR" dirty="0"/>
              <a:t>(left link) </a:t>
            </a:r>
            <a:r>
              <a:rPr lang="ko-KR" altLang="en-US" dirty="0"/>
              <a:t>필드 </a:t>
            </a:r>
            <a:r>
              <a:rPr lang="en-US" altLang="ko-KR" dirty="0"/>
              <a:t>: </a:t>
            </a:r>
            <a:r>
              <a:rPr lang="ko-KR" altLang="en-US" dirty="0" err="1"/>
              <a:t>왼쪽노드와</a:t>
            </a:r>
            <a:r>
              <a:rPr lang="ko-KR" altLang="en-US" dirty="0"/>
              <a:t> 연결하는 포인터 </a:t>
            </a:r>
          </a:p>
          <a:p>
            <a:pPr lvl="2">
              <a:defRPr/>
            </a:pPr>
            <a:r>
              <a:rPr lang="en-US" altLang="ko-KR" dirty="0" err="1"/>
              <a:t>rlink</a:t>
            </a:r>
            <a:r>
              <a:rPr lang="en-US" altLang="ko-KR" dirty="0"/>
              <a:t>(right link) </a:t>
            </a:r>
            <a:r>
              <a:rPr lang="ko-KR" altLang="en-US" dirty="0"/>
              <a:t>필드 </a:t>
            </a:r>
            <a:r>
              <a:rPr lang="en-US" altLang="ko-KR" dirty="0"/>
              <a:t>: </a:t>
            </a:r>
            <a:r>
              <a:rPr lang="ko-KR" altLang="en-US" dirty="0"/>
              <a:t>오른쪽 </a:t>
            </a:r>
            <a:r>
              <a:rPr lang="ko-KR" altLang="en-US" dirty="0" err="1"/>
              <a:t>노드와</a:t>
            </a:r>
            <a:r>
              <a:rPr lang="ko-KR" altLang="en-US" dirty="0"/>
              <a:t> 연결하는 포인터 </a:t>
            </a:r>
          </a:p>
          <a:p>
            <a:pPr marL="1257300" lvl="2" indent="-342900" algn="just">
              <a:lnSpc>
                <a:spcPct val="60000"/>
              </a:lnSpc>
              <a:defRPr/>
            </a:pPr>
            <a:endParaRPr lang="ko-KR" altLang="en-US" dirty="0"/>
          </a:p>
          <a:p>
            <a:pPr marL="1257300" lvl="2" indent="-342900" algn="just">
              <a:lnSpc>
                <a:spcPct val="60000"/>
              </a:lnSpc>
              <a:defRPr/>
            </a:pPr>
            <a:endParaRPr lang="ko-KR" altLang="en-US" dirty="0"/>
          </a:p>
          <a:p>
            <a:pPr marL="1257300" lvl="2" indent="-342900" algn="just">
              <a:lnSpc>
                <a:spcPct val="60000"/>
              </a:lnSpc>
              <a:defRPr/>
            </a:pPr>
            <a:endParaRPr lang="en-US" altLang="ko-KR" dirty="0"/>
          </a:p>
          <a:p>
            <a:pPr marL="1257300" lvl="2" indent="-342900" algn="just">
              <a:lnSpc>
                <a:spcPct val="60000"/>
              </a:lnSpc>
              <a:defRPr/>
            </a:pPr>
            <a:endParaRPr lang="ko-KR" altLang="en-US" dirty="0"/>
          </a:p>
          <a:p>
            <a:pPr marL="1257300" lvl="2" indent="-342900" algn="just">
              <a:lnSpc>
                <a:spcPct val="60000"/>
              </a:lnSpc>
              <a:defRPr/>
            </a:pPr>
            <a:endParaRPr lang="ko-KR" altLang="en-US" dirty="0"/>
          </a:p>
          <a:p>
            <a:pPr marL="1257300" lvl="2" indent="-342900" algn="just">
              <a:lnSpc>
                <a:spcPct val="60000"/>
              </a:lnSpc>
              <a:defRPr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구조에 대한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/>
              <a:t>정의</a:t>
            </a:r>
          </a:p>
          <a:p>
            <a:pPr marL="1257300" lvl="2" indent="-342900">
              <a:lnSpc>
                <a:spcPct val="60000"/>
              </a:lnSpc>
              <a:buNone/>
              <a:defRPr/>
            </a:pPr>
            <a:r>
              <a:rPr lang="ko-KR" altLang="en-US" dirty="0">
                <a:latin typeface="Times New Roman" pitchFamily="18" charset="0"/>
              </a:rPr>
              <a:t> </a:t>
            </a:r>
            <a:r>
              <a:rPr lang="ko-KR" altLang="en-US" dirty="0"/>
              <a:t>	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00714"/>
              </p:ext>
            </p:extLst>
          </p:nvPr>
        </p:nvGraphicFramePr>
        <p:xfrm>
          <a:off x="4535677" y="3727468"/>
          <a:ext cx="284480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267"/>
                <a:gridCol w="948267"/>
                <a:gridCol w="948267"/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llink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rlink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86000" y="5006491"/>
            <a:ext cx="7620000" cy="167053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Node: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__(self, data,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llink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=None,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rlink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=none):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self.data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self.llink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llink</a:t>
            </a:r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self.rlink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rlink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7" name="그림 3" descr="ch05-069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68928"/>
            <a:ext cx="3439886" cy="321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4" descr="ch05-070_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23" y="1768927"/>
            <a:ext cx="6309406" cy="326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1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리스트 </a:t>
            </a:r>
            <a:r>
              <a:rPr lang="en-US" altLang="ko-KR" dirty="0"/>
              <a:t>week=(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r>
              <a:rPr lang="ko-KR" altLang="en-US" dirty="0"/>
              <a:t>의 이중 연결 리스트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defRPr/>
            </a:pPr>
            <a:r>
              <a:rPr lang="ko-KR" altLang="en-US" sz="2400" dirty="0"/>
              <a:t>원형 이중 연결 리스트</a:t>
            </a:r>
          </a:p>
          <a:p>
            <a:pPr lvl="1">
              <a:defRPr/>
            </a:pPr>
            <a:r>
              <a:rPr lang="ko-KR" altLang="en-US" sz="2000" dirty="0"/>
              <a:t>이중 연결 리스트를 원형으로 구성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566862"/>
            <a:ext cx="771525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4486275"/>
            <a:ext cx="73818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이중 연결 리스트에서의 삽입 연산</a:t>
            </a:r>
          </a:p>
          <a:p>
            <a:pPr lvl="1"/>
            <a:r>
              <a:rPr lang="ko-KR" altLang="en-US" dirty="0"/>
              <a:t>이중 연결 리스트에서의 삽입 연산 과정</a:t>
            </a:r>
          </a:p>
          <a:p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23319" y="2238400"/>
            <a:ext cx="7345362" cy="4094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❶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삽입할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가져온다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❷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데이터 필드에 값을 저장한다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❸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왼쪽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new.llink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의 오른쪽 링크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rlink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오른쪽 링크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rlink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❹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 왼쪽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오른쪽 링크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dirty="0" err="1">
                <a:latin typeface="맑은 고딕" pitchFamily="50" charset="-127"/>
                <a:ea typeface="맑은 고딕" pitchFamily="50" charset="-127"/>
              </a:rPr>
              <a:t>rlink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새 노드의 주소를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저장한다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❺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오른쪽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new.rlink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의 왼쪽 링크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llink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새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왼쪽 링크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dirty="0" err="1">
                <a:latin typeface="맑은 고딕" pitchFamily="50" charset="-127"/>
                <a:ea typeface="맑은 고딕" pitchFamily="50" charset="-127"/>
              </a:rPr>
              <a:t>llink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❻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그리고 오른쪽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왼쪽 링크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dirty="0" err="1">
                <a:latin typeface="맑은 고딕" pitchFamily="50" charset="-127"/>
                <a:ea typeface="맑은 고딕" pitchFamily="50" charset="-127"/>
              </a:rPr>
              <a:t>llink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 새 노드의 주소를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180975" lvl="1" indent="-1588"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저장한다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1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연결 자료구조</a:t>
            </a:r>
            <a:r>
              <a:rPr lang="en-US" altLang="ko-KR" sz="3600" dirty="0"/>
              <a:t>(Linked Data Structure)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연결 자료구조</a:t>
            </a:r>
            <a:r>
              <a:rPr lang="en-US" altLang="ko-KR" b="1" dirty="0">
                <a:solidFill>
                  <a:srgbClr val="3300FF"/>
                </a:solidFill>
                <a:latin typeface="+mn-ea"/>
              </a:rPr>
              <a:t>(Linked Data Structure) </a:t>
            </a:r>
          </a:p>
          <a:p>
            <a:pPr lvl="1"/>
            <a:r>
              <a:rPr lang="ko-KR" altLang="en-US" dirty="0"/>
              <a:t>자료의 논리적인 순서와 물리적인 순서가 일치하지 않는 자료구조</a:t>
            </a:r>
          </a:p>
          <a:p>
            <a:pPr lvl="2"/>
            <a:r>
              <a:rPr lang="ko-KR" altLang="en-US" dirty="0"/>
              <a:t>각 원소에 저장되어 있는 다음 원소의 </a:t>
            </a:r>
            <a:r>
              <a:rPr lang="ko-KR" altLang="en-US" u="sng" dirty="0"/>
              <a:t>주소에 의해</a:t>
            </a:r>
            <a:r>
              <a:rPr lang="ko-KR" altLang="en-US" dirty="0"/>
              <a:t> 순서가 연결되는 방식</a:t>
            </a:r>
          </a:p>
          <a:p>
            <a:pPr lvl="3"/>
            <a:r>
              <a:rPr lang="ko-KR" altLang="en-US" b="1" dirty="0"/>
              <a:t>물리적인 순서를 맞추기 위한 오버헤드가 발생하지 않음</a:t>
            </a:r>
            <a:r>
              <a:rPr lang="en-US" altLang="ko-KR" b="1" dirty="0"/>
              <a:t> </a:t>
            </a:r>
          </a:p>
          <a:p>
            <a:pPr lvl="2">
              <a:spcBef>
                <a:spcPct val="50000"/>
              </a:spcBef>
            </a:pPr>
            <a:r>
              <a:rPr lang="ko-KR" altLang="en-US" dirty="0"/>
              <a:t>여러 개의 작은 공간을 연결하여 하나의 전체 자료구조를 표현</a:t>
            </a:r>
          </a:p>
          <a:p>
            <a:pPr lvl="3"/>
            <a:r>
              <a:rPr lang="ko-KR" altLang="en-US" b="1" dirty="0"/>
              <a:t>크기 변경이 유연하고 더 효율적으로 메모리를 사용 </a:t>
            </a:r>
            <a:endParaRPr lang="en-US" altLang="ko-KR" b="1" dirty="0"/>
          </a:p>
          <a:p>
            <a:pPr lvl="3"/>
            <a:endParaRPr lang="ko-KR" altLang="en-US" b="1" dirty="0"/>
          </a:p>
          <a:p>
            <a:pPr lvl="1"/>
            <a:r>
              <a:rPr lang="ko-KR" altLang="en-US" dirty="0"/>
              <a:t>연결 리스트</a:t>
            </a:r>
          </a:p>
          <a:p>
            <a:pPr lvl="2"/>
            <a:r>
              <a:rPr lang="ko-KR" altLang="en-US" dirty="0"/>
              <a:t>리스트를 연결 자료구조로 표현한 구조</a:t>
            </a:r>
          </a:p>
          <a:p>
            <a:pPr lvl="2"/>
            <a:r>
              <a:rPr lang="ko-KR" altLang="en-US" dirty="0"/>
              <a:t>연결하는 방식에 따라 단순 연결 리스트와 원형 연결 리스트</a:t>
            </a:r>
            <a:r>
              <a:rPr lang="en-US" altLang="ko-KR" dirty="0"/>
              <a:t>, </a:t>
            </a:r>
            <a:r>
              <a:rPr lang="ko-KR" altLang="en-US" dirty="0"/>
              <a:t>이중 연결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이중 원형 연결 리스트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0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그림 3" descr="ch05-073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894730"/>
            <a:ext cx="65659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3" descr="ch05-074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894730"/>
            <a:ext cx="74787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2" descr="ch05-075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2" y="894730"/>
            <a:ext cx="7508875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6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2" descr="ch05-076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081" y="894730"/>
            <a:ext cx="7335838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2" descr="ch05-077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894730"/>
            <a:ext cx="73787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2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3" name="그림 2" descr="ch05-078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55" y="1887085"/>
            <a:ext cx="8509000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5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이중 연결 리스트 </a:t>
            </a:r>
            <a:r>
              <a:rPr lang="en-US" altLang="ko-KR" dirty="0"/>
              <a:t>DL</a:t>
            </a:r>
            <a:r>
              <a:rPr lang="ko-KR" altLang="en-US" dirty="0"/>
              <a:t>에서 포인터 </a:t>
            </a:r>
            <a:r>
              <a:rPr lang="en-US" altLang="ko-KR" dirty="0"/>
              <a:t>pre</a:t>
            </a:r>
            <a:r>
              <a:rPr lang="ko-KR" altLang="en-US" dirty="0"/>
              <a:t>가 가리키는 </a:t>
            </a:r>
            <a:r>
              <a:rPr lang="ko-KR" altLang="en-US" dirty="0" err="1"/>
              <a:t>노드의</a:t>
            </a:r>
            <a:r>
              <a:rPr lang="ko-KR" altLang="en-US" dirty="0"/>
              <a:t> 다음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삽입하는 과정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138362"/>
            <a:ext cx="7334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+mj-ea"/>
              <a:buAutoNum type="circleNumDbPlain"/>
              <a:defRPr/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의 </a:t>
            </a:r>
            <a:r>
              <a:rPr lang="en-US" altLang="ko-KR" dirty="0" err="1"/>
              <a:t>rlink</a:t>
            </a:r>
            <a:r>
              <a:rPr lang="ko-KR" altLang="en-US" dirty="0"/>
              <a:t>를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의 </a:t>
            </a:r>
            <a:r>
              <a:rPr lang="en-US" altLang="ko-KR" dirty="0" err="1"/>
              <a:t>rlink</a:t>
            </a:r>
            <a:r>
              <a:rPr lang="ko-KR" altLang="en-US" dirty="0"/>
              <a:t>에 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의 오른쪽 </a:t>
            </a:r>
            <a:r>
              <a:rPr lang="ko-KR" altLang="en-US" dirty="0" err="1"/>
              <a:t>노드를</a:t>
            </a:r>
            <a:r>
              <a:rPr lang="ko-KR" altLang="en-US" dirty="0"/>
              <a:t> 삽입할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의 오른쪽 </a:t>
            </a:r>
            <a:r>
              <a:rPr lang="ko-KR" altLang="en-US" dirty="0" err="1"/>
              <a:t>노드로</a:t>
            </a:r>
            <a:r>
              <a:rPr lang="ko-KR" altLang="en-US" dirty="0"/>
              <a:t> 연결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171700"/>
            <a:ext cx="72104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+mj-ea"/>
              <a:buAutoNum type="circleNumDbPlain" startAt="2"/>
              <a:defRPr/>
            </a:pPr>
            <a:r>
              <a:rPr lang="ko-KR" altLang="en-US" dirty="0"/>
              <a:t>새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의 주소를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의 </a:t>
            </a:r>
            <a:r>
              <a:rPr lang="en-US" altLang="ko-KR" dirty="0" err="1"/>
              <a:t>rlink</a:t>
            </a:r>
            <a:r>
              <a:rPr lang="ko-KR" altLang="en-US" dirty="0"/>
              <a:t>에 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pre</a:t>
            </a:r>
            <a:r>
              <a:rPr lang="ko-KR" altLang="en-US" dirty="0"/>
              <a:t>의 오른쪽 </a:t>
            </a:r>
            <a:r>
              <a:rPr lang="ko-KR" altLang="en-US" dirty="0" err="1"/>
              <a:t>노드로</a:t>
            </a:r>
            <a:r>
              <a:rPr lang="ko-KR" altLang="en-US" dirty="0"/>
              <a:t> 연결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133600"/>
            <a:ext cx="7191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4" indent="-457200">
              <a:buFont typeface="+mj-ea"/>
              <a:buAutoNum type="circleNumDbPlain" startAt="3"/>
            </a:pPr>
            <a:r>
              <a:rPr lang="ko-KR" altLang="en-US" sz="2000" dirty="0"/>
              <a:t>포인터 </a:t>
            </a:r>
            <a:r>
              <a:rPr lang="en-US" altLang="ko-KR" sz="2000" dirty="0"/>
              <a:t>pre</a:t>
            </a:r>
            <a:r>
              <a:rPr lang="ko-KR" altLang="en-US" sz="2000" dirty="0"/>
              <a:t>의 값을 삽입할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new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llink</a:t>
            </a:r>
            <a:r>
              <a:rPr lang="ko-KR" altLang="en-US" sz="2000" dirty="0"/>
              <a:t>에 저장하여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pre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new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왼쪽노드로</a:t>
            </a:r>
            <a:r>
              <a:rPr lang="ko-KR" altLang="en-US" sz="2000" dirty="0"/>
              <a:t> 연결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171700"/>
            <a:ext cx="7258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연결 리스트의 </a:t>
            </a:r>
            <a:r>
              <a:rPr lang="ko-KR" altLang="en-US" b="1" dirty="0" err="1">
                <a:solidFill>
                  <a:srgbClr val="3300FF"/>
                </a:solidFill>
                <a:latin typeface="+mn-ea"/>
              </a:rPr>
              <a:t>노드</a:t>
            </a:r>
            <a:endParaRPr lang="ko-KR" altLang="en-US" b="1" dirty="0">
              <a:solidFill>
                <a:srgbClr val="3300FF"/>
              </a:solidFill>
              <a:latin typeface="+mn-ea"/>
            </a:endParaRPr>
          </a:p>
          <a:p>
            <a:pPr lvl="1"/>
            <a:r>
              <a:rPr lang="ko-KR" altLang="en-US" dirty="0"/>
              <a:t>연결 자료구조에서 하나의 원소를 표현하기 위한 단위 구조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원소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  <a:r>
              <a:rPr lang="ko-KR" altLang="en-US" dirty="0"/>
              <a:t>의 구조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필드</a:t>
            </a:r>
            <a:r>
              <a:rPr lang="en-US" altLang="ko-KR" dirty="0"/>
              <a:t>(data field)</a:t>
            </a:r>
          </a:p>
          <a:p>
            <a:pPr lvl="3"/>
            <a:r>
              <a:rPr lang="ko-KR" altLang="en-US" dirty="0"/>
              <a:t>원소의 값을 저장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저장할 원소의 형태에 따라서 하나 이상의 필드로 구성</a:t>
            </a:r>
          </a:p>
          <a:p>
            <a:pPr lvl="2">
              <a:spcBef>
                <a:spcPct val="50000"/>
              </a:spcBef>
            </a:pPr>
            <a:r>
              <a:rPr lang="ko-KR" altLang="en-US" dirty="0"/>
              <a:t>링크 필드</a:t>
            </a:r>
            <a:r>
              <a:rPr lang="en-US" altLang="ko-KR" dirty="0"/>
              <a:t>(link field)</a:t>
            </a:r>
          </a:p>
          <a:p>
            <a:pPr lvl="3"/>
            <a:r>
              <a:rPr lang="ko-KR" altLang="en-US" dirty="0"/>
              <a:t>다음 </a:t>
            </a:r>
            <a:r>
              <a:rPr lang="ko-KR" altLang="en-US" dirty="0" err="1"/>
              <a:t>노드의</a:t>
            </a:r>
            <a:r>
              <a:rPr lang="ko-KR" altLang="en-US" dirty="0"/>
              <a:t> 주소를 저장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포인터 변수를 사용하여 </a:t>
            </a:r>
            <a:r>
              <a:rPr lang="ko-KR" altLang="en-US" dirty="0" smtClean="0"/>
              <a:t>주소 값을 </a:t>
            </a:r>
            <a:r>
              <a:rPr lang="ko-KR" altLang="en-US" dirty="0"/>
              <a:t>저장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15233"/>
              </p:ext>
            </p:extLst>
          </p:nvPr>
        </p:nvGraphicFramePr>
        <p:xfrm>
          <a:off x="4535677" y="2613043"/>
          <a:ext cx="28448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0"/>
                <a:gridCol w="1422400"/>
              </a:tblGrid>
              <a:tr h="28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link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+mj-ea"/>
              <a:buAutoNum type="circleNumDbPlain" startAt="4"/>
            </a:pPr>
            <a:r>
              <a:rPr lang="ko-KR" altLang="en-US" dirty="0"/>
              <a:t>포인터 </a:t>
            </a:r>
            <a:r>
              <a:rPr lang="en-US" altLang="ko-KR" dirty="0"/>
              <a:t>new</a:t>
            </a:r>
            <a:r>
              <a:rPr lang="ko-KR" altLang="en-US" dirty="0"/>
              <a:t>의 값을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의 </a:t>
            </a:r>
            <a:r>
              <a:rPr lang="ko-KR" altLang="en-US" dirty="0" err="1"/>
              <a:t>오른쪽노드</a:t>
            </a:r>
            <a:r>
              <a:rPr lang="en-US" altLang="ko-KR" dirty="0"/>
              <a:t>(</a:t>
            </a:r>
            <a:r>
              <a:rPr lang="en-US" altLang="ko-KR" dirty="0" err="1"/>
              <a:t>new.rlink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llink</a:t>
            </a:r>
            <a:r>
              <a:rPr lang="ko-KR" altLang="en-US" dirty="0"/>
              <a:t>에 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의 </a:t>
            </a:r>
            <a:r>
              <a:rPr lang="ko-KR" altLang="en-US" dirty="0" err="1"/>
              <a:t>오른쪽노드의</a:t>
            </a:r>
            <a:r>
              <a:rPr lang="ko-KR" altLang="en-US" dirty="0"/>
              <a:t> </a:t>
            </a:r>
            <a:r>
              <a:rPr lang="ko-KR" altLang="en-US" dirty="0" err="1"/>
              <a:t>왼쪽노드로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를 연결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2157412"/>
            <a:ext cx="7267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이중 연결 리스트에서의 삭제 연산</a:t>
            </a:r>
          </a:p>
          <a:p>
            <a:pPr lvl="1"/>
            <a:r>
              <a:rPr lang="ko-KR" altLang="en-US" dirty="0"/>
              <a:t>이중 연결 리스트에서의 삭제 연산 과정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71700" y="2226593"/>
            <a:ext cx="7848600" cy="2836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❶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삭제할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오른쪽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주소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old.rlink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삭제할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왼쪽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old.llink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의 오른쪽 링크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rlink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❷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삭제할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왼쪽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주소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old.llink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를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삭제할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노드의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오른쪽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old.rlink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의 왼쪽 링크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llink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에 저장한다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❸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삭제한 </a:t>
            </a:r>
            <a:r>
              <a:rPr lang="ko-KR" altLang="en-US" sz="1800" b="1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자유공간리스트에 반환한다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58775" lvl="2" indent="85725" algn="just" defTabSz="180975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4" name="그림 3" descr="ch05-084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08050"/>
            <a:ext cx="62642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ch05-085_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08" y="3730171"/>
            <a:ext cx="61023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0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pic>
        <p:nvPicPr>
          <p:cNvPr id="6" name="그림 5" descr="ch05-086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31" y="1586367"/>
            <a:ext cx="663733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spc="-70" dirty="0"/>
              <a:t>이중 연결 리스트 </a:t>
            </a:r>
            <a:r>
              <a:rPr lang="en-US" altLang="ko-KR" spc="-70" dirty="0"/>
              <a:t>DL</a:t>
            </a:r>
            <a:r>
              <a:rPr lang="ko-KR" altLang="en-US" spc="-70" dirty="0"/>
              <a:t>에서 포인터 </a:t>
            </a:r>
            <a:r>
              <a:rPr lang="en-US" altLang="ko-KR" spc="-70" dirty="0"/>
              <a:t>old</a:t>
            </a:r>
            <a:r>
              <a:rPr lang="ko-KR" altLang="en-US" spc="-70" dirty="0"/>
              <a:t>가 가리키는 </a:t>
            </a:r>
            <a:r>
              <a:rPr lang="ko-KR" altLang="en-US" spc="-70" dirty="0" err="1"/>
              <a:t>노드를</a:t>
            </a:r>
            <a:r>
              <a:rPr lang="ko-KR" altLang="en-US" spc="-70" dirty="0"/>
              <a:t> 삭제하는 과정</a:t>
            </a:r>
          </a:p>
          <a:p>
            <a:pPr lvl="2">
              <a:defRPr/>
            </a:pPr>
            <a:r>
              <a:rPr lang="ko-KR" altLang="en-US" dirty="0"/>
              <a:t>초기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endParaRPr lang="en-US" altLang="ko-KR" dirty="0"/>
          </a:p>
          <a:p>
            <a:pPr marL="457200" lvl="2" indent="-457200">
              <a:buFont typeface="+mj-ea"/>
              <a:buAutoNum type="circleNumDbPlain"/>
              <a:defRPr/>
            </a:pPr>
            <a:r>
              <a:rPr lang="ko-KR" altLang="en-US" dirty="0"/>
              <a:t>삭제할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오른쪽노드의</a:t>
            </a:r>
            <a:r>
              <a:rPr lang="ko-KR" altLang="en-US" dirty="0"/>
              <a:t> 주소를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왼쪽노드의</a:t>
            </a:r>
            <a:r>
              <a:rPr lang="ko-KR" altLang="en-US" dirty="0"/>
              <a:t> </a:t>
            </a:r>
            <a:r>
              <a:rPr lang="en-US" altLang="ko-KR" dirty="0" err="1"/>
              <a:t>rlink</a:t>
            </a:r>
            <a:r>
              <a:rPr lang="ko-KR" altLang="en-US" dirty="0"/>
              <a:t>에 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오른쪽노드를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왼쪽노드의</a:t>
            </a:r>
            <a:r>
              <a:rPr lang="ko-KR" altLang="en-US" dirty="0"/>
              <a:t> </a:t>
            </a:r>
            <a:r>
              <a:rPr lang="ko-KR" altLang="en-US" dirty="0" err="1"/>
              <a:t>오른쪽노드로</a:t>
            </a:r>
            <a:r>
              <a:rPr lang="ko-KR" altLang="en-US" dirty="0"/>
              <a:t> 연결 </a:t>
            </a:r>
          </a:p>
          <a:p>
            <a:pPr lvl="2">
              <a:defRPr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949574"/>
            <a:ext cx="713422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3168"/>
            <a:ext cx="6705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>
                <a:solidFill>
                  <a:prstClr val="black"/>
                </a:solidFill>
              </a:rPr>
              <a:t>이중 연결 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>
              <a:buFont typeface="+mj-ea"/>
              <a:buAutoNum type="circleNumDbPlain" startAt="2"/>
            </a:pPr>
            <a:r>
              <a:rPr lang="ko-KR" altLang="en-US" dirty="0"/>
              <a:t>삭제할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왼쪽노드의</a:t>
            </a:r>
            <a:r>
              <a:rPr lang="ko-KR" altLang="en-US" dirty="0"/>
              <a:t> 주소를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오른쪽노드의</a:t>
            </a:r>
            <a:r>
              <a:rPr lang="ko-KR" altLang="en-US" dirty="0"/>
              <a:t> </a:t>
            </a:r>
            <a:r>
              <a:rPr lang="en-US" altLang="ko-KR" dirty="0" err="1"/>
              <a:t>llink</a:t>
            </a:r>
            <a:r>
              <a:rPr lang="ko-KR" altLang="en-US" dirty="0"/>
              <a:t>에 저장하여</a:t>
            </a:r>
            <a:r>
              <a:rPr lang="en-US" altLang="ko-KR" dirty="0"/>
              <a:t>,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왼쪽노드를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의 </a:t>
            </a:r>
            <a:r>
              <a:rPr lang="ko-KR" altLang="en-US" dirty="0" err="1"/>
              <a:t>오른쪽노드의</a:t>
            </a:r>
            <a:r>
              <a:rPr lang="ko-KR" altLang="en-US" dirty="0"/>
              <a:t> </a:t>
            </a:r>
            <a:r>
              <a:rPr lang="ko-KR" altLang="en-US" dirty="0" err="1"/>
              <a:t>왼쪽노드로</a:t>
            </a:r>
            <a:r>
              <a:rPr lang="ko-KR" altLang="en-US" dirty="0"/>
              <a:t> 연결 </a:t>
            </a:r>
            <a:endParaRPr lang="en-US" altLang="ko-KR" dirty="0" smtClean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/>
          </a:p>
          <a:p>
            <a:pPr marL="457200" lvl="2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457200" lvl="2" indent="-457200">
              <a:buFont typeface="+mj-ea"/>
              <a:buAutoNum type="circleNumDbPlain" startAt="2"/>
            </a:pPr>
            <a:r>
              <a:rPr lang="ko-KR" altLang="en-US" dirty="0"/>
              <a:t>삭제된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old</a:t>
            </a:r>
            <a:r>
              <a:rPr lang="ko-KR" altLang="en-US" dirty="0"/>
              <a:t>는 자유공간리스트에 반환 </a:t>
            </a:r>
          </a:p>
          <a:p>
            <a:pPr marL="457200" lvl="2" indent="-457200">
              <a:buFont typeface="+mj-ea"/>
              <a:buAutoNum type="circleNumDbPlain" startAt="2"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785937"/>
            <a:ext cx="672465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638675"/>
            <a:ext cx="7038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</a:t>
            </a:r>
            <a:r>
              <a:rPr lang="ko-KR" altLang="en-US" sz="3600" dirty="0" smtClean="0">
                <a:solidFill>
                  <a:prstClr val="black"/>
                </a:solidFill>
              </a:rPr>
              <a:t>자료구조</a:t>
            </a:r>
            <a:r>
              <a:rPr lang="en-US" altLang="ko-KR" sz="3600" dirty="0">
                <a:solidFill>
                  <a:prstClr val="black"/>
                </a:solidFill>
              </a:rPr>
              <a:t>(</a:t>
            </a:r>
            <a:r>
              <a:rPr lang="ko-KR" altLang="en-US" sz="3600" dirty="0" smtClean="0">
                <a:solidFill>
                  <a:prstClr val="black"/>
                </a:solidFill>
              </a:rPr>
              <a:t>이중 원형 </a:t>
            </a:r>
            <a:r>
              <a:rPr lang="ko-KR" altLang="en-US" sz="3600" dirty="0" smtClean="0">
                <a:solidFill>
                  <a:prstClr val="black"/>
                </a:solidFill>
              </a:rPr>
              <a:t>연결리스트</a:t>
            </a:r>
            <a:r>
              <a:rPr lang="en-US" altLang="ko-KR" sz="3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실습</a:t>
            </a:r>
            <a:r>
              <a:rPr lang="en-US" altLang="ko-KR" b="1" dirty="0" smtClean="0">
                <a:solidFill>
                  <a:srgbClr val="3300FF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과제</a:t>
            </a:r>
            <a:r>
              <a:rPr lang="en-US" altLang="ko-KR" b="1" dirty="0" smtClean="0">
                <a:solidFill>
                  <a:srgbClr val="3300FF"/>
                </a:solidFill>
                <a:latin typeface="+mn-ea"/>
              </a:rPr>
              <a:t>)</a:t>
            </a:r>
            <a:endParaRPr lang="ko-KR" altLang="en-US" b="1" dirty="0" smtClean="0">
              <a:solidFill>
                <a:srgbClr val="3300FF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Double linked list </a:t>
            </a:r>
            <a:r>
              <a:rPr lang="ko-KR" altLang="en-US" dirty="0" smtClean="0">
                <a:latin typeface="+mn-ea"/>
              </a:rPr>
              <a:t>삽입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삭제를 구현하시요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 생성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300,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중 </a:t>
            </a:r>
            <a:r>
              <a:rPr lang="en-US" altLang="ko-KR" dirty="0" smtClean="0">
                <a:latin typeface="+mn-ea"/>
              </a:rPr>
              <a:t>4</a:t>
            </a:r>
            <a:r>
              <a:rPr lang="ko-KR" altLang="en-US" dirty="0" smtClean="0">
                <a:latin typeface="+mn-ea"/>
              </a:rPr>
              <a:t>개 원형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연결리스트로 연결 </a:t>
            </a:r>
            <a:r>
              <a:rPr lang="en-US" altLang="ko-KR" dirty="0" smtClean="0">
                <a:latin typeface="+mn-ea"/>
              </a:rPr>
              <a:t>(100,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200,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400,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500)</a:t>
            </a:r>
            <a:endParaRPr lang="ko-KR" altLang="en-US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원형 연결리스트에 삽입하기</a:t>
            </a:r>
          </a:p>
          <a:p>
            <a:pPr lvl="2">
              <a:defRPr/>
            </a:pPr>
            <a:r>
              <a:rPr lang="ko-KR" altLang="en-US" dirty="0" smtClean="0">
                <a:latin typeface="+mn-ea"/>
              </a:rPr>
              <a:t>노드 </a:t>
            </a:r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을 원형 연결리스트에 삭제하기</a:t>
            </a:r>
            <a:endParaRPr lang="ko-KR" altLang="en-US" dirty="0">
              <a:latin typeface="+mn-ea"/>
            </a:endParaRPr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1800" dirty="0"/>
          </a:p>
          <a:p>
            <a:pPr marL="838200" lvl="1" indent="-381000">
              <a:lnSpc>
                <a:spcPct val="50000"/>
              </a:lnSpc>
              <a:spcBef>
                <a:spcPct val="85000"/>
              </a:spcBef>
              <a:buNone/>
              <a:defRPr/>
            </a:pP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7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노드 연결 방법에 대한 이해 </a:t>
            </a:r>
            <a:r>
              <a:rPr lang="en-US" altLang="ko-KR" b="1" dirty="0" smtClean="0">
                <a:solidFill>
                  <a:srgbClr val="3300FF"/>
                </a:solidFill>
                <a:latin typeface="+mn-ea"/>
              </a:rPr>
              <a:t>–</a:t>
            </a: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 기차놀이</a:t>
            </a:r>
          </a:p>
          <a:p>
            <a:pPr lvl="1"/>
            <a:r>
              <a:rPr lang="ko-KR" altLang="en-US" dirty="0" smtClean="0"/>
              <a:t>이름표 뽑기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자기가 뽑은 이름의 사람을 찾아서 연결하기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승희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상원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수원</a:t>
            </a:r>
          </a:p>
          <a:p>
            <a:pPr lvl="2"/>
            <a:r>
              <a:rPr lang="en-US" altLang="ko-KR" dirty="0" smtClean="0"/>
              <a:t>X</a:t>
            </a:r>
            <a:r>
              <a:rPr lang="ko-KR" altLang="en-US" dirty="0" smtClean="0"/>
              <a:t>표를 뽑은 사람은 마지막 기차</a:t>
            </a:r>
          </a:p>
          <a:p>
            <a:pPr lvl="2"/>
            <a:r>
              <a:rPr lang="ko-KR" altLang="en-US" dirty="0" smtClean="0"/>
              <a:t>기차는 이름표를 들고 있는 방향으로 움직임</a:t>
            </a:r>
            <a:endParaRPr lang="ko-KR" altLang="en-US" dirty="0"/>
          </a:p>
        </p:txBody>
      </p:sp>
      <p:pic>
        <p:nvPicPr>
          <p:cNvPr id="6" name="그림 3" descr="ch05-003_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2" y="1730058"/>
            <a:ext cx="49688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4" descr="ch05-004_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05" y="4491990"/>
            <a:ext cx="2520864" cy="218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3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노드 연결 방법에 대한 이해 </a:t>
            </a:r>
            <a:r>
              <a:rPr lang="en-US" altLang="ko-KR" b="1" dirty="0" smtClean="0">
                <a:solidFill>
                  <a:srgbClr val="3300FF"/>
                </a:solidFill>
                <a:latin typeface="+mn-ea"/>
              </a:rPr>
              <a:t>-</a:t>
            </a:r>
            <a:r>
              <a:rPr lang="ko-KR" altLang="en-US" b="1" dirty="0" smtClean="0">
                <a:solidFill>
                  <a:srgbClr val="3300FF"/>
                </a:solidFill>
                <a:latin typeface="+mn-ea"/>
              </a:rPr>
              <a:t> 기차놀이</a:t>
            </a:r>
          </a:p>
          <a:p>
            <a:pPr lvl="1"/>
            <a:r>
              <a:rPr lang="ko-KR" altLang="en-US" dirty="0" smtClean="0"/>
              <a:t>기차놀이와 연결 리스트 </a:t>
            </a:r>
          </a:p>
          <a:p>
            <a:pPr lvl="2"/>
            <a:r>
              <a:rPr lang="ko-KR" altLang="en-US" dirty="0" smtClean="0"/>
              <a:t>기차 놀이 하는 아이들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연결 리스트의 노드</a:t>
            </a:r>
          </a:p>
          <a:p>
            <a:pPr lvl="2"/>
            <a:r>
              <a:rPr lang="ko-KR" altLang="en-US" dirty="0" smtClean="0"/>
              <a:t>이름표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노드의 링크 필드</a:t>
            </a:r>
            <a:endParaRPr lang="ko-KR" altLang="en-US" dirty="0"/>
          </a:p>
        </p:txBody>
      </p:sp>
      <p:pic>
        <p:nvPicPr>
          <p:cNvPr id="6" name="그림 3" descr="ch05-005_c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60" y="3231198"/>
            <a:ext cx="6192838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9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선형 리스트와 연결 리스트의 비교</a:t>
            </a:r>
          </a:p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week=(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토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week</a:t>
            </a:r>
            <a:r>
              <a:rPr lang="ko-KR" altLang="en-US" dirty="0"/>
              <a:t>에 대한 선형 리스트 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78120"/>
              </p:ext>
            </p:extLst>
          </p:nvPr>
        </p:nvGraphicFramePr>
        <p:xfrm>
          <a:off x="1235187" y="3538967"/>
          <a:ext cx="585470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838"/>
                <a:gridCol w="731838"/>
                <a:gridCol w="731838"/>
                <a:gridCol w="731838"/>
                <a:gridCol w="731838"/>
                <a:gridCol w="731838"/>
                <a:gridCol w="731838"/>
                <a:gridCol w="731838"/>
              </a:tblGrid>
              <a:tr h="27788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[2]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[3]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[4]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[5]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[6]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32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25326"/>
              </p:ext>
            </p:extLst>
          </p:nvPr>
        </p:nvGraphicFramePr>
        <p:xfrm>
          <a:off x="8197966" y="2178815"/>
          <a:ext cx="2114550" cy="3738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75"/>
                <a:gridCol w="1323975"/>
              </a:tblGrid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[0]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월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[1]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[2]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[3]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[4]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[5]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토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[6]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3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1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리스트 </a:t>
            </a:r>
            <a:r>
              <a:rPr lang="en-US" altLang="ko-KR" dirty="0"/>
              <a:t>week=(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토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week</a:t>
            </a:r>
            <a:r>
              <a:rPr lang="ko-KR" altLang="en-US" dirty="0"/>
              <a:t>에 대한 연결 리스트 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4530"/>
              </p:ext>
            </p:extLst>
          </p:nvPr>
        </p:nvGraphicFramePr>
        <p:xfrm>
          <a:off x="1590674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1870"/>
              </p:ext>
            </p:extLst>
          </p:nvPr>
        </p:nvGraphicFramePr>
        <p:xfrm>
          <a:off x="3067049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50321"/>
              </p:ext>
            </p:extLst>
          </p:nvPr>
        </p:nvGraphicFramePr>
        <p:xfrm>
          <a:off x="4581524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8463"/>
              </p:ext>
            </p:extLst>
          </p:nvPr>
        </p:nvGraphicFramePr>
        <p:xfrm>
          <a:off x="6076949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07850"/>
              </p:ext>
            </p:extLst>
          </p:nvPr>
        </p:nvGraphicFramePr>
        <p:xfrm>
          <a:off x="7562849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44329"/>
              </p:ext>
            </p:extLst>
          </p:nvPr>
        </p:nvGraphicFramePr>
        <p:xfrm>
          <a:off x="8972549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32742"/>
              </p:ext>
            </p:extLst>
          </p:nvPr>
        </p:nvGraphicFramePr>
        <p:xfrm>
          <a:off x="10344149" y="5932512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data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0899"/>
              </p:ext>
            </p:extLst>
          </p:nvPr>
        </p:nvGraphicFramePr>
        <p:xfrm>
          <a:off x="609600" y="5932512"/>
          <a:ext cx="62547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74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 bwMode="auto">
          <a:xfrm>
            <a:off x="968374" y="6393946"/>
            <a:ext cx="6286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520949" y="6393946"/>
            <a:ext cx="542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3987799" y="6393946"/>
            <a:ext cx="6000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>
            <a:off x="5492749" y="6393946"/>
            <a:ext cx="5905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7007224" y="6393946"/>
            <a:ext cx="542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8483599" y="6393946"/>
            <a:ext cx="4857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9893299" y="6393946"/>
            <a:ext cx="4476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63" y="798212"/>
            <a:ext cx="2613697" cy="49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prstClr val="black"/>
                </a:solidFill>
              </a:rPr>
              <a:t>연결 자료구조</a:t>
            </a:r>
            <a:r>
              <a:rPr lang="en-US" altLang="ko-KR" sz="3600" dirty="0">
                <a:solidFill>
                  <a:prstClr val="black"/>
                </a:solidFill>
              </a:rPr>
              <a:t>(Linked Data Structure)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52736"/>
            <a:ext cx="11151765" cy="518457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b="1" dirty="0">
                <a:solidFill>
                  <a:srgbClr val="3300FF"/>
                </a:solidFill>
                <a:latin typeface="+mn-ea"/>
              </a:rPr>
              <a:t>선형 리스트와 연결 리스트의 비교</a:t>
            </a:r>
          </a:p>
          <a:p>
            <a:pPr lvl="1">
              <a:spcAft>
                <a:spcPts val="100"/>
              </a:spcAft>
              <a:defRPr/>
            </a:pPr>
            <a:r>
              <a:rPr lang="ko-KR" altLang="en-US" sz="2000" b="1" u="sng" dirty="0"/>
              <a:t>리스트 이름</a:t>
            </a:r>
            <a:r>
              <a:rPr lang="ko-KR" altLang="en-US" sz="2000" b="1" dirty="0"/>
              <a:t> </a:t>
            </a:r>
            <a:r>
              <a:rPr lang="en-US" altLang="ko-KR" sz="2000" dirty="0"/>
              <a:t>week - </a:t>
            </a:r>
            <a:r>
              <a:rPr lang="ko-KR" altLang="en-US" sz="2000" u="sng" dirty="0"/>
              <a:t>연결 리스트의 시작</a:t>
            </a:r>
            <a:r>
              <a:rPr lang="ko-KR" altLang="en-US" sz="2000" dirty="0"/>
              <a:t>을 가리키는 포인터변수</a:t>
            </a:r>
          </a:p>
          <a:p>
            <a:pPr lvl="2">
              <a:lnSpc>
                <a:spcPct val="140000"/>
              </a:lnSpc>
              <a:defRPr/>
            </a:pPr>
            <a:r>
              <a:rPr lang="ko-KR" altLang="en-US" sz="1800" dirty="0"/>
              <a:t>포인터변수 </a:t>
            </a:r>
            <a:r>
              <a:rPr lang="en-US" altLang="ko-KR" sz="1800" dirty="0"/>
              <a:t>week</a:t>
            </a:r>
            <a:r>
              <a:rPr lang="ko-KR" altLang="en-US" sz="1800" dirty="0"/>
              <a:t>는 </a:t>
            </a:r>
            <a:r>
              <a:rPr lang="ko-KR" altLang="en-US" sz="1800" u="sng" dirty="0"/>
              <a:t>연결 리스트의 </a:t>
            </a:r>
            <a:r>
              <a:rPr lang="ko-KR" altLang="en-US" sz="1800" u="sng" dirty="0" err="1"/>
              <a:t>첫번째</a:t>
            </a:r>
            <a:r>
              <a:rPr lang="ko-KR" altLang="en-US" sz="1800" u="sng" dirty="0"/>
              <a:t> </a:t>
            </a:r>
            <a:r>
              <a:rPr lang="ko-KR" altLang="en-US" sz="1800" u="sng" dirty="0" err="1"/>
              <a:t>노드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가리키는 동시에 연결된 리스트 전체를 의미</a:t>
            </a:r>
          </a:p>
          <a:p>
            <a:pPr lvl="1">
              <a:defRPr/>
            </a:pPr>
            <a:r>
              <a:rPr lang="ko-KR" altLang="en-US" sz="2000" dirty="0"/>
              <a:t>연결 리스트의 마지막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링크필드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끝을 표시하기 위해서 </a:t>
            </a:r>
            <a:r>
              <a:rPr lang="en-US" altLang="ko-KR" sz="2000" b="1" dirty="0"/>
              <a:t>null</a:t>
            </a:r>
            <a:r>
              <a:rPr lang="en-US" altLang="ko-KR" sz="2000" dirty="0"/>
              <a:t>(</a:t>
            </a:r>
            <a:r>
              <a:rPr lang="ko-KR" altLang="en-US" sz="2000" dirty="0"/>
              <a:t>널</a:t>
            </a:r>
            <a:r>
              <a:rPr lang="en-US" altLang="ko-KR" sz="2000" dirty="0"/>
              <a:t>) </a:t>
            </a:r>
            <a:r>
              <a:rPr lang="ko-KR" altLang="en-US" sz="2000" dirty="0"/>
              <a:t>저장</a:t>
            </a:r>
          </a:p>
          <a:p>
            <a:pPr lvl="1">
              <a:defRPr/>
            </a:pPr>
            <a:r>
              <a:rPr lang="ko-KR" altLang="en-US" sz="2000" b="1" dirty="0"/>
              <a:t>공백 연결 리스트 </a:t>
            </a:r>
            <a:r>
              <a:rPr lang="en-US" altLang="ko-KR" sz="2000" dirty="0"/>
              <a:t>- </a:t>
            </a:r>
            <a:r>
              <a:rPr lang="ko-KR" altLang="en-US" sz="2000" dirty="0"/>
              <a:t>포인터변수 </a:t>
            </a:r>
            <a:r>
              <a:rPr lang="en-US" altLang="ko-KR" sz="2000" dirty="0"/>
              <a:t>week</a:t>
            </a:r>
            <a:r>
              <a:rPr lang="ko-KR" altLang="en-US" sz="2000" dirty="0"/>
              <a:t>에 </a:t>
            </a:r>
            <a:r>
              <a:rPr lang="en-US" altLang="ko-KR" sz="2000" dirty="0"/>
              <a:t>null</a:t>
            </a:r>
            <a:r>
              <a:rPr lang="ko-KR" altLang="en-US" sz="2000" dirty="0"/>
              <a:t>을 저장 </a:t>
            </a:r>
            <a:r>
              <a:rPr lang="en-US" altLang="ko-KR" sz="2000" dirty="0"/>
              <a:t>(</a:t>
            </a:r>
            <a:r>
              <a:rPr lang="ko-KR" altLang="en-US" sz="2000" dirty="0"/>
              <a:t>널 포인터</a:t>
            </a:r>
            <a:r>
              <a:rPr lang="en-US" altLang="ko-KR" sz="2000" dirty="0"/>
              <a:t>)</a:t>
            </a:r>
          </a:p>
          <a:p>
            <a:pPr lvl="1">
              <a:spcAft>
                <a:spcPts val="100"/>
              </a:spcAft>
              <a:defRPr/>
            </a:pPr>
            <a:r>
              <a:rPr lang="ko-KR" altLang="en-US" sz="2000" dirty="0"/>
              <a:t>각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필드에 저장한 값은 포인터의 </a:t>
            </a:r>
            <a:r>
              <a:rPr lang="ko-KR" altLang="en-US" sz="2000" b="1" dirty="0"/>
              <a:t>점 연산자</a:t>
            </a:r>
            <a:r>
              <a:rPr lang="ko-KR" altLang="en-US" sz="2000" dirty="0"/>
              <a:t>를 사용하여 액세스</a:t>
            </a:r>
          </a:p>
          <a:p>
            <a:pPr lvl="2">
              <a:defRPr/>
            </a:pPr>
            <a:r>
              <a:rPr lang="en-US" altLang="ko-KR" sz="1800" dirty="0" err="1"/>
              <a:t>week</a:t>
            </a:r>
            <a:r>
              <a:rPr lang="en-US" altLang="ko-KR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ko-KR" sz="1800" dirty="0" err="1"/>
              <a:t>data</a:t>
            </a:r>
            <a:r>
              <a:rPr lang="en-US" altLang="ko-KR" sz="1800" dirty="0"/>
              <a:t>  : </a:t>
            </a:r>
            <a:r>
              <a:rPr lang="ko-KR" altLang="en-US" sz="1800" dirty="0"/>
              <a:t>포인터 </a:t>
            </a:r>
            <a:r>
              <a:rPr lang="en-US" altLang="ko-KR" sz="1800" dirty="0"/>
              <a:t>week</a:t>
            </a:r>
            <a:r>
              <a:rPr lang="ko-KR" altLang="en-US" sz="1800" dirty="0"/>
              <a:t>가 가리키는 </a:t>
            </a:r>
            <a:r>
              <a:rPr lang="ko-KR" altLang="en-US" sz="1800" dirty="0" err="1"/>
              <a:t>노드</a:t>
            </a:r>
            <a:r>
              <a:rPr lang="ko-KR" altLang="en-US" sz="1800" b="1" dirty="0" err="1">
                <a:solidFill>
                  <a:srgbClr val="0000CC"/>
                </a:solidFill>
              </a:rPr>
              <a:t>의</a:t>
            </a:r>
            <a:r>
              <a:rPr lang="ko-KR" altLang="en-US" sz="1800" dirty="0"/>
              <a:t> 데이터 필드 값 </a:t>
            </a:r>
            <a:r>
              <a:rPr lang="ko-KR" altLang="en-US" sz="1800" dirty="0">
                <a:latin typeface="Times New Roman"/>
              </a:rPr>
              <a:t>“</a:t>
            </a:r>
            <a:r>
              <a:rPr lang="ko-KR" altLang="en-US" sz="1800" dirty="0"/>
              <a:t>월</a:t>
            </a:r>
            <a:r>
              <a:rPr lang="ko-KR" altLang="en-US" sz="1800" dirty="0">
                <a:latin typeface="Times New Roman"/>
              </a:rPr>
              <a:t>”</a:t>
            </a:r>
            <a:endParaRPr lang="ko-KR" altLang="en-US" sz="1800" dirty="0"/>
          </a:p>
          <a:p>
            <a:pPr lvl="2">
              <a:defRPr/>
            </a:pPr>
            <a:r>
              <a:rPr lang="en-US" altLang="ko-KR" sz="1800" dirty="0" err="1"/>
              <a:t>week</a:t>
            </a:r>
            <a:r>
              <a:rPr lang="en-US" altLang="ko-KR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ko-KR" sz="1800" dirty="0" err="1"/>
              <a:t>link</a:t>
            </a:r>
            <a:r>
              <a:rPr lang="en-US" altLang="ko-KR" sz="1800" dirty="0"/>
              <a:t>   : </a:t>
            </a:r>
            <a:r>
              <a:rPr lang="ko-KR" altLang="en-US" sz="1800" dirty="0"/>
              <a:t>포인터 </a:t>
            </a:r>
            <a:r>
              <a:rPr lang="en-US" altLang="ko-KR" sz="1800" dirty="0"/>
              <a:t>week</a:t>
            </a:r>
            <a:r>
              <a:rPr lang="ko-KR" altLang="en-US" sz="1800" dirty="0"/>
              <a:t>가 가리키는 </a:t>
            </a:r>
            <a:r>
              <a:rPr lang="ko-KR" altLang="en-US" sz="1800" dirty="0" err="1"/>
              <a:t>노드</a:t>
            </a:r>
            <a:r>
              <a:rPr lang="ko-KR" altLang="en-US" sz="1800" b="1" dirty="0" err="1">
                <a:solidFill>
                  <a:srgbClr val="0000CC"/>
                </a:solidFill>
              </a:rPr>
              <a:t>의</a:t>
            </a:r>
            <a:r>
              <a:rPr lang="ko-KR" altLang="en-US" sz="1800" dirty="0"/>
              <a:t> 링크 필드에 저장된 </a:t>
            </a:r>
            <a:r>
              <a:rPr lang="ko-KR" altLang="en-US" sz="1800" dirty="0" err="1"/>
              <a:t>주소값</a:t>
            </a:r>
            <a:r>
              <a:rPr lang="ko-KR" altLang="en-US" sz="1800" dirty="0"/>
              <a:t> </a:t>
            </a:r>
            <a:r>
              <a:rPr lang="en-US" altLang="ko-KR" sz="1800" dirty="0"/>
              <a:t>“120”</a:t>
            </a:r>
          </a:p>
          <a:p>
            <a:pPr lvl="1">
              <a:lnSpc>
                <a:spcPct val="90000"/>
              </a:lnSpc>
              <a:defRPr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88008"/>
              </p:ext>
            </p:extLst>
          </p:nvPr>
        </p:nvGraphicFramePr>
        <p:xfrm>
          <a:off x="1552342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94996"/>
              </p:ext>
            </p:extLst>
          </p:nvPr>
        </p:nvGraphicFramePr>
        <p:xfrm>
          <a:off x="3028717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67883"/>
              </p:ext>
            </p:extLst>
          </p:nvPr>
        </p:nvGraphicFramePr>
        <p:xfrm>
          <a:off x="4543192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77815"/>
              </p:ext>
            </p:extLst>
          </p:nvPr>
        </p:nvGraphicFramePr>
        <p:xfrm>
          <a:off x="6038617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2919"/>
              </p:ext>
            </p:extLst>
          </p:nvPr>
        </p:nvGraphicFramePr>
        <p:xfrm>
          <a:off x="7524517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175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15848"/>
              </p:ext>
            </p:extLst>
          </p:nvPr>
        </p:nvGraphicFramePr>
        <p:xfrm>
          <a:off x="8934217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9033"/>
              </p:ext>
            </p:extLst>
          </p:nvPr>
        </p:nvGraphicFramePr>
        <p:xfrm>
          <a:off x="10305817" y="4706099"/>
          <a:ext cx="117792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963"/>
                <a:gridCol w="588963"/>
              </a:tblGrid>
              <a:tr h="2307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250</a:t>
                      </a:r>
                      <a:r>
                        <a:rPr lang="ko-KR" altLang="en-US" sz="1400" dirty="0" smtClean="0"/>
                        <a:t>번지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05593"/>
              </p:ext>
            </p:extLst>
          </p:nvPr>
        </p:nvGraphicFramePr>
        <p:xfrm>
          <a:off x="571268" y="4706099"/>
          <a:ext cx="625474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74"/>
              </a:tblGrid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  <a:tr h="23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○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직선 화살표 연결선 41"/>
          <p:cNvCxnSpPr/>
          <p:nvPr/>
        </p:nvCxnSpPr>
        <p:spPr bwMode="auto">
          <a:xfrm>
            <a:off x="930042" y="5167533"/>
            <a:ext cx="6286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2482617" y="5167533"/>
            <a:ext cx="542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3949467" y="5167533"/>
            <a:ext cx="6000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5478011" y="5167533"/>
            <a:ext cx="5669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6968892" y="5167533"/>
            <a:ext cx="542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8445267" y="5167533"/>
            <a:ext cx="4857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9873842" y="5167533"/>
            <a:ext cx="428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551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7E43B2CB-372D-4A07-A149-670F92D376A1}" vid="{2B94142C-BAF8-4461-9839-5323622061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3512</TotalTime>
  <Words>2166</Words>
  <Application>Microsoft Macintosh PowerPoint</Application>
  <PresentationFormat>와이드스크린</PresentationFormat>
  <Paragraphs>622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굴림</vt:lpstr>
      <vt:lpstr>맑은 고딕</vt:lpstr>
      <vt:lpstr>Consolas</vt:lpstr>
      <vt:lpstr>Arial</vt:lpstr>
      <vt:lpstr>Times New Roman</vt:lpstr>
      <vt:lpstr>Wingdings</vt:lpstr>
      <vt:lpstr>테마2</vt:lpstr>
      <vt:lpstr>PowerPoint 프레젠테이션</vt:lpstr>
      <vt:lpstr>연결 자료구조(Linked Data Structure) </vt:lpstr>
      <vt:lpstr>연결 자료구조(Linked Data Structure) </vt:lpstr>
      <vt:lpstr>연결 자료구조(Linked Data Structure)</vt:lpstr>
      <vt:lpstr>연결 자료구조(Linked Data Structure)</vt:lpstr>
      <vt:lpstr>연결 자료구조(Linked Data Structure)</vt:lpstr>
      <vt:lpstr>연결 자료구조(Linked Data Structure)</vt:lpstr>
      <vt:lpstr>연결 자료구조(Linked Data Structure)</vt:lpstr>
      <vt:lpstr>연결 자료구조(Linked Data Structure)</vt:lpstr>
      <vt:lpstr>연결 자료구조(Linked Data Structure)</vt:lpstr>
      <vt:lpstr>연결 자료구조(단순 연결리스트)</vt:lpstr>
      <vt:lpstr>연결 자료구조(단순 연결리스트)</vt:lpstr>
      <vt:lpstr>연결 자료구조(단순 연결리스트)</vt:lpstr>
      <vt:lpstr>연결 자료구조(단순 연결리스트)</vt:lpstr>
      <vt:lpstr>연결 자료구조(단순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자료구조(원형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연결 연결리스트)</vt:lpstr>
      <vt:lpstr>연결 자료구조(이중 원형 연결리스트)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김진평</dc:creator>
  <cp:lastModifiedBy>Microsoft Office 사용자</cp:lastModifiedBy>
  <cp:revision>76</cp:revision>
  <dcterms:created xsi:type="dcterms:W3CDTF">2015-05-04T07:05:59Z</dcterms:created>
  <dcterms:modified xsi:type="dcterms:W3CDTF">2016-03-28T11:30:52Z</dcterms:modified>
</cp:coreProperties>
</file>