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92" r:id="rId4"/>
    <p:sldId id="293" r:id="rId5"/>
    <p:sldId id="294" r:id="rId6"/>
    <p:sldId id="260" r:id="rId7"/>
    <p:sldId id="261" r:id="rId8"/>
    <p:sldId id="280" r:id="rId9"/>
    <p:sldId id="262" r:id="rId10"/>
    <p:sldId id="281" r:id="rId11"/>
    <p:sldId id="282" r:id="rId12"/>
    <p:sldId id="263" r:id="rId13"/>
    <p:sldId id="295" r:id="rId14"/>
    <p:sldId id="264" r:id="rId15"/>
    <p:sldId id="265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데이터구조와 알고리즘</a:t>
            </a:r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/>
          <a:lstStyle/>
          <a:p>
            <a:r>
              <a:rPr lang="ko-KR" altLang="en-US" dirty="0" smtClean="0"/>
              <a:t>남춘성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스택의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push 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알고리즘 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dirty="0">
                <a:solidFill>
                  <a:srgbClr val="000066"/>
                </a:solidFill>
              </a:rPr>
              <a:t>top ← top+1;</a:t>
            </a:r>
            <a:r>
              <a:rPr lang="en-US" altLang="ko-KR" dirty="0"/>
              <a:t> 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top</a:t>
            </a:r>
            <a:r>
              <a:rPr lang="ko-KR" altLang="en-US" dirty="0"/>
              <a:t>이 마지막 자료를 가리키고 있으므로 그 위에 자료를 삽입하려면 먼저 </a:t>
            </a:r>
            <a:r>
              <a:rPr lang="en-US" altLang="ko-KR" dirty="0"/>
              <a:t>top</a:t>
            </a:r>
            <a:r>
              <a:rPr lang="ko-KR" altLang="en-US" dirty="0"/>
              <a:t>의 위치를 하나 증가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/>
              <a:t>만약 이때 </a:t>
            </a:r>
            <a:r>
              <a:rPr lang="en-US" altLang="ko-KR" dirty="0"/>
              <a:t>top</a:t>
            </a:r>
            <a:r>
              <a:rPr lang="ko-KR" altLang="en-US" dirty="0"/>
              <a:t>의 위치가 </a:t>
            </a:r>
            <a:r>
              <a:rPr lang="ko-KR" altLang="en-US" dirty="0" err="1"/>
              <a:t>스택의</a:t>
            </a:r>
            <a:r>
              <a:rPr lang="ko-KR" altLang="en-US" dirty="0"/>
              <a:t> 크기</a:t>
            </a:r>
            <a:r>
              <a:rPr lang="en-US" altLang="ko-KR" dirty="0"/>
              <a:t>(</a:t>
            </a:r>
            <a:r>
              <a:rPr lang="en-US" altLang="ko-KR" dirty="0" err="1"/>
              <a:t>stack_SIZE</a:t>
            </a:r>
            <a:r>
              <a:rPr lang="en-US" altLang="ko-KR" dirty="0"/>
              <a:t>)</a:t>
            </a:r>
            <a:r>
              <a:rPr lang="ko-KR" altLang="en-US" dirty="0"/>
              <a:t>보다 크다면 </a:t>
            </a:r>
            <a:r>
              <a:rPr lang="ko-KR" altLang="en-US" dirty="0" err="1"/>
              <a:t>오버플로우</a:t>
            </a:r>
            <a:r>
              <a:rPr lang="en-US" altLang="ko-KR" dirty="0"/>
              <a:t>(overflow)</a:t>
            </a:r>
            <a:r>
              <a:rPr lang="ko-KR" altLang="en-US" dirty="0"/>
              <a:t>상태가 되므로 삽입 연산을 수행하지 못하고 연산 종료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dirty="0">
                <a:solidFill>
                  <a:srgbClr val="000066"/>
                </a:solidFill>
              </a:rPr>
              <a:t>S(top) ← x; </a:t>
            </a:r>
          </a:p>
          <a:p>
            <a:pPr marL="1676400" lvl="3" indent="-304800">
              <a:lnSpc>
                <a:spcPct val="110000"/>
              </a:lnSpc>
              <a:defRPr/>
            </a:pPr>
            <a:r>
              <a:rPr lang="ko-KR" altLang="en-US" dirty="0" err="1"/>
              <a:t>오버플로우</a:t>
            </a:r>
            <a:r>
              <a:rPr lang="ko-KR" altLang="en-US" dirty="0"/>
              <a:t> 상태가 아니라면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이 가리키는 위치에 </a:t>
            </a:r>
            <a:r>
              <a:rPr lang="en-US" altLang="ko-KR" dirty="0"/>
              <a:t>x </a:t>
            </a:r>
            <a:r>
              <a:rPr lang="ko-KR" altLang="en-US" dirty="0"/>
              <a:t>삽입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4" y="4246571"/>
            <a:ext cx="5314952" cy="23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스택의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pop 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알고리즘 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dirty="0">
                <a:solidFill>
                  <a:srgbClr val="000066"/>
                </a:solidFill>
              </a:rPr>
              <a:t>return S(top); </a:t>
            </a:r>
          </a:p>
          <a:p>
            <a:pPr marL="1676400" lvl="3" indent="-304800">
              <a:defRPr/>
            </a:pPr>
            <a:r>
              <a:rPr lang="ko-KR" altLang="en-US" dirty="0" err="1"/>
              <a:t>스택이</a:t>
            </a:r>
            <a:r>
              <a:rPr lang="ko-KR" altLang="en-US" dirty="0"/>
              <a:t> 공백 </a:t>
            </a:r>
            <a:r>
              <a:rPr lang="ko-KR" altLang="en-US" dirty="0" err="1"/>
              <a:t>스택이</a:t>
            </a:r>
            <a:r>
              <a:rPr lang="ko-KR" altLang="en-US" dirty="0"/>
              <a:t> 아니라면 </a:t>
            </a:r>
            <a:r>
              <a:rPr lang="en-US" altLang="ko-KR" dirty="0"/>
              <a:t>top</a:t>
            </a:r>
            <a:r>
              <a:rPr lang="ko-KR" altLang="en-US" dirty="0"/>
              <a:t>이 가리키는 원소를 먼저 반환 </a:t>
            </a:r>
          </a:p>
          <a:p>
            <a:pPr marL="838200" lvl="1" indent="-381000">
              <a:buFont typeface="Wingdings" pitchFamily="2" charset="2"/>
              <a:buAutoNum type="circleNumDbPlain"/>
              <a:defRPr/>
            </a:pPr>
            <a:r>
              <a:rPr lang="en-US" altLang="ko-KR" dirty="0">
                <a:solidFill>
                  <a:srgbClr val="000066"/>
                </a:solidFill>
              </a:rPr>
              <a:t>top ← top-1;</a:t>
            </a:r>
            <a:r>
              <a:rPr lang="en-US" altLang="ko-KR" dirty="0"/>
              <a:t> </a:t>
            </a:r>
          </a:p>
          <a:p>
            <a:pPr marL="1676400" lvl="3" indent="-304800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 </a:t>
            </a:r>
            <a:r>
              <a:rPr lang="ko-KR" altLang="en-US" dirty="0"/>
              <a:t>원소를 반환하였으므로 </a:t>
            </a:r>
            <a:r>
              <a:rPr lang="en-US" altLang="ko-KR" dirty="0"/>
              <a:t>top</a:t>
            </a:r>
            <a:r>
              <a:rPr lang="ko-KR" altLang="en-US" dirty="0"/>
              <a:t>의 </a:t>
            </a:r>
            <a:r>
              <a:rPr lang="ko-KR" altLang="en-US" spc="-80" dirty="0"/>
              <a:t>위치는 그 아래의 원소로 변경하기 </a:t>
            </a:r>
            <a:r>
              <a:rPr lang="ko-KR" altLang="en-US" dirty="0"/>
              <a:t>위해 </a:t>
            </a:r>
            <a:r>
              <a:rPr lang="en-US" altLang="ko-KR" dirty="0"/>
              <a:t>top</a:t>
            </a:r>
            <a:r>
              <a:rPr lang="ko-KR" altLang="en-US" dirty="0"/>
              <a:t>의 위치를 하나 감소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770337"/>
            <a:ext cx="5372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스택</a:t>
            </a:r>
            <a:r>
              <a:rPr lang="en-US" altLang="ko-KR" sz="3600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151765" cy="5184576"/>
          </a:xfrm>
        </p:spPr>
        <p:txBody>
          <a:bodyPr/>
          <a:lstStyle/>
          <a:p>
            <a:r>
              <a:rPr lang="ko-KR" altLang="en-US" sz="2400" dirty="0"/>
              <a:t>크기가 </a:t>
            </a:r>
            <a:r>
              <a:rPr lang="en-US" altLang="ko-KR" sz="2400" dirty="0"/>
              <a:t>5</a:t>
            </a:r>
            <a:r>
              <a:rPr lang="ko-KR" altLang="en-US" sz="2400" dirty="0"/>
              <a:t>인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배열의 </a:t>
            </a:r>
            <a:r>
              <a:rPr lang="ko-KR" altLang="en-US" sz="2400" dirty="0" err="1"/>
              <a:t>스택에서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  Push/Pop</a:t>
            </a:r>
            <a:r>
              <a:rPr lang="ko-KR" altLang="en-US" sz="2400" dirty="0"/>
              <a:t>의 수행과정</a:t>
            </a:r>
          </a:p>
          <a:p>
            <a:pPr lvl="1">
              <a:lnSpc>
                <a:spcPct val="90000"/>
              </a:lnSpc>
              <a:defRPr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894730"/>
            <a:ext cx="4838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스택</a:t>
            </a:r>
            <a:r>
              <a:rPr lang="en-US" altLang="ko-KR" sz="3600" dirty="0" smtClean="0"/>
              <a:t>(stack)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C 자료구조\ch06_img_수정\ch06-예제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93" y="2076552"/>
            <a:ext cx="6399213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순차 자료구조로 구현한 </a:t>
            </a:r>
            <a:r>
              <a:rPr lang="ko-KR" altLang="en-US" dirty="0" err="1"/>
              <a:t>스택의</a:t>
            </a:r>
            <a:r>
              <a:rPr lang="ko-KR" altLang="en-US" dirty="0"/>
              <a:t> 장점</a:t>
            </a:r>
          </a:p>
          <a:p>
            <a:pPr lvl="2"/>
            <a:r>
              <a:rPr lang="ko-KR" altLang="en-US" dirty="0"/>
              <a:t>순차 자료구조인 </a:t>
            </a:r>
            <a:r>
              <a:rPr lang="en-US" altLang="ko-KR" dirty="0"/>
              <a:t>1</a:t>
            </a:r>
            <a:r>
              <a:rPr lang="ko-KR" altLang="en-US" dirty="0"/>
              <a:t>차원 배열을 사용하여 쉽게 구현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자료구조로 구현한 </a:t>
            </a:r>
            <a:r>
              <a:rPr lang="ko-KR" altLang="en-US" dirty="0" err="1"/>
              <a:t>스택의</a:t>
            </a:r>
            <a:r>
              <a:rPr lang="ko-KR" altLang="en-US" dirty="0"/>
              <a:t> 단점</a:t>
            </a:r>
          </a:p>
          <a:p>
            <a:pPr lvl="2"/>
            <a:r>
              <a:rPr lang="ko-KR" altLang="en-US" dirty="0"/>
              <a:t>물리적으로 크기가 고정된 배열을 사용하므로 </a:t>
            </a:r>
            <a:r>
              <a:rPr lang="ko-KR" altLang="en-US" dirty="0" err="1"/>
              <a:t>스택의</a:t>
            </a:r>
            <a:r>
              <a:rPr lang="ko-KR" altLang="en-US" dirty="0"/>
              <a:t> 크기 변경 어려움</a:t>
            </a:r>
          </a:p>
          <a:p>
            <a:pPr lvl="2"/>
            <a:r>
              <a:rPr lang="ko-KR" altLang="en-US" dirty="0"/>
              <a:t>순차 자료구조의 단점을 그대로 가지고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95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자료구조를 이용한 </a:t>
            </a:r>
            <a:r>
              <a:rPr lang="ko-KR" altLang="en-US" dirty="0" err="1"/>
              <a:t>스택의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단순 연결 리스트를 이용하여 구현</a:t>
            </a:r>
          </a:p>
          <a:p>
            <a:pPr lvl="2"/>
            <a:r>
              <a:rPr lang="ko-KR" altLang="en-US" dirty="0" err="1"/>
              <a:t>스택의</a:t>
            </a:r>
            <a:r>
              <a:rPr lang="ko-KR" altLang="en-US" dirty="0"/>
              <a:t>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lvl="3">
              <a:lnSpc>
                <a:spcPct val="60000"/>
              </a:lnSpc>
            </a:pPr>
            <a:r>
              <a:rPr lang="ko-KR" altLang="en-US" dirty="0" err="1"/>
              <a:t>스택</a:t>
            </a:r>
            <a:r>
              <a:rPr lang="ko-KR" altLang="en-US" dirty="0"/>
              <a:t>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push : </a:t>
            </a:r>
            <a:r>
              <a:rPr lang="ko-KR" altLang="en-US" dirty="0"/>
              <a:t>리스트의 마지막에 </a:t>
            </a:r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  <a:p>
            <a:pPr lvl="3">
              <a:lnSpc>
                <a:spcPct val="90000"/>
              </a:lnSpc>
            </a:pPr>
            <a:r>
              <a:rPr lang="en-US" altLang="ko-KR" dirty="0"/>
              <a:t>pop : </a:t>
            </a:r>
            <a:r>
              <a:rPr lang="ko-KR" altLang="en-US" dirty="0"/>
              <a:t>리스트의 마지막 </a:t>
            </a:r>
            <a:r>
              <a:rPr lang="ko-KR" altLang="en-US" dirty="0" err="1"/>
              <a:t>노드</a:t>
            </a:r>
            <a:r>
              <a:rPr lang="ko-KR" altLang="en-US" dirty="0"/>
              <a:t> 삭제 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변수 </a:t>
            </a:r>
            <a:r>
              <a:rPr lang="en-US" altLang="ko-KR" dirty="0"/>
              <a:t>top : </a:t>
            </a:r>
            <a:r>
              <a:rPr lang="ko-KR" altLang="en-US" dirty="0"/>
              <a:t>단순 연결 리스트의 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lvl="3">
              <a:lnSpc>
                <a:spcPct val="70000"/>
              </a:lnSpc>
            </a:pPr>
            <a:r>
              <a:rPr lang="ko-KR" altLang="en-US" dirty="0"/>
              <a:t>초기 상태 </a:t>
            </a:r>
            <a:r>
              <a:rPr lang="en-US" altLang="ko-KR" dirty="0"/>
              <a:t>: top = null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4062412"/>
            <a:ext cx="4629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단순 연결 리스트의 </a:t>
            </a:r>
            <a:r>
              <a:rPr lang="ko-KR" altLang="en-US" dirty="0" err="1"/>
              <a:t>스택에서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6-6]</a:t>
            </a:r>
            <a:r>
              <a:rPr lang="ko-KR" altLang="en-US" dirty="0"/>
              <a:t>의 연산 수행과정</a:t>
            </a:r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① 공백 </a:t>
            </a:r>
            <a:r>
              <a:rPr lang="ko-KR" altLang="en-US" dirty="0" err="1"/>
              <a:t>스택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66"/>
                </a:solidFill>
              </a:rPr>
              <a:t>createStack</a:t>
            </a:r>
            <a:r>
              <a:rPr lang="en-US" altLang="ko-KR" dirty="0">
                <a:solidFill>
                  <a:srgbClr val="000066"/>
                </a:solidFill>
              </a:rPr>
              <a:t>(S); </a:t>
            </a:r>
          </a:p>
          <a:p>
            <a:pPr marL="1257300" lvl="2" indent="-342900">
              <a:buFontTx/>
              <a:buAutoNum type="circleNumDbPlain"/>
              <a:defRPr/>
            </a:pPr>
            <a:endParaRPr lang="en-US" altLang="ko-KR" dirty="0">
              <a:solidFill>
                <a:srgbClr val="000066"/>
              </a:solidFill>
            </a:endParaRPr>
          </a:p>
          <a:p>
            <a:pPr marL="1676400" lvl="3" indent="-304800"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endParaRPr lang="en-US" altLang="ko-KR" sz="3200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② 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66"/>
                </a:solidFill>
              </a:rPr>
              <a:t>push(S, A); </a:t>
            </a:r>
          </a:p>
          <a:p>
            <a:pPr marL="1257300" lvl="2" indent="-342900">
              <a:lnSpc>
                <a:spcPct val="210000"/>
              </a:lnSpc>
              <a:buFontTx/>
              <a:buAutoNum type="circleNumDbPlain"/>
              <a:defRPr/>
            </a:pPr>
            <a:endParaRPr lang="en-US" altLang="ko-KR" dirty="0">
              <a:solidFill>
                <a:srgbClr val="000066"/>
              </a:solidFill>
            </a:endParaRPr>
          </a:p>
          <a:p>
            <a:pPr marL="1676400" lvl="3" indent="-3048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circleNumDbPlain"/>
              <a:defRPr/>
            </a:pP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③ 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66"/>
                </a:solidFill>
              </a:rPr>
              <a:t>push(S, B); </a:t>
            </a:r>
          </a:p>
          <a:p>
            <a:endParaRPr lang="ko-KR" altLang="en-US" dirty="0"/>
          </a:p>
        </p:txBody>
      </p:sp>
      <p:pic>
        <p:nvPicPr>
          <p:cNvPr id="4" name="Picture 4" descr="6-9-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4689475"/>
            <a:ext cx="40862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6-9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6"/>
          <a:stretch>
            <a:fillRect/>
          </a:stretch>
        </p:blipFill>
        <p:spPr bwMode="auto">
          <a:xfrm>
            <a:off x="3138488" y="2097088"/>
            <a:ext cx="39703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6-9-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"/>
          <a:stretch>
            <a:fillRect/>
          </a:stretch>
        </p:blipFill>
        <p:spPr bwMode="auto">
          <a:xfrm>
            <a:off x="3138488" y="3176588"/>
            <a:ext cx="4202112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1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FontTx/>
              <a:buNone/>
              <a:defRPr/>
            </a:pPr>
            <a:r>
              <a:rPr lang="ko-KR" altLang="en-US" dirty="0"/>
              <a:t>④ 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66"/>
                </a:solidFill>
              </a:rPr>
              <a:t>push(S, C); </a:t>
            </a:r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>
              <a:solidFill>
                <a:srgbClr val="000066"/>
              </a:solidFill>
            </a:endParaRPr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257300" lvl="2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714500" lvl="3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1714500" lvl="3" indent="-342900">
              <a:buFontTx/>
              <a:buAutoNum type="circleNumDbPlain" startAt="4"/>
              <a:defRPr/>
            </a:pP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⑤ 원소 삭제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66"/>
                </a:solidFill>
              </a:rPr>
              <a:t>pop(S); </a:t>
            </a:r>
          </a:p>
          <a:p>
            <a:endParaRPr lang="ko-KR" altLang="en-US" dirty="0"/>
          </a:p>
        </p:txBody>
      </p:sp>
      <p:pic>
        <p:nvPicPr>
          <p:cNvPr id="4" name="Picture 4" descr="6-9-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4760913"/>
            <a:ext cx="40322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6-9-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463675"/>
            <a:ext cx="3783012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16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역순 문자열 만들기</a:t>
            </a:r>
          </a:p>
          <a:p>
            <a:pPr lvl="1">
              <a:defRPr/>
            </a:pP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후입선출</a:t>
            </a:r>
            <a:r>
              <a:rPr lang="en-US" altLang="ko-KR" dirty="0"/>
              <a:t>(LIFO) </a:t>
            </a:r>
            <a:r>
              <a:rPr lang="ko-KR" altLang="en-US" dirty="0"/>
              <a:t>성질을 이용</a:t>
            </a:r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① 문자열을 순서대로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623418"/>
            <a:ext cx="7753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8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000" dirty="0" smtClean="0"/>
              <a:t>② </a:t>
            </a:r>
            <a:r>
              <a:rPr lang="ko-KR" altLang="en-US" sz="2000" dirty="0" err="1"/>
              <a:t>스택을</a:t>
            </a:r>
            <a:r>
              <a:rPr lang="ko-KR" altLang="en-US" sz="2000" dirty="0"/>
              <a:t> </a:t>
            </a:r>
            <a:r>
              <a:rPr lang="en-US" altLang="ko-KR" sz="2000" dirty="0"/>
              <a:t>pop</a:t>
            </a:r>
            <a:r>
              <a:rPr lang="ko-KR" altLang="en-US" sz="2000" dirty="0"/>
              <a:t>하여 문자열로 저장하기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85912"/>
            <a:ext cx="84010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스택</a:t>
            </a:r>
            <a:r>
              <a:rPr lang="en-US" altLang="ko-KR" sz="3600" dirty="0" smtClean="0"/>
              <a:t>(stack)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스택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(Stack)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접시를 쌓듯이 자료를 차곡차곡 쌓아 올린 형태의 자료구조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스택에</a:t>
            </a:r>
            <a:r>
              <a:rPr lang="ko-KR" altLang="en-US" dirty="0">
                <a:latin typeface="+mn-ea"/>
              </a:rPr>
              <a:t> 저장된 원소는 </a:t>
            </a:r>
            <a:r>
              <a:rPr lang="en-US" altLang="ko-KR" dirty="0">
                <a:latin typeface="+mn-ea"/>
              </a:rPr>
              <a:t>top</a:t>
            </a:r>
            <a:r>
              <a:rPr lang="ko-KR" altLang="en-US" dirty="0">
                <a:latin typeface="+mn-ea"/>
              </a:rPr>
              <a:t>으로 정한 곳에서만 접근 가능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 smtClean="0">
                <a:latin typeface="+mn-ea"/>
              </a:rPr>
              <a:t>Top</a:t>
            </a:r>
            <a:r>
              <a:rPr lang="ko-KR" altLang="en-US" dirty="0">
                <a:latin typeface="+mn-ea"/>
              </a:rPr>
              <a:t>의 위치에서만 원소를 삽입하므로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먼저 삽입한 원소는 밑에 쌓이고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나중에 삽입한 원소는 위에 쌓이는 구조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10000"/>
              </a:lnSpc>
              <a:defRPr/>
            </a:pPr>
            <a:r>
              <a:rPr lang="ko-KR" altLang="en-US" dirty="0">
                <a:latin typeface="+mn-ea"/>
              </a:rPr>
              <a:t>마지막에 삽입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L</a:t>
            </a:r>
            <a:r>
              <a:rPr lang="en-US" altLang="ko-KR" dirty="0">
                <a:latin typeface="+mn-ea"/>
              </a:rPr>
              <a:t>ast-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n)</a:t>
            </a:r>
            <a:r>
              <a:rPr lang="ko-KR" altLang="en-US" dirty="0">
                <a:latin typeface="+mn-ea"/>
              </a:rPr>
              <a:t>한 원소는 맨 위에 쌓여 있다가 가장 먼저 삭제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F</a:t>
            </a:r>
            <a:r>
              <a:rPr lang="en-US" altLang="ko-KR" dirty="0">
                <a:latin typeface="+mn-ea"/>
              </a:rPr>
              <a:t>irst-</a:t>
            </a:r>
            <a:r>
              <a:rPr lang="en-US" altLang="ko-KR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O</a:t>
            </a:r>
            <a:r>
              <a:rPr lang="en-US" altLang="ko-KR" dirty="0">
                <a:latin typeface="+mn-ea"/>
              </a:rPr>
              <a:t>ut) 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후입선출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b="1" dirty="0">
                <a:latin typeface="+mn-ea"/>
              </a:rPr>
              <a:t>LIFO</a:t>
            </a:r>
            <a:r>
              <a:rPr lang="en-US" altLang="ko-KR" dirty="0">
                <a:latin typeface="+mn-ea"/>
              </a:rPr>
              <a:t>, Last-In-First-Out)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49838"/>
              </p:ext>
            </p:extLst>
          </p:nvPr>
        </p:nvGraphicFramePr>
        <p:xfrm>
          <a:off x="7311511" y="4650126"/>
          <a:ext cx="2044700" cy="174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/>
              </a:tblGrid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마지막 자료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최근 자료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첫 번째 자료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오래된 자료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 bwMode="auto">
          <a:xfrm>
            <a:off x="8142567" y="4120960"/>
            <a:ext cx="361950" cy="514350"/>
          </a:xfrm>
          <a:prstGeom prst="upDownArrow">
            <a:avLst>
              <a:gd name="adj1" fmla="val 50000"/>
              <a:gd name="adj2" fmla="val 3151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4517" y="4239635"/>
            <a:ext cx="14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액세스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삽입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120960"/>
            <a:ext cx="473710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스택</a:t>
            </a:r>
            <a:endParaRPr lang="ko-KR" altLang="en-US" dirty="0"/>
          </a:p>
          <a:p>
            <a:pPr lvl="1"/>
            <a:r>
              <a:rPr lang="ko-KR" altLang="en-US" dirty="0"/>
              <a:t>프로그램에서의 호출과 복귀에 따른 수행 순서를 관리</a:t>
            </a:r>
          </a:p>
          <a:p>
            <a:pPr lvl="2"/>
            <a:r>
              <a:rPr lang="ko-KR" altLang="en-US" dirty="0"/>
              <a:t>가장 마지막에 호출된 함수가 가장 먼저 실행을 완료하고 복귀하는 </a:t>
            </a:r>
            <a:r>
              <a:rPr lang="ko-KR" altLang="en-US" dirty="0" err="1"/>
              <a:t>후입선출</a:t>
            </a:r>
            <a:r>
              <a:rPr lang="ko-KR" altLang="en-US" dirty="0"/>
              <a:t> 구조이므로</a:t>
            </a:r>
            <a:r>
              <a:rPr lang="en-US" altLang="ko-KR" dirty="0"/>
              <a:t>, </a:t>
            </a:r>
            <a:r>
              <a:rPr lang="ko-KR" altLang="en-US" dirty="0" err="1"/>
              <a:t>후입선출</a:t>
            </a:r>
            <a:r>
              <a:rPr lang="ko-KR" altLang="en-US" dirty="0"/>
              <a:t> 구조의 </a:t>
            </a:r>
            <a:r>
              <a:rPr lang="ko-KR" altLang="en-US" dirty="0" err="1"/>
              <a:t>스택을</a:t>
            </a:r>
            <a:r>
              <a:rPr lang="ko-KR" altLang="en-US" dirty="0"/>
              <a:t> 이용하여 수행순서 관리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호출이 발생하면 호출한 함수 수행에 필요한 지역변수</a:t>
            </a:r>
            <a:r>
              <a:rPr lang="en-US" altLang="ko-KR" dirty="0"/>
              <a:t>, </a:t>
            </a:r>
            <a:r>
              <a:rPr lang="ko-KR" altLang="en-US" dirty="0"/>
              <a:t>매개변수 및 수행 후 복귀할 주소 등의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</a:t>
            </a:r>
            <a:r>
              <a:rPr lang="en-US" altLang="ko-KR" dirty="0"/>
              <a:t>(stack frame)</a:t>
            </a:r>
            <a:r>
              <a:rPr lang="ko-KR" altLang="en-US" dirty="0"/>
              <a:t>에 저장하여 시스템 </a:t>
            </a:r>
            <a:r>
              <a:rPr lang="ko-KR" altLang="en-US" dirty="0" err="1"/>
              <a:t>스택에</a:t>
            </a:r>
            <a:r>
              <a:rPr lang="ko-KR" altLang="en-US" dirty="0"/>
              <a:t> 삽입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/>
              <a:t>실행이 끝나면 시스템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 </a:t>
            </a:r>
            <a:r>
              <a:rPr lang="ko-KR" altLang="en-US" dirty="0"/>
              <a:t>원소</a:t>
            </a:r>
            <a:r>
              <a:rPr lang="en-US" altLang="ko-KR" dirty="0"/>
              <a:t>(</a:t>
            </a:r>
            <a:r>
              <a:rPr lang="ko-KR" altLang="en-US" dirty="0" err="1"/>
              <a:t>스택</a:t>
            </a:r>
            <a:r>
              <a:rPr lang="ko-KR" altLang="en-US" dirty="0"/>
              <a:t> 프레임</a:t>
            </a:r>
            <a:r>
              <a:rPr lang="en-US" altLang="ko-KR" dirty="0"/>
              <a:t>)</a:t>
            </a:r>
            <a:r>
              <a:rPr lang="ko-KR" altLang="en-US" dirty="0"/>
              <a:t>를 삭제</a:t>
            </a:r>
            <a:r>
              <a:rPr lang="en-US" altLang="ko-KR" dirty="0"/>
              <a:t>(pop)</a:t>
            </a:r>
            <a:r>
              <a:rPr lang="ko-KR" altLang="en-US" dirty="0"/>
              <a:t>하면서 프레임에 저장되어있던 복귀주소를 확인하고 복귀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호출과 복귀에 따라 이 과정을 반복하여 전체 프로그램 수행이 종료되면 시스템 </a:t>
            </a:r>
            <a:r>
              <a:rPr lang="ko-KR" altLang="en-US" dirty="0" err="1"/>
              <a:t>스택은</a:t>
            </a:r>
            <a:r>
              <a:rPr lang="ko-KR" altLang="en-US" dirty="0"/>
              <a:t> </a:t>
            </a:r>
            <a:r>
              <a:rPr lang="ko-KR" altLang="en-US" dirty="0" err="1"/>
              <a:t>공백스택이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3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함수 호출과 복귀에 따른 전체 프로그램의 수행 순서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095500"/>
            <a:ext cx="84677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5" lvl="2" indent="-244475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①프로그램이 실행을 시작하여 </a:t>
            </a:r>
            <a:r>
              <a:rPr lang="en-US" altLang="ko-KR" dirty="0"/>
              <a:t>main() </a:t>
            </a:r>
            <a:r>
              <a:rPr lang="ko-KR" altLang="en-US" dirty="0"/>
              <a:t>함수가 실행되면서 </a:t>
            </a:r>
            <a:r>
              <a:rPr lang="en-US" altLang="ko-KR" dirty="0"/>
              <a:t>main() </a:t>
            </a:r>
            <a:r>
              <a:rPr lang="ko-KR" altLang="en-US" dirty="0"/>
              <a:t>함수에 관련된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저장하여 시스템 </a:t>
            </a:r>
            <a:r>
              <a:rPr lang="ko-KR" altLang="en-US" dirty="0" err="1"/>
              <a:t>스택에</a:t>
            </a:r>
            <a:r>
              <a:rPr lang="ko-KR" altLang="en-US" dirty="0"/>
              <a:t> 삽입</a:t>
            </a:r>
            <a:endParaRPr lang="en-US" altLang="ko-KR" dirty="0"/>
          </a:p>
          <a:p>
            <a:pPr marL="1257300" lvl="2" indent="-342900">
              <a:lnSpc>
                <a:spcPct val="110000"/>
              </a:lnSpc>
              <a:buFontTx/>
              <a:buAutoNum type="circleNumDbPlain"/>
              <a:defRPr/>
            </a:pPr>
            <a:endParaRPr lang="en-US" altLang="ko-KR" dirty="0"/>
          </a:p>
          <a:p>
            <a:pPr marL="1714500" lvl="3" indent="-342900">
              <a:lnSpc>
                <a:spcPct val="110000"/>
              </a:lnSpc>
              <a:buFontTx/>
              <a:buAutoNum type="circleNumDbPlain"/>
              <a:defRPr/>
            </a:pPr>
            <a:endParaRPr lang="en-US" altLang="ko-KR" dirty="0"/>
          </a:p>
          <a:p>
            <a:pPr marL="1714500" lvl="3" indent="-342900">
              <a:lnSpc>
                <a:spcPct val="110000"/>
              </a:lnSpc>
              <a:buFontTx/>
              <a:buAutoNum type="circleNumDbPlain"/>
              <a:defRPr/>
            </a:pPr>
            <a:endParaRPr lang="en-US" altLang="ko-KR" dirty="0"/>
          </a:p>
          <a:p>
            <a:pPr marL="1257300" lvl="2" indent="-342900">
              <a:lnSpc>
                <a:spcPct val="110000"/>
              </a:lnSpc>
              <a:buFontTx/>
              <a:buAutoNum type="circleNumDbPlain"/>
              <a:defRPr/>
            </a:pPr>
            <a:endParaRPr lang="ko-KR" altLang="en-US" dirty="0"/>
          </a:p>
          <a:p>
            <a:pPr marL="1158875" lvl="2" indent="-244475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② </a:t>
            </a:r>
            <a:r>
              <a:rPr lang="en-US" altLang="ko-KR" dirty="0"/>
              <a:t>main() </a:t>
            </a:r>
            <a:r>
              <a:rPr lang="ko-KR" altLang="en-US" dirty="0"/>
              <a:t>함수 실행 중에 </a:t>
            </a:r>
            <a:r>
              <a:rPr lang="en-US" altLang="ko-KR" dirty="0"/>
              <a:t>F_1() </a:t>
            </a:r>
            <a:r>
              <a:rPr lang="ko-KR" altLang="en-US" dirty="0"/>
              <a:t>함수 호출을 만나면 함수 호출과 복귀에 필요한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저장하여 시스템 </a:t>
            </a:r>
            <a:r>
              <a:rPr lang="ko-KR" altLang="en-US" dirty="0" err="1"/>
              <a:t>스택에</a:t>
            </a:r>
            <a:r>
              <a:rPr lang="ko-KR" altLang="en-US" dirty="0"/>
              <a:t> 삽입하고</a:t>
            </a:r>
            <a:r>
              <a:rPr lang="en-US" altLang="ko-KR" dirty="0"/>
              <a:t>, </a:t>
            </a:r>
            <a:r>
              <a:rPr lang="ko-KR" altLang="en-US" dirty="0"/>
              <a:t>호출된 함수인 </a:t>
            </a:r>
            <a:r>
              <a:rPr lang="en-US" altLang="ko-KR" dirty="0"/>
              <a:t>F_1() </a:t>
            </a:r>
            <a:r>
              <a:rPr lang="ko-KR" altLang="en-US" dirty="0"/>
              <a:t>함수로 이동</a:t>
            </a:r>
          </a:p>
          <a:p>
            <a:pPr marL="1676400" lvl="3" indent="-304800">
              <a:defRPr/>
            </a:pPr>
            <a:r>
              <a:rPr lang="ko-KR" altLang="en-US" dirty="0"/>
              <a:t>이때 </a:t>
            </a:r>
            <a:r>
              <a:rPr lang="ko-KR" altLang="en-US" dirty="0" err="1"/>
              <a:t>스택</a:t>
            </a:r>
            <a:r>
              <a:rPr lang="ko-KR" altLang="en-US" dirty="0"/>
              <a:t> 프레임에는 호출된 함수의 수행이 끝나고 </a:t>
            </a:r>
            <a:r>
              <a:rPr lang="en-US" altLang="ko-KR" dirty="0"/>
              <a:t>main() </a:t>
            </a:r>
            <a:r>
              <a:rPr lang="ko-KR" altLang="en-US" dirty="0"/>
              <a:t>함수로 복귀할 주소 </a:t>
            </a:r>
            <a:r>
              <a:rPr lang="en-US" altLang="ko-KR" dirty="0"/>
              <a:t>a</a:t>
            </a:r>
            <a:r>
              <a:rPr lang="ko-KR" altLang="en-US" dirty="0"/>
              <a:t>를 저장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071687"/>
            <a:ext cx="4514850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452937"/>
            <a:ext cx="3838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③ 호출된 함수 </a:t>
            </a:r>
            <a:r>
              <a:rPr lang="en-US" altLang="ko-KR" dirty="0"/>
              <a:t>F_1() </a:t>
            </a:r>
            <a:r>
              <a:rPr lang="ko-KR" altLang="en-US" dirty="0"/>
              <a:t>함수를 실행</a:t>
            </a:r>
          </a:p>
          <a:p>
            <a:pPr marL="1262063" lvl="2" indent="-347663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④ </a:t>
            </a:r>
            <a:r>
              <a:rPr lang="en-US" altLang="ko-KR" dirty="0"/>
              <a:t>F_1() </a:t>
            </a:r>
            <a:r>
              <a:rPr lang="ko-KR" altLang="en-US" dirty="0"/>
              <a:t>함수 실행 중에 </a:t>
            </a:r>
            <a:r>
              <a:rPr lang="en-US" altLang="ko-KR" dirty="0"/>
              <a:t>F_2() </a:t>
            </a:r>
            <a:r>
              <a:rPr lang="ko-KR" altLang="en-US" dirty="0"/>
              <a:t>함수 호출을 만나면 다시 함수 호출과 복귀에 필요한 정보를 </a:t>
            </a:r>
            <a:r>
              <a:rPr lang="ko-KR" altLang="en-US" dirty="0" err="1"/>
              <a:t>스택</a:t>
            </a:r>
            <a:r>
              <a:rPr lang="ko-KR" altLang="en-US" dirty="0"/>
              <a:t> 프레임에 저장하여 시스템 </a:t>
            </a:r>
            <a:r>
              <a:rPr lang="ko-KR" altLang="en-US" dirty="0" err="1"/>
              <a:t>스택에</a:t>
            </a:r>
            <a:r>
              <a:rPr lang="ko-KR" altLang="en-US" dirty="0"/>
              <a:t> 삽입하고</a:t>
            </a:r>
            <a:r>
              <a:rPr lang="en-US" altLang="ko-KR" dirty="0"/>
              <a:t>,    </a:t>
            </a:r>
            <a:r>
              <a:rPr lang="ko-KR" altLang="en-US" dirty="0"/>
              <a:t>호출된 함수인 </a:t>
            </a:r>
            <a:r>
              <a:rPr lang="en-US" altLang="ko-KR" dirty="0"/>
              <a:t>F_2() </a:t>
            </a:r>
            <a:r>
              <a:rPr lang="ko-KR" altLang="en-US" dirty="0"/>
              <a:t>함수를 실행</a:t>
            </a:r>
          </a:p>
          <a:p>
            <a:pPr marL="1371600" lvl="3" inden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None/>
              <a:defRPr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프레임에는 </a:t>
            </a:r>
            <a:r>
              <a:rPr lang="en-US" altLang="ko-KR" dirty="0"/>
              <a:t>F_1() </a:t>
            </a:r>
            <a:r>
              <a:rPr lang="ko-KR" altLang="en-US" dirty="0"/>
              <a:t>함수로 복귀할 주소 </a:t>
            </a:r>
            <a:r>
              <a:rPr lang="en-US" altLang="ko-KR" dirty="0"/>
              <a:t>b</a:t>
            </a:r>
            <a:r>
              <a:rPr lang="ko-KR" altLang="en-US" dirty="0"/>
              <a:t>를 저장</a:t>
            </a:r>
          </a:p>
          <a:p>
            <a:pPr marL="914400" lvl="2" indent="0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⑤ 호출된 함수 </a:t>
            </a:r>
            <a:r>
              <a:rPr lang="en-US" altLang="ko-KR" dirty="0"/>
              <a:t>F_2() </a:t>
            </a:r>
            <a:r>
              <a:rPr lang="ko-KR" altLang="en-US" dirty="0"/>
              <a:t>함수를 실행 완료</a:t>
            </a:r>
          </a:p>
          <a:p>
            <a:pPr marL="1262063" lvl="2" indent="-347663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⑥ 시스템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ko-KR" altLang="en-US" dirty="0" err="1"/>
              <a:t>스택</a:t>
            </a:r>
            <a:r>
              <a:rPr lang="ko-KR" altLang="en-US" dirty="0"/>
              <a:t> 프레임을 </a:t>
            </a:r>
            <a:r>
              <a:rPr lang="en-US" altLang="ko-KR" dirty="0"/>
              <a:t>pop</a:t>
            </a:r>
            <a:r>
              <a:rPr lang="ko-KR" altLang="en-US" dirty="0"/>
              <a:t>하여 정보를 확인하고</a:t>
            </a:r>
            <a:r>
              <a:rPr lang="en-US" altLang="ko-KR" dirty="0"/>
              <a:t>, F_1() </a:t>
            </a:r>
            <a:r>
              <a:rPr lang="ko-KR" altLang="en-US" dirty="0"/>
              <a:t>함수의 </a:t>
            </a:r>
            <a:r>
              <a:rPr lang="en-US" altLang="ko-KR" dirty="0"/>
              <a:t>b</a:t>
            </a:r>
            <a:r>
              <a:rPr lang="ko-KR" altLang="en-US" dirty="0"/>
              <a:t>주소로 복귀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48137"/>
            <a:ext cx="4286250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4148136"/>
            <a:ext cx="4433888" cy="26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⑦ 복귀된 함수 </a:t>
            </a:r>
            <a:r>
              <a:rPr lang="en-US" altLang="ko-KR" dirty="0"/>
              <a:t>F_1() </a:t>
            </a:r>
            <a:r>
              <a:rPr lang="ko-KR" altLang="en-US" dirty="0"/>
              <a:t>함수의 </a:t>
            </a:r>
            <a:r>
              <a:rPr lang="en-US" altLang="ko-KR" dirty="0"/>
              <a:t>b</a:t>
            </a:r>
            <a:r>
              <a:rPr lang="ko-KR" altLang="en-US" dirty="0"/>
              <a:t>주소 이후 부분을 실행</a:t>
            </a:r>
          </a:p>
          <a:p>
            <a:pPr marL="1262063" lvl="2" indent="-347663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⑧ </a:t>
            </a:r>
            <a:r>
              <a:rPr lang="en-US" altLang="ko-KR" dirty="0"/>
              <a:t>F_1()</a:t>
            </a:r>
            <a:r>
              <a:rPr lang="ko-KR" altLang="en-US" dirty="0"/>
              <a:t>함수 실행이 완료되면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ko-KR" altLang="en-US" dirty="0" err="1"/>
              <a:t>스택</a:t>
            </a:r>
            <a:r>
              <a:rPr lang="ko-KR" altLang="en-US" dirty="0"/>
              <a:t> 프레임을 </a:t>
            </a:r>
            <a:r>
              <a:rPr lang="en-US" altLang="ko-KR" dirty="0"/>
              <a:t>pop</a:t>
            </a:r>
            <a:r>
              <a:rPr lang="ko-KR" altLang="en-US" dirty="0"/>
              <a:t>하여 정보를 확인하고 </a:t>
            </a:r>
            <a:r>
              <a:rPr lang="en-US" altLang="ko-KR" dirty="0"/>
              <a:t>main() </a:t>
            </a:r>
            <a:r>
              <a:rPr lang="ko-KR" altLang="en-US" dirty="0"/>
              <a:t>함수의 </a:t>
            </a:r>
            <a:r>
              <a:rPr lang="en-US" altLang="ko-KR" dirty="0"/>
              <a:t>a</a:t>
            </a:r>
            <a:r>
              <a:rPr lang="ko-KR" altLang="en-US" dirty="0"/>
              <a:t>주소로 복귀 </a:t>
            </a:r>
          </a:p>
          <a:p>
            <a:pPr marL="1262063" lvl="2" indent="-347663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⑨ 복귀된 </a:t>
            </a:r>
            <a:r>
              <a:rPr lang="en-US" altLang="ko-KR" dirty="0"/>
              <a:t>main() </a:t>
            </a:r>
            <a:r>
              <a:rPr lang="ko-KR" altLang="en-US" dirty="0"/>
              <a:t>함수의 </a:t>
            </a:r>
            <a:r>
              <a:rPr lang="en-US" altLang="ko-KR" dirty="0"/>
              <a:t>a</a:t>
            </a:r>
            <a:r>
              <a:rPr lang="ko-KR" altLang="en-US" dirty="0"/>
              <a:t>주소 이후 부분에 대한 실행이 완료되면 시스템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ko-KR" altLang="en-US" dirty="0" err="1"/>
              <a:t>스택</a:t>
            </a:r>
            <a:r>
              <a:rPr lang="ko-KR" altLang="en-US" dirty="0"/>
              <a:t> 프레임을 </a:t>
            </a:r>
            <a:r>
              <a:rPr lang="en-US" altLang="ko-KR" dirty="0"/>
              <a:t>pop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스택이</a:t>
            </a:r>
            <a:r>
              <a:rPr lang="ko-KR" altLang="en-US" dirty="0"/>
              <a:t> 공백이 되었으므로 전체 프로그램 실행 종료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505200"/>
            <a:ext cx="9305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수식의 괄호 검사</a:t>
            </a:r>
          </a:p>
          <a:p>
            <a:pPr lvl="1"/>
            <a:r>
              <a:rPr lang="ko-KR" altLang="en-US" dirty="0"/>
              <a:t>수식에 포함되어있는 괄호는 가장 마지막에 열린 괄호를 가장 먼저 닫아 주어야 하는 </a:t>
            </a:r>
            <a:r>
              <a:rPr lang="ko-KR" altLang="en-US" dirty="0" err="1"/>
              <a:t>후입선출</a:t>
            </a:r>
            <a:r>
              <a:rPr lang="ko-KR" altLang="en-US" dirty="0"/>
              <a:t> 구조로 구성되어있으므로</a:t>
            </a:r>
            <a:r>
              <a:rPr lang="en-US" altLang="ko-KR" dirty="0"/>
              <a:t>, </a:t>
            </a:r>
            <a:r>
              <a:rPr lang="ko-KR" altLang="en-US" dirty="0" err="1"/>
              <a:t>후입선출</a:t>
            </a:r>
            <a:r>
              <a:rPr lang="ko-KR" altLang="en-US" dirty="0"/>
              <a:t> 구조의 </a:t>
            </a:r>
            <a:r>
              <a:rPr lang="ko-KR" altLang="en-US" dirty="0" err="1"/>
              <a:t>스택을</a:t>
            </a:r>
            <a:r>
              <a:rPr lang="ko-KR" altLang="en-US" dirty="0"/>
              <a:t> 이용하여 괄호를 검사한다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수식을 왼쪽에서 오른쪽으로 하나씩 읽으면서 괄호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수식에 대한 검사가 모두 끝났을 때 </a:t>
            </a:r>
            <a:r>
              <a:rPr lang="ko-KR" altLang="en-US" dirty="0" err="1"/>
              <a:t>스택은</a:t>
            </a:r>
            <a:r>
              <a:rPr lang="ko-KR" altLang="en-US" dirty="0"/>
              <a:t> 공백 </a:t>
            </a:r>
            <a:r>
              <a:rPr lang="ko-KR" altLang="en-US" dirty="0" err="1"/>
              <a:t>스택이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/>
            <a:r>
              <a:rPr lang="ko-KR" altLang="en-US" dirty="0"/>
              <a:t>수식이 끝났어도 </a:t>
            </a:r>
            <a:r>
              <a:rPr lang="ko-KR" altLang="en-US" dirty="0" err="1"/>
              <a:t>스택이</a:t>
            </a:r>
            <a:r>
              <a:rPr lang="ko-KR" altLang="en-US" dirty="0"/>
              <a:t> 공백이 되지 않으면 괄호의 개수가 틀린 수식임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98613" y="3307670"/>
            <a:ext cx="8208962" cy="170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0000" rIns="144000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왼쪽 괄호를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오른쪽 괄호를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하여 마지막에 저장한 괄호와 같은 종류인지를 확인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같은 종류의 괄호가 아닌 경우 괄호의 짝이 잘못 사용된 수식임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429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7" descr="ch06-20_1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894730"/>
            <a:ext cx="5832475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12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 descr="ch06-20_2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06" y="1298575"/>
            <a:ext cx="652938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672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5" descr="ch06-20_2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06" y="1593180"/>
            <a:ext cx="652938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06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6" descr="ch06-20_3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41" y="1448718"/>
            <a:ext cx="651986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50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스택</a:t>
            </a:r>
            <a:r>
              <a:rPr lang="en-US" altLang="ko-KR" sz="3600" dirty="0" smtClean="0"/>
              <a:t>(stack)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후입선출</a:t>
            </a:r>
            <a:r>
              <a:rPr lang="ko-KR" altLang="en-US" dirty="0"/>
              <a:t> 구조의 예</a:t>
            </a:r>
            <a:r>
              <a:rPr lang="en-US" altLang="ko-KR" dirty="0"/>
              <a:t>1  : </a:t>
            </a:r>
            <a:r>
              <a:rPr lang="ko-KR" altLang="en-US" dirty="0"/>
              <a:t>연탄 아궁이 </a:t>
            </a:r>
          </a:p>
          <a:p>
            <a:pPr lvl="1">
              <a:defRPr/>
            </a:pPr>
            <a:r>
              <a:rPr lang="ko-KR" altLang="en-US" dirty="0"/>
              <a:t>연탄을 하나씩 쌓으면서 아궁이에 넣으므로 마지막에 넣은 </a:t>
            </a:r>
            <a:r>
              <a:rPr lang="en-US" altLang="ko-KR" dirty="0"/>
              <a:t>3</a:t>
            </a:r>
            <a:r>
              <a:rPr lang="ko-KR" altLang="en-US" dirty="0"/>
              <a:t>번 연탄이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가장 위에 쌓여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연탄을 아궁이에서 꺼낼 때에는 </a:t>
            </a:r>
            <a:r>
              <a:rPr lang="ko-KR" altLang="en-US" spc="-80" dirty="0"/>
              <a:t>위에서부터 하나씩 꺼내야 하므로 마지막에 </a:t>
            </a:r>
            <a:r>
              <a:rPr lang="ko-KR" altLang="en-US" dirty="0"/>
              <a:t>넣은 </a:t>
            </a:r>
            <a:r>
              <a:rPr lang="en-US" altLang="ko-KR" dirty="0"/>
              <a:t>3</a:t>
            </a:r>
            <a:r>
              <a:rPr lang="ko-KR" altLang="en-US" dirty="0"/>
              <a:t>번 연탄을 가장 먼저 꺼내게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5" descr="ch06-0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94" y="3255807"/>
            <a:ext cx="6907212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7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Picture 2" descr="C:\Documents and Settings\Administrator\바탕 화면\C 자료구조\ch06_img_수정\ch06-예제6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85" y="2419350"/>
            <a:ext cx="731996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9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수식의 표기법</a:t>
            </a:r>
          </a:p>
          <a:p>
            <a:pPr lvl="1"/>
            <a:r>
              <a:rPr lang="ko-KR" altLang="en-US" dirty="0"/>
              <a:t>전위표기법</a:t>
            </a:r>
            <a:r>
              <a:rPr lang="en-US" altLang="ko-KR" dirty="0"/>
              <a:t>(prefix notation) </a:t>
            </a:r>
          </a:p>
          <a:p>
            <a:pPr lvl="2"/>
            <a:r>
              <a:rPr lang="ko-KR" altLang="en-US" dirty="0"/>
              <a:t>연산자를 </a:t>
            </a:r>
            <a:r>
              <a:rPr lang="ko-KR" altLang="en-US" dirty="0" err="1"/>
              <a:t>피연산자를</a:t>
            </a:r>
            <a:r>
              <a:rPr lang="ko-KR" altLang="en-US" dirty="0"/>
              <a:t> 앞에 표기하는 방법 </a:t>
            </a:r>
          </a:p>
          <a:p>
            <a:pPr lvl="2">
              <a:buFontTx/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dirty="0"/>
              <a:t>+</a:t>
            </a:r>
            <a:r>
              <a:rPr lang="en-US" altLang="ko-KR" dirty="0"/>
              <a:t>AB </a:t>
            </a:r>
          </a:p>
          <a:p>
            <a:pPr lvl="2">
              <a:buFontTx/>
              <a:buNone/>
            </a:pPr>
            <a:endParaRPr lang="en-US" altLang="ko-KR" dirty="0"/>
          </a:p>
          <a:p>
            <a:pPr lvl="1"/>
            <a:r>
              <a:rPr lang="ko-KR" altLang="en-US" dirty="0"/>
              <a:t>중위표기법</a:t>
            </a:r>
            <a:r>
              <a:rPr lang="en-US" altLang="ko-KR" dirty="0"/>
              <a:t>(infix notation) </a:t>
            </a:r>
          </a:p>
          <a:p>
            <a:pPr lvl="2"/>
            <a:r>
              <a:rPr lang="ko-KR" altLang="en-US" dirty="0"/>
              <a:t>연산자를 </a:t>
            </a:r>
            <a:r>
              <a:rPr lang="ko-KR" altLang="en-US" dirty="0" err="1"/>
              <a:t>피연산자의</a:t>
            </a:r>
            <a:r>
              <a:rPr lang="ko-KR" altLang="en-US" dirty="0"/>
              <a:t> 가운데 표기하는 방법 </a:t>
            </a:r>
          </a:p>
          <a:p>
            <a:pPr lvl="2">
              <a:buFontTx/>
              <a:buNone/>
            </a:pPr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en-US" altLang="ko-KR" b="1" dirty="0"/>
              <a:t>+</a:t>
            </a:r>
            <a:r>
              <a:rPr lang="en-US" altLang="ko-KR" dirty="0"/>
              <a:t>B </a:t>
            </a:r>
          </a:p>
          <a:p>
            <a:pPr lvl="2">
              <a:buFontTx/>
              <a:buNone/>
            </a:pPr>
            <a:endParaRPr lang="en-US" altLang="ko-KR" dirty="0"/>
          </a:p>
          <a:p>
            <a:pPr lvl="1"/>
            <a:r>
              <a:rPr lang="ko-KR" altLang="en-US" dirty="0"/>
              <a:t>후위표기법</a:t>
            </a:r>
            <a:r>
              <a:rPr lang="en-US" altLang="ko-KR" dirty="0"/>
              <a:t>(postfix notation) </a:t>
            </a:r>
          </a:p>
          <a:p>
            <a:pPr lvl="2"/>
            <a:r>
              <a:rPr lang="ko-KR" altLang="en-US" dirty="0"/>
              <a:t>연산자를 </a:t>
            </a:r>
            <a:r>
              <a:rPr lang="ko-KR" altLang="en-US" dirty="0" err="1"/>
              <a:t>피연산자</a:t>
            </a:r>
            <a:r>
              <a:rPr lang="ko-KR" altLang="en-US" dirty="0"/>
              <a:t> 뒤에 표기하는 방법 </a:t>
            </a:r>
          </a:p>
          <a:p>
            <a:pPr lvl="2">
              <a:buFontTx/>
              <a:buNone/>
            </a:pPr>
            <a:r>
              <a:rPr lang="ko-KR" altLang="en-US" dirty="0"/>
              <a:t>예</a:t>
            </a:r>
            <a:r>
              <a:rPr lang="en-US" altLang="ko-KR" dirty="0"/>
              <a:t>) AB</a:t>
            </a:r>
            <a:r>
              <a:rPr lang="en-US" altLang="ko-KR" b="1" dirty="0"/>
              <a:t>+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44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전위표기식</a:t>
            </a:r>
            <a:r>
              <a:rPr lang="ko-KR" altLang="en-US" dirty="0"/>
              <a:t> 변환 방법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 A*B-C/D</a:t>
            </a:r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en-US" altLang="ko-KR" dirty="0"/>
              <a:t>A</a:t>
            </a:r>
            <a:r>
              <a:rPr lang="en-US" altLang="ko-KR" dirty="0">
                <a:solidFill>
                  <a:srgbClr val="0000CC"/>
                </a:solidFill>
              </a:rPr>
              <a:t>*</a:t>
            </a:r>
            <a:r>
              <a:rPr lang="en-US" altLang="ko-KR" dirty="0"/>
              <a:t>B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en-US" altLang="ko-KR" dirty="0"/>
              <a:t>C</a:t>
            </a:r>
            <a:r>
              <a:rPr lang="en-US" altLang="ko-KR" dirty="0">
                <a:solidFill>
                  <a:srgbClr val="0000CC"/>
                </a:solidFill>
              </a:rPr>
              <a:t>/</a:t>
            </a:r>
            <a:r>
              <a:rPr lang="en-US" altLang="ko-KR" dirty="0"/>
              <a:t>D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en-US" altLang="ko-KR" dirty="0">
                <a:latin typeface="Times New Roman"/>
              </a:rPr>
              <a:t>  </a:t>
            </a:r>
            <a:r>
              <a:rPr lang="en-US" altLang="ko-KR" dirty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 			⇒ </a:t>
            </a:r>
            <a:r>
              <a:rPr lang="en-US" altLang="ko-KR" dirty="0">
                <a:solidFill>
                  <a:srgbClr val="FF0000"/>
                </a:solidFill>
              </a:rPr>
              <a:t>-(</a:t>
            </a:r>
            <a:r>
              <a:rPr lang="en-US" altLang="ko-KR" dirty="0">
                <a:solidFill>
                  <a:srgbClr val="0000CC"/>
                </a:solidFill>
              </a:rPr>
              <a:t>*(</a:t>
            </a:r>
            <a:r>
              <a:rPr lang="en-US" altLang="ko-KR" dirty="0"/>
              <a:t>A B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00CC"/>
                </a:solidFill>
              </a:rPr>
              <a:t>/(</a:t>
            </a:r>
            <a:r>
              <a:rPr lang="en-US" altLang="ko-KR" dirty="0"/>
              <a:t>C D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sz="1600" dirty="0"/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 -*AB/CD </a:t>
            </a:r>
            <a:endParaRPr lang="en-US" altLang="ko-KR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938873" y="4196019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3731035" y="4224594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680110" y="4210307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4143" y="1571883"/>
            <a:ext cx="7489825" cy="175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수식의 각 연산자에 대해서 우선순위에 따라 괄호를 사용하여 다시 표현한다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각 연산자를 그에 대응하는 왼쪽괄호의 앞으로 이동시킨다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괄호를 제거한다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2196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후위표기식</a:t>
            </a:r>
            <a:r>
              <a:rPr lang="ko-KR" altLang="en-US" dirty="0"/>
              <a:t> 변환 방법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예</a:t>
            </a:r>
            <a:r>
              <a:rPr lang="en-US" altLang="ko-KR" dirty="0"/>
              <a:t>)  A*B-C/D</a:t>
            </a:r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en-US" altLang="ko-KR" dirty="0"/>
              <a:t>A</a:t>
            </a:r>
            <a:r>
              <a:rPr lang="en-US" altLang="ko-KR" dirty="0">
                <a:solidFill>
                  <a:srgbClr val="0000CC"/>
                </a:solidFill>
              </a:rPr>
              <a:t>*</a:t>
            </a:r>
            <a:r>
              <a:rPr lang="en-US" altLang="ko-KR" dirty="0"/>
              <a:t>B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en-US" altLang="ko-KR" dirty="0"/>
              <a:t>C</a:t>
            </a:r>
            <a:r>
              <a:rPr lang="en-US" altLang="ko-KR" dirty="0">
                <a:solidFill>
                  <a:srgbClr val="0000CC"/>
                </a:solidFill>
              </a:rPr>
              <a:t>/</a:t>
            </a:r>
            <a:r>
              <a:rPr lang="en-US" altLang="ko-KR" dirty="0"/>
              <a:t>D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en-US" altLang="ko-KR" dirty="0">
                <a:latin typeface="Times New Roman"/>
              </a:rPr>
              <a:t>  </a:t>
            </a:r>
            <a:r>
              <a:rPr lang="en-US" altLang="ko-KR" dirty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 			⇒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0000CC"/>
                </a:solidFill>
              </a:rPr>
              <a:t> (</a:t>
            </a:r>
            <a:r>
              <a:rPr lang="en-US" altLang="ko-KR" dirty="0"/>
              <a:t>A B</a:t>
            </a:r>
            <a:r>
              <a:rPr lang="en-US" altLang="ko-KR" dirty="0">
                <a:solidFill>
                  <a:srgbClr val="0000CC"/>
                </a:solidFill>
              </a:rPr>
              <a:t>)*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en-US" altLang="ko-KR" dirty="0"/>
              <a:t>C D</a:t>
            </a:r>
            <a:r>
              <a:rPr lang="en-US" altLang="ko-KR" dirty="0">
                <a:solidFill>
                  <a:srgbClr val="0000CC"/>
                </a:solidFill>
              </a:rPr>
              <a:t>)/ </a:t>
            </a:r>
            <a:r>
              <a:rPr lang="en-US" altLang="ko-KR" dirty="0">
                <a:solidFill>
                  <a:srgbClr val="FF0000"/>
                </a:solidFill>
              </a:rPr>
              <a:t>)-</a:t>
            </a:r>
            <a:r>
              <a:rPr lang="en-US" altLang="ko-KR" dirty="0"/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1400" dirty="0"/>
          </a:p>
          <a:p>
            <a:pPr lvl="2">
              <a:defRPr/>
            </a:pP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en-US" altLang="ko-KR" dirty="0">
                <a:latin typeface="Times New Roman"/>
              </a:rPr>
              <a:t> </a:t>
            </a:r>
            <a:r>
              <a:rPr lang="en-US" altLang="ko-KR" dirty="0"/>
              <a:t> AB*CD/- </a:t>
            </a:r>
            <a:endParaRPr lang="en-US" altLang="ko-KR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>
            <a:off x="3296316" y="4167443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>
            <a:off x="4045616" y="4249993"/>
            <a:ext cx="288925" cy="288925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0 w 182"/>
              <a:gd name="T5" fmla="*/ 0 h 182"/>
              <a:gd name="T6" fmla="*/ 0 60000 65536"/>
              <a:gd name="T7" fmla="*/ 0 60000 65536"/>
              <a:gd name="T8" fmla="*/ 0 60000 65536"/>
              <a:gd name="T9" fmla="*/ 0 w 182"/>
              <a:gd name="T10" fmla="*/ 0 h 182"/>
              <a:gd name="T11" fmla="*/ 182 w 182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182">
                <a:moveTo>
                  <a:pt x="182" y="0"/>
                </a:moveTo>
                <a:cubicBezTo>
                  <a:pt x="151" y="91"/>
                  <a:pt x="121" y="182"/>
                  <a:pt x="91" y="182"/>
                </a:cubicBezTo>
                <a:cubicBezTo>
                  <a:pt x="61" y="182"/>
                  <a:pt x="30" y="91"/>
                  <a:pt x="0" y="0"/>
                </a:cubicBezTo>
              </a:path>
            </a:pathLst>
          </a:custGeom>
          <a:noFill/>
          <a:ln w="19050" cmpd="sng">
            <a:solidFill>
              <a:srgbClr val="0000CC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flipH="1">
            <a:off x="3728116" y="4196018"/>
            <a:ext cx="936625" cy="660400"/>
          </a:xfrm>
          <a:custGeom>
            <a:avLst/>
            <a:gdLst>
              <a:gd name="T0" fmla="*/ 2147483647 w 590"/>
              <a:gd name="T1" fmla="*/ 0 h 416"/>
              <a:gd name="T2" fmla="*/ 2147483647 w 590"/>
              <a:gd name="T3" fmla="*/ 2147483647 h 416"/>
              <a:gd name="T4" fmla="*/ 2147483647 w 590"/>
              <a:gd name="T5" fmla="*/ 2147483647 h 416"/>
              <a:gd name="T6" fmla="*/ 0 w 590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590"/>
              <a:gd name="T13" fmla="*/ 0 h 416"/>
              <a:gd name="T14" fmla="*/ 590 w 590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" h="416">
                <a:moveTo>
                  <a:pt x="590" y="0"/>
                </a:moveTo>
                <a:cubicBezTo>
                  <a:pt x="548" y="129"/>
                  <a:pt x="507" y="258"/>
                  <a:pt x="454" y="318"/>
                </a:cubicBezTo>
                <a:cubicBezTo>
                  <a:pt x="401" y="378"/>
                  <a:pt x="347" y="416"/>
                  <a:pt x="272" y="363"/>
                </a:cubicBezTo>
                <a:cubicBezTo>
                  <a:pt x="197" y="310"/>
                  <a:pt x="98" y="155"/>
                  <a:pt x="0" y="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45150" y="1591725"/>
            <a:ext cx="7489825" cy="1754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수식의 각 연산자에 대해서 우선순위에 따라 괄호를 사용하여 다시 표현한다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각 연산자를 그에 대응하는 오른쪽괄호의 뒤로 이동시킨다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괄호를 제거한다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87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스택을</a:t>
            </a:r>
            <a:r>
              <a:rPr lang="ko-KR" altLang="en-US" dirty="0"/>
              <a:t>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</a:t>
            </a:r>
            <a:r>
              <a:rPr lang="ko-KR" altLang="en-US" dirty="0" err="1"/>
              <a:t>후위표기식으로</a:t>
            </a:r>
            <a:r>
              <a:rPr lang="ko-KR" altLang="en-US" dirty="0"/>
              <a:t> 변환</a:t>
            </a:r>
          </a:p>
          <a:p>
            <a:pPr lvl="1"/>
            <a:r>
              <a:rPr lang="ko-KR" altLang="en-US" dirty="0"/>
              <a:t>변환 방법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16730" y="2284823"/>
            <a:ext cx="7489825" cy="231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118800" bIns="1188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왼쪽괄호를 만나면 무시하고 다음 문자를 읽는다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만나면 </a:t>
            </a:r>
            <a:r>
              <a:rPr lang="ko-K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⑶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⑷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오른쪽괄호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하여 출력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⑸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수식이 끝나면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스택이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공백이 될 때까지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하여 출력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949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((A*B)-(C/D))</a:t>
            </a:r>
          </a:p>
          <a:p>
            <a:endParaRPr lang="ko-KR" altLang="en-US" dirty="0"/>
          </a:p>
        </p:txBody>
      </p:sp>
      <p:pic>
        <p:nvPicPr>
          <p:cNvPr id="5" name="Picture 5" descr="25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1"/>
          <a:stretch>
            <a:fillRect/>
          </a:stretch>
        </p:blipFill>
        <p:spPr bwMode="auto">
          <a:xfrm>
            <a:off x="3573463" y="1275377"/>
            <a:ext cx="3897312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6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2"/>
          <a:stretch>
            <a:fillRect/>
          </a:stretch>
        </p:blipFill>
        <p:spPr bwMode="auto">
          <a:xfrm>
            <a:off x="7714456" y="953955"/>
            <a:ext cx="3624262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16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스택을</a:t>
            </a:r>
            <a:r>
              <a:rPr lang="ko-KR" altLang="en-US" dirty="0"/>
              <a:t> 사용하여 </a:t>
            </a:r>
            <a:r>
              <a:rPr lang="ko-KR" altLang="en-US" dirty="0" err="1"/>
              <a:t>후위표기식을</a:t>
            </a:r>
            <a:r>
              <a:rPr lang="ko-KR" altLang="en-US" dirty="0"/>
              <a:t> 연산</a:t>
            </a:r>
          </a:p>
          <a:p>
            <a:pPr lvl="1"/>
            <a:r>
              <a:rPr lang="ko-KR" altLang="en-US" dirty="0"/>
              <a:t>연산 방법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/>
              <a:t>수식이 끝나고 </a:t>
            </a:r>
            <a:r>
              <a:rPr lang="ko-KR" altLang="en-US" dirty="0" err="1"/>
              <a:t>스택에</a:t>
            </a:r>
            <a:r>
              <a:rPr lang="ko-KR" altLang="en-US" dirty="0"/>
              <a:t> 마지막으로 남아있는 원소는 전체 수식의 연산결과 값이 된다</a:t>
            </a:r>
            <a:r>
              <a:rPr lang="en-US" altLang="ko-KR" dirty="0"/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19969" y="2138978"/>
            <a:ext cx="7489825" cy="1901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118800" bIns="1188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만나면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ko-K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만나면 필요한 만큼의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피연산자를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하여 연산하고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연산결과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다시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⑶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수식이 끝나면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마지막으로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하여 출력한다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8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AB*CD/-</a:t>
            </a:r>
            <a:endParaRPr lang="ko-KR" altLang="en-US" dirty="0"/>
          </a:p>
        </p:txBody>
      </p:sp>
      <p:pic>
        <p:nvPicPr>
          <p:cNvPr id="7" name="그림 7" descr="ch06-22_1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2" y="1836738"/>
            <a:ext cx="77501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810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AB*CD/-</a:t>
            </a:r>
            <a:endParaRPr lang="ko-KR" altLang="en-US" dirty="0"/>
          </a:p>
        </p:txBody>
      </p:sp>
      <p:pic>
        <p:nvPicPr>
          <p:cNvPr id="5" name="그림 5" descr="ch06-22_2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t="1450" r="1099" b="2899"/>
          <a:stretch>
            <a:fillRect/>
          </a:stretch>
        </p:blipFill>
        <p:spPr bwMode="auto">
          <a:xfrm>
            <a:off x="1609725" y="1643931"/>
            <a:ext cx="89725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65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AB*CD/-</a:t>
            </a:r>
            <a:endParaRPr lang="ko-KR" altLang="en-US" dirty="0"/>
          </a:p>
        </p:txBody>
      </p:sp>
      <p:pic>
        <p:nvPicPr>
          <p:cNvPr id="6" name="그림 3" descr="ch06-22_3-3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2740" r="2403" b="2740"/>
          <a:stretch>
            <a:fillRect/>
          </a:stretch>
        </p:blipFill>
        <p:spPr bwMode="auto">
          <a:xfrm>
            <a:off x="1693068" y="1624396"/>
            <a:ext cx="8805863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스택</a:t>
            </a:r>
            <a:r>
              <a:rPr lang="en-US" altLang="ko-KR" sz="3600" dirty="0" smtClean="0"/>
              <a:t>(stack)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후입선출</a:t>
            </a:r>
            <a:r>
              <a:rPr lang="ko-KR" altLang="en-US" dirty="0"/>
              <a:t> 구조의 예</a:t>
            </a:r>
            <a:r>
              <a:rPr lang="en-US" altLang="ko-KR" dirty="0"/>
              <a:t>2  : </a:t>
            </a:r>
            <a:r>
              <a:rPr lang="ko-KR" altLang="en-US" dirty="0"/>
              <a:t>슈퍼맨의 옷 갈아입기</a:t>
            </a:r>
          </a:p>
          <a:p>
            <a:pPr lvl="1"/>
            <a:r>
              <a:rPr lang="ko-KR" altLang="en-US" dirty="0" err="1"/>
              <a:t>수퍼맨이</a:t>
            </a:r>
            <a:r>
              <a:rPr lang="ko-KR" altLang="en-US" dirty="0"/>
              <a:t> 옷을 벗는 순서 </a:t>
            </a:r>
          </a:p>
          <a:p>
            <a:pPr lvl="2"/>
            <a:r>
              <a:rPr lang="ko-KR" altLang="en-US" dirty="0"/>
              <a:t>①장화 → ②망토 → ③</a:t>
            </a:r>
            <a:r>
              <a:rPr lang="ko-KR" altLang="en-US" dirty="0" err="1"/>
              <a:t>빨간팬츠</a:t>
            </a:r>
            <a:r>
              <a:rPr lang="ko-KR" altLang="en-US" dirty="0"/>
              <a:t> → ④</a:t>
            </a:r>
            <a:r>
              <a:rPr lang="ko-KR" altLang="en-US" dirty="0" err="1"/>
              <a:t>파란옷</a:t>
            </a:r>
            <a:endParaRPr lang="ko-KR" altLang="en-US" dirty="0"/>
          </a:p>
          <a:p>
            <a:pPr lvl="1"/>
            <a:r>
              <a:rPr lang="ko-KR" altLang="en-US" dirty="0"/>
              <a:t>슈퍼맨이 옷을 입는 순서 </a:t>
            </a:r>
          </a:p>
          <a:p>
            <a:pPr lvl="2"/>
            <a:r>
              <a:rPr lang="ko-KR" altLang="en-US" dirty="0"/>
              <a:t>④</a:t>
            </a:r>
            <a:r>
              <a:rPr lang="ko-KR" altLang="en-US" dirty="0" err="1"/>
              <a:t>파란옷</a:t>
            </a:r>
            <a:r>
              <a:rPr lang="ko-KR" altLang="en-US" dirty="0"/>
              <a:t> → ③</a:t>
            </a:r>
            <a:r>
              <a:rPr lang="ko-KR" altLang="en-US" dirty="0" err="1"/>
              <a:t>빨간팬츠</a:t>
            </a:r>
            <a:r>
              <a:rPr lang="ko-KR" altLang="en-US" dirty="0"/>
              <a:t> → ②망토 → ①장화</a:t>
            </a:r>
          </a:p>
        </p:txBody>
      </p:sp>
      <p:pic>
        <p:nvPicPr>
          <p:cNvPr id="5" name="그림 5" descr="ch06-04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05" y="3473281"/>
            <a:ext cx="5805589" cy="322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스택</a:t>
            </a:r>
            <a:r>
              <a:rPr lang="en-US" altLang="ko-KR" dirty="0"/>
              <a:t>(stack) – </a:t>
            </a:r>
            <a:r>
              <a:rPr lang="ko-KR" altLang="en-US" dirty="0"/>
              <a:t>응용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/>
              <a:t>실행 결과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5" descr="ch06-예제6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85" y="2783805"/>
            <a:ext cx="7637462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2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스택</a:t>
            </a:r>
            <a:r>
              <a:rPr lang="en-US" altLang="ko-KR" sz="3600" dirty="0" smtClean="0"/>
              <a:t>(stack)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연산</a:t>
            </a:r>
          </a:p>
          <a:p>
            <a:pPr lvl="1"/>
            <a:r>
              <a:rPr lang="ko-KR" altLang="en-US" dirty="0" err="1"/>
              <a:t>스택에서의</a:t>
            </a:r>
            <a:r>
              <a:rPr lang="ko-KR" altLang="en-US" dirty="0"/>
              <a:t> 삽입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push</a:t>
            </a:r>
          </a:p>
          <a:p>
            <a:pPr lvl="1"/>
            <a:r>
              <a:rPr lang="ko-KR" altLang="en-US" dirty="0" err="1"/>
              <a:t>스택에서의</a:t>
            </a:r>
            <a:r>
              <a:rPr lang="ko-KR" altLang="en-US" dirty="0"/>
              <a:t> 삭제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pop</a:t>
            </a:r>
          </a:p>
          <a:p>
            <a:endParaRPr lang="ko-KR" altLang="en-US" dirty="0"/>
          </a:p>
        </p:txBody>
      </p:sp>
      <p:pic>
        <p:nvPicPr>
          <p:cNvPr id="6" name="그림 5" descr="ch06-05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59" y="2815762"/>
            <a:ext cx="6242548" cy="357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6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스택</a:t>
            </a:r>
            <a:r>
              <a:rPr lang="en-US" altLang="ko-KR" sz="3600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3300FF"/>
                </a:solidFill>
                <a:latin typeface="+mn-ea"/>
              </a:rPr>
              <a:t>스택</a:t>
            </a:r>
            <a:r>
              <a:rPr lang="en-US" altLang="ko-KR" b="1" dirty="0" smtClean="0">
                <a:solidFill>
                  <a:srgbClr val="3300FF"/>
                </a:solidFill>
                <a:latin typeface="+mn-ea"/>
              </a:rPr>
              <a:t>(Stack)</a:t>
            </a: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의 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연산</a:t>
            </a:r>
          </a:p>
          <a:p>
            <a:pPr lvl="1"/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에서의 </a:t>
            </a:r>
            <a:r>
              <a:rPr lang="ko-KR" altLang="en-US" dirty="0"/>
              <a:t>삽입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push</a:t>
            </a:r>
          </a:p>
          <a:p>
            <a:pPr lvl="1"/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에서의 </a:t>
            </a:r>
            <a:r>
              <a:rPr lang="ko-KR" altLang="en-US" dirty="0"/>
              <a:t>삭제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pop</a:t>
            </a:r>
            <a:endParaRPr lang="ko-KR" altLang="en-US" dirty="0"/>
          </a:p>
          <a:p>
            <a:pPr lvl="1"/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피크 연산 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0000CC"/>
                </a:solidFill>
              </a:rPr>
              <a:t>peak</a:t>
            </a:r>
            <a:endParaRPr lang="ko-KR" altLang="en-US" dirty="0">
              <a:solidFill>
                <a:srgbClr val="0000CC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32332"/>
              </p:ext>
            </p:extLst>
          </p:nvPr>
        </p:nvGraphicFramePr>
        <p:xfrm>
          <a:off x="2416969" y="4047649"/>
          <a:ext cx="2044700" cy="1661584"/>
        </p:xfrm>
        <a:graphic>
          <a:graphicData uri="http://schemas.openxmlformats.org/drawingml/2006/table">
            <a:tbl>
              <a:tblPr firstRow="1" bandRow="1"/>
              <a:tblGrid>
                <a:gridCol w="2044700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6117" y="2967788"/>
            <a:ext cx="7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Push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위로 굽은 화살표 15"/>
          <p:cNvSpPr/>
          <p:nvPr/>
        </p:nvSpPr>
        <p:spPr bwMode="auto">
          <a:xfrm rot="10800000">
            <a:off x="3290887" y="3337120"/>
            <a:ext cx="638175" cy="600075"/>
          </a:xfrm>
          <a:prstGeom prst="bentUpArrow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18020"/>
              </p:ext>
            </p:extLst>
          </p:nvPr>
        </p:nvGraphicFramePr>
        <p:xfrm>
          <a:off x="7398544" y="4047649"/>
          <a:ext cx="2044700" cy="1661584"/>
        </p:xfrm>
        <a:graphic>
          <a:graphicData uri="http://schemas.openxmlformats.org/drawingml/2006/table">
            <a:tbl>
              <a:tblPr firstRow="1" bandRow="1"/>
              <a:tblGrid>
                <a:gridCol w="2044700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60506" y="2981687"/>
            <a:ext cx="7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Pop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위로 굽은 화살표 18"/>
          <p:cNvSpPr/>
          <p:nvPr/>
        </p:nvSpPr>
        <p:spPr bwMode="auto">
          <a:xfrm rot="16200000">
            <a:off x="7843837" y="3341494"/>
            <a:ext cx="638175" cy="600075"/>
          </a:xfrm>
          <a:prstGeom prst="bentUpArrow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1" y="3267825"/>
            <a:ext cx="7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Data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3742" y="3267825"/>
            <a:ext cx="7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Data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2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스택</a:t>
            </a:r>
            <a:r>
              <a:rPr lang="en-US" altLang="ko-KR" sz="3600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스택에서의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 원소 삽입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삭제 과정</a:t>
            </a:r>
          </a:p>
          <a:p>
            <a:pPr lvl="1"/>
            <a:r>
              <a:rPr lang="ko-KR" altLang="en-US" dirty="0"/>
              <a:t>공백 </a:t>
            </a:r>
            <a:r>
              <a:rPr lang="ko-KR" altLang="en-US" dirty="0" err="1"/>
              <a:t>스택에</a:t>
            </a:r>
            <a:r>
              <a:rPr lang="ko-KR" altLang="en-US" dirty="0"/>
              <a:t> 원소 </a:t>
            </a:r>
            <a:r>
              <a:rPr lang="en-US" altLang="ko-KR" dirty="0"/>
              <a:t>A, B, C</a:t>
            </a:r>
            <a:r>
              <a:rPr lang="ko-KR" altLang="en-US" dirty="0"/>
              <a:t>를 순서대로 삽입하고 한번 삭제하는 연산과정 동안의 </a:t>
            </a:r>
            <a:r>
              <a:rPr lang="ko-KR" altLang="en-US" dirty="0" err="1"/>
              <a:t>스택</a:t>
            </a:r>
            <a:r>
              <a:rPr lang="ko-KR" altLang="en-US" dirty="0"/>
              <a:t> 변화</a:t>
            </a:r>
          </a:p>
          <a:p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37079"/>
              </p:ext>
            </p:extLst>
          </p:nvPr>
        </p:nvGraphicFramePr>
        <p:xfrm>
          <a:off x="1283494" y="2986616"/>
          <a:ext cx="1212056" cy="1661584"/>
        </p:xfrm>
        <a:graphic>
          <a:graphicData uri="http://schemas.openxmlformats.org/drawingml/2006/table">
            <a:tbl>
              <a:tblPr firstRow="1" bandRow="1"/>
              <a:tblGrid>
                <a:gridCol w="1212056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1570"/>
              </p:ext>
            </p:extLst>
          </p:nvPr>
        </p:nvGraphicFramePr>
        <p:xfrm>
          <a:off x="3398044" y="2986616"/>
          <a:ext cx="1212056" cy="1661584"/>
        </p:xfrm>
        <a:graphic>
          <a:graphicData uri="http://schemas.openxmlformats.org/drawingml/2006/table">
            <a:tbl>
              <a:tblPr firstRow="1" bandRow="1"/>
              <a:tblGrid>
                <a:gridCol w="1212056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5607"/>
              </p:ext>
            </p:extLst>
          </p:nvPr>
        </p:nvGraphicFramePr>
        <p:xfrm>
          <a:off x="5512594" y="2986616"/>
          <a:ext cx="1212056" cy="1661584"/>
        </p:xfrm>
        <a:graphic>
          <a:graphicData uri="http://schemas.openxmlformats.org/drawingml/2006/table">
            <a:tbl>
              <a:tblPr firstRow="1" bandRow="1"/>
              <a:tblGrid>
                <a:gridCol w="1212056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3780"/>
              </p:ext>
            </p:extLst>
          </p:nvPr>
        </p:nvGraphicFramePr>
        <p:xfrm>
          <a:off x="7627144" y="2986616"/>
          <a:ext cx="1212056" cy="1661584"/>
        </p:xfrm>
        <a:graphic>
          <a:graphicData uri="http://schemas.openxmlformats.org/drawingml/2006/table">
            <a:tbl>
              <a:tblPr firstRow="1" bandRow="1"/>
              <a:tblGrid>
                <a:gridCol w="1212056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71976"/>
              </p:ext>
            </p:extLst>
          </p:nvPr>
        </p:nvGraphicFramePr>
        <p:xfrm>
          <a:off x="9741694" y="2986616"/>
          <a:ext cx="1212056" cy="1661584"/>
        </p:xfrm>
        <a:graphic>
          <a:graphicData uri="http://schemas.openxmlformats.org/drawingml/2006/table">
            <a:tbl>
              <a:tblPr firstRow="1" bandRow="1"/>
              <a:tblGrid>
                <a:gridCol w="1212056"/>
              </a:tblGrid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  <a:tr h="4153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6D92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314450" y="4676775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0000"/>
                </a:solidFill>
                <a:latin typeface="Arial"/>
              </a:rPr>
              <a:t>공백스택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2638425" y="3619500"/>
            <a:ext cx="485775" cy="0"/>
          </a:xfrm>
          <a:prstGeom prst="straightConnector1">
            <a:avLst/>
          </a:prstGeom>
          <a:solidFill>
            <a:srgbClr val="1C4C74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4772025" y="3619500"/>
            <a:ext cx="485775" cy="0"/>
          </a:xfrm>
          <a:prstGeom prst="straightConnector1">
            <a:avLst/>
          </a:prstGeom>
          <a:solidFill>
            <a:srgbClr val="1C4C74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6905625" y="3619500"/>
            <a:ext cx="485775" cy="0"/>
          </a:xfrm>
          <a:prstGeom prst="straightConnector1">
            <a:avLst/>
          </a:prstGeom>
          <a:solidFill>
            <a:srgbClr val="1C4C74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9039225" y="3619500"/>
            <a:ext cx="485775" cy="0"/>
          </a:xfrm>
          <a:prstGeom prst="straightConnector1">
            <a:avLst/>
          </a:prstGeom>
          <a:solidFill>
            <a:srgbClr val="1C4C74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505073" y="3707853"/>
            <a:ext cx="86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A</a:t>
            </a:r>
            <a:r>
              <a:rPr lang="ko-KR" altLang="en-US" sz="1400" dirty="0" smtClean="0">
                <a:solidFill>
                  <a:srgbClr val="000000"/>
                </a:solidFill>
                <a:latin typeface="Arial"/>
              </a:rPr>
              <a:t>삽입</a:t>
            </a:r>
            <a:endParaRPr lang="en-US" altLang="ko-KR" sz="1400" dirty="0" smtClean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(Push A)</a:t>
            </a:r>
            <a:endParaRPr lang="ko-KR" alt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10098" y="3711629"/>
            <a:ext cx="86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B</a:t>
            </a:r>
            <a:r>
              <a:rPr lang="ko-KR" altLang="en-US" sz="1400" dirty="0" smtClean="0">
                <a:solidFill>
                  <a:srgbClr val="000000"/>
                </a:solidFill>
                <a:latin typeface="Arial"/>
              </a:rPr>
              <a:t>삽입</a:t>
            </a:r>
            <a:endParaRPr lang="en-US" altLang="ko-KR" sz="1400" dirty="0" smtClean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(Push B)</a:t>
            </a:r>
            <a:endParaRPr lang="ko-KR" alt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15123" y="3711629"/>
            <a:ext cx="86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/>
              </a:rPr>
              <a:t>C</a:t>
            </a:r>
            <a:r>
              <a:rPr lang="ko-KR" altLang="en-US" sz="1400" dirty="0" smtClean="0">
                <a:solidFill>
                  <a:srgbClr val="000000"/>
                </a:solidFill>
                <a:latin typeface="Arial"/>
              </a:rPr>
              <a:t>삽입</a:t>
            </a:r>
            <a:endParaRPr lang="en-US" altLang="ko-KR" sz="1400" dirty="0" smtClean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(Push C)</a:t>
            </a:r>
            <a:endParaRPr lang="ko-KR" alt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0148" y="3711629"/>
            <a:ext cx="86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rial"/>
              </a:rPr>
              <a:t>삭제</a:t>
            </a:r>
            <a:endParaRPr lang="en-US" altLang="ko-KR" sz="1400" dirty="0" smtClean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rial"/>
              </a:rPr>
              <a:t>(Pop)</a:t>
            </a:r>
            <a:endParaRPr lang="ko-KR" altLang="en-US" sz="1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스택</a:t>
            </a:r>
            <a:r>
              <a:rPr lang="en-US" altLang="ko-KR" sz="3600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8126" y="1775281"/>
            <a:ext cx="11715750" cy="373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ADT  Stack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  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 이상의 원소를 가진 유한 순서 리스트 </a:t>
            </a:r>
          </a:p>
          <a:p>
            <a:pPr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 연산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       S ∈ Stack;  item ∈ Element; </a:t>
            </a: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      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createStack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(S)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create an empty stack S; </a:t>
            </a:r>
            <a:r>
              <a:rPr lang="en-US" altLang="ko-KR" sz="1600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공백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를 생성하는 연산 </a:t>
            </a:r>
            <a:endParaRPr lang="en-US" altLang="ko-KR" sz="1600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     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push(S, item)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insert item onto the top of Stack S; </a:t>
            </a:r>
            <a:r>
              <a:rPr lang="en-US" altLang="ko-KR" sz="1600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item(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원소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을 삽입하는 연산 </a:t>
            </a:r>
            <a:endParaRPr lang="en-US" altLang="ko-KR" sz="1600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      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(S)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(S is empty)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then  return  true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//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가 공백인지 아닌지를 확인하는 연산 </a:t>
            </a:r>
            <a:endParaRPr lang="en-US" altLang="ko-KR" sz="1600" dirty="0">
              <a:solidFill>
                <a:srgbClr val="000066"/>
              </a:solidFill>
              <a:latin typeface="맑은 고딕" pitchFamily="50" charset="-127"/>
            </a:endParaRPr>
          </a:p>
          <a:p>
            <a:pPr>
              <a:defRPr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                           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else  return  false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>
              <a:defRPr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    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pop(S)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(S))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then return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en-US" altLang="ko-KR" sz="1600" dirty="0" smtClean="0">
                <a:solidFill>
                  <a:srgbClr val="000066"/>
                </a:solidFill>
                <a:latin typeface="맑은 고딕" pitchFamily="50" charset="-127"/>
              </a:rPr>
              <a:t>//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의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top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에 있는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item(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원소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을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에서 삭제하고 반환하는 연산</a:t>
            </a:r>
            <a:endParaRPr lang="en-US" altLang="ko-KR" sz="1600" dirty="0">
              <a:solidFill>
                <a:srgbClr val="000066"/>
              </a:solidFill>
              <a:latin typeface="맑은 고딕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                    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else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{ </a:t>
            </a:r>
            <a:r>
              <a:rPr lang="en-US" altLang="ko-KR" sz="1600" u="sng" dirty="0">
                <a:latin typeface="맑은 고딕" pitchFamily="50" charset="-127"/>
                <a:ea typeface="맑은 고딕" pitchFamily="50" charset="-127"/>
              </a:rPr>
              <a:t>delete and </a:t>
            </a:r>
            <a:r>
              <a:rPr lang="en-US" altLang="ko-KR" sz="1600" b="1" u="sng" dirty="0">
                <a:latin typeface="맑은 고딕" pitchFamily="50" charset="-127"/>
                <a:ea typeface="맑은 고딕" pitchFamily="50" charset="-127"/>
              </a:rPr>
              <a:t>return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the top item of Stack  S}; </a:t>
            </a:r>
          </a:p>
          <a:p>
            <a:pPr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delete(S)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(S))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then return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error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//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의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top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에 있는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item(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원소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을 삭제하는 연산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                      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else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delete the top item of Stack S; </a:t>
            </a:r>
          </a:p>
          <a:p>
            <a:pPr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         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peek(S)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::=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(S))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then return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error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// </a:t>
            </a:r>
            <a:r>
              <a:rPr lang="ko-KR" altLang="en-US" sz="1600" dirty="0" err="1">
                <a:solidFill>
                  <a:srgbClr val="000066"/>
                </a:solidFill>
                <a:latin typeface="맑은 고딕" pitchFamily="50" charset="-127"/>
              </a:rPr>
              <a:t>스택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S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의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top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에 있는 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item(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원소</a:t>
            </a:r>
            <a:r>
              <a:rPr lang="en-US" altLang="ko-KR" sz="1600" dirty="0">
                <a:solidFill>
                  <a:srgbClr val="000066"/>
                </a:solidFill>
                <a:latin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000066"/>
                </a:solidFill>
                <a:latin typeface="맑은 고딕" pitchFamily="50" charset="-127"/>
              </a:rPr>
              <a:t>을 반환하는 연산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                       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else  return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  (the top item of  the Stack S); </a:t>
            </a:r>
          </a:p>
          <a:p>
            <a:pPr>
              <a:defRPr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End  Stack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스택</a:t>
            </a:r>
            <a:r>
              <a:rPr lang="en-US" altLang="ko-KR" sz="3600" dirty="0"/>
              <a:t>(stack)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자료구조를 이용한 </a:t>
            </a:r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스택의</a:t>
            </a: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 구현</a:t>
            </a:r>
          </a:p>
          <a:p>
            <a:pPr lvl="1"/>
            <a:r>
              <a:rPr lang="ko-KR" altLang="en-US" dirty="0"/>
              <a:t>자료구조인 배열을 이용하여 구현</a:t>
            </a:r>
          </a:p>
          <a:p>
            <a:pPr lvl="2"/>
            <a:r>
              <a:rPr lang="ko-KR" altLang="en-US" dirty="0" err="1"/>
              <a:t>스택의</a:t>
            </a:r>
            <a:r>
              <a:rPr lang="ko-KR" altLang="en-US" dirty="0"/>
              <a:t> 크기 </a:t>
            </a:r>
            <a:r>
              <a:rPr lang="en-US" altLang="ko-KR" dirty="0"/>
              <a:t>: </a:t>
            </a:r>
            <a:r>
              <a:rPr lang="ko-KR" altLang="en-US" dirty="0"/>
              <a:t>배열의 크기</a:t>
            </a:r>
          </a:p>
          <a:p>
            <a:pPr lvl="2">
              <a:lnSpc>
                <a:spcPct val="80000"/>
              </a:lnSpc>
            </a:pPr>
            <a:r>
              <a:rPr lang="ko-KR" altLang="en-US" dirty="0" err="1"/>
              <a:t>스택에</a:t>
            </a:r>
            <a:r>
              <a:rPr lang="ko-KR" altLang="en-US" dirty="0"/>
              <a:t> 저장된 원소의 순서 </a:t>
            </a:r>
            <a:r>
              <a:rPr lang="en-US" altLang="ko-KR" dirty="0"/>
              <a:t>: </a:t>
            </a:r>
            <a:r>
              <a:rPr lang="ko-KR" altLang="en-US" dirty="0"/>
              <a:t>배열 원소의 인덱스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첫번째</a:t>
            </a:r>
            <a:r>
              <a:rPr lang="ko-KR" altLang="en-US" dirty="0"/>
              <a:t> 원소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/>
              <a:t>인덱스 </a:t>
            </a:r>
            <a:r>
              <a:rPr lang="en-US" altLang="ko-KR" dirty="0"/>
              <a:t>n-1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원소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변수 </a:t>
            </a:r>
            <a:r>
              <a:rPr lang="en-US" altLang="ko-KR" dirty="0"/>
              <a:t>top : </a:t>
            </a:r>
            <a:r>
              <a:rPr lang="ko-KR" altLang="en-US" dirty="0" err="1"/>
              <a:t>스택에</a:t>
            </a:r>
            <a:r>
              <a:rPr lang="ko-KR" altLang="en-US" dirty="0"/>
              <a:t> 저장된 마지막 원소에 대한 인덱스 저장</a:t>
            </a:r>
          </a:p>
          <a:p>
            <a:pPr lvl="3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공백 상태 </a:t>
            </a:r>
            <a:r>
              <a:rPr lang="en-US" altLang="ko-KR" dirty="0"/>
              <a:t>: top = -1 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dirty="0"/>
              <a:t>포화 상태 </a:t>
            </a:r>
            <a:r>
              <a:rPr lang="en-US" altLang="ko-KR" dirty="0"/>
              <a:t>: top = n-1</a:t>
            </a:r>
          </a:p>
          <a:p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6745"/>
              </p:ext>
            </p:extLst>
          </p:nvPr>
        </p:nvGraphicFramePr>
        <p:xfrm>
          <a:off x="2860209" y="4403543"/>
          <a:ext cx="1333500" cy="2275206"/>
        </p:xfrm>
        <a:graphic>
          <a:graphicData uri="http://schemas.openxmlformats.org/drawingml/2006/table">
            <a:tbl>
              <a:tblPr firstRow="1" bandRow="1"/>
              <a:tblGrid>
                <a:gridCol w="1333500"/>
              </a:tblGrid>
              <a:tr h="372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2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번째 원소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4F0"/>
                    </a:solidFill>
                  </a:tcPr>
                </a:tc>
              </a:tr>
              <a:tr h="372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4F0"/>
                    </a:solidFill>
                  </a:tcPr>
                </a:tc>
              </a:tr>
              <a:tr h="372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번째 원소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4F0"/>
                    </a:solidFill>
                  </a:tcPr>
                </a:tc>
              </a:tr>
              <a:tr h="372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 번째 원소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E4F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860084" y="5060222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Stack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41223"/>
              </p:ext>
            </p:extLst>
          </p:nvPr>
        </p:nvGraphicFramePr>
        <p:xfrm>
          <a:off x="5127157" y="5126897"/>
          <a:ext cx="5000628" cy="370840"/>
        </p:xfrm>
        <a:graphic>
          <a:graphicData uri="http://schemas.openxmlformats.org/drawingml/2006/table">
            <a:tbl>
              <a:tblPr firstRow="1" bandRow="1"/>
              <a:tblGrid>
                <a:gridCol w="1250157"/>
                <a:gridCol w="1250157"/>
                <a:gridCol w="1250157"/>
                <a:gridCol w="1250157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첫 번째 원소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두 번째 원소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...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n </a:t>
                      </a:r>
                      <a:r>
                        <a:rPr lang="ko-KR" altLang="en-US" sz="1400" dirty="0" smtClean="0"/>
                        <a:t>번째 원소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498509" y="5174522"/>
            <a:ext cx="457200" cy="255032"/>
          </a:xfrm>
          <a:prstGeom prst="rightArrow">
            <a:avLst/>
          </a:prstGeom>
          <a:solidFill>
            <a:srgbClr val="1C4C7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5296" y="4728990"/>
            <a:ext cx="5238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[0]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6246" y="4728990"/>
            <a:ext cx="5238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[1]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67196" y="4728990"/>
            <a:ext cx="5238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...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8133" y="4728990"/>
            <a:ext cx="7239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Arial"/>
              </a:rPr>
              <a:t>[n-1]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4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3205</TotalTime>
  <Words>1453</Words>
  <Application>Microsoft Office PowerPoint</Application>
  <PresentationFormat>와이드스크린</PresentationFormat>
  <Paragraphs>283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Times New Roman</vt:lpstr>
      <vt:lpstr>Wingdings</vt:lpstr>
      <vt:lpstr>테마2</vt:lpstr>
      <vt:lpstr>PowerPoint 프레젠테이션</vt:lpstr>
      <vt:lpstr>스택(stack) </vt:lpstr>
      <vt:lpstr>스택(stack) </vt:lpstr>
      <vt:lpstr>스택(stack) </vt:lpstr>
      <vt:lpstr>스택(stack) </vt:lpstr>
      <vt:lpstr>스택(stack)</vt:lpstr>
      <vt:lpstr>스택(stack)</vt:lpstr>
      <vt:lpstr>스택(stack)</vt:lpstr>
      <vt:lpstr>스택(stack)</vt:lpstr>
      <vt:lpstr>스택(stack)</vt:lpstr>
      <vt:lpstr>스택(stack)</vt:lpstr>
      <vt:lpstr>스택(stack)</vt:lpstr>
      <vt:lpstr>스택(stack) </vt:lpstr>
      <vt:lpstr>스택(stack)</vt:lpstr>
      <vt:lpstr>스택(stack)</vt:lpstr>
      <vt:lpstr>스택(stack)</vt:lpstr>
      <vt:lpstr>스택(stack)</vt:lpstr>
      <vt:lpstr>스택(stack) – 응용 1</vt:lpstr>
      <vt:lpstr>스택(stack) – 응용 1</vt:lpstr>
      <vt:lpstr>스택(stack) – 응용 2</vt:lpstr>
      <vt:lpstr>스택(stack) – 응용 2</vt:lpstr>
      <vt:lpstr>스택(stack) – 응용 2</vt:lpstr>
      <vt:lpstr>스택(stack) – 응용 2</vt:lpstr>
      <vt:lpstr>스택(stack) – 응용 2</vt:lpstr>
      <vt:lpstr>스택(stack) – 응용 3</vt:lpstr>
      <vt:lpstr>스택(stack) – 응용 3</vt:lpstr>
      <vt:lpstr>스택(stack) – 응용 3</vt:lpstr>
      <vt:lpstr>스택(stack) – 응용 3</vt:lpstr>
      <vt:lpstr>스택(stack) – 응용 3</vt:lpstr>
      <vt:lpstr>스택(stack) – 응용 3</vt:lpstr>
      <vt:lpstr>스택(stack) – 응용 4</vt:lpstr>
      <vt:lpstr>스택(stack) – 응용 4</vt:lpstr>
      <vt:lpstr>스택(stack) – 응용 4</vt:lpstr>
      <vt:lpstr>스택(stack) – 응용 4</vt:lpstr>
      <vt:lpstr>스택(stack) – 응용 4</vt:lpstr>
      <vt:lpstr>스택(stack) – 응용 5</vt:lpstr>
      <vt:lpstr>스택(stack) – 응용 5</vt:lpstr>
      <vt:lpstr>스택(stack) – 응용 5</vt:lpstr>
      <vt:lpstr>스택(stack) – 응용 5</vt:lpstr>
      <vt:lpstr>스택(stack) – 응용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NamChoonSung</cp:lastModifiedBy>
  <cp:revision>82</cp:revision>
  <dcterms:created xsi:type="dcterms:W3CDTF">2015-05-04T07:05:59Z</dcterms:created>
  <dcterms:modified xsi:type="dcterms:W3CDTF">2016-04-07T04:11:57Z</dcterms:modified>
</cp:coreProperties>
</file>