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66" r:id="rId3"/>
    <p:sldId id="267" r:id="rId4"/>
    <p:sldId id="268" r:id="rId5"/>
    <p:sldId id="272" r:id="rId6"/>
    <p:sldId id="269" r:id="rId7"/>
    <p:sldId id="270" r:id="rId8"/>
    <p:sldId id="271" r:id="rId9"/>
    <p:sldId id="296" r:id="rId10"/>
    <p:sldId id="273" r:id="rId11"/>
    <p:sldId id="274" r:id="rId12"/>
    <p:sldId id="275" r:id="rId13"/>
    <p:sldId id="276" r:id="rId14"/>
    <p:sldId id="297" r:id="rId15"/>
    <p:sldId id="277" r:id="rId16"/>
    <p:sldId id="278" r:id="rId17"/>
    <p:sldId id="279" r:id="rId18"/>
    <p:sldId id="298" r:id="rId19"/>
    <p:sldId id="299" r:id="rId20"/>
    <p:sldId id="300" r:id="rId21"/>
    <p:sldId id="301" r:id="rId22"/>
    <p:sldId id="280" r:id="rId23"/>
    <p:sldId id="281" r:id="rId24"/>
    <p:sldId id="302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303" r:id="rId34"/>
    <p:sldId id="290" r:id="rId35"/>
    <p:sldId id="305" r:id="rId36"/>
    <p:sldId id="306" r:id="rId37"/>
    <p:sldId id="291" r:id="rId38"/>
    <p:sldId id="292" r:id="rId39"/>
    <p:sldId id="293" r:id="rId40"/>
    <p:sldId id="307" r:id="rId41"/>
    <p:sldId id="294" r:id="rId42"/>
    <p:sldId id="295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6" autoAdjust="0"/>
    <p:restoredTop sz="94660"/>
  </p:normalViewPr>
  <p:slideViewPr>
    <p:cSldViewPr snapToGrid="0">
      <p:cViewPr varScale="1">
        <p:scale>
          <a:sx n="47" d="100"/>
          <a:sy n="47" d="100"/>
        </p:scale>
        <p:origin x="7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4862D-0FB2-4248-A1CF-3AF4C3692001}" type="datetimeFigureOut">
              <a:rPr lang="ko-KR" altLang="en-US" smtClean="0"/>
              <a:t>2016-04-14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497B0-D00C-4208-98E1-B0AC8F60A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313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7376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6069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870C-23CF-41C6-BEF2-2EB2FB787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503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E23-059E-41BA-8414-6959ACF4935A}" type="datetimeFigureOut">
              <a:rPr lang="ko-KR" altLang="en-US" smtClean="0"/>
              <a:t>2016-04-14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870C-23CF-41C6-BEF2-2EB2FB787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85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E23-059E-41BA-8414-6959ACF4935A}" type="datetimeFigureOut">
              <a:rPr lang="ko-KR" altLang="en-US" smtClean="0"/>
              <a:t>2016-04-14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870C-23CF-41C6-BEF2-2EB2FB787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7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E23-059E-41BA-8414-6959ACF4935A}" type="datetimeFigureOut">
              <a:rPr lang="ko-KR" altLang="en-US" smtClean="0"/>
              <a:t>2016-04-14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870C-23CF-41C6-BEF2-2EB2FB787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21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E23-059E-41BA-8414-6959ACF4935A}" type="datetimeFigureOut">
              <a:rPr lang="ko-KR" altLang="en-US" smtClean="0"/>
              <a:t>2016-04-14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870C-23CF-41C6-BEF2-2EB2FB787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30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E23-059E-41BA-8414-6959ACF4935A}" type="datetimeFigureOut">
              <a:rPr lang="ko-KR" altLang="en-US" smtClean="0"/>
              <a:t>2016-04-14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870C-23CF-41C6-BEF2-2EB2FB787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98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E23-059E-41BA-8414-6959ACF4935A}" type="datetimeFigureOut">
              <a:rPr lang="ko-KR" altLang="en-US" smtClean="0"/>
              <a:t>2016-04-14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870C-23CF-41C6-BEF2-2EB2FB787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66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E23-059E-41BA-8414-6959ACF4935A}" type="datetimeFigureOut">
              <a:rPr lang="ko-KR" altLang="en-US" smtClean="0"/>
              <a:t>2016-04-14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870C-23CF-41C6-BEF2-2EB2FB787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734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E23-059E-41BA-8414-6959ACF4935A}" type="datetimeFigureOut">
              <a:rPr lang="ko-KR" altLang="en-US" smtClean="0"/>
              <a:t>2016-04-14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870C-23CF-41C6-BEF2-2EB2FB787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68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E23-059E-41BA-8414-6959ACF4935A}" type="datetimeFigureOut">
              <a:rPr lang="ko-KR" altLang="en-US" smtClean="0"/>
              <a:t>2016-04-14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870C-23CF-41C6-BEF2-2EB2FB787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65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E23-059E-41BA-8414-6959ACF4935A}" type="datetimeFigureOut">
              <a:rPr lang="ko-KR" altLang="en-US" smtClean="0"/>
              <a:t>2016-04-14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870C-23CF-41C6-BEF2-2EB2FB787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27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116632"/>
            <a:ext cx="109728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052736"/>
            <a:ext cx="10972800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E2E23-059E-41BA-8414-6959ACF4935A}" type="datetimeFigureOut">
              <a:rPr lang="ko-KR" altLang="en-US" smtClean="0"/>
              <a:t>2016-04-14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B870C-23CF-41C6-BEF2-2EB2FB787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3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 txBox="1">
            <a:spLocks/>
          </p:cNvSpPr>
          <p:nvPr/>
        </p:nvSpPr>
        <p:spPr>
          <a:xfrm>
            <a:off x="1533939" y="1626704"/>
            <a:ext cx="89154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데이터구조와 알고리즘</a:t>
            </a:r>
            <a:endParaRPr lang="en-US" altLang="ko-KR" sz="4000" dirty="0" smtClean="0"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</a:pPr>
            <a:r>
              <a:rPr lang="en-US" altLang="ko-KR" sz="4000" dirty="0" smtClean="0">
                <a:latin typeface="Times New Roman" pitchFamily="18" charset="0"/>
                <a:cs typeface="Times New Roman" pitchFamily="18" charset="0"/>
              </a:rPr>
              <a:t>(Queue</a:t>
            </a:r>
            <a:r>
              <a:rPr lang="en-US" altLang="ko-KR" sz="4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4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1724439" y="3743739"/>
            <a:ext cx="8534400" cy="1752600"/>
          </a:xfrm>
        </p:spPr>
        <p:txBody>
          <a:bodyPr/>
          <a:lstStyle/>
          <a:p>
            <a:r>
              <a:rPr lang="ko-KR" altLang="en-US" dirty="0" smtClean="0"/>
              <a:t>남춘성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336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 dirty="0"/>
              <a:t>공백 큐 검사 알고리즘과 포화상태 검사 알고리즘</a:t>
            </a:r>
          </a:p>
          <a:p>
            <a:pPr lvl="2">
              <a:defRPr/>
            </a:pPr>
            <a:r>
              <a:rPr lang="ko-KR" altLang="en-US" dirty="0"/>
              <a:t>공백 상태 </a:t>
            </a:r>
            <a:r>
              <a:rPr lang="en-US" altLang="ko-KR" dirty="0"/>
              <a:t>: front = rear</a:t>
            </a:r>
          </a:p>
          <a:p>
            <a:pPr lvl="2">
              <a:lnSpc>
                <a:spcPct val="60000"/>
              </a:lnSpc>
              <a:defRPr/>
            </a:pPr>
            <a:r>
              <a:rPr lang="ko-KR" altLang="en-US" dirty="0"/>
              <a:t>포화 상태 </a:t>
            </a:r>
            <a:r>
              <a:rPr lang="en-US" altLang="ko-KR" dirty="0"/>
              <a:t>: rear = </a:t>
            </a:r>
            <a:r>
              <a:rPr lang="en-US" altLang="ko-KR" dirty="0">
                <a:solidFill>
                  <a:srgbClr val="0000CC"/>
                </a:solidFill>
              </a:rPr>
              <a:t>n-1  </a:t>
            </a:r>
            <a:r>
              <a:rPr lang="en-US" altLang="ko-KR" dirty="0"/>
              <a:t>(n : </a:t>
            </a:r>
            <a:r>
              <a:rPr lang="ko-KR" altLang="en-US" dirty="0"/>
              <a:t>배열의 크기</a:t>
            </a:r>
            <a:r>
              <a:rPr lang="en-US" altLang="ko-KR" dirty="0"/>
              <a:t>, n-1 : </a:t>
            </a:r>
            <a:r>
              <a:rPr lang="ko-KR" altLang="en-US" dirty="0"/>
              <a:t>배열의 마지막 인덱스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09775" y="2609850"/>
            <a:ext cx="75819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(Q)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if(front=rear) then return true;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 return false;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isFull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(Q)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if(rear=n-1) then return true;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 return false;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isFull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287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 dirty="0"/>
              <a:t>큐의 </a:t>
            </a:r>
            <a:r>
              <a:rPr lang="ko-KR" altLang="en-US" dirty="0" smtClean="0"/>
              <a:t>삽입 </a:t>
            </a:r>
            <a:r>
              <a:rPr lang="ko-KR" altLang="en-US" dirty="0"/>
              <a:t>알고리즘</a:t>
            </a:r>
          </a:p>
          <a:p>
            <a:pPr marL="742950" lvl="2" indent="-342900">
              <a:buFontTx/>
              <a:buChar char="-"/>
            </a:pPr>
            <a:endParaRPr lang="en-US" altLang="ko-KR" sz="2400" dirty="0"/>
          </a:p>
          <a:p>
            <a:pPr marL="742950" lvl="2" indent="-342900">
              <a:buFontTx/>
              <a:buChar char="-"/>
            </a:pPr>
            <a:endParaRPr lang="en-US" altLang="ko-KR" sz="2400" dirty="0" smtClean="0"/>
          </a:p>
          <a:p>
            <a:pPr marL="742950" lvl="2" indent="-342900">
              <a:buFontTx/>
              <a:buChar char="-"/>
            </a:pPr>
            <a:endParaRPr lang="en-US" altLang="ko-KR" sz="2400" dirty="0"/>
          </a:p>
          <a:p>
            <a:pPr marL="742950" lvl="2" indent="-342900">
              <a:buFontTx/>
              <a:buChar char="-"/>
            </a:pPr>
            <a:endParaRPr lang="en-US" altLang="ko-KR" sz="2400" dirty="0" smtClean="0"/>
          </a:p>
          <a:p>
            <a:pPr marL="742950" lvl="2" indent="-342900">
              <a:buFontTx/>
              <a:buChar char="-"/>
            </a:pPr>
            <a:endParaRPr lang="en-US" altLang="ko-KR" sz="2400" dirty="0"/>
          </a:p>
          <a:p>
            <a:pPr marL="742950" lvl="2" indent="-342900">
              <a:buFontTx/>
              <a:buChar char="-"/>
            </a:pPr>
            <a:endParaRPr lang="en-US" altLang="ko-KR" sz="2400" dirty="0" smtClean="0"/>
          </a:p>
          <a:p>
            <a:pPr lvl="2">
              <a:defRPr/>
            </a:pPr>
            <a:r>
              <a:rPr lang="ko-KR" altLang="en-US" dirty="0"/>
              <a:t>마지막 원소의 뒤에 삽입해야 하므로 </a:t>
            </a:r>
          </a:p>
          <a:p>
            <a:pPr lvl="3">
              <a:buNone/>
              <a:defRPr/>
            </a:pPr>
            <a:r>
              <a:rPr lang="ko-KR" altLang="en-US" dirty="0"/>
              <a:t>① 마지막 원소의 인덱스를 저장한 </a:t>
            </a:r>
            <a:r>
              <a:rPr lang="en-US" altLang="ko-KR" b="1" dirty="0"/>
              <a:t>rear</a:t>
            </a:r>
            <a:r>
              <a:rPr lang="ko-KR" altLang="en-US" dirty="0"/>
              <a:t>의 값을 하나 증가시켜 </a:t>
            </a:r>
            <a:r>
              <a:rPr lang="ko-KR" altLang="en-US" b="1" u="sng" dirty="0"/>
              <a:t>삽입할 자리 준비</a:t>
            </a:r>
            <a:r>
              <a:rPr lang="ko-KR" altLang="en-US" dirty="0"/>
              <a:t> </a:t>
            </a:r>
          </a:p>
          <a:p>
            <a:pPr lvl="3">
              <a:lnSpc>
                <a:spcPct val="120000"/>
              </a:lnSpc>
              <a:buNone/>
              <a:defRPr/>
            </a:pPr>
            <a:r>
              <a:rPr lang="ko-KR" altLang="en-US" dirty="0"/>
              <a:t>② 그 인덱스에 해당하는 배열원소 </a:t>
            </a:r>
            <a:r>
              <a:rPr lang="en-US" altLang="ko-KR" dirty="0"/>
              <a:t>Q[rear]</a:t>
            </a:r>
            <a:r>
              <a:rPr lang="ko-KR" altLang="en-US" dirty="0"/>
              <a:t>에 </a:t>
            </a:r>
            <a:r>
              <a:rPr lang="en-US" altLang="ko-KR" dirty="0"/>
              <a:t>item</a:t>
            </a:r>
            <a:r>
              <a:rPr lang="ko-KR" altLang="en-US" dirty="0"/>
              <a:t>을 저장</a:t>
            </a:r>
          </a:p>
          <a:p>
            <a:pPr marL="742950" lvl="2" indent="-342900">
              <a:buFontTx/>
              <a:buChar char="-"/>
            </a:pPr>
            <a:endParaRPr lang="ko-KR" altLang="en-US" sz="2400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09775" y="1647825"/>
            <a:ext cx="75819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enqueuer(Q, item)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isFull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(Q)) then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Queue_Full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  {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rear &lt;- rear+1;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Q[rear] &lt;- item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enQueue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54645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defRPr/>
            </a:pPr>
            <a:r>
              <a:rPr lang="ko-KR" altLang="en-US" dirty="0"/>
              <a:t>큐의 삭제 알고리즘</a:t>
            </a:r>
          </a:p>
          <a:p>
            <a:pPr marL="742950" lvl="2" indent="-342900">
              <a:buFontTx/>
              <a:buChar char="-"/>
            </a:pPr>
            <a:endParaRPr lang="en-US" altLang="ko-KR" sz="2400" dirty="0"/>
          </a:p>
          <a:p>
            <a:pPr marL="742950" lvl="2" indent="-342900">
              <a:buFontTx/>
              <a:buChar char="-"/>
            </a:pPr>
            <a:endParaRPr lang="en-US" altLang="ko-KR" sz="2400" dirty="0" smtClean="0"/>
          </a:p>
          <a:p>
            <a:pPr marL="742950" lvl="2" indent="-342900">
              <a:buFontTx/>
              <a:buChar char="-"/>
            </a:pPr>
            <a:endParaRPr lang="en-US" altLang="ko-KR" sz="2400" dirty="0"/>
          </a:p>
          <a:p>
            <a:pPr marL="742950" lvl="2" indent="-342900">
              <a:buFontTx/>
              <a:buChar char="-"/>
            </a:pPr>
            <a:endParaRPr lang="en-US" altLang="ko-KR" sz="2400" dirty="0" smtClean="0"/>
          </a:p>
          <a:p>
            <a:pPr marL="742950" lvl="2" indent="-342900">
              <a:buFontTx/>
              <a:buChar char="-"/>
            </a:pPr>
            <a:endParaRPr lang="en-US" altLang="ko-KR" sz="2400" dirty="0"/>
          </a:p>
          <a:p>
            <a:pPr marL="742950" lvl="2" indent="-342900">
              <a:buFontTx/>
              <a:buChar char="-"/>
            </a:pPr>
            <a:endParaRPr lang="en-US" altLang="ko-KR" sz="2400" dirty="0" smtClean="0"/>
          </a:p>
          <a:p>
            <a:pPr lvl="2">
              <a:lnSpc>
                <a:spcPct val="110000"/>
              </a:lnSpc>
              <a:defRPr/>
            </a:pPr>
            <a:endParaRPr lang="en-US" altLang="ko-KR" dirty="0" smtClean="0"/>
          </a:p>
          <a:p>
            <a:pPr lvl="2">
              <a:lnSpc>
                <a:spcPct val="110000"/>
              </a:lnSpc>
              <a:defRPr/>
            </a:pPr>
            <a:endParaRPr lang="en-US" altLang="ko-KR" dirty="0"/>
          </a:p>
          <a:p>
            <a:pPr lvl="2">
              <a:lnSpc>
                <a:spcPct val="110000"/>
              </a:lnSpc>
              <a:defRPr/>
            </a:pPr>
            <a:r>
              <a:rPr lang="ko-KR" altLang="en-US" dirty="0" smtClean="0"/>
              <a:t>가장 </a:t>
            </a:r>
            <a:r>
              <a:rPr lang="ko-KR" altLang="en-US" dirty="0"/>
              <a:t>앞에 있는 원소를 삭제해야 하므로 </a:t>
            </a:r>
          </a:p>
          <a:p>
            <a:pPr lvl="3">
              <a:buNone/>
              <a:defRPr/>
            </a:pPr>
            <a:r>
              <a:rPr lang="ko-KR" altLang="en-US" dirty="0"/>
              <a:t>① </a:t>
            </a:r>
            <a:r>
              <a:rPr lang="en-US" altLang="ko-KR" b="1" dirty="0"/>
              <a:t>front</a:t>
            </a:r>
            <a:r>
              <a:rPr lang="ko-KR" altLang="en-US" dirty="0"/>
              <a:t>의 위치를 한자리 뒤로 이동하여 큐에 남아있는 첫 번째 원소의 위치로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이동하여 </a:t>
            </a:r>
            <a:r>
              <a:rPr lang="ko-KR" altLang="en-US" b="1" u="sng" dirty="0"/>
              <a:t>삭제할 자리 준비</a:t>
            </a:r>
          </a:p>
          <a:p>
            <a:pPr lvl="3">
              <a:buNone/>
              <a:defRPr/>
            </a:pPr>
            <a:r>
              <a:rPr lang="ko-KR" altLang="en-US" dirty="0"/>
              <a:t>② 그 자리의 원소를 삭제하여 반환</a:t>
            </a:r>
          </a:p>
          <a:p>
            <a:pPr marL="742950" lvl="2" indent="-342900">
              <a:buFontTx/>
              <a:buChar char="-"/>
            </a:pPr>
            <a:endParaRPr lang="ko-KR" altLang="en-US" sz="2400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09775" y="1647825"/>
            <a:ext cx="75819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dequeuer(Q)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(Q)) then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Queue_Empty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  {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front &lt;- front+1;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return Q[front];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deQueue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delete(Q)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(Q)) then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Queue_Empty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 front &lt;- front+1;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 delete()</a:t>
            </a:r>
          </a:p>
        </p:txBody>
      </p:sp>
    </p:spTree>
    <p:extLst>
      <p:ext uri="{BB962C8B-B14F-4D97-AF65-F5344CB8AC3E}">
        <p14:creationId xmlns:p14="http://schemas.microsoft.com/office/powerpoint/2010/main" val="3388404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defRPr/>
            </a:pPr>
            <a:r>
              <a:rPr lang="ko-KR" altLang="en-US" dirty="0"/>
              <a:t>큐의 </a:t>
            </a:r>
            <a:r>
              <a:rPr lang="ko-KR" altLang="en-US" dirty="0" smtClean="0"/>
              <a:t>검색 </a:t>
            </a:r>
            <a:r>
              <a:rPr lang="ko-KR" altLang="en-US" dirty="0"/>
              <a:t>알고리즘</a:t>
            </a:r>
          </a:p>
          <a:p>
            <a:pPr marL="742950" lvl="2" indent="-342900">
              <a:buFontTx/>
              <a:buChar char="-"/>
            </a:pPr>
            <a:endParaRPr lang="en-US" altLang="ko-KR" sz="2400" dirty="0"/>
          </a:p>
          <a:p>
            <a:pPr marL="742950" lvl="2" indent="-342900">
              <a:buFontTx/>
              <a:buChar char="-"/>
            </a:pPr>
            <a:endParaRPr lang="en-US" altLang="ko-KR" sz="2400" dirty="0" smtClean="0"/>
          </a:p>
          <a:p>
            <a:pPr marL="742950" lvl="2" indent="-342900">
              <a:buFontTx/>
              <a:buChar char="-"/>
            </a:pPr>
            <a:endParaRPr lang="en-US" altLang="ko-KR" sz="2400" dirty="0"/>
          </a:p>
          <a:p>
            <a:pPr marL="742950" lvl="2" indent="-342900">
              <a:buFontTx/>
              <a:buChar char="-"/>
            </a:pPr>
            <a:endParaRPr lang="en-US" altLang="ko-KR" sz="2400" dirty="0" smtClean="0"/>
          </a:p>
          <a:p>
            <a:pPr marL="742950" lvl="2" indent="-342900">
              <a:buFontTx/>
              <a:buChar char="-"/>
            </a:pPr>
            <a:endParaRPr lang="en-US" altLang="ko-KR" sz="2400" dirty="0"/>
          </a:p>
          <a:p>
            <a:pPr lvl="2">
              <a:lnSpc>
                <a:spcPct val="110000"/>
              </a:lnSpc>
              <a:defRPr/>
            </a:pPr>
            <a:r>
              <a:rPr lang="ko-KR" altLang="en-US" dirty="0" smtClean="0"/>
              <a:t>가장 </a:t>
            </a:r>
            <a:r>
              <a:rPr lang="ko-KR" altLang="en-US" dirty="0"/>
              <a:t>앞에 있는 원소를 검색하여 반환하는 연산 </a:t>
            </a:r>
          </a:p>
          <a:p>
            <a:pPr lvl="3">
              <a:lnSpc>
                <a:spcPct val="110000"/>
              </a:lnSpc>
              <a:buNone/>
              <a:defRPr/>
            </a:pPr>
            <a:r>
              <a:rPr lang="ko-KR" altLang="en-US" dirty="0"/>
              <a:t>① 현재 </a:t>
            </a:r>
            <a:r>
              <a:rPr lang="en-US" altLang="ko-KR" b="1" dirty="0"/>
              <a:t>front</a:t>
            </a:r>
            <a:r>
              <a:rPr lang="ko-KR" altLang="en-US" dirty="0"/>
              <a:t>의 한자리 뒤</a:t>
            </a:r>
            <a:r>
              <a:rPr lang="en-US" altLang="ko-KR" dirty="0"/>
              <a:t>(front+1)</a:t>
            </a:r>
            <a:r>
              <a:rPr lang="ko-KR" altLang="en-US" dirty="0"/>
              <a:t>에 있는 원소</a:t>
            </a:r>
            <a:r>
              <a:rPr lang="en-US" altLang="ko-KR" dirty="0"/>
              <a:t>, </a:t>
            </a:r>
            <a:r>
              <a:rPr lang="ko-KR" altLang="en-US" spc="-100" dirty="0"/>
              <a:t>즉 큐에 있는 첫 번째 원소를  반환</a:t>
            </a:r>
          </a:p>
          <a:p>
            <a:pPr marL="742950" lvl="2" indent="-342900">
              <a:buFontTx/>
              <a:buChar char="-"/>
            </a:pPr>
            <a:endParaRPr lang="ko-KR" altLang="en-US" sz="2400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09775" y="1647825"/>
            <a:ext cx="7581900" cy="152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peek(Q)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(Q)) then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Queue_Empty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reture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Q[front+1];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 peek()</a:t>
            </a:r>
          </a:p>
        </p:txBody>
      </p:sp>
    </p:spTree>
    <p:extLst>
      <p:ext uri="{BB962C8B-B14F-4D97-AF65-F5344CB8AC3E}">
        <p14:creationId xmlns:p14="http://schemas.microsoft.com/office/powerpoint/2010/main" val="1267632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defRPr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1</a:t>
            </a:r>
            <a:endParaRPr lang="en-US" altLang="ko-KR" sz="2400" dirty="0" smtClean="0"/>
          </a:p>
          <a:p>
            <a:pPr marL="742950" lvl="2" indent="-342900">
              <a:buFontTx/>
              <a:buChar char="-"/>
            </a:pPr>
            <a:endParaRPr lang="ko-KR" altLang="en-US" sz="2400" dirty="0"/>
          </a:p>
          <a:p>
            <a:endParaRPr lang="ko-KR" altLang="en-US" dirty="0"/>
          </a:p>
        </p:txBody>
      </p:sp>
      <p:pic>
        <p:nvPicPr>
          <p:cNvPr id="5" name="그림 4" descr="ch07-예제7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755321"/>
            <a:ext cx="7710488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589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 dirty="0"/>
              <a:t>선형 큐의 잘못된 포화상태 인식 </a:t>
            </a:r>
          </a:p>
          <a:p>
            <a:pPr lvl="2">
              <a:defRPr/>
            </a:pPr>
            <a:r>
              <a:rPr lang="ko-KR" altLang="en-US" dirty="0"/>
              <a:t>큐에서 삽입과 삭제를 반복하면서 아래와 같은 상태일 경우</a:t>
            </a:r>
            <a:r>
              <a:rPr lang="en-US" altLang="ko-KR" dirty="0"/>
              <a:t>, </a:t>
            </a:r>
            <a:r>
              <a:rPr lang="ko-KR" altLang="en-US" dirty="0"/>
              <a:t>앞부분에 빈자리가 있지만</a:t>
            </a:r>
            <a:r>
              <a:rPr lang="ko-KR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ko-KR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rear=n-1</a:t>
            </a:r>
            <a:r>
              <a:rPr lang="en-US" altLang="ko-KR" dirty="0"/>
              <a:t> </a:t>
            </a:r>
            <a:r>
              <a:rPr lang="ko-KR" altLang="en-US" dirty="0"/>
              <a:t>상태이므로 포화상태로 인식하고 더 이상의 삽입을 수행하지 않는다</a:t>
            </a:r>
            <a:r>
              <a:rPr lang="en-US" altLang="ko-KR" dirty="0"/>
              <a:t>.</a:t>
            </a:r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sz="2400" dirty="0"/>
          </a:p>
          <a:p>
            <a:pPr lvl="2"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dirty="0"/>
              <a:t>선형 큐의 잘못된 포화상태 인식의 해결 방법</a:t>
            </a:r>
            <a:r>
              <a:rPr lang="en-US" altLang="ko-KR" dirty="0"/>
              <a:t>-1</a:t>
            </a:r>
          </a:p>
          <a:p>
            <a:pPr lvl="2">
              <a:defRPr/>
            </a:pPr>
            <a:r>
              <a:rPr lang="ko-KR" altLang="en-US" dirty="0"/>
              <a:t>저장된 원소들을 배열의 앞부분으로 이동시키기</a:t>
            </a:r>
          </a:p>
          <a:p>
            <a:pPr lvl="3">
              <a:lnSpc>
                <a:spcPct val="60000"/>
              </a:lnSpc>
              <a:defRPr/>
            </a:pPr>
            <a:r>
              <a:rPr lang="ko-KR" altLang="en-US" dirty="0"/>
              <a:t>순차자료에서의 이동 작업은 연산이 복잡하여 효율성이 떨어짐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775" y="2387724"/>
            <a:ext cx="5124450" cy="1257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062" y="5014193"/>
            <a:ext cx="58578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45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선형 큐의 잘못된 포화상태 인식의 해결 방법</a:t>
            </a:r>
            <a:r>
              <a:rPr lang="en-US" altLang="ko-KR" dirty="0"/>
              <a:t>-2</a:t>
            </a:r>
          </a:p>
          <a:p>
            <a:pPr lvl="2"/>
            <a:r>
              <a:rPr lang="en-US" altLang="ko-KR" dirty="0"/>
              <a:t>1</a:t>
            </a:r>
            <a:r>
              <a:rPr lang="ko-KR" altLang="en-US" dirty="0"/>
              <a:t>차원 배열을 사용하면서 논리적으로 배열의 처음과 끝이 연결되어 있다고 가정하고 사용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⇒ </a:t>
            </a:r>
            <a:r>
              <a:rPr lang="ko-KR" altLang="en-US" b="1" dirty="0" err="1"/>
              <a:t>원형큐</a:t>
            </a:r>
            <a:endParaRPr lang="ko-KR" altLang="en-US" b="1" dirty="0"/>
          </a:p>
          <a:p>
            <a:pPr lvl="2"/>
            <a:r>
              <a:rPr lang="ko-KR" altLang="en-US" dirty="0"/>
              <a:t>원형 큐의 논리적 구조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362" y="2914650"/>
            <a:ext cx="33432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78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 dirty="0"/>
              <a:t>원형 큐의 구조</a:t>
            </a:r>
          </a:p>
          <a:p>
            <a:pPr lvl="2">
              <a:defRPr/>
            </a:pPr>
            <a:r>
              <a:rPr lang="ko-KR" altLang="en-US" dirty="0"/>
              <a:t>초기 공백 상태 </a:t>
            </a:r>
            <a:r>
              <a:rPr lang="en-US" altLang="ko-KR" dirty="0"/>
              <a:t>: front = rear = 0</a:t>
            </a:r>
          </a:p>
          <a:p>
            <a:pPr lvl="2">
              <a:defRPr/>
            </a:pPr>
            <a:r>
              <a:rPr lang="en-US" altLang="ko-KR" dirty="0"/>
              <a:t>front</a:t>
            </a:r>
            <a:r>
              <a:rPr lang="ko-KR" altLang="en-US" dirty="0"/>
              <a:t>와 </a:t>
            </a:r>
            <a:r>
              <a:rPr lang="en-US" altLang="ko-KR" dirty="0"/>
              <a:t>rear</a:t>
            </a:r>
            <a:r>
              <a:rPr lang="ko-KR" altLang="en-US" dirty="0"/>
              <a:t>의 위치가 배열의 마지막 인덱스 </a:t>
            </a:r>
            <a:r>
              <a:rPr lang="en-US" altLang="ko-KR" dirty="0"/>
              <a:t>n-1</a:t>
            </a:r>
            <a:r>
              <a:rPr lang="ko-KR" altLang="en-US" dirty="0"/>
              <a:t>에서 논리적인 다음 자리인 인덱스 </a:t>
            </a:r>
            <a:r>
              <a:rPr lang="en-US" altLang="ko-KR" dirty="0"/>
              <a:t>0</a:t>
            </a:r>
            <a:r>
              <a:rPr lang="ko-KR" altLang="en-US" dirty="0"/>
              <a:t>번으로 이동하기 위해서 </a:t>
            </a:r>
            <a:r>
              <a:rPr lang="ko-KR" altLang="en-US" dirty="0">
                <a:solidFill>
                  <a:srgbClr val="0000CC"/>
                </a:solidFill>
              </a:rPr>
              <a:t>나머지연산자 </a:t>
            </a:r>
            <a:r>
              <a:rPr lang="en-US" altLang="ko-KR" dirty="0">
                <a:solidFill>
                  <a:srgbClr val="0000CC"/>
                </a:solidFill>
              </a:rPr>
              <a:t>mod</a:t>
            </a:r>
            <a:r>
              <a:rPr lang="ko-KR" altLang="en-US" dirty="0"/>
              <a:t>를 사용</a:t>
            </a:r>
          </a:p>
          <a:p>
            <a:pPr lvl="3">
              <a:defRPr/>
            </a:pPr>
            <a:r>
              <a:rPr lang="en-US" altLang="ko-KR" dirty="0"/>
              <a:t>3  </a:t>
            </a:r>
            <a:r>
              <a:rPr lang="en-US" altLang="ko-KR" b="1" dirty="0"/>
              <a:t>÷ </a:t>
            </a:r>
            <a:r>
              <a:rPr lang="en-US" altLang="ko-KR" dirty="0"/>
              <a:t> 4 = 0 </a:t>
            </a:r>
            <a:r>
              <a:rPr lang="en-US" altLang="ko-KR" b="1" dirty="0">
                <a:latin typeface="Times New Roman"/>
              </a:rPr>
              <a:t>…</a:t>
            </a:r>
            <a:r>
              <a:rPr lang="en-US" altLang="ko-KR" b="1" dirty="0">
                <a:solidFill>
                  <a:srgbClr val="0000CC"/>
                </a:solidFill>
              </a:rPr>
              <a:t>3</a:t>
            </a:r>
            <a:r>
              <a:rPr lang="en-US" altLang="ko-KR" dirty="0"/>
              <a:t>  (</a:t>
            </a:r>
            <a:r>
              <a:rPr lang="ko-KR" altLang="en-US" dirty="0"/>
              <a:t>몫</a:t>
            </a:r>
            <a:r>
              <a:rPr lang="en-US" altLang="ko-KR" dirty="0"/>
              <a:t>=0, </a:t>
            </a:r>
            <a:r>
              <a:rPr lang="ko-KR" altLang="en-US" u="sng" dirty="0">
                <a:solidFill>
                  <a:srgbClr val="0000CC"/>
                </a:solidFill>
              </a:rPr>
              <a:t>나머지</a:t>
            </a:r>
            <a:r>
              <a:rPr lang="en-US" altLang="ko-KR" u="sng" dirty="0">
                <a:solidFill>
                  <a:srgbClr val="0000CC"/>
                </a:solidFill>
              </a:rPr>
              <a:t>=3</a:t>
            </a:r>
            <a:r>
              <a:rPr lang="en-US" altLang="ko-KR" dirty="0"/>
              <a:t>) </a:t>
            </a:r>
          </a:p>
          <a:p>
            <a:pPr lvl="3">
              <a:defRPr/>
            </a:pPr>
            <a:r>
              <a:rPr lang="en-US" altLang="ko-KR" dirty="0"/>
              <a:t>3 </a:t>
            </a:r>
            <a:r>
              <a:rPr lang="en-US" altLang="ko-KR" b="1" dirty="0"/>
              <a:t>mod</a:t>
            </a:r>
            <a:r>
              <a:rPr lang="en-US" altLang="ko-KR" dirty="0"/>
              <a:t> 4 = </a:t>
            </a:r>
            <a:r>
              <a:rPr lang="en-US" altLang="ko-KR" b="1" dirty="0">
                <a:solidFill>
                  <a:srgbClr val="0000CC"/>
                </a:solidFill>
              </a:rPr>
              <a:t>3</a:t>
            </a:r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2">
              <a:defRPr/>
            </a:pPr>
            <a:r>
              <a:rPr lang="ko-KR" altLang="en-US" dirty="0"/>
              <a:t>사용조건</a:t>
            </a:r>
            <a:r>
              <a:rPr lang="en-US" altLang="ko-KR" dirty="0"/>
              <a:t>) </a:t>
            </a:r>
            <a:r>
              <a:rPr lang="ko-KR" altLang="en-US" dirty="0"/>
              <a:t>공백 상태와 포화 상태 구분을 쉽게 하기 위해서 </a:t>
            </a:r>
            <a:r>
              <a:rPr lang="en-US" altLang="ko-KR" dirty="0"/>
              <a:t>front</a:t>
            </a:r>
            <a:r>
              <a:rPr lang="ko-KR" altLang="en-US" dirty="0"/>
              <a:t>가 있는 자리는 사용하지 않고 항상 빈자리로 둔다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639501"/>
              </p:ext>
            </p:extLst>
          </p:nvPr>
        </p:nvGraphicFramePr>
        <p:xfrm>
          <a:off x="2678906" y="3419475"/>
          <a:ext cx="6834187" cy="111283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85879"/>
                <a:gridCol w="2690800"/>
                <a:gridCol w="2857508"/>
              </a:tblGrid>
              <a:tr h="370946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삽입위치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삭제위치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33" marB="45733">
                    <a:solidFill>
                      <a:schemeClr val="bg1"/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선형큐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33" marB="45733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rear = rear + 1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33" marB="45733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front</a:t>
                      </a:r>
                      <a:r>
                        <a:rPr lang="en-US" altLang="ko-KR" sz="1600" baseline="0" dirty="0" smtClean="0"/>
                        <a:t> = front + 1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33" marB="45733"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원형큐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rear</a:t>
                      </a:r>
                      <a:r>
                        <a:rPr lang="en-US" altLang="ko-KR" sz="1600" baseline="0" dirty="0" smtClean="0"/>
                        <a:t> = (rear+1) mod n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front = (front+1) + mod n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33" marB="45733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450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 dirty="0" smtClean="0"/>
              <a:t>초기 공백 원형 큐 생성 알고리즘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크기가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배열 생성</a:t>
            </a:r>
            <a:endParaRPr lang="en-US" altLang="ko-KR" dirty="0" smtClean="0"/>
          </a:p>
          <a:p>
            <a:pPr lvl="2">
              <a:defRPr/>
            </a:pPr>
            <a:r>
              <a:rPr lang="en-US" altLang="ko-KR" dirty="0" smtClean="0"/>
              <a:t>Front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rear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초기화</a:t>
            </a:r>
            <a:endParaRPr lang="en-US" altLang="ko-KR" dirty="0" smtClean="0"/>
          </a:p>
          <a:p>
            <a:pPr lvl="2"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75090" y="2496911"/>
            <a:ext cx="7581900" cy="152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createQueue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cQ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[ , , , , , .. , n]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front &lt;- 0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rear &lt;- 0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nd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createQueue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784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 dirty="0" smtClean="0"/>
              <a:t>원형 큐의 공백상태 검사 알고리즘과 포화상태 검사 알고리즘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공백 상태 </a:t>
            </a:r>
            <a:r>
              <a:rPr lang="en-US" altLang="ko-KR" dirty="0" smtClean="0"/>
              <a:t>: front = rear</a:t>
            </a:r>
          </a:p>
          <a:p>
            <a:pPr lvl="2">
              <a:defRPr/>
            </a:pPr>
            <a:r>
              <a:rPr lang="ko-KR" altLang="en-US" dirty="0" smtClean="0"/>
              <a:t>포화 상태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삽입할 </a:t>
            </a:r>
            <a:r>
              <a:rPr lang="en-US" altLang="ko-KR" dirty="0" smtClean="0"/>
              <a:t>rear</a:t>
            </a:r>
            <a:r>
              <a:rPr lang="ko-KR" altLang="en-US" dirty="0" smtClean="0"/>
              <a:t>의 다음 위치 </a:t>
            </a:r>
            <a:r>
              <a:rPr lang="en-US" altLang="ko-KR" dirty="0" smtClean="0"/>
              <a:t>= front</a:t>
            </a:r>
            <a:r>
              <a:rPr lang="ko-KR" altLang="en-US" dirty="0" smtClean="0"/>
              <a:t>의 현재 위치 </a:t>
            </a:r>
            <a:endParaRPr lang="en-US" altLang="ko-KR" dirty="0" smtClean="0"/>
          </a:p>
          <a:p>
            <a:pPr lvl="3">
              <a:defRPr/>
            </a:pPr>
            <a:r>
              <a:rPr lang="en-US" altLang="ko-KR" dirty="0" smtClean="0"/>
              <a:t>(rear+1) mod n = front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26104" y="2741840"/>
            <a:ext cx="7581900" cy="29405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cQ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(front = rear) then return true;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else return false;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nd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isFull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cQ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if(((rear+1) mod n) = front) then return true;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else return false;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nd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isFull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021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400" b="1" dirty="0">
                <a:solidFill>
                  <a:srgbClr val="0070C0"/>
                </a:solidFill>
              </a:rPr>
              <a:t>큐</a:t>
            </a:r>
            <a:r>
              <a:rPr lang="en-US" altLang="ko-KR" sz="2400" b="1" dirty="0">
                <a:solidFill>
                  <a:srgbClr val="0070C0"/>
                </a:solidFill>
              </a:rPr>
              <a:t>(Queue)</a:t>
            </a:r>
          </a:p>
          <a:p>
            <a:pPr lvl="1">
              <a:defRPr/>
            </a:pPr>
            <a:r>
              <a:rPr lang="ko-KR" altLang="en-US" sz="1800" dirty="0" err="1"/>
              <a:t>스택과</a:t>
            </a:r>
            <a:r>
              <a:rPr lang="ko-KR" altLang="en-US" sz="1800" dirty="0"/>
              <a:t> 마찬가지로 삽입과 삭제의 위치가 제한되어있는 유한 순서 리스트</a:t>
            </a:r>
          </a:p>
          <a:p>
            <a:pPr lvl="1">
              <a:defRPr/>
            </a:pPr>
            <a:endParaRPr lang="en-US" altLang="ko-KR" sz="1800" dirty="0"/>
          </a:p>
          <a:p>
            <a:pPr lvl="1">
              <a:defRPr/>
            </a:pPr>
            <a:r>
              <a:rPr lang="ko-KR" altLang="en-US" sz="1800" dirty="0"/>
              <a:t>큐의 뒤에서는 삽입만 하고</a:t>
            </a:r>
            <a:r>
              <a:rPr lang="en-US" altLang="ko-KR" sz="1800" dirty="0"/>
              <a:t>, </a:t>
            </a:r>
            <a:r>
              <a:rPr lang="ko-KR" altLang="en-US" sz="1800" dirty="0"/>
              <a:t>앞에서는 삭제만 할 수 있는 구조</a:t>
            </a:r>
          </a:p>
          <a:p>
            <a:pPr lvl="2">
              <a:defRPr/>
            </a:pPr>
            <a:r>
              <a:rPr lang="ko-KR" altLang="en-US" sz="1600" dirty="0"/>
              <a:t>삽입한 순서대로 원소가 나열되어 가장 먼저 삽입</a:t>
            </a:r>
            <a:r>
              <a:rPr lang="en-US" altLang="ko-KR" sz="1600" dirty="0"/>
              <a:t>(</a:t>
            </a:r>
            <a:r>
              <a:rPr lang="en-US" altLang="ko-KR" sz="1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en-US" altLang="ko-KR" sz="1600" dirty="0"/>
              <a:t>irst-</a:t>
            </a:r>
            <a:r>
              <a:rPr lang="en-US" altLang="ko-KR" sz="1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ko-KR" sz="1600" dirty="0"/>
              <a:t>n)</a:t>
            </a:r>
            <a:r>
              <a:rPr lang="ko-KR" altLang="en-US" sz="1600" dirty="0"/>
              <a:t>한 원소는 맨 앞에 있다가 가장 먼저 삭제</a:t>
            </a:r>
            <a:r>
              <a:rPr lang="en-US" altLang="ko-KR" sz="1600" dirty="0"/>
              <a:t>(</a:t>
            </a:r>
            <a:r>
              <a:rPr lang="en-US" altLang="ko-KR" sz="1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en-US" altLang="ko-KR" sz="1600" dirty="0"/>
              <a:t>irst-</a:t>
            </a:r>
            <a:r>
              <a:rPr lang="en-US" altLang="ko-KR" sz="1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 altLang="ko-KR" sz="1600" dirty="0"/>
              <a:t>ut)</a:t>
            </a:r>
            <a:r>
              <a:rPr lang="ko-KR" altLang="en-US" sz="1600" dirty="0"/>
              <a:t>된다</a:t>
            </a:r>
            <a:r>
              <a:rPr lang="en-US" altLang="ko-KR" sz="1600" dirty="0"/>
              <a:t>. 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선입선출 </a:t>
            </a:r>
            <a:r>
              <a:rPr lang="ko-KR" altLang="en-US" sz="1600" b="1" dirty="0">
                <a:solidFill>
                  <a:srgbClr val="FF0000"/>
                </a:solidFill>
              </a:rPr>
              <a:t>구조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en-US" altLang="ko-KR" sz="1600" b="1" dirty="0"/>
              <a:t>FIFO</a:t>
            </a:r>
            <a:r>
              <a:rPr lang="en-US" altLang="ko-KR" sz="1600" dirty="0"/>
              <a:t>, First-In-First-Out)</a:t>
            </a:r>
          </a:p>
          <a:p>
            <a:pPr lvl="1">
              <a:lnSpc>
                <a:spcPct val="80000"/>
              </a:lnSpc>
              <a:defRPr/>
            </a:pPr>
            <a:endParaRPr lang="en-US" altLang="ko-KR" sz="1800" dirty="0"/>
          </a:p>
          <a:p>
            <a:pPr lvl="1">
              <a:lnSpc>
                <a:spcPct val="80000"/>
              </a:lnSpc>
              <a:defRPr/>
            </a:pPr>
            <a:r>
              <a:rPr lang="ko-KR" altLang="en-US" sz="1800" dirty="0" err="1"/>
              <a:t>스택과</a:t>
            </a:r>
            <a:r>
              <a:rPr lang="ko-KR" altLang="en-US" sz="1800" dirty="0"/>
              <a:t> 큐의 구조 비교</a:t>
            </a:r>
            <a:r>
              <a:rPr lang="ko-KR" altLang="en-US" dirty="0"/>
              <a:t>	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400" y="3585722"/>
            <a:ext cx="5075309" cy="265159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355200" y="6237312"/>
            <a:ext cx="24416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http://pakitgroup.blogspot.kr/</a:t>
            </a:r>
          </a:p>
        </p:txBody>
      </p:sp>
      <p:pic>
        <p:nvPicPr>
          <p:cNvPr id="6" name="그림 4" descr="ch07-01_cu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873" y="3993812"/>
            <a:ext cx="4872984" cy="2551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0528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 dirty="0" smtClean="0"/>
              <a:t>원형 큐의 삽입알고리즘</a:t>
            </a:r>
            <a:endParaRPr lang="en-US" altLang="ko-KR" dirty="0" smtClean="0"/>
          </a:p>
          <a:p>
            <a:pPr lvl="2">
              <a:defRPr/>
            </a:pPr>
            <a:r>
              <a:rPr lang="en-US" altLang="ko-KR" dirty="0" smtClean="0"/>
              <a:t>rear </a:t>
            </a:r>
            <a:r>
              <a:rPr lang="ko-KR" altLang="en-US" dirty="0" smtClean="0"/>
              <a:t>값을 조정하여 삽입할 자리를 준비 </a:t>
            </a:r>
            <a:r>
              <a:rPr lang="en-US" altLang="ko-KR" dirty="0" smtClean="0"/>
              <a:t>: rear &lt;- (rear+1) mod n</a:t>
            </a:r>
          </a:p>
          <a:p>
            <a:pPr lvl="2">
              <a:defRPr/>
            </a:pPr>
            <a:r>
              <a:rPr lang="ko-KR" altLang="en-US" dirty="0" smtClean="0"/>
              <a:t>준비한 자리 </a:t>
            </a:r>
            <a:r>
              <a:rPr lang="en-US" altLang="ko-KR" dirty="0" err="1" smtClean="0"/>
              <a:t>cQ</a:t>
            </a:r>
            <a:r>
              <a:rPr lang="en-US" altLang="ko-KR" dirty="0" smtClean="0"/>
              <a:t>[rear]</a:t>
            </a:r>
            <a:r>
              <a:rPr lang="ko-KR" altLang="en-US" dirty="0" smtClean="0"/>
              <a:t>에 원소 </a:t>
            </a:r>
            <a:r>
              <a:rPr lang="en-US" altLang="ko-KR" dirty="0" smtClean="0"/>
              <a:t>item  </a:t>
            </a:r>
            <a:r>
              <a:rPr lang="ko-KR" altLang="en-US" dirty="0" smtClean="0"/>
              <a:t>삽입</a:t>
            </a:r>
            <a:endParaRPr lang="en-US" altLang="ko-KR" dirty="0" smtClean="0"/>
          </a:p>
          <a:p>
            <a:pPr lvl="2"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75090" y="2496910"/>
            <a:ext cx="7581900" cy="313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enqueuer(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cQ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, item)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isFull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cQ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)) then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Quenue_Full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 {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rear &lt;- (rear+1) mod n;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cQ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[rear] &lt;- item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nd enqueuer()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437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 dirty="0" smtClean="0"/>
              <a:t>원형 큐의 삭제 알고리즘</a:t>
            </a:r>
            <a:endParaRPr lang="en-US" altLang="ko-KR" dirty="0" smtClean="0"/>
          </a:p>
          <a:p>
            <a:pPr lvl="2">
              <a:defRPr/>
            </a:pPr>
            <a:r>
              <a:rPr lang="en-US" altLang="ko-KR" dirty="0" smtClean="0"/>
              <a:t>Front </a:t>
            </a:r>
            <a:r>
              <a:rPr lang="ko-KR" altLang="en-US" dirty="0" smtClean="0"/>
              <a:t>값을 조정하여 삭제할 자리를 준비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준비한 자리에 있는 원소 </a:t>
            </a:r>
            <a:r>
              <a:rPr lang="en-US" altLang="ko-KR" dirty="0" err="1" smtClean="0"/>
              <a:t>cQ</a:t>
            </a:r>
            <a:r>
              <a:rPr lang="en-US" altLang="ko-KR" dirty="0" smtClean="0"/>
              <a:t>[front]</a:t>
            </a:r>
            <a:r>
              <a:rPr lang="ko-KR" altLang="en-US" dirty="0" smtClean="0"/>
              <a:t>를 삭제하여 반환</a:t>
            </a:r>
            <a:endParaRPr lang="en-US" altLang="ko-KR" dirty="0" smtClean="0"/>
          </a:p>
          <a:p>
            <a:pPr lvl="2"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75090" y="2496909"/>
            <a:ext cx="7581900" cy="3544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eQueue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cQ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cQ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)) then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Queue_Empty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 {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front &lt;- (front+1) mod n;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cQ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[front];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nd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dequeue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elete(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cQ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cQ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)) then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Queue_Exmpty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 front &lt;- (front+1) mod n;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nd delete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375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원형 큐에서의 연산 과정</a:t>
            </a:r>
          </a:p>
          <a:p>
            <a:pPr lvl="2">
              <a:buNone/>
            </a:pPr>
            <a:r>
              <a:rPr lang="ko-KR" altLang="en-US" dirty="0"/>
              <a:t>① </a:t>
            </a:r>
            <a:r>
              <a:rPr lang="en-US" altLang="ko-KR" dirty="0" err="1"/>
              <a:t>createQueue</a:t>
            </a:r>
            <a:r>
              <a:rPr lang="en-US" altLang="ko-KR" dirty="0"/>
              <a:t>();		② </a:t>
            </a:r>
            <a:r>
              <a:rPr lang="en-US" altLang="ko-KR" dirty="0" err="1"/>
              <a:t>enQueue</a:t>
            </a:r>
            <a:r>
              <a:rPr lang="en-US" altLang="ko-KR" dirty="0"/>
              <a:t>(</a:t>
            </a:r>
            <a:r>
              <a:rPr lang="en-US" altLang="ko-KR" dirty="0" err="1"/>
              <a:t>cQ</a:t>
            </a:r>
            <a:r>
              <a:rPr lang="en-US" altLang="ko-KR" dirty="0"/>
              <a:t>, A); </a:t>
            </a:r>
          </a:p>
          <a:p>
            <a:endParaRPr lang="ko-KR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524000" y="2230438"/>
            <a:ext cx="2146300" cy="2338387"/>
            <a:chOff x="325" y="300"/>
            <a:chExt cx="1352" cy="1473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431" y="300"/>
              <a:ext cx="1166" cy="1110"/>
              <a:chOff x="1319" y="2455"/>
              <a:chExt cx="1166" cy="1110"/>
            </a:xfrm>
          </p:grpSpPr>
          <p:sp>
            <p:nvSpPr>
              <p:cNvPr id="16" name="AutoShape 6"/>
              <p:cNvSpPr>
                <a:spLocks noChangeArrowheads="1"/>
              </p:cNvSpPr>
              <p:nvPr/>
            </p:nvSpPr>
            <p:spPr bwMode="auto">
              <a:xfrm rot="-5400000">
                <a:off x="1680" y="2760"/>
                <a:ext cx="1020" cy="590"/>
              </a:xfrm>
              <a:prstGeom prst="curvedUpArrow">
                <a:avLst>
                  <a:gd name="adj1" fmla="val 51296"/>
                  <a:gd name="adj2" fmla="val 85920"/>
                  <a:gd name="adj3" fmla="val 1866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" name="AutoShape 7"/>
              <p:cNvSpPr>
                <a:spLocks noChangeArrowheads="1"/>
              </p:cNvSpPr>
              <p:nvPr/>
            </p:nvSpPr>
            <p:spPr bwMode="auto">
              <a:xfrm rot="5400000" flipH="1">
                <a:off x="1104" y="2756"/>
                <a:ext cx="1020" cy="590"/>
              </a:xfrm>
              <a:prstGeom prst="curvedUpArrow">
                <a:avLst>
                  <a:gd name="adj1" fmla="val 51296"/>
                  <a:gd name="adj2" fmla="val 85920"/>
                  <a:gd name="adj3" fmla="val 1866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" name="Rectangle 8"/>
              <p:cNvSpPr>
                <a:spLocks noChangeArrowheads="1"/>
              </p:cNvSpPr>
              <p:nvPr/>
            </p:nvSpPr>
            <p:spPr bwMode="auto">
              <a:xfrm>
                <a:off x="1764" y="2455"/>
                <a:ext cx="273" cy="1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" name="Rectangle 9"/>
              <p:cNvSpPr>
                <a:spLocks noChangeArrowheads="1"/>
              </p:cNvSpPr>
              <p:nvPr/>
            </p:nvSpPr>
            <p:spPr bwMode="auto">
              <a:xfrm>
                <a:off x="1864" y="2967"/>
                <a:ext cx="118" cy="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399" y="1291"/>
              <a:ext cx="24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[0]</a:t>
              </a:r>
            </a:p>
          </p:txBody>
        </p:sp>
        <p:sp>
          <p:nvSpPr>
            <p:cNvPr id="7" name="Text Box 11"/>
            <p:cNvSpPr txBox="1">
              <a:spLocks noChangeArrowheads="1"/>
            </p:cNvSpPr>
            <p:nvPr/>
          </p:nvSpPr>
          <p:spPr bwMode="auto">
            <a:xfrm>
              <a:off x="325" y="461"/>
              <a:ext cx="24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[1]</a:t>
              </a:r>
            </a:p>
          </p:txBody>
        </p:sp>
        <p:sp>
          <p:nvSpPr>
            <p:cNvPr id="8" name="Text Box 12"/>
            <p:cNvSpPr txBox="1">
              <a:spLocks noChangeArrowheads="1"/>
            </p:cNvSpPr>
            <p:nvPr/>
          </p:nvSpPr>
          <p:spPr bwMode="auto">
            <a:xfrm>
              <a:off x="1435" y="474"/>
              <a:ext cx="24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[2]</a:t>
              </a:r>
            </a:p>
          </p:txBody>
        </p:sp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1368" y="1282"/>
              <a:ext cx="24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[3]</a:t>
              </a:r>
            </a:p>
          </p:txBody>
        </p:sp>
        <p:grpSp>
          <p:nvGrpSpPr>
            <p:cNvPr id="10" name="Group 14"/>
            <p:cNvGrpSpPr>
              <a:grpSpLocks/>
            </p:cNvGrpSpPr>
            <p:nvPr/>
          </p:nvGrpSpPr>
          <p:grpSpPr bwMode="auto">
            <a:xfrm>
              <a:off x="823" y="1418"/>
              <a:ext cx="363" cy="355"/>
              <a:chOff x="823" y="1418"/>
              <a:chExt cx="363" cy="355"/>
            </a:xfrm>
          </p:grpSpPr>
          <p:sp>
            <p:nvSpPr>
              <p:cNvPr id="14" name="Rectangle 15"/>
              <p:cNvSpPr>
                <a:spLocks noChangeArrowheads="1"/>
              </p:cNvSpPr>
              <p:nvPr/>
            </p:nvSpPr>
            <p:spPr bwMode="auto">
              <a:xfrm>
                <a:off x="823" y="1629"/>
                <a:ext cx="36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1400" b="1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rear </a:t>
                </a:r>
              </a:p>
            </p:txBody>
          </p:sp>
          <p:sp>
            <p:nvSpPr>
              <p:cNvPr id="15" name="Line 16"/>
              <p:cNvSpPr>
                <a:spLocks noChangeShapeType="1"/>
              </p:cNvSpPr>
              <p:nvPr/>
            </p:nvSpPr>
            <p:spPr bwMode="auto">
              <a:xfrm flipV="1">
                <a:off x="930" y="1418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1" name="Group 17"/>
            <p:cNvGrpSpPr>
              <a:grpSpLocks/>
            </p:cNvGrpSpPr>
            <p:nvPr/>
          </p:nvGrpSpPr>
          <p:grpSpPr bwMode="auto">
            <a:xfrm>
              <a:off x="477" y="1405"/>
              <a:ext cx="453" cy="340"/>
              <a:chOff x="477" y="1405"/>
              <a:chExt cx="453" cy="340"/>
            </a:xfrm>
          </p:grpSpPr>
          <p:sp>
            <p:nvSpPr>
              <p:cNvPr id="12" name="Rectangle 18"/>
              <p:cNvSpPr>
                <a:spLocks noChangeArrowheads="1"/>
              </p:cNvSpPr>
              <p:nvPr/>
            </p:nvSpPr>
            <p:spPr bwMode="auto">
              <a:xfrm>
                <a:off x="477" y="1661"/>
                <a:ext cx="453" cy="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1400" b="1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front </a:t>
                </a:r>
              </a:p>
            </p:txBody>
          </p:sp>
          <p:sp>
            <p:nvSpPr>
              <p:cNvPr id="13" name="Line 19"/>
              <p:cNvSpPr>
                <a:spLocks noChangeShapeType="1"/>
              </p:cNvSpPr>
              <p:nvPr/>
            </p:nvSpPr>
            <p:spPr bwMode="auto">
              <a:xfrm flipV="1">
                <a:off x="791" y="1405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5734050" y="2214563"/>
            <a:ext cx="1851025" cy="1762125"/>
            <a:chOff x="1319" y="2455"/>
            <a:chExt cx="1166" cy="1110"/>
          </a:xfrm>
        </p:grpSpPr>
        <p:sp>
          <p:nvSpPr>
            <p:cNvPr id="21" name="AutoShape 21"/>
            <p:cNvSpPr>
              <a:spLocks noChangeArrowheads="1"/>
            </p:cNvSpPr>
            <p:nvPr/>
          </p:nvSpPr>
          <p:spPr bwMode="auto">
            <a:xfrm rot="-5400000">
              <a:off x="1680" y="2760"/>
              <a:ext cx="1020" cy="590"/>
            </a:xfrm>
            <a:prstGeom prst="curvedUpArrow">
              <a:avLst>
                <a:gd name="adj1" fmla="val 51296"/>
                <a:gd name="adj2" fmla="val 85920"/>
                <a:gd name="adj3" fmla="val 1866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AutoShape 22"/>
            <p:cNvSpPr>
              <a:spLocks noChangeArrowheads="1"/>
            </p:cNvSpPr>
            <p:nvPr/>
          </p:nvSpPr>
          <p:spPr bwMode="auto">
            <a:xfrm rot="5400000" flipH="1">
              <a:off x="1104" y="2756"/>
              <a:ext cx="1020" cy="590"/>
            </a:xfrm>
            <a:prstGeom prst="curvedUpArrow">
              <a:avLst>
                <a:gd name="adj1" fmla="val 51296"/>
                <a:gd name="adj2" fmla="val 85920"/>
                <a:gd name="adj3" fmla="val 1866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1764" y="2455"/>
              <a:ext cx="273" cy="1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1864" y="2967"/>
              <a:ext cx="118" cy="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5649913" y="3787775"/>
            <a:ext cx="38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[0]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5505450" y="2516188"/>
            <a:ext cx="38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[1]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7339013" y="2516188"/>
            <a:ext cx="38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[2]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7221538" y="3773488"/>
            <a:ext cx="38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[3]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6027738" y="2640013"/>
            <a:ext cx="346075" cy="369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800" b="1"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</a:p>
        </p:txBody>
      </p:sp>
      <p:grpSp>
        <p:nvGrpSpPr>
          <p:cNvPr id="30" name="Group 30"/>
          <p:cNvGrpSpPr>
            <a:grpSpLocks/>
          </p:cNvGrpSpPr>
          <p:nvPr/>
        </p:nvGrpSpPr>
        <p:grpSpPr bwMode="auto">
          <a:xfrm>
            <a:off x="5864225" y="3968750"/>
            <a:ext cx="719138" cy="539750"/>
            <a:chOff x="477" y="1405"/>
            <a:chExt cx="453" cy="340"/>
          </a:xfrm>
        </p:grpSpPr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477" y="1661"/>
              <a:ext cx="453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front </a:t>
              </a: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 flipV="1">
              <a:off x="791" y="1405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3" name="Group 33"/>
          <p:cNvGrpSpPr>
            <a:grpSpLocks/>
          </p:cNvGrpSpPr>
          <p:nvPr/>
        </p:nvGrpSpPr>
        <p:grpSpPr bwMode="auto">
          <a:xfrm>
            <a:off x="5864225" y="2046288"/>
            <a:ext cx="647700" cy="549275"/>
            <a:chOff x="3424" y="1063"/>
            <a:chExt cx="408" cy="346"/>
          </a:xfrm>
        </p:grpSpPr>
        <p:sp>
          <p:nvSpPr>
            <p:cNvPr id="34" name="Line 34"/>
            <p:cNvSpPr>
              <a:spLocks noChangeShapeType="1"/>
            </p:cNvSpPr>
            <p:nvPr/>
          </p:nvSpPr>
          <p:spPr bwMode="auto">
            <a:xfrm rot="10800000" flipV="1">
              <a:off x="3605" y="1182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3424" y="1063"/>
              <a:ext cx="408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 b="1">
                  <a:solidFill>
                    <a:srgbClr val="0000C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rear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585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None/>
            </a:pPr>
            <a:r>
              <a:rPr lang="en-US" altLang="ko-KR" dirty="0"/>
              <a:t>③ </a:t>
            </a:r>
            <a:r>
              <a:rPr lang="en-US" altLang="ko-KR" dirty="0" err="1"/>
              <a:t>enQueue</a:t>
            </a:r>
            <a:r>
              <a:rPr lang="en-US" altLang="ko-KR" dirty="0"/>
              <a:t>(</a:t>
            </a:r>
            <a:r>
              <a:rPr lang="en-US" altLang="ko-KR" dirty="0" err="1"/>
              <a:t>cQ</a:t>
            </a:r>
            <a:r>
              <a:rPr lang="en-US" altLang="ko-KR" dirty="0"/>
              <a:t>, B);                           ④ </a:t>
            </a:r>
            <a:r>
              <a:rPr lang="en-US" altLang="ko-KR" dirty="0" err="1"/>
              <a:t>deQueue</a:t>
            </a:r>
            <a:r>
              <a:rPr lang="en-US" altLang="ko-KR" dirty="0"/>
              <a:t>(</a:t>
            </a:r>
            <a:r>
              <a:rPr lang="en-US" altLang="ko-KR" dirty="0" err="1"/>
              <a:t>cQ</a:t>
            </a:r>
            <a:r>
              <a:rPr lang="en-US" altLang="ko-KR" dirty="0"/>
              <a:t>);</a:t>
            </a:r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r>
              <a:rPr lang="en-US" altLang="ko-KR" dirty="0"/>
              <a:t>⑤ </a:t>
            </a:r>
            <a:r>
              <a:rPr lang="en-US" altLang="ko-KR" dirty="0" err="1"/>
              <a:t>enQueue</a:t>
            </a:r>
            <a:r>
              <a:rPr lang="en-US" altLang="ko-KR" dirty="0"/>
              <a:t>(</a:t>
            </a:r>
            <a:r>
              <a:rPr lang="en-US" altLang="ko-KR" dirty="0" err="1"/>
              <a:t>cQ</a:t>
            </a:r>
            <a:r>
              <a:rPr lang="en-US" altLang="ko-KR" dirty="0"/>
              <a:t>, C);                            ⑥ </a:t>
            </a:r>
            <a:r>
              <a:rPr lang="en-US" altLang="ko-KR" dirty="0" err="1"/>
              <a:t>enQueue</a:t>
            </a:r>
            <a:r>
              <a:rPr lang="en-US" altLang="ko-KR" dirty="0"/>
              <a:t>(</a:t>
            </a:r>
            <a:r>
              <a:rPr lang="en-US" altLang="ko-KR" dirty="0" err="1"/>
              <a:t>cQ</a:t>
            </a:r>
            <a:r>
              <a:rPr lang="en-US" altLang="ko-KR" dirty="0"/>
              <a:t>, D);  </a:t>
            </a:r>
          </a:p>
          <a:p>
            <a:endParaRPr lang="ko-KR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878014" y="1643175"/>
            <a:ext cx="1851025" cy="1762125"/>
            <a:chOff x="1319" y="2455"/>
            <a:chExt cx="1166" cy="1110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 rot="-5400000">
              <a:off x="1680" y="2760"/>
              <a:ext cx="1020" cy="590"/>
            </a:xfrm>
            <a:prstGeom prst="curvedUpArrow">
              <a:avLst>
                <a:gd name="adj1" fmla="val 51296"/>
                <a:gd name="adj2" fmla="val 85920"/>
                <a:gd name="adj3" fmla="val 1866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 rot="5400000" flipH="1">
              <a:off x="1104" y="2756"/>
              <a:ext cx="1020" cy="590"/>
            </a:xfrm>
            <a:prstGeom prst="curvedUpArrow">
              <a:avLst>
                <a:gd name="adj1" fmla="val 51296"/>
                <a:gd name="adj2" fmla="val 85920"/>
                <a:gd name="adj3" fmla="val 1866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764" y="2455"/>
              <a:ext cx="273" cy="1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864" y="2967"/>
              <a:ext cx="118" cy="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793876" y="3216387"/>
            <a:ext cx="38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[0]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649414" y="1944800"/>
            <a:ext cx="38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[1]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482976" y="1944800"/>
            <a:ext cx="38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[2]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365501" y="3202100"/>
            <a:ext cx="38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[3]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171701" y="2068625"/>
            <a:ext cx="346075" cy="369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800" b="1"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</a:p>
        </p:txBody>
      </p: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2008189" y="3397362"/>
            <a:ext cx="719137" cy="539750"/>
            <a:chOff x="477" y="1405"/>
            <a:chExt cx="453" cy="340"/>
          </a:xfrm>
        </p:grpSpPr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477" y="1661"/>
              <a:ext cx="453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front </a:t>
              </a: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V="1">
              <a:off x="791" y="1405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7" name="Group 17"/>
          <p:cNvGrpSpPr>
            <a:grpSpLocks/>
          </p:cNvGrpSpPr>
          <p:nvPr/>
        </p:nvGrpSpPr>
        <p:grpSpPr bwMode="auto">
          <a:xfrm>
            <a:off x="3021014" y="1474900"/>
            <a:ext cx="647700" cy="549275"/>
            <a:chOff x="4361" y="210"/>
            <a:chExt cx="408" cy="346"/>
          </a:xfrm>
        </p:grpSpPr>
        <p:sp>
          <p:nvSpPr>
            <p:cNvPr id="18" name="Line 18"/>
            <p:cNvSpPr>
              <a:spLocks noChangeShapeType="1"/>
            </p:cNvSpPr>
            <p:nvPr/>
          </p:nvSpPr>
          <p:spPr bwMode="auto">
            <a:xfrm rot="10800000" flipV="1">
              <a:off x="4542" y="329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4361" y="210"/>
              <a:ext cx="408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 b="1">
                  <a:solidFill>
                    <a:srgbClr val="0000C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rear </a:t>
              </a:r>
            </a:p>
          </p:txBody>
        </p:sp>
      </p:grp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3082926" y="2049575"/>
            <a:ext cx="339725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800" b="1"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</a:p>
        </p:txBody>
      </p: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6342063" y="1643175"/>
            <a:ext cx="1851025" cy="1762125"/>
            <a:chOff x="1319" y="2455"/>
            <a:chExt cx="1166" cy="1110"/>
          </a:xfrm>
        </p:grpSpPr>
        <p:sp>
          <p:nvSpPr>
            <p:cNvPr id="22" name="AutoShape 22"/>
            <p:cNvSpPr>
              <a:spLocks noChangeArrowheads="1"/>
            </p:cNvSpPr>
            <p:nvPr/>
          </p:nvSpPr>
          <p:spPr bwMode="auto">
            <a:xfrm rot="-5400000">
              <a:off x="1680" y="2760"/>
              <a:ext cx="1020" cy="590"/>
            </a:xfrm>
            <a:prstGeom prst="curvedUpArrow">
              <a:avLst>
                <a:gd name="adj1" fmla="val 51296"/>
                <a:gd name="adj2" fmla="val 85920"/>
                <a:gd name="adj3" fmla="val 1866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AutoShape 23"/>
            <p:cNvSpPr>
              <a:spLocks noChangeArrowheads="1"/>
            </p:cNvSpPr>
            <p:nvPr/>
          </p:nvSpPr>
          <p:spPr bwMode="auto">
            <a:xfrm rot="5400000" flipH="1">
              <a:off x="1104" y="2756"/>
              <a:ext cx="1020" cy="590"/>
            </a:xfrm>
            <a:prstGeom prst="curvedUpArrow">
              <a:avLst>
                <a:gd name="adj1" fmla="val 51296"/>
                <a:gd name="adj2" fmla="val 85920"/>
                <a:gd name="adj3" fmla="val 1866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1764" y="2455"/>
              <a:ext cx="273" cy="1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864" y="2967"/>
              <a:ext cx="118" cy="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6257925" y="3216387"/>
            <a:ext cx="38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[0]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6113463" y="1944800"/>
            <a:ext cx="38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[1]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7947025" y="1944800"/>
            <a:ext cx="38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[2]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7829550" y="3202100"/>
            <a:ext cx="38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[3]</a:t>
            </a:r>
          </a:p>
        </p:txBody>
      </p:sp>
      <p:grpSp>
        <p:nvGrpSpPr>
          <p:cNvPr id="30" name="Group 30"/>
          <p:cNvGrpSpPr>
            <a:grpSpLocks/>
          </p:cNvGrpSpPr>
          <p:nvPr/>
        </p:nvGrpSpPr>
        <p:grpSpPr bwMode="auto">
          <a:xfrm>
            <a:off x="6269038" y="1489187"/>
            <a:ext cx="719137" cy="530225"/>
            <a:chOff x="3237" y="718"/>
            <a:chExt cx="453" cy="334"/>
          </a:xfrm>
        </p:grpSpPr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3237" y="718"/>
              <a:ext cx="453" cy="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en-US" altLang="ko-KR" sz="16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front </a:t>
              </a: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3527" y="825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3" name="Group 33"/>
          <p:cNvGrpSpPr>
            <a:grpSpLocks/>
          </p:cNvGrpSpPr>
          <p:nvPr/>
        </p:nvGrpSpPr>
        <p:grpSpPr bwMode="auto">
          <a:xfrm>
            <a:off x="7485063" y="1474900"/>
            <a:ext cx="647700" cy="549275"/>
            <a:chOff x="4361" y="210"/>
            <a:chExt cx="408" cy="346"/>
          </a:xfrm>
        </p:grpSpPr>
        <p:sp>
          <p:nvSpPr>
            <p:cNvPr id="34" name="Line 34"/>
            <p:cNvSpPr>
              <a:spLocks noChangeShapeType="1"/>
            </p:cNvSpPr>
            <p:nvPr/>
          </p:nvSpPr>
          <p:spPr bwMode="auto">
            <a:xfrm rot="10800000" flipV="1">
              <a:off x="4542" y="329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4361" y="210"/>
              <a:ext cx="408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rear </a:t>
              </a:r>
            </a:p>
          </p:txBody>
        </p:sp>
      </p:grp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7546975" y="2049575"/>
            <a:ext cx="339725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800" b="1"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</a:p>
        </p:txBody>
      </p:sp>
      <p:grpSp>
        <p:nvGrpSpPr>
          <p:cNvPr id="37" name="Group 37"/>
          <p:cNvGrpSpPr>
            <a:grpSpLocks/>
          </p:cNvGrpSpPr>
          <p:nvPr/>
        </p:nvGrpSpPr>
        <p:grpSpPr bwMode="auto">
          <a:xfrm>
            <a:off x="1878014" y="4595837"/>
            <a:ext cx="1851025" cy="1762125"/>
            <a:chOff x="1319" y="2455"/>
            <a:chExt cx="1166" cy="1110"/>
          </a:xfrm>
        </p:grpSpPr>
        <p:sp>
          <p:nvSpPr>
            <p:cNvPr id="38" name="AutoShape 38"/>
            <p:cNvSpPr>
              <a:spLocks noChangeArrowheads="1"/>
            </p:cNvSpPr>
            <p:nvPr/>
          </p:nvSpPr>
          <p:spPr bwMode="auto">
            <a:xfrm rot="-5400000">
              <a:off x="1680" y="2760"/>
              <a:ext cx="1020" cy="590"/>
            </a:xfrm>
            <a:prstGeom prst="curvedUpArrow">
              <a:avLst>
                <a:gd name="adj1" fmla="val 51296"/>
                <a:gd name="adj2" fmla="val 85920"/>
                <a:gd name="adj3" fmla="val 1866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AutoShape 39"/>
            <p:cNvSpPr>
              <a:spLocks noChangeArrowheads="1"/>
            </p:cNvSpPr>
            <p:nvPr/>
          </p:nvSpPr>
          <p:spPr bwMode="auto">
            <a:xfrm rot="5400000" flipH="1">
              <a:off x="1104" y="2756"/>
              <a:ext cx="1020" cy="590"/>
            </a:xfrm>
            <a:prstGeom prst="curvedUpArrow">
              <a:avLst>
                <a:gd name="adj1" fmla="val 51296"/>
                <a:gd name="adj2" fmla="val 85920"/>
                <a:gd name="adj3" fmla="val 1866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1764" y="2455"/>
              <a:ext cx="273" cy="1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1864" y="2967"/>
              <a:ext cx="118" cy="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1793876" y="6169050"/>
            <a:ext cx="38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[0]</a:t>
            </a:r>
          </a:p>
        </p:txBody>
      </p:sp>
      <p:sp>
        <p:nvSpPr>
          <p:cNvPr id="43" name="Text Box 43"/>
          <p:cNvSpPr txBox="1">
            <a:spLocks noChangeArrowheads="1"/>
          </p:cNvSpPr>
          <p:nvPr/>
        </p:nvSpPr>
        <p:spPr bwMode="auto">
          <a:xfrm>
            <a:off x="1649414" y="4897462"/>
            <a:ext cx="38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[1]</a:t>
            </a: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3482976" y="4897462"/>
            <a:ext cx="38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[2]</a:t>
            </a:r>
          </a:p>
        </p:txBody>
      </p:sp>
      <p:sp>
        <p:nvSpPr>
          <p:cNvPr id="45" name="Text Box 45"/>
          <p:cNvSpPr txBox="1">
            <a:spLocks noChangeArrowheads="1"/>
          </p:cNvSpPr>
          <p:nvPr/>
        </p:nvSpPr>
        <p:spPr bwMode="auto">
          <a:xfrm>
            <a:off x="3365501" y="6154762"/>
            <a:ext cx="38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[3]</a:t>
            </a:r>
          </a:p>
        </p:txBody>
      </p:sp>
      <p:sp>
        <p:nvSpPr>
          <p:cNvPr id="46" name="Rectangle 46"/>
          <p:cNvSpPr>
            <a:spLocks noChangeArrowheads="1"/>
          </p:cNvSpPr>
          <p:nvPr/>
        </p:nvSpPr>
        <p:spPr bwMode="auto">
          <a:xfrm>
            <a:off x="1804989" y="4441850"/>
            <a:ext cx="719137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front </a:t>
            </a:r>
          </a:p>
        </p:txBody>
      </p:sp>
      <p:sp>
        <p:nvSpPr>
          <p:cNvPr id="47" name="Line 47"/>
          <p:cNvSpPr>
            <a:spLocks noChangeShapeType="1"/>
          </p:cNvSpPr>
          <p:nvPr/>
        </p:nvSpPr>
        <p:spPr bwMode="auto">
          <a:xfrm>
            <a:off x="2265364" y="4611712"/>
            <a:ext cx="0" cy="360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" name="Text Box 48"/>
          <p:cNvSpPr txBox="1">
            <a:spLocks noChangeArrowheads="1"/>
          </p:cNvSpPr>
          <p:nvPr/>
        </p:nvSpPr>
        <p:spPr bwMode="auto">
          <a:xfrm>
            <a:off x="3082926" y="5002237"/>
            <a:ext cx="339725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800" b="1"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</a:p>
        </p:txBody>
      </p:sp>
      <p:grpSp>
        <p:nvGrpSpPr>
          <p:cNvPr id="49" name="Group 49"/>
          <p:cNvGrpSpPr>
            <a:grpSpLocks/>
          </p:cNvGrpSpPr>
          <p:nvPr/>
        </p:nvGrpSpPr>
        <p:grpSpPr bwMode="auto">
          <a:xfrm>
            <a:off x="3186114" y="6278587"/>
            <a:ext cx="576262" cy="563563"/>
            <a:chOff x="823" y="1418"/>
            <a:chExt cx="363" cy="355"/>
          </a:xfrm>
        </p:grpSpPr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823" y="1629"/>
              <a:ext cx="36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en-US" altLang="ko-KR" sz="16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rear </a:t>
              </a:r>
            </a:p>
          </p:txBody>
        </p:sp>
        <p:sp>
          <p:nvSpPr>
            <p:cNvPr id="51" name="Line 51"/>
            <p:cNvSpPr>
              <a:spLocks noChangeShapeType="1"/>
            </p:cNvSpPr>
            <p:nvPr/>
          </p:nvSpPr>
          <p:spPr bwMode="auto">
            <a:xfrm flipV="1">
              <a:off x="930" y="1418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2" name="Text Box 52"/>
          <p:cNvSpPr txBox="1">
            <a:spLocks noChangeArrowheads="1"/>
          </p:cNvSpPr>
          <p:nvPr/>
        </p:nvSpPr>
        <p:spPr bwMode="auto">
          <a:xfrm>
            <a:off x="3082926" y="5848375"/>
            <a:ext cx="331788" cy="369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800" b="1"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</a:p>
        </p:txBody>
      </p:sp>
      <p:grpSp>
        <p:nvGrpSpPr>
          <p:cNvPr id="53" name="Group 53"/>
          <p:cNvGrpSpPr>
            <a:grpSpLocks/>
          </p:cNvGrpSpPr>
          <p:nvPr/>
        </p:nvGrpSpPr>
        <p:grpSpPr bwMode="auto">
          <a:xfrm>
            <a:off x="6413500" y="4652987"/>
            <a:ext cx="1851025" cy="1762125"/>
            <a:chOff x="1319" y="2455"/>
            <a:chExt cx="1166" cy="1110"/>
          </a:xfrm>
        </p:grpSpPr>
        <p:sp>
          <p:nvSpPr>
            <p:cNvPr id="54" name="AutoShape 54"/>
            <p:cNvSpPr>
              <a:spLocks noChangeArrowheads="1"/>
            </p:cNvSpPr>
            <p:nvPr/>
          </p:nvSpPr>
          <p:spPr bwMode="auto">
            <a:xfrm rot="-5400000">
              <a:off x="1680" y="2760"/>
              <a:ext cx="1020" cy="590"/>
            </a:xfrm>
            <a:prstGeom prst="curvedUpArrow">
              <a:avLst>
                <a:gd name="adj1" fmla="val 51296"/>
                <a:gd name="adj2" fmla="val 85920"/>
                <a:gd name="adj3" fmla="val 1866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AutoShape 55"/>
            <p:cNvSpPr>
              <a:spLocks noChangeArrowheads="1"/>
            </p:cNvSpPr>
            <p:nvPr/>
          </p:nvSpPr>
          <p:spPr bwMode="auto">
            <a:xfrm rot="5400000" flipH="1">
              <a:off x="1104" y="2756"/>
              <a:ext cx="1020" cy="590"/>
            </a:xfrm>
            <a:prstGeom prst="curvedUpArrow">
              <a:avLst>
                <a:gd name="adj1" fmla="val 51296"/>
                <a:gd name="adj2" fmla="val 85920"/>
                <a:gd name="adj3" fmla="val 1866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1764" y="2455"/>
              <a:ext cx="273" cy="1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1864" y="2967"/>
              <a:ext cx="118" cy="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8" name="Text Box 58"/>
          <p:cNvSpPr txBox="1">
            <a:spLocks noChangeArrowheads="1"/>
          </p:cNvSpPr>
          <p:nvPr/>
        </p:nvSpPr>
        <p:spPr bwMode="auto">
          <a:xfrm>
            <a:off x="6329363" y="6226200"/>
            <a:ext cx="38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[0]</a:t>
            </a:r>
          </a:p>
        </p:txBody>
      </p:sp>
      <p:sp>
        <p:nvSpPr>
          <p:cNvPr id="59" name="Text Box 59"/>
          <p:cNvSpPr txBox="1">
            <a:spLocks noChangeArrowheads="1"/>
          </p:cNvSpPr>
          <p:nvPr/>
        </p:nvSpPr>
        <p:spPr bwMode="auto">
          <a:xfrm>
            <a:off x="6184900" y="4954612"/>
            <a:ext cx="38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[1]</a:t>
            </a:r>
          </a:p>
        </p:txBody>
      </p:sp>
      <p:sp>
        <p:nvSpPr>
          <p:cNvPr id="60" name="Text Box 60"/>
          <p:cNvSpPr txBox="1">
            <a:spLocks noChangeArrowheads="1"/>
          </p:cNvSpPr>
          <p:nvPr/>
        </p:nvSpPr>
        <p:spPr bwMode="auto">
          <a:xfrm>
            <a:off x="8018463" y="4954612"/>
            <a:ext cx="38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[2]</a:t>
            </a:r>
          </a:p>
        </p:txBody>
      </p:sp>
      <p:sp>
        <p:nvSpPr>
          <p:cNvPr id="61" name="Text Box 61"/>
          <p:cNvSpPr txBox="1">
            <a:spLocks noChangeArrowheads="1"/>
          </p:cNvSpPr>
          <p:nvPr/>
        </p:nvSpPr>
        <p:spPr bwMode="auto">
          <a:xfrm>
            <a:off x="7900988" y="6211912"/>
            <a:ext cx="38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[3]</a:t>
            </a:r>
          </a:p>
        </p:txBody>
      </p:sp>
      <p:sp>
        <p:nvSpPr>
          <p:cNvPr id="62" name="Rectangle 62"/>
          <p:cNvSpPr>
            <a:spLocks noChangeArrowheads="1"/>
          </p:cNvSpPr>
          <p:nvPr/>
        </p:nvSpPr>
        <p:spPr bwMode="auto">
          <a:xfrm>
            <a:off x="6340475" y="4499000"/>
            <a:ext cx="719138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front </a:t>
            </a:r>
          </a:p>
        </p:txBody>
      </p:sp>
      <p:sp>
        <p:nvSpPr>
          <p:cNvPr id="63" name="Line 63"/>
          <p:cNvSpPr>
            <a:spLocks noChangeShapeType="1"/>
          </p:cNvSpPr>
          <p:nvPr/>
        </p:nvSpPr>
        <p:spPr bwMode="auto">
          <a:xfrm>
            <a:off x="6800850" y="4668862"/>
            <a:ext cx="0" cy="360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" name="Text Box 64"/>
          <p:cNvSpPr txBox="1">
            <a:spLocks noChangeArrowheads="1"/>
          </p:cNvSpPr>
          <p:nvPr/>
        </p:nvSpPr>
        <p:spPr bwMode="auto">
          <a:xfrm>
            <a:off x="7618413" y="5059387"/>
            <a:ext cx="339725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800" b="1"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</a:p>
        </p:txBody>
      </p:sp>
      <p:grpSp>
        <p:nvGrpSpPr>
          <p:cNvPr id="65" name="Group 65"/>
          <p:cNvGrpSpPr>
            <a:grpSpLocks/>
          </p:cNvGrpSpPr>
          <p:nvPr/>
        </p:nvGrpSpPr>
        <p:grpSpPr bwMode="auto">
          <a:xfrm>
            <a:off x="6924675" y="6330975"/>
            <a:ext cx="576263" cy="444500"/>
            <a:chOff x="3696" y="3793"/>
            <a:chExt cx="363" cy="280"/>
          </a:xfrm>
        </p:grpSpPr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3696" y="3929"/>
              <a:ext cx="36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en-US" altLang="ko-KR" sz="1600" b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rear </a:t>
              </a:r>
            </a:p>
          </p:txBody>
        </p:sp>
        <p:sp>
          <p:nvSpPr>
            <p:cNvPr id="67" name="Line 67"/>
            <p:cNvSpPr>
              <a:spLocks noChangeShapeType="1"/>
            </p:cNvSpPr>
            <p:nvPr/>
          </p:nvSpPr>
          <p:spPr bwMode="auto">
            <a:xfrm flipV="1">
              <a:off x="3696" y="3793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8" name="Text Box 68"/>
          <p:cNvSpPr txBox="1">
            <a:spLocks noChangeArrowheads="1"/>
          </p:cNvSpPr>
          <p:nvPr/>
        </p:nvSpPr>
        <p:spPr bwMode="auto">
          <a:xfrm>
            <a:off x="7618413" y="5905525"/>
            <a:ext cx="331787" cy="369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800" b="1"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</a:p>
        </p:txBody>
      </p:sp>
      <p:sp>
        <p:nvSpPr>
          <p:cNvPr id="69" name="Text Box 69"/>
          <p:cNvSpPr txBox="1">
            <a:spLocks noChangeArrowheads="1"/>
          </p:cNvSpPr>
          <p:nvPr/>
        </p:nvSpPr>
        <p:spPr bwMode="auto">
          <a:xfrm>
            <a:off x="6784975" y="5932512"/>
            <a:ext cx="355600" cy="36988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800" b="1"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</a:p>
        </p:txBody>
      </p:sp>
      <p:sp>
        <p:nvSpPr>
          <p:cNvPr id="70" name="Text Box 70"/>
          <p:cNvSpPr txBox="1">
            <a:spLocks noChangeArrowheads="1"/>
          </p:cNvSpPr>
          <p:nvPr/>
        </p:nvSpPr>
        <p:spPr bwMode="auto">
          <a:xfrm>
            <a:off x="6565900" y="2078150"/>
            <a:ext cx="346075" cy="369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800" b="1"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69069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71" name="내용 개체 틀 7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II</a:t>
            </a:r>
          </a:p>
          <a:p>
            <a:endParaRPr lang="ko-KR" altLang="en-US" dirty="0"/>
          </a:p>
        </p:txBody>
      </p:sp>
      <p:pic>
        <p:nvPicPr>
          <p:cNvPr id="72" name="그림 4" descr="ch07-예제7-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728" y="2236117"/>
            <a:ext cx="6983412" cy="281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5686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연결 큐</a:t>
            </a:r>
          </a:p>
          <a:p>
            <a:pPr lvl="1">
              <a:defRPr/>
            </a:pPr>
            <a:r>
              <a:rPr lang="ko-KR" altLang="en-US" dirty="0"/>
              <a:t>단순 연결 리스트를 이용한 큐</a:t>
            </a:r>
          </a:p>
          <a:p>
            <a:pPr lvl="2">
              <a:defRPr/>
            </a:pPr>
            <a:r>
              <a:rPr lang="ko-KR" altLang="en-US" dirty="0"/>
              <a:t>큐의 원소 </a:t>
            </a:r>
            <a:r>
              <a:rPr lang="en-US" altLang="ko-KR" dirty="0"/>
              <a:t>: </a:t>
            </a:r>
            <a:r>
              <a:rPr lang="ko-KR" altLang="en-US" dirty="0"/>
              <a:t>단순 연결 리스트의 </a:t>
            </a:r>
            <a:r>
              <a:rPr lang="ko-KR" altLang="en-US" dirty="0" err="1"/>
              <a:t>노드</a:t>
            </a:r>
            <a:endParaRPr lang="ko-KR" altLang="en-US" dirty="0"/>
          </a:p>
          <a:p>
            <a:pPr lvl="2">
              <a:lnSpc>
                <a:spcPct val="90000"/>
              </a:lnSpc>
              <a:defRPr/>
            </a:pPr>
            <a:r>
              <a:rPr lang="ko-KR" altLang="en-US" dirty="0"/>
              <a:t>큐의 원소의 순서 </a:t>
            </a:r>
            <a:r>
              <a:rPr lang="en-US" altLang="ko-KR" dirty="0"/>
              <a:t>: </a:t>
            </a:r>
            <a:r>
              <a:rPr lang="ko-KR" altLang="en-US" dirty="0" err="1"/>
              <a:t>노드의</a:t>
            </a:r>
            <a:r>
              <a:rPr lang="ko-KR" altLang="en-US" dirty="0"/>
              <a:t> 링크 포인터로 연결</a:t>
            </a:r>
          </a:p>
          <a:p>
            <a:pPr lvl="2">
              <a:lnSpc>
                <a:spcPct val="90000"/>
              </a:lnSpc>
              <a:defRPr/>
            </a:pPr>
            <a:r>
              <a:rPr lang="ko-KR" altLang="en-US" dirty="0"/>
              <a:t>변수 </a:t>
            </a:r>
            <a:r>
              <a:rPr lang="en-US" altLang="ko-KR" dirty="0"/>
              <a:t>front : </a:t>
            </a:r>
            <a:r>
              <a:rPr lang="ko-KR" altLang="en-US" dirty="0"/>
              <a:t>첫 번째 </a:t>
            </a:r>
            <a:r>
              <a:rPr lang="ko-KR" altLang="en-US" dirty="0" err="1"/>
              <a:t>노드를</a:t>
            </a:r>
            <a:r>
              <a:rPr lang="ko-KR" altLang="en-US" dirty="0"/>
              <a:t> 가리키는 포인터 변수 </a:t>
            </a:r>
          </a:p>
          <a:p>
            <a:pPr lvl="2">
              <a:lnSpc>
                <a:spcPct val="90000"/>
              </a:lnSpc>
              <a:defRPr/>
            </a:pPr>
            <a:r>
              <a:rPr lang="ko-KR" altLang="en-US" dirty="0"/>
              <a:t>변수 </a:t>
            </a:r>
            <a:r>
              <a:rPr lang="en-US" altLang="ko-KR" dirty="0"/>
              <a:t>rear : </a:t>
            </a:r>
            <a:r>
              <a:rPr lang="ko-KR" altLang="en-US" dirty="0"/>
              <a:t>마지막 </a:t>
            </a:r>
            <a:r>
              <a:rPr lang="ko-KR" altLang="en-US" dirty="0" err="1"/>
              <a:t>노드를</a:t>
            </a:r>
            <a:r>
              <a:rPr lang="ko-KR" altLang="en-US" dirty="0"/>
              <a:t> 가리키는 포인터 변수</a:t>
            </a:r>
          </a:p>
          <a:p>
            <a:pPr lvl="1">
              <a:lnSpc>
                <a:spcPct val="140000"/>
              </a:lnSpc>
              <a:defRPr/>
            </a:pPr>
            <a:r>
              <a:rPr lang="ko-KR" altLang="en-US" dirty="0"/>
              <a:t>상태 표현 </a:t>
            </a:r>
          </a:p>
          <a:p>
            <a:pPr lvl="2">
              <a:defRPr/>
            </a:pPr>
            <a:r>
              <a:rPr lang="ko-KR" altLang="en-US" dirty="0"/>
              <a:t>초기 상태와 공백 상태 </a:t>
            </a:r>
            <a:r>
              <a:rPr lang="en-US" altLang="ko-KR" dirty="0"/>
              <a:t>: front = rear = </a:t>
            </a:r>
            <a:r>
              <a:rPr lang="en-US" altLang="ko-KR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null</a:t>
            </a:r>
          </a:p>
          <a:p>
            <a:pPr lvl="1">
              <a:defRPr/>
            </a:pPr>
            <a:r>
              <a:rPr lang="ko-KR" altLang="en-US" dirty="0"/>
              <a:t>연결 큐의 구조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812" y="4829175"/>
            <a:ext cx="52863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71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연결 큐 삽입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10000"/>
              </a:lnSpc>
              <a:buNone/>
              <a:defRPr/>
            </a:pPr>
            <a:r>
              <a:rPr lang="en-US" altLang="ko-KR" dirty="0"/>
              <a:t>① </a:t>
            </a:r>
            <a:r>
              <a:rPr lang="ko-KR" altLang="en-US" dirty="0"/>
              <a:t>삽입할 새 </a:t>
            </a:r>
            <a:r>
              <a:rPr lang="ko-KR" altLang="en-US" dirty="0" err="1"/>
              <a:t>노드를</a:t>
            </a:r>
            <a:r>
              <a:rPr lang="ko-KR" altLang="en-US" dirty="0"/>
              <a:t> 생성하여 데이터 필드에 </a:t>
            </a:r>
            <a:r>
              <a:rPr lang="en-US" altLang="ko-KR" dirty="0"/>
              <a:t>item</a:t>
            </a:r>
            <a:r>
              <a:rPr lang="ko-KR" altLang="en-US" dirty="0"/>
              <a:t>을 저장한다</a:t>
            </a:r>
            <a:r>
              <a:rPr lang="en-US" altLang="ko-KR" dirty="0"/>
              <a:t>. </a:t>
            </a:r>
            <a:r>
              <a:rPr lang="ko-KR" altLang="en-US" dirty="0"/>
              <a:t>삽입할 새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노드는</a:t>
            </a:r>
            <a:r>
              <a:rPr lang="ko-KR" altLang="en-US" dirty="0"/>
              <a:t> 연결 큐의 마지막 </a:t>
            </a:r>
            <a:r>
              <a:rPr lang="ko-KR" altLang="en-US" spc="-100" dirty="0" err="1"/>
              <a:t>노드가</a:t>
            </a:r>
            <a:r>
              <a:rPr lang="ko-KR" altLang="en-US" spc="-100" dirty="0"/>
              <a:t> 되어야 하므로 링크 필드에 </a:t>
            </a:r>
            <a:r>
              <a:rPr lang="en-US" altLang="ko-KR" spc="-100" dirty="0"/>
              <a:t>null</a:t>
            </a:r>
            <a:r>
              <a:rPr lang="ko-KR" altLang="en-US" spc="-100" dirty="0"/>
              <a:t>을 저장한다</a:t>
            </a:r>
            <a:r>
              <a:rPr lang="en-US" altLang="ko-KR" spc="-100" dirty="0"/>
              <a:t>. </a:t>
            </a:r>
          </a:p>
          <a:p>
            <a:pPr lvl="2">
              <a:buNone/>
              <a:defRPr/>
            </a:pPr>
            <a:endParaRPr lang="en-US" altLang="ko-KR" sz="1200" dirty="0"/>
          </a:p>
          <a:p>
            <a:pPr lvl="2">
              <a:buNone/>
              <a:defRPr/>
            </a:pPr>
            <a:endParaRPr lang="en-US" altLang="ko-KR" sz="1200" dirty="0"/>
          </a:p>
          <a:p>
            <a:pPr lvl="2">
              <a:buNone/>
              <a:defRPr/>
            </a:pPr>
            <a:endParaRPr lang="en-US" altLang="ko-KR" sz="1200" dirty="0"/>
          </a:p>
          <a:p>
            <a:pPr lvl="2">
              <a:buNone/>
              <a:defRPr/>
            </a:pPr>
            <a:endParaRPr lang="en-US" altLang="ko-KR" dirty="0"/>
          </a:p>
          <a:p>
            <a:pPr lvl="2">
              <a:buNone/>
              <a:defRPr/>
            </a:pPr>
            <a:r>
              <a:rPr lang="en-US" altLang="ko-KR" dirty="0"/>
              <a:t>② </a:t>
            </a:r>
            <a:r>
              <a:rPr lang="ko-KR" altLang="en-US" dirty="0"/>
              <a:t>새 </a:t>
            </a:r>
            <a:r>
              <a:rPr lang="ko-KR" altLang="en-US" dirty="0" err="1"/>
              <a:t>노드를</a:t>
            </a:r>
            <a:r>
              <a:rPr lang="ko-KR" altLang="en-US" dirty="0"/>
              <a:t> 삽입하기 전에 연결 큐가 공백인지 아닌지를 검사한다</a:t>
            </a:r>
            <a:r>
              <a:rPr lang="en-US" altLang="ko-KR" dirty="0"/>
              <a:t>. </a:t>
            </a:r>
            <a:r>
              <a:rPr lang="ko-KR" altLang="en-US" dirty="0"/>
              <a:t>연결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큐가 공백인 경우에는 삽입할 새 </a:t>
            </a:r>
            <a:r>
              <a:rPr lang="ko-KR" altLang="en-US" dirty="0" err="1"/>
              <a:t>노드가</a:t>
            </a:r>
            <a:r>
              <a:rPr lang="ko-KR" altLang="en-US" dirty="0"/>
              <a:t> 큐의 첫 번째 </a:t>
            </a:r>
            <a:r>
              <a:rPr lang="ko-KR" altLang="en-US" dirty="0" err="1"/>
              <a:t>노드이자</a:t>
            </a:r>
            <a:r>
              <a:rPr lang="ko-KR" altLang="en-US" dirty="0"/>
              <a:t> 마지막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노드이므로</a:t>
            </a:r>
            <a:r>
              <a:rPr lang="ko-KR" altLang="en-US" dirty="0"/>
              <a:t> 포인터 </a:t>
            </a:r>
            <a:r>
              <a:rPr lang="en-US" altLang="ko-KR" dirty="0"/>
              <a:t>front</a:t>
            </a:r>
            <a:r>
              <a:rPr lang="ko-KR" altLang="en-US" dirty="0"/>
              <a:t>와 </a:t>
            </a:r>
            <a:r>
              <a:rPr lang="en-US" altLang="ko-KR" dirty="0"/>
              <a:t>rear</a:t>
            </a:r>
            <a:r>
              <a:rPr lang="ko-KR" altLang="en-US" dirty="0"/>
              <a:t>가 모두 새 </a:t>
            </a:r>
            <a:r>
              <a:rPr lang="ko-KR" altLang="en-US" dirty="0" err="1"/>
              <a:t>노드를</a:t>
            </a:r>
            <a:r>
              <a:rPr lang="ko-KR" altLang="en-US" dirty="0"/>
              <a:t> 가리키도록 설정한다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037" y="1933575"/>
            <a:ext cx="2447925" cy="723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3981450"/>
            <a:ext cx="25908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41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 큐 삽입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5475" lvl="2" indent="0" eaLnBrk="0" fontAlgn="base" hangingPunct="0">
              <a:spcAft>
                <a:spcPts val="300"/>
              </a:spcAft>
              <a:buClr>
                <a:srgbClr val="ADB9AD"/>
              </a:buClr>
              <a:buNone/>
            </a:pPr>
            <a:r>
              <a:rPr lang="en-US" altLang="ko-KR" dirty="0" smtClean="0"/>
              <a:t>	③ </a:t>
            </a:r>
            <a:r>
              <a:rPr lang="ko-KR" altLang="en-US" dirty="0"/>
              <a:t>큐가 공백이 아닌 경우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ko-KR" altLang="en-US" dirty="0" err="1"/>
              <a:t>노드가</a:t>
            </a:r>
            <a:r>
              <a:rPr lang="ko-KR" altLang="en-US" dirty="0"/>
              <a:t> 있는 경우에는 현재 큐의 마지막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	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</a:t>
            </a:r>
            <a:r>
              <a:rPr lang="ko-KR" altLang="en-US" dirty="0"/>
              <a:t>뒤에 새 </a:t>
            </a:r>
            <a:r>
              <a:rPr lang="ko-KR" altLang="en-US" dirty="0" err="1"/>
              <a:t>노드를</a:t>
            </a:r>
            <a:r>
              <a:rPr lang="ko-KR" altLang="en-US" dirty="0"/>
              <a:t> 삽입하고 마지막 </a:t>
            </a:r>
            <a:r>
              <a:rPr lang="ko-KR" altLang="en-US" dirty="0" err="1"/>
              <a:t>노드를</a:t>
            </a:r>
            <a:r>
              <a:rPr lang="ko-KR" altLang="en-US" dirty="0"/>
              <a:t> 가리키는 </a:t>
            </a:r>
            <a:r>
              <a:rPr lang="en-US" altLang="ko-KR" dirty="0"/>
              <a:t>rear</a:t>
            </a:r>
            <a:r>
              <a:rPr lang="ko-KR" altLang="en-US" dirty="0"/>
              <a:t>가 삽입한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	</a:t>
            </a:r>
            <a:r>
              <a:rPr lang="ko-KR" altLang="en-US" dirty="0" smtClean="0"/>
              <a:t>새 </a:t>
            </a:r>
            <a:r>
              <a:rPr lang="ko-KR" altLang="en-US" dirty="0" err="1"/>
              <a:t>노드를</a:t>
            </a:r>
            <a:r>
              <a:rPr lang="ko-KR" altLang="en-US" dirty="0"/>
              <a:t> 가리키도록 설정한다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512" y="2261468"/>
            <a:ext cx="62769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230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 큐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None/>
              <a:defRPr/>
            </a:pPr>
            <a:r>
              <a:rPr lang="en-US" altLang="ko-KR" dirty="0"/>
              <a:t>① </a:t>
            </a:r>
            <a:r>
              <a:rPr lang="ko-KR" altLang="en-US" dirty="0"/>
              <a:t>삭제연산에서 삭제할 </a:t>
            </a:r>
            <a:r>
              <a:rPr lang="ko-KR" altLang="en-US" dirty="0" err="1"/>
              <a:t>노드는</a:t>
            </a:r>
            <a:r>
              <a:rPr lang="ko-KR" altLang="en-US" dirty="0"/>
              <a:t> 큐의 첫 번째 </a:t>
            </a:r>
            <a:r>
              <a:rPr lang="ko-KR" altLang="en-US" dirty="0" err="1"/>
              <a:t>노드로서</a:t>
            </a:r>
            <a:r>
              <a:rPr lang="ko-KR" altLang="en-US" dirty="0"/>
              <a:t> 포인터 </a:t>
            </a:r>
            <a:r>
              <a:rPr lang="en-US" altLang="ko-KR" dirty="0"/>
              <a:t>front</a:t>
            </a:r>
            <a:r>
              <a:rPr lang="ko-KR" altLang="en-US" dirty="0"/>
              <a:t>가 가리키고 있는 </a:t>
            </a:r>
            <a:r>
              <a:rPr lang="ko-KR" altLang="en-US" dirty="0" err="1"/>
              <a:t>노드이다</a:t>
            </a:r>
            <a:r>
              <a:rPr lang="en-US" altLang="ko-KR" dirty="0"/>
              <a:t>. front</a:t>
            </a:r>
            <a:r>
              <a:rPr lang="ko-KR" altLang="en-US" dirty="0"/>
              <a:t>가 가리키는 </a:t>
            </a:r>
            <a:r>
              <a:rPr lang="ko-KR" altLang="en-US" dirty="0" err="1"/>
              <a:t>노드를</a:t>
            </a:r>
            <a:r>
              <a:rPr lang="ko-KR" altLang="en-US" dirty="0"/>
              <a:t> 포인터 </a:t>
            </a:r>
            <a:r>
              <a:rPr lang="en-US" altLang="ko-KR" dirty="0"/>
              <a:t>old</a:t>
            </a:r>
            <a:r>
              <a:rPr lang="ko-KR" altLang="en-US" dirty="0"/>
              <a:t>가 가리키게 하여 삭제할 </a:t>
            </a:r>
            <a:r>
              <a:rPr lang="ko-KR" altLang="en-US" dirty="0" err="1"/>
              <a:t>노드를</a:t>
            </a:r>
            <a:r>
              <a:rPr lang="ko-KR" altLang="en-US" dirty="0"/>
              <a:t> 지정한다</a:t>
            </a:r>
            <a:r>
              <a:rPr lang="en-US" altLang="ko-KR" dirty="0"/>
              <a:t>. </a:t>
            </a:r>
          </a:p>
          <a:p>
            <a:pPr lvl="2">
              <a:defRPr/>
            </a:pPr>
            <a:endParaRPr lang="en-US" altLang="ko-KR" dirty="0"/>
          </a:p>
          <a:p>
            <a:pPr>
              <a:buNone/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2">
              <a:buNone/>
              <a:defRPr/>
            </a:pPr>
            <a:r>
              <a:rPr lang="en-US" altLang="ko-KR" dirty="0" smtClean="0"/>
              <a:t>② </a:t>
            </a:r>
            <a:r>
              <a:rPr lang="ko-KR" altLang="en-US" dirty="0"/>
              <a:t>삭제연산 후에는 현재 </a:t>
            </a:r>
            <a:r>
              <a:rPr lang="en-US" altLang="ko-KR" dirty="0"/>
              <a:t>front </a:t>
            </a:r>
            <a:r>
              <a:rPr lang="ko-KR" altLang="en-US" spc="-100" dirty="0" err="1"/>
              <a:t>노드의</a:t>
            </a:r>
            <a:r>
              <a:rPr lang="ko-KR" altLang="en-US" spc="-100" dirty="0"/>
              <a:t> 다음 </a:t>
            </a:r>
            <a:r>
              <a:rPr lang="ko-KR" altLang="en-US" spc="-100" dirty="0" err="1"/>
              <a:t>노드가</a:t>
            </a:r>
            <a:r>
              <a:rPr lang="ko-KR" altLang="en-US" spc="-100" dirty="0"/>
              <a:t> </a:t>
            </a:r>
            <a:r>
              <a:rPr lang="en-US" altLang="ko-KR" spc="-100" dirty="0"/>
              <a:t>front </a:t>
            </a:r>
            <a:r>
              <a:rPr lang="ko-KR" altLang="en-US" spc="-100" dirty="0" err="1"/>
              <a:t>노드</a:t>
            </a:r>
            <a:r>
              <a:rPr lang="en-US" altLang="ko-KR" spc="-100" dirty="0"/>
              <a:t>(</a:t>
            </a:r>
            <a:r>
              <a:rPr lang="ko-KR" altLang="en-US" spc="-100" dirty="0" err="1"/>
              <a:t>첫번째</a:t>
            </a:r>
            <a:r>
              <a:rPr lang="ko-KR" altLang="en-US" spc="-100" dirty="0"/>
              <a:t> </a:t>
            </a:r>
            <a:r>
              <a:rPr lang="ko-KR" altLang="en-US" spc="-100" dirty="0" err="1"/>
              <a:t>노드</a:t>
            </a:r>
            <a:r>
              <a:rPr lang="en-US" altLang="ko-KR" spc="-100" dirty="0"/>
              <a:t>)</a:t>
            </a:r>
            <a:r>
              <a:rPr lang="ko-KR" altLang="en-US" dirty="0"/>
              <a:t>가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되어야 하므로</a:t>
            </a:r>
            <a:r>
              <a:rPr lang="en-US" altLang="ko-KR" dirty="0"/>
              <a:t>, </a:t>
            </a:r>
            <a:r>
              <a:rPr lang="ko-KR" altLang="en-US" dirty="0"/>
              <a:t>포인터 </a:t>
            </a:r>
            <a:r>
              <a:rPr lang="en-US" altLang="ko-KR" dirty="0"/>
              <a:t>front</a:t>
            </a:r>
            <a:r>
              <a:rPr lang="ko-KR" altLang="en-US" dirty="0"/>
              <a:t>를 재설정한다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50" y="2105025"/>
            <a:ext cx="4533900" cy="1352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237" y="4779987"/>
            <a:ext cx="45815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104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 큐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None/>
            </a:pPr>
            <a:r>
              <a:rPr lang="en-US" altLang="ko-KR" dirty="0"/>
              <a:t>③ </a:t>
            </a:r>
            <a:r>
              <a:rPr lang="ko-KR" altLang="en-US" dirty="0"/>
              <a:t>현재 큐에 </a:t>
            </a:r>
            <a:r>
              <a:rPr lang="ko-KR" altLang="en-US" dirty="0" err="1"/>
              <a:t>노드가</a:t>
            </a:r>
            <a:r>
              <a:rPr lang="ko-KR" altLang="en-US" dirty="0"/>
              <a:t> 하나뿐이어서 삭제연산 후에 공백 큐가 되는 경우 </a:t>
            </a:r>
            <a:r>
              <a:rPr lang="en-US" altLang="ko-KR" dirty="0"/>
              <a:t>: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ko-KR" dirty="0"/>
              <a:t>    ☞ </a:t>
            </a:r>
            <a:r>
              <a:rPr lang="ko-KR" altLang="en-US" dirty="0"/>
              <a:t>큐의 마지막 </a:t>
            </a:r>
            <a:r>
              <a:rPr lang="ko-KR" altLang="en-US" dirty="0" err="1"/>
              <a:t>노드가</a:t>
            </a:r>
            <a:r>
              <a:rPr lang="ko-KR" altLang="en-US" dirty="0"/>
              <a:t> 없어지므로 포인터 </a:t>
            </a:r>
            <a:r>
              <a:rPr lang="en-US" altLang="ko-KR" dirty="0"/>
              <a:t>rear</a:t>
            </a:r>
            <a:r>
              <a:rPr lang="ko-KR" altLang="en-US" dirty="0"/>
              <a:t>를 </a:t>
            </a:r>
            <a:r>
              <a:rPr lang="en-US" altLang="ko-KR" dirty="0"/>
              <a:t>null</a:t>
            </a:r>
            <a:r>
              <a:rPr lang="ko-KR" altLang="en-US" dirty="0"/>
              <a:t>로 설정한다</a:t>
            </a:r>
            <a:r>
              <a:rPr lang="en-US" altLang="ko-KR" dirty="0"/>
              <a:t>. 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  <a:p>
            <a:pPr lvl="2" algn="just">
              <a:buNone/>
            </a:pPr>
            <a:r>
              <a:rPr lang="en-US" altLang="ko-KR" dirty="0" smtClean="0"/>
              <a:t>④ </a:t>
            </a:r>
            <a:r>
              <a:rPr lang="ko-KR" altLang="en-US" dirty="0"/>
              <a:t>포인터 </a:t>
            </a:r>
            <a:r>
              <a:rPr lang="en-US" altLang="ko-KR" dirty="0"/>
              <a:t>old</a:t>
            </a:r>
            <a:r>
              <a:rPr lang="ko-KR" altLang="en-US" dirty="0"/>
              <a:t>가 가리키고 있는 </a:t>
            </a:r>
            <a:r>
              <a:rPr lang="ko-KR" altLang="en-US" dirty="0" err="1"/>
              <a:t>노드를</a:t>
            </a:r>
            <a:r>
              <a:rPr lang="ko-KR" altLang="en-US" dirty="0"/>
              <a:t> 삭제하고</a:t>
            </a:r>
            <a:r>
              <a:rPr lang="en-US" altLang="ko-KR" dirty="0"/>
              <a:t>, </a:t>
            </a:r>
            <a:r>
              <a:rPr lang="ko-KR" altLang="en-US" dirty="0"/>
              <a:t>메모리 공간을 시스템에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반환</a:t>
            </a:r>
            <a:r>
              <a:rPr lang="en-US" altLang="ko-KR" dirty="0"/>
              <a:t>(</a:t>
            </a:r>
            <a:r>
              <a:rPr lang="en-US" altLang="ko-KR" dirty="0" err="1"/>
              <a:t>returnNode</a:t>
            </a:r>
            <a:r>
              <a:rPr lang="en-US" altLang="ko-KR" dirty="0"/>
              <a:t>())</a:t>
            </a:r>
            <a:r>
              <a:rPr lang="ko-KR" altLang="en-US" dirty="0"/>
              <a:t>한다 </a:t>
            </a:r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2047875"/>
            <a:ext cx="4762500" cy="14668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087" y="4719637"/>
            <a:ext cx="31718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2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큐의 구조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87" y="4011385"/>
            <a:ext cx="7362825" cy="1905000"/>
          </a:xfrm>
          <a:prstGeom prst="rect">
            <a:avLst/>
          </a:prstGeom>
        </p:spPr>
      </p:pic>
      <p:pic>
        <p:nvPicPr>
          <p:cNvPr id="5" name="그림 6" descr="ch07-02_cu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219" y="1052736"/>
            <a:ext cx="4429125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5706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 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연결 큐에서의 연산 과정</a:t>
            </a:r>
          </a:p>
          <a:p>
            <a:pPr lvl="2">
              <a:buNone/>
            </a:pPr>
            <a:r>
              <a:rPr lang="ko-KR" altLang="en-US" dirty="0"/>
              <a:t>① 공백 큐 생성 </a:t>
            </a:r>
            <a:r>
              <a:rPr lang="en-US" altLang="ko-KR" dirty="0"/>
              <a:t>: </a:t>
            </a:r>
            <a:r>
              <a:rPr lang="en-US" altLang="ko-KR" dirty="0" err="1">
                <a:solidFill>
                  <a:srgbClr val="000066"/>
                </a:solidFill>
              </a:rPr>
              <a:t>createLinkedQueue</a:t>
            </a:r>
            <a:r>
              <a:rPr lang="en-US" altLang="ko-KR" dirty="0">
                <a:solidFill>
                  <a:srgbClr val="000066"/>
                </a:solidFill>
              </a:rPr>
              <a:t>();</a:t>
            </a:r>
          </a:p>
          <a:p>
            <a:pPr lvl="2">
              <a:lnSpc>
                <a:spcPct val="70000"/>
              </a:lnSpc>
              <a:buNone/>
            </a:pPr>
            <a:endParaRPr lang="en-US" altLang="ko-KR" dirty="0">
              <a:solidFill>
                <a:srgbClr val="000066"/>
              </a:solidFill>
            </a:endParaRPr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r>
              <a:rPr lang="en-US" altLang="ko-KR" dirty="0"/>
              <a:t>② </a:t>
            </a:r>
            <a:r>
              <a:rPr lang="ko-KR" altLang="en-US" dirty="0"/>
              <a:t>원소 </a:t>
            </a:r>
            <a:r>
              <a:rPr lang="en-US" altLang="ko-KR" dirty="0"/>
              <a:t>A </a:t>
            </a:r>
            <a:r>
              <a:rPr lang="ko-KR" altLang="en-US" dirty="0"/>
              <a:t>삽입 </a:t>
            </a:r>
            <a:r>
              <a:rPr lang="en-US" altLang="ko-KR" dirty="0"/>
              <a:t>: </a:t>
            </a:r>
            <a:r>
              <a:rPr lang="en-US" altLang="ko-KR" dirty="0" err="1">
                <a:solidFill>
                  <a:srgbClr val="000066"/>
                </a:solidFill>
              </a:rPr>
              <a:t>enQueue</a:t>
            </a:r>
            <a:r>
              <a:rPr lang="en-US" altLang="ko-KR" dirty="0">
                <a:solidFill>
                  <a:srgbClr val="000066"/>
                </a:solidFill>
              </a:rPr>
              <a:t>(LQ, A);</a:t>
            </a:r>
            <a:r>
              <a:rPr lang="en-US" altLang="ko-KR" dirty="0"/>
              <a:t>      ③ </a:t>
            </a:r>
            <a:r>
              <a:rPr lang="ko-KR" altLang="en-US" dirty="0"/>
              <a:t>원소 </a:t>
            </a:r>
            <a:r>
              <a:rPr lang="en-US" altLang="ko-KR" dirty="0"/>
              <a:t>B </a:t>
            </a:r>
            <a:r>
              <a:rPr lang="ko-KR" altLang="en-US" dirty="0"/>
              <a:t>삽입 </a:t>
            </a:r>
            <a:r>
              <a:rPr lang="en-US" altLang="ko-KR" dirty="0"/>
              <a:t>: </a:t>
            </a:r>
            <a:r>
              <a:rPr lang="en-US" altLang="ko-KR" dirty="0" err="1">
                <a:solidFill>
                  <a:srgbClr val="000066"/>
                </a:solidFill>
              </a:rPr>
              <a:t>enQueue</a:t>
            </a:r>
            <a:r>
              <a:rPr lang="en-US" altLang="ko-KR" dirty="0">
                <a:solidFill>
                  <a:srgbClr val="000066"/>
                </a:solidFill>
              </a:rPr>
              <a:t>(LQ, B);</a:t>
            </a:r>
            <a:endParaRPr lang="ko-KR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722688" y="2254250"/>
            <a:ext cx="1882775" cy="647700"/>
            <a:chOff x="1966" y="1117"/>
            <a:chExt cx="1186" cy="408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2728" y="1117"/>
              <a:ext cx="299" cy="288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2711" y="1117"/>
              <a:ext cx="3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2711" y="1405"/>
              <a:ext cx="325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2711" y="1117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3036" y="1117"/>
              <a:ext cx="0" cy="288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709" y="1216"/>
              <a:ext cx="324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 i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null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2601" y="1420"/>
              <a:ext cx="551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en-US" altLang="ko-KR" sz="16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rear </a:t>
              </a: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2093" y="1117"/>
              <a:ext cx="316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087" y="1117"/>
              <a:ext cx="32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2087" y="1405"/>
              <a:ext cx="322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2409" y="1117"/>
              <a:ext cx="0" cy="288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2085" y="1216"/>
              <a:ext cx="321" cy="15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 i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null</a:t>
              </a: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1966" y="1420"/>
              <a:ext cx="551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en-US" altLang="ko-KR" sz="16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front </a:t>
              </a: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2087" y="1117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</p:grpSp>
      <p:grpSp>
        <p:nvGrpSpPr>
          <p:cNvPr id="19" name="Group 19"/>
          <p:cNvGrpSpPr>
            <a:grpSpLocks/>
          </p:cNvGrpSpPr>
          <p:nvPr/>
        </p:nvGrpSpPr>
        <p:grpSpPr bwMode="auto">
          <a:xfrm>
            <a:off x="2138363" y="4487863"/>
            <a:ext cx="1562100" cy="1654175"/>
            <a:chOff x="975" y="2252"/>
            <a:chExt cx="984" cy="1042"/>
          </a:xfrm>
        </p:grpSpPr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1605" y="2382"/>
              <a:ext cx="3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en-US" altLang="ko-KR" sz="16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null</a:t>
              </a:r>
              <a:endParaRPr lang="en-US" sz="16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1233" y="2382"/>
              <a:ext cx="4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1233" y="2382"/>
              <a:ext cx="72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1233" y="2670"/>
              <a:ext cx="726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1233" y="2382"/>
              <a:ext cx="0" cy="288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1634" y="2382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959" y="2382"/>
              <a:ext cx="0" cy="288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133" y="2252"/>
              <a:ext cx="551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r>
                <a:rPr lang="ko-KR" altLang="en-US" sz="14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번지</a:t>
              </a: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633" y="2539"/>
              <a:ext cx="324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400" b="1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9" name="Group 29"/>
            <p:cNvGrpSpPr>
              <a:grpSpLocks/>
            </p:cNvGrpSpPr>
            <p:nvPr/>
          </p:nvGrpSpPr>
          <p:grpSpPr bwMode="auto">
            <a:xfrm>
              <a:off x="1326" y="2668"/>
              <a:ext cx="551" cy="626"/>
              <a:chOff x="3923" y="627"/>
              <a:chExt cx="551" cy="626"/>
            </a:xfrm>
          </p:grpSpPr>
          <p:sp>
            <p:nvSpPr>
              <p:cNvPr id="40" name="Rectangle 30"/>
              <p:cNvSpPr>
                <a:spLocks noChangeArrowheads="1"/>
              </p:cNvSpPr>
              <p:nvPr/>
            </p:nvSpPr>
            <p:spPr bwMode="auto">
              <a:xfrm>
                <a:off x="4050" y="845"/>
                <a:ext cx="299" cy="288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endParaRPr lang="en-US" altLang="ko-KR" sz="18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1" name="Line 31"/>
              <p:cNvSpPr>
                <a:spLocks noChangeShapeType="1"/>
              </p:cNvSpPr>
              <p:nvPr/>
            </p:nvSpPr>
            <p:spPr bwMode="auto">
              <a:xfrm>
                <a:off x="4033" y="845"/>
                <a:ext cx="3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42" name="Line 32"/>
              <p:cNvSpPr>
                <a:spLocks noChangeShapeType="1"/>
              </p:cNvSpPr>
              <p:nvPr/>
            </p:nvSpPr>
            <p:spPr bwMode="auto">
              <a:xfrm>
                <a:off x="4033" y="1133"/>
                <a:ext cx="325" cy="0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43" name="Line 33"/>
              <p:cNvSpPr>
                <a:spLocks noChangeShapeType="1"/>
              </p:cNvSpPr>
              <p:nvPr/>
            </p:nvSpPr>
            <p:spPr bwMode="auto">
              <a:xfrm>
                <a:off x="4033" y="845"/>
                <a:ext cx="0" cy="2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44" name="Line 34"/>
              <p:cNvSpPr>
                <a:spLocks noChangeShapeType="1"/>
              </p:cNvSpPr>
              <p:nvPr/>
            </p:nvSpPr>
            <p:spPr bwMode="auto">
              <a:xfrm>
                <a:off x="4358" y="845"/>
                <a:ext cx="0" cy="288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45" name="Oval 35"/>
              <p:cNvSpPr>
                <a:spLocks noChangeArrowheads="1"/>
              </p:cNvSpPr>
              <p:nvPr/>
            </p:nvSpPr>
            <p:spPr bwMode="auto">
              <a:xfrm>
                <a:off x="4181" y="941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" name="Rectangle 36"/>
              <p:cNvSpPr>
                <a:spLocks noChangeArrowheads="1"/>
              </p:cNvSpPr>
              <p:nvPr/>
            </p:nvSpPr>
            <p:spPr bwMode="auto">
              <a:xfrm>
                <a:off x="4031" y="991"/>
                <a:ext cx="324" cy="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r>
                  <a:rPr lang="en-US" altLang="ko-KR" sz="1400" b="1" i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100</a:t>
                </a:r>
              </a:p>
            </p:txBody>
          </p:sp>
          <p:sp>
            <p:nvSpPr>
              <p:cNvPr id="47" name="Line 37"/>
              <p:cNvSpPr>
                <a:spLocks noChangeShapeType="1"/>
              </p:cNvSpPr>
              <p:nvPr/>
            </p:nvSpPr>
            <p:spPr bwMode="auto">
              <a:xfrm flipV="1">
                <a:off x="4203" y="627"/>
                <a:ext cx="0" cy="31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8" name="Rectangle 38"/>
              <p:cNvSpPr>
                <a:spLocks noChangeArrowheads="1"/>
              </p:cNvSpPr>
              <p:nvPr/>
            </p:nvSpPr>
            <p:spPr bwMode="auto">
              <a:xfrm>
                <a:off x="3923" y="1148"/>
                <a:ext cx="551" cy="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r>
                  <a:rPr lang="en-US" altLang="ko-KR" sz="16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rear</a:t>
                </a:r>
                <a:r>
                  <a:rPr lang="en-US" altLang="ko-KR" sz="1600" b="1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</a:p>
            </p:txBody>
          </p:sp>
        </p:grpSp>
        <p:grpSp>
          <p:nvGrpSpPr>
            <p:cNvPr id="30" name="Group 39"/>
            <p:cNvGrpSpPr>
              <a:grpSpLocks/>
            </p:cNvGrpSpPr>
            <p:nvPr/>
          </p:nvGrpSpPr>
          <p:grpSpPr bwMode="auto">
            <a:xfrm>
              <a:off x="975" y="2668"/>
              <a:ext cx="551" cy="626"/>
              <a:chOff x="848" y="627"/>
              <a:chExt cx="551" cy="626"/>
            </a:xfrm>
          </p:grpSpPr>
          <p:sp>
            <p:nvSpPr>
              <p:cNvPr id="31" name="Rectangle 40"/>
              <p:cNvSpPr>
                <a:spLocks noChangeArrowheads="1"/>
              </p:cNvSpPr>
              <p:nvPr/>
            </p:nvSpPr>
            <p:spPr bwMode="auto">
              <a:xfrm>
                <a:off x="975" y="845"/>
                <a:ext cx="316" cy="288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endParaRPr lang="en-US" altLang="ko-KR" sz="18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" name="Line 41"/>
              <p:cNvSpPr>
                <a:spLocks noChangeShapeType="1"/>
              </p:cNvSpPr>
              <p:nvPr/>
            </p:nvSpPr>
            <p:spPr bwMode="auto">
              <a:xfrm>
                <a:off x="969" y="845"/>
                <a:ext cx="32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33" name="Line 42"/>
              <p:cNvSpPr>
                <a:spLocks noChangeShapeType="1"/>
              </p:cNvSpPr>
              <p:nvPr/>
            </p:nvSpPr>
            <p:spPr bwMode="auto">
              <a:xfrm>
                <a:off x="969" y="1133"/>
                <a:ext cx="322" cy="0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34" name="Line 43"/>
              <p:cNvSpPr>
                <a:spLocks noChangeShapeType="1"/>
              </p:cNvSpPr>
              <p:nvPr/>
            </p:nvSpPr>
            <p:spPr bwMode="auto">
              <a:xfrm>
                <a:off x="1291" y="845"/>
                <a:ext cx="0" cy="288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35" name="Oval 44"/>
              <p:cNvSpPr>
                <a:spLocks noChangeArrowheads="1"/>
              </p:cNvSpPr>
              <p:nvPr/>
            </p:nvSpPr>
            <p:spPr bwMode="auto">
              <a:xfrm>
                <a:off x="1115" y="941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" name="Rectangle 45"/>
              <p:cNvSpPr>
                <a:spLocks noChangeArrowheads="1"/>
              </p:cNvSpPr>
              <p:nvPr/>
            </p:nvSpPr>
            <p:spPr bwMode="auto">
              <a:xfrm>
                <a:off x="967" y="991"/>
                <a:ext cx="321" cy="105"/>
              </a:xfrm>
              <a:prstGeom prst="rect">
                <a:avLst/>
              </a:prstGeom>
              <a:solidFill>
                <a:srgbClr val="FF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r>
                  <a:rPr lang="en-US" altLang="ko-KR" sz="1400" b="1" i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100</a:t>
                </a:r>
              </a:p>
            </p:txBody>
          </p:sp>
          <p:sp>
            <p:nvSpPr>
              <p:cNvPr id="37" name="Line 46"/>
              <p:cNvSpPr>
                <a:spLocks noChangeShapeType="1"/>
              </p:cNvSpPr>
              <p:nvPr/>
            </p:nvSpPr>
            <p:spPr bwMode="auto">
              <a:xfrm flipV="1">
                <a:off x="1128" y="627"/>
                <a:ext cx="0" cy="31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8" name="Rectangle 47"/>
              <p:cNvSpPr>
                <a:spLocks noChangeArrowheads="1"/>
              </p:cNvSpPr>
              <p:nvPr/>
            </p:nvSpPr>
            <p:spPr bwMode="auto">
              <a:xfrm>
                <a:off x="848" y="1148"/>
                <a:ext cx="551" cy="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r>
                  <a:rPr lang="en-US" altLang="ko-KR" sz="16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front</a:t>
                </a:r>
                <a:r>
                  <a:rPr lang="en-US" altLang="ko-KR" sz="1600" b="1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</a:p>
            </p:txBody>
          </p:sp>
          <p:sp>
            <p:nvSpPr>
              <p:cNvPr id="39" name="Line 48"/>
              <p:cNvSpPr>
                <a:spLocks noChangeShapeType="1"/>
              </p:cNvSpPr>
              <p:nvPr/>
            </p:nvSpPr>
            <p:spPr bwMode="auto">
              <a:xfrm>
                <a:off x="969" y="845"/>
                <a:ext cx="0" cy="2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49" name="Group 49"/>
          <p:cNvGrpSpPr>
            <a:grpSpLocks/>
          </p:cNvGrpSpPr>
          <p:nvPr/>
        </p:nvGrpSpPr>
        <p:grpSpPr bwMode="auto">
          <a:xfrm>
            <a:off x="6286499" y="4487863"/>
            <a:ext cx="3270250" cy="1654175"/>
            <a:chOff x="3269" y="2251"/>
            <a:chExt cx="2060" cy="1043"/>
          </a:xfrm>
        </p:grpSpPr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3899" y="2382"/>
              <a:ext cx="3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sz="16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3527" y="2382"/>
              <a:ext cx="4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</a:p>
          </p:txBody>
        </p:sp>
        <p:sp>
          <p:nvSpPr>
            <p:cNvPr id="52" name="Line 52"/>
            <p:cNvSpPr>
              <a:spLocks noChangeShapeType="1"/>
            </p:cNvSpPr>
            <p:nvPr/>
          </p:nvSpPr>
          <p:spPr bwMode="auto">
            <a:xfrm>
              <a:off x="3527" y="2382"/>
              <a:ext cx="72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>
              <a:off x="3527" y="2670"/>
              <a:ext cx="726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54" name="Line 54"/>
            <p:cNvSpPr>
              <a:spLocks noChangeShapeType="1"/>
            </p:cNvSpPr>
            <p:nvPr/>
          </p:nvSpPr>
          <p:spPr bwMode="auto">
            <a:xfrm>
              <a:off x="3527" y="2382"/>
              <a:ext cx="0" cy="288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55" name="Line 55"/>
            <p:cNvSpPr>
              <a:spLocks noChangeShapeType="1"/>
            </p:cNvSpPr>
            <p:nvPr/>
          </p:nvSpPr>
          <p:spPr bwMode="auto">
            <a:xfrm>
              <a:off x="3928" y="2382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56" name="Line 56"/>
            <p:cNvSpPr>
              <a:spLocks noChangeShapeType="1"/>
            </p:cNvSpPr>
            <p:nvPr/>
          </p:nvSpPr>
          <p:spPr bwMode="auto">
            <a:xfrm>
              <a:off x="4253" y="2382"/>
              <a:ext cx="0" cy="288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3427" y="2252"/>
              <a:ext cx="551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r>
                <a:rPr lang="ko-KR" altLang="en-US" sz="14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번지</a:t>
              </a: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3927" y="2539"/>
              <a:ext cx="324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 i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</a:t>
              </a:r>
            </a:p>
          </p:txBody>
        </p:sp>
        <p:grpSp>
          <p:nvGrpSpPr>
            <p:cNvPr id="59" name="Group 59"/>
            <p:cNvGrpSpPr>
              <a:grpSpLocks/>
            </p:cNvGrpSpPr>
            <p:nvPr/>
          </p:nvGrpSpPr>
          <p:grpSpPr bwMode="auto">
            <a:xfrm>
              <a:off x="3269" y="2668"/>
              <a:ext cx="551" cy="626"/>
              <a:chOff x="848" y="627"/>
              <a:chExt cx="551" cy="626"/>
            </a:xfrm>
          </p:grpSpPr>
          <p:sp>
            <p:nvSpPr>
              <p:cNvPr id="81" name="Rectangle 60"/>
              <p:cNvSpPr>
                <a:spLocks noChangeArrowheads="1"/>
              </p:cNvSpPr>
              <p:nvPr/>
            </p:nvSpPr>
            <p:spPr bwMode="auto">
              <a:xfrm>
                <a:off x="975" y="845"/>
                <a:ext cx="316" cy="288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endParaRPr lang="en-US" altLang="ko-KR" sz="18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2" name="Line 61"/>
              <p:cNvSpPr>
                <a:spLocks noChangeShapeType="1"/>
              </p:cNvSpPr>
              <p:nvPr/>
            </p:nvSpPr>
            <p:spPr bwMode="auto">
              <a:xfrm>
                <a:off x="969" y="845"/>
                <a:ext cx="32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83" name="Line 62"/>
              <p:cNvSpPr>
                <a:spLocks noChangeShapeType="1"/>
              </p:cNvSpPr>
              <p:nvPr/>
            </p:nvSpPr>
            <p:spPr bwMode="auto">
              <a:xfrm>
                <a:off x="969" y="1133"/>
                <a:ext cx="322" cy="0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84" name="Line 63"/>
              <p:cNvSpPr>
                <a:spLocks noChangeShapeType="1"/>
              </p:cNvSpPr>
              <p:nvPr/>
            </p:nvSpPr>
            <p:spPr bwMode="auto">
              <a:xfrm>
                <a:off x="1291" y="845"/>
                <a:ext cx="0" cy="288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85" name="Oval 64"/>
              <p:cNvSpPr>
                <a:spLocks noChangeArrowheads="1"/>
              </p:cNvSpPr>
              <p:nvPr/>
            </p:nvSpPr>
            <p:spPr bwMode="auto">
              <a:xfrm>
                <a:off x="1115" y="941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6" name="Rectangle 65"/>
              <p:cNvSpPr>
                <a:spLocks noChangeArrowheads="1"/>
              </p:cNvSpPr>
              <p:nvPr/>
            </p:nvSpPr>
            <p:spPr bwMode="auto">
              <a:xfrm>
                <a:off x="967" y="991"/>
                <a:ext cx="321" cy="105"/>
              </a:xfrm>
              <a:prstGeom prst="rect">
                <a:avLst/>
              </a:prstGeom>
              <a:solidFill>
                <a:srgbClr val="FF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r>
                  <a:rPr lang="en-US" altLang="ko-KR" sz="1400" b="1" i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100</a:t>
                </a:r>
              </a:p>
            </p:txBody>
          </p:sp>
          <p:sp>
            <p:nvSpPr>
              <p:cNvPr id="87" name="Line 66"/>
              <p:cNvSpPr>
                <a:spLocks noChangeShapeType="1"/>
              </p:cNvSpPr>
              <p:nvPr/>
            </p:nvSpPr>
            <p:spPr bwMode="auto">
              <a:xfrm flipV="1">
                <a:off x="1128" y="627"/>
                <a:ext cx="0" cy="31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8" name="Rectangle 67"/>
              <p:cNvSpPr>
                <a:spLocks noChangeArrowheads="1"/>
              </p:cNvSpPr>
              <p:nvPr/>
            </p:nvSpPr>
            <p:spPr bwMode="auto">
              <a:xfrm>
                <a:off x="848" y="1148"/>
                <a:ext cx="551" cy="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1600" b="1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front </a:t>
                </a:r>
              </a:p>
            </p:txBody>
          </p:sp>
          <p:sp>
            <p:nvSpPr>
              <p:cNvPr id="89" name="Line 68"/>
              <p:cNvSpPr>
                <a:spLocks noChangeShapeType="1"/>
              </p:cNvSpPr>
              <p:nvPr/>
            </p:nvSpPr>
            <p:spPr bwMode="auto">
              <a:xfrm>
                <a:off x="969" y="845"/>
                <a:ext cx="0" cy="2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</p:grpSp>
        <p:sp>
          <p:nvSpPr>
            <p:cNvPr id="60" name="Rectangle 69"/>
            <p:cNvSpPr>
              <a:spLocks noChangeArrowheads="1"/>
            </p:cNvSpPr>
            <p:nvPr/>
          </p:nvSpPr>
          <p:spPr bwMode="auto">
            <a:xfrm>
              <a:off x="4975" y="2381"/>
              <a:ext cx="3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en-US" altLang="ko-KR" sz="16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null</a:t>
              </a:r>
              <a:endParaRPr lang="en-US" sz="16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Rectangle 70"/>
            <p:cNvSpPr>
              <a:spLocks noChangeArrowheads="1"/>
            </p:cNvSpPr>
            <p:nvPr/>
          </p:nvSpPr>
          <p:spPr bwMode="auto">
            <a:xfrm>
              <a:off x="4603" y="2381"/>
              <a:ext cx="4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 i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</a:p>
          </p:txBody>
        </p:sp>
        <p:sp>
          <p:nvSpPr>
            <p:cNvPr id="62" name="Line 71"/>
            <p:cNvSpPr>
              <a:spLocks noChangeShapeType="1"/>
            </p:cNvSpPr>
            <p:nvPr/>
          </p:nvSpPr>
          <p:spPr bwMode="auto">
            <a:xfrm>
              <a:off x="4603" y="2381"/>
              <a:ext cx="72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63" name="Line 72"/>
            <p:cNvSpPr>
              <a:spLocks noChangeShapeType="1"/>
            </p:cNvSpPr>
            <p:nvPr/>
          </p:nvSpPr>
          <p:spPr bwMode="auto">
            <a:xfrm>
              <a:off x="4603" y="2669"/>
              <a:ext cx="726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64" name="Line 73"/>
            <p:cNvSpPr>
              <a:spLocks noChangeShapeType="1"/>
            </p:cNvSpPr>
            <p:nvPr/>
          </p:nvSpPr>
          <p:spPr bwMode="auto">
            <a:xfrm>
              <a:off x="4603" y="2381"/>
              <a:ext cx="0" cy="288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65" name="Line 74"/>
            <p:cNvSpPr>
              <a:spLocks noChangeShapeType="1"/>
            </p:cNvSpPr>
            <p:nvPr/>
          </p:nvSpPr>
          <p:spPr bwMode="auto">
            <a:xfrm>
              <a:off x="5004" y="2381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66" name="Line 75"/>
            <p:cNvSpPr>
              <a:spLocks noChangeShapeType="1"/>
            </p:cNvSpPr>
            <p:nvPr/>
          </p:nvSpPr>
          <p:spPr bwMode="auto">
            <a:xfrm>
              <a:off x="5329" y="2381"/>
              <a:ext cx="0" cy="288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67" name="Rectangle 76"/>
            <p:cNvSpPr>
              <a:spLocks noChangeArrowheads="1"/>
            </p:cNvSpPr>
            <p:nvPr/>
          </p:nvSpPr>
          <p:spPr bwMode="auto">
            <a:xfrm>
              <a:off x="4503" y="2251"/>
              <a:ext cx="551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</a:t>
              </a:r>
              <a:r>
                <a:rPr lang="ko-KR" altLang="en-US" sz="14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번지</a:t>
              </a:r>
            </a:p>
          </p:txBody>
        </p:sp>
        <p:sp>
          <p:nvSpPr>
            <p:cNvPr id="68" name="Rectangle 77"/>
            <p:cNvSpPr>
              <a:spLocks noChangeArrowheads="1"/>
            </p:cNvSpPr>
            <p:nvPr/>
          </p:nvSpPr>
          <p:spPr bwMode="auto">
            <a:xfrm>
              <a:off x="5003" y="2538"/>
              <a:ext cx="324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400" b="1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69" name="Group 78"/>
            <p:cNvGrpSpPr>
              <a:grpSpLocks/>
            </p:cNvGrpSpPr>
            <p:nvPr/>
          </p:nvGrpSpPr>
          <p:grpSpPr bwMode="auto">
            <a:xfrm>
              <a:off x="4514" y="2667"/>
              <a:ext cx="551" cy="626"/>
              <a:chOff x="3923" y="627"/>
              <a:chExt cx="551" cy="626"/>
            </a:xfrm>
          </p:grpSpPr>
          <p:sp>
            <p:nvSpPr>
              <p:cNvPr id="72" name="Rectangle 79"/>
              <p:cNvSpPr>
                <a:spLocks noChangeArrowheads="1"/>
              </p:cNvSpPr>
              <p:nvPr/>
            </p:nvSpPr>
            <p:spPr bwMode="auto">
              <a:xfrm>
                <a:off x="4050" y="845"/>
                <a:ext cx="299" cy="288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endParaRPr lang="en-US" altLang="ko-KR" sz="18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3" name="Line 80"/>
              <p:cNvSpPr>
                <a:spLocks noChangeShapeType="1"/>
              </p:cNvSpPr>
              <p:nvPr/>
            </p:nvSpPr>
            <p:spPr bwMode="auto">
              <a:xfrm>
                <a:off x="4033" y="845"/>
                <a:ext cx="3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74" name="Line 81"/>
              <p:cNvSpPr>
                <a:spLocks noChangeShapeType="1"/>
              </p:cNvSpPr>
              <p:nvPr/>
            </p:nvSpPr>
            <p:spPr bwMode="auto">
              <a:xfrm>
                <a:off x="4033" y="1133"/>
                <a:ext cx="325" cy="0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75" name="Line 82"/>
              <p:cNvSpPr>
                <a:spLocks noChangeShapeType="1"/>
              </p:cNvSpPr>
              <p:nvPr/>
            </p:nvSpPr>
            <p:spPr bwMode="auto">
              <a:xfrm>
                <a:off x="4033" y="845"/>
                <a:ext cx="0" cy="2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76" name="Line 83"/>
              <p:cNvSpPr>
                <a:spLocks noChangeShapeType="1"/>
              </p:cNvSpPr>
              <p:nvPr/>
            </p:nvSpPr>
            <p:spPr bwMode="auto">
              <a:xfrm>
                <a:off x="4358" y="845"/>
                <a:ext cx="0" cy="288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77" name="Oval 84"/>
              <p:cNvSpPr>
                <a:spLocks noChangeArrowheads="1"/>
              </p:cNvSpPr>
              <p:nvPr/>
            </p:nvSpPr>
            <p:spPr bwMode="auto">
              <a:xfrm>
                <a:off x="4181" y="941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8" name="Rectangle 85"/>
              <p:cNvSpPr>
                <a:spLocks noChangeArrowheads="1"/>
              </p:cNvSpPr>
              <p:nvPr/>
            </p:nvSpPr>
            <p:spPr bwMode="auto">
              <a:xfrm>
                <a:off x="4031" y="991"/>
                <a:ext cx="324" cy="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r>
                  <a:rPr lang="en-US" altLang="ko-KR" sz="1400" b="1" i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200</a:t>
                </a:r>
              </a:p>
            </p:txBody>
          </p:sp>
          <p:sp>
            <p:nvSpPr>
              <p:cNvPr id="79" name="Line 86"/>
              <p:cNvSpPr>
                <a:spLocks noChangeShapeType="1"/>
              </p:cNvSpPr>
              <p:nvPr/>
            </p:nvSpPr>
            <p:spPr bwMode="auto">
              <a:xfrm flipV="1">
                <a:off x="4203" y="627"/>
                <a:ext cx="0" cy="31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0" name="Rectangle 87"/>
              <p:cNvSpPr>
                <a:spLocks noChangeArrowheads="1"/>
              </p:cNvSpPr>
              <p:nvPr/>
            </p:nvSpPr>
            <p:spPr bwMode="auto">
              <a:xfrm>
                <a:off x="3923" y="1148"/>
                <a:ext cx="551" cy="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r>
                  <a:rPr lang="en-US" altLang="ko-KR" sz="16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rear</a:t>
                </a:r>
                <a:r>
                  <a:rPr lang="en-US" altLang="ko-KR" sz="1600" b="1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</a:p>
            </p:txBody>
          </p:sp>
        </p:grpSp>
        <p:sp>
          <p:nvSpPr>
            <p:cNvPr id="70" name="Oval 88"/>
            <p:cNvSpPr>
              <a:spLocks noChangeArrowheads="1"/>
            </p:cNvSpPr>
            <p:nvPr/>
          </p:nvSpPr>
          <p:spPr bwMode="auto">
            <a:xfrm>
              <a:off x="4068" y="2478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Line 89"/>
            <p:cNvSpPr>
              <a:spLocks noChangeShapeType="1"/>
            </p:cNvSpPr>
            <p:nvPr/>
          </p:nvSpPr>
          <p:spPr bwMode="auto">
            <a:xfrm>
              <a:off x="4113" y="2496"/>
              <a:ext cx="45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25492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 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None/>
            </a:pPr>
            <a:r>
              <a:rPr lang="en-US" altLang="ko-KR" dirty="0"/>
              <a:t>④ </a:t>
            </a:r>
            <a:r>
              <a:rPr lang="ko-KR" altLang="en-US" dirty="0"/>
              <a:t>원소 삭제 </a:t>
            </a:r>
            <a:r>
              <a:rPr lang="en-US" altLang="ko-KR" dirty="0"/>
              <a:t>: </a:t>
            </a:r>
            <a:r>
              <a:rPr lang="en-US" altLang="ko-KR" dirty="0" err="1">
                <a:solidFill>
                  <a:srgbClr val="000066"/>
                </a:solidFill>
              </a:rPr>
              <a:t>deQueue</a:t>
            </a:r>
            <a:r>
              <a:rPr lang="en-US" altLang="ko-KR" dirty="0">
                <a:solidFill>
                  <a:srgbClr val="000066"/>
                </a:solidFill>
              </a:rPr>
              <a:t>(LQ); </a:t>
            </a:r>
          </a:p>
          <a:p>
            <a:pPr lvl="2">
              <a:buNone/>
            </a:pPr>
            <a:endParaRPr lang="en-US" altLang="ko-KR" dirty="0">
              <a:solidFill>
                <a:srgbClr val="000066"/>
              </a:solidFill>
            </a:endParaRPr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r>
              <a:rPr lang="en-US" altLang="ko-KR" dirty="0"/>
              <a:t>⑤ </a:t>
            </a:r>
            <a:r>
              <a:rPr lang="ko-KR" altLang="en-US" dirty="0"/>
              <a:t>원소 </a:t>
            </a:r>
            <a:r>
              <a:rPr lang="en-US" altLang="ko-KR" dirty="0"/>
              <a:t>C </a:t>
            </a:r>
            <a:r>
              <a:rPr lang="ko-KR" altLang="en-US" dirty="0"/>
              <a:t>삽입 </a:t>
            </a:r>
            <a:r>
              <a:rPr lang="en-US" altLang="ko-KR" dirty="0"/>
              <a:t>: </a:t>
            </a:r>
            <a:r>
              <a:rPr lang="en-US" altLang="ko-KR" dirty="0" err="1">
                <a:solidFill>
                  <a:srgbClr val="000066"/>
                </a:solidFill>
              </a:rPr>
              <a:t>enQueue</a:t>
            </a:r>
            <a:r>
              <a:rPr lang="en-US" altLang="ko-KR" dirty="0">
                <a:solidFill>
                  <a:srgbClr val="000066"/>
                </a:solidFill>
              </a:rPr>
              <a:t>(LQ, C); </a:t>
            </a:r>
          </a:p>
          <a:p>
            <a:endParaRPr lang="ko-KR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095625" y="1570038"/>
            <a:ext cx="1563688" cy="1655762"/>
            <a:chOff x="1882" y="799"/>
            <a:chExt cx="985" cy="1043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1882" y="1216"/>
              <a:ext cx="551" cy="626"/>
              <a:chOff x="848" y="627"/>
              <a:chExt cx="551" cy="626"/>
            </a:xfrm>
          </p:grpSpPr>
          <p:sp>
            <p:nvSpPr>
              <p:cNvPr id="25" name="Rectangle 6"/>
              <p:cNvSpPr>
                <a:spLocks noChangeArrowheads="1"/>
              </p:cNvSpPr>
              <p:nvPr/>
            </p:nvSpPr>
            <p:spPr bwMode="auto">
              <a:xfrm>
                <a:off x="975" y="845"/>
                <a:ext cx="316" cy="288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endParaRPr lang="en-US" altLang="ko-KR" sz="18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" name="Line 7"/>
              <p:cNvSpPr>
                <a:spLocks noChangeShapeType="1"/>
              </p:cNvSpPr>
              <p:nvPr/>
            </p:nvSpPr>
            <p:spPr bwMode="auto">
              <a:xfrm>
                <a:off x="969" y="845"/>
                <a:ext cx="32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27" name="Line 8"/>
              <p:cNvSpPr>
                <a:spLocks noChangeShapeType="1"/>
              </p:cNvSpPr>
              <p:nvPr/>
            </p:nvSpPr>
            <p:spPr bwMode="auto">
              <a:xfrm>
                <a:off x="969" y="1133"/>
                <a:ext cx="322" cy="0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28" name="Line 9"/>
              <p:cNvSpPr>
                <a:spLocks noChangeShapeType="1"/>
              </p:cNvSpPr>
              <p:nvPr/>
            </p:nvSpPr>
            <p:spPr bwMode="auto">
              <a:xfrm>
                <a:off x="1291" y="845"/>
                <a:ext cx="0" cy="288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29" name="Oval 10"/>
              <p:cNvSpPr>
                <a:spLocks noChangeArrowheads="1"/>
              </p:cNvSpPr>
              <p:nvPr/>
            </p:nvSpPr>
            <p:spPr bwMode="auto">
              <a:xfrm>
                <a:off x="1115" y="941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" name="Rectangle 11"/>
              <p:cNvSpPr>
                <a:spLocks noChangeArrowheads="1"/>
              </p:cNvSpPr>
              <p:nvPr/>
            </p:nvSpPr>
            <p:spPr bwMode="auto">
              <a:xfrm>
                <a:off x="967" y="991"/>
                <a:ext cx="321" cy="105"/>
              </a:xfrm>
              <a:prstGeom prst="rect">
                <a:avLst/>
              </a:prstGeom>
              <a:solidFill>
                <a:srgbClr val="FF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r>
                  <a:rPr lang="en-US" altLang="ko-KR" sz="1400" b="1" i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200</a:t>
                </a:r>
              </a:p>
            </p:txBody>
          </p:sp>
          <p:sp>
            <p:nvSpPr>
              <p:cNvPr id="31" name="Line 12"/>
              <p:cNvSpPr>
                <a:spLocks noChangeShapeType="1"/>
              </p:cNvSpPr>
              <p:nvPr/>
            </p:nvSpPr>
            <p:spPr bwMode="auto">
              <a:xfrm flipV="1">
                <a:off x="1128" y="627"/>
                <a:ext cx="0" cy="31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" name="Rectangle 13"/>
              <p:cNvSpPr>
                <a:spLocks noChangeArrowheads="1"/>
              </p:cNvSpPr>
              <p:nvPr/>
            </p:nvSpPr>
            <p:spPr bwMode="auto">
              <a:xfrm>
                <a:off x="848" y="1148"/>
                <a:ext cx="551" cy="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r>
                  <a:rPr lang="en-US" altLang="ko-KR" sz="16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front </a:t>
                </a:r>
              </a:p>
            </p:txBody>
          </p:sp>
          <p:sp>
            <p:nvSpPr>
              <p:cNvPr id="33" name="Line 14"/>
              <p:cNvSpPr>
                <a:spLocks noChangeShapeType="1"/>
              </p:cNvSpPr>
              <p:nvPr/>
            </p:nvSpPr>
            <p:spPr bwMode="auto">
              <a:xfrm>
                <a:off x="969" y="845"/>
                <a:ext cx="0" cy="2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</p:grpSp>
        <p:sp>
          <p:nvSpPr>
            <p:cNvPr id="6" name="Rectangle 15"/>
            <p:cNvSpPr>
              <a:spLocks noChangeArrowheads="1"/>
            </p:cNvSpPr>
            <p:nvPr/>
          </p:nvSpPr>
          <p:spPr bwMode="auto">
            <a:xfrm>
              <a:off x="2513" y="929"/>
              <a:ext cx="3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en-US" altLang="ko-KR" sz="16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null</a:t>
              </a:r>
              <a:endParaRPr lang="en-US" sz="16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Rectangle 16"/>
            <p:cNvSpPr>
              <a:spLocks noChangeArrowheads="1"/>
            </p:cNvSpPr>
            <p:nvPr/>
          </p:nvSpPr>
          <p:spPr bwMode="auto">
            <a:xfrm>
              <a:off x="2141" y="929"/>
              <a:ext cx="4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</a:p>
          </p:txBody>
        </p:sp>
        <p:sp>
          <p:nvSpPr>
            <p:cNvPr id="8" name="Line 17"/>
            <p:cNvSpPr>
              <a:spLocks noChangeShapeType="1"/>
            </p:cNvSpPr>
            <p:nvPr/>
          </p:nvSpPr>
          <p:spPr bwMode="auto">
            <a:xfrm>
              <a:off x="2141" y="929"/>
              <a:ext cx="72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9" name="Line 18"/>
            <p:cNvSpPr>
              <a:spLocks noChangeShapeType="1"/>
            </p:cNvSpPr>
            <p:nvPr/>
          </p:nvSpPr>
          <p:spPr bwMode="auto">
            <a:xfrm>
              <a:off x="2141" y="1217"/>
              <a:ext cx="726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>
              <a:off x="2141" y="928"/>
              <a:ext cx="0" cy="288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1" name="Line 20"/>
            <p:cNvSpPr>
              <a:spLocks noChangeShapeType="1"/>
            </p:cNvSpPr>
            <p:nvPr/>
          </p:nvSpPr>
          <p:spPr bwMode="auto">
            <a:xfrm>
              <a:off x="2542" y="929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2" name="Line 21"/>
            <p:cNvSpPr>
              <a:spLocks noChangeShapeType="1"/>
            </p:cNvSpPr>
            <p:nvPr/>
          </p:nvSpPr>
          <p:spPr bwMode="auto">
            <a:xfrm>
              <a:off x="2867" y="929"/>
              <a:ext cx="0" cy="288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3" name="Rectangle 22"/>
            <p:cNvSpPr>
              <a:spLocks noChangeArrowheads="1"/>
            </p:cNvSpPr>
            <p:nvPr/>
          </p:nvSpPr>
          <p:spPr bwMode="auto">
            <a:xfrm>
              <a:off x="2041" y="799"/>
              <a:ext cx="551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</a:t>
              </a:r>
              <a:r>
                <a:rPr lang="ko-KR" altLang="en-US" sz="14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번지</a:t>
              </a:r>
            </a:p>
          </p:txBody>
        </p:sp>
        <p:sp>
          <p:nvSpPr>
            <p:cNvPr id="14" name="Rectangle 23"/>
            <p:cNvSpPr>
              <a:spLocks noChangeArrowheads="1"/>
            </p:cNvSpPr>
            <p:nvPr/>
          </p:nvSpPr>
          <p:spPr bwMode="auto">
            <a:xfrm>
              <a:off x="2541" y="1086"/>
              <a:ext cx="324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400" b="1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5" name="Group 24"/>
            <p:cNvGrpSpPr>
              <a:grpSpLocks/>
            </p:cNvGrpSpPr>
            <p:nvPr/>
          </p:nvGrpSpPr>
          <p:grpSpPr bwMode="auto">
            <a:xfrm>
              <a:off x="2244" y="1215"/>
              <a:ext cx="551" cy="626"/>
              <a:chOff x="3923" y="627"/>
              <a:chExt cx="551" cy="626"/>
            </a:xfrm>
          </p:grpSpPr>
          <p:sp>
            <p:nvSpPr>
              <p:cNvPr id="16" name="Rectangle 25"/>
              <p:cNvSpPr>
                <a:spLocks noChangeArrowheads="1"/>
              </p:cNvSpPr>
              <p:nvPr/>
            </p:nvSpPr>
            <p:spPr bwMode="auto">
              <a:xfrm>
                <a:off x="4050" y="845"/>
                <a:ext cx="299" cy="288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endParaRPr lang="en-US" altLang="ko-KR" sz="18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" name="Line 26"/>
              <p:cNvSpPr>
                <a:spLocks noChangeShapeType="1"/>
              </p:cNvSpPr>
              <p:nvPr/>
            </p:nvSpPr>
            <p:spPr bwMode="auto">
              <a:xfrm>
                <a:off x="4033" y="845"/>
                <a:ext cx="3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18" name="Line 27"/>
              <p:cNvSpPr>
                <a:spLocks noChangeShapeType="1"/>
              </p:cNvSpPr>
              <p:nvPr/>
            </p:nvSpPr>
            <p:spPr bwMode="auto">
              <a:xfrm>
                <a:off x="4033" y="1133"/>
                <a:ext cx="325" cy="0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19" name="Line 28"/>
              <p:cNvSpPr>
                <a:spLocks noChangeShapeType="1"/>
              </p:cNvSpPr>
              <p:nvPr/>
            </p:nvSpPr>
            <p:spPr bwMode="auto">
              <a:xfrm>
                <a:off x="4033" y="845"/>
                <a:ext cx="0" cy="2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20" name="Line 29"/>
              <p:cNvSpPr>
                <a:spLocks noChangeShapeType="1"/>
              </p:cNvSpPr>
              <p:nvPr/>
            </p:nvSpPr>
            <p:spPr bwMode="auto">
              <a:xfrm>
                <a:off x="4358" y="845"/>
                <a:ext cx="0" cy="288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21" name="Oval 30"/>
              <p:cNvSpPr>
                <a:spLocks noChangeArrowheads="1"/>
              </p:cNvSpPr>
              <p:nvPr/>
            </p:nvSpPr>
            <p:spPr bwMode="auto">
              <a:xfrm>
                <a:off x="4181" y="941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" name="Rectangle 31"/>
              <p:cNvSpPr>
                <a:spLocks noChangeArrowheads="1"/>
              </p:cNvSpPr>
              <p:nvPr/>
            </p:nvSpPr>
            <p:spPr bwMode="auto">
              <a:xfrm>
                <a:off x="4031" y="991"/>
                <a:ext cx="324" cy="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r>
                  <a:rPr lang="en-US" altLang="ko-KR" sz="1400" b="1" i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200</a:t>
                </a:r>
              </a:p>
            </p:txBody>
          </p:sp>
          <p:sp>
            <p:nvSpPr>
              <p:cNvPr id="23" name="Line 32"/>
              <p:cNvSpPr>
                <a:spLocks noChangeShapeType="1"/>
              </p:cNvSpPr>
              <p:nvPr/>
            </p:nvSpPr>
            <p:spPr bwMode="auto">
              <a:xfrm flipV="1">
                <a:off x="4203" y="627"/>
                <a:ext cx="0" cy="31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" name="Rectangle 33"/>
              <p:cNvSpPr>
                <a:spLocks noChangeArrowheads="1"/>
              </p:cNvSpPr>
              <p:nvPr/>
            </p:nvSpPr>
            <p:spPr bwMode="auto">
              <a:xfrm>
                <a:off x="3923" y="1148"/>
                <a:ext cx="551" cy="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1600" b="1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rear </a:t>
                </a:r>
              </a:p>
            </p:txBody>
          </p:sp>
        </p:grpSp>
      </p:grpSp>
      <p:grpSp>
        <p:nvGrpSpPr>
          <p:cNvPr id="34" name="Group 34"/>
          <p:cNvGrpSpPr>
            <a:grpSpLocks/>
          </p:cNvGrpSpPr>
          <p:nvPr/>
        </p:nvGrpSpPr>
        <p:grpSpPr bwMode="auto">
          <a:xfrm>
            <a:off x="3095625" y="4017963"/>
            <a:ext cx="3270250" cy="1655762"/>
            <a:chOff x="1882" y="2341"/>
            <a:chExt cx="2060" cy="1043"/>
          </a:xfrm>
        </p:grpSpPr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2512" y="2472"/>
              <a:ext cx="3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sz="16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2140" y="2472"/>
              <a:ext cx="4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>
              <a:off x="2140" y="2472"/>
              <a:ext cx="72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2140" y="2760"/>
              <a:ext cx="726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2140" y="2472"/>
              <a:ext cx="0" cy="288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>
              <a:off x="2541" y="2472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2866" y="2472"/>
              <a:ext cx="0" cy="288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2040" y="2342"/>
              <a:ext cx="551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</a:t>
              </a:r>
              <a:r>
                <a:rPr lang="ko-KR" altLang="en-US" sz="14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번지</a:t>
              </a:r>
            </a:p>
          </p:txBody>
        </p:sp>
        <p:sp>
          <p:nvSpPr>
            <p:cNvPr id="43" name="Rectangle 43"/>
            <p:cNvSpPr>
              <a:spLocks noChangeArrowheads="1"/>
            </p:cNvSpPr>
            <p:nvPr/>
          </p:nvSpPr>
          <p:spPr bwMode="auto">
            <a:xfrm>
              <a:off x="2540" y="2629"/>
              <a:ext cx="324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 i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300</a:t>
              </a:r>
            </a:p>
          </p:txBody>
        </p:sp>
        <p:grpSp>
          <p:nvGrpSpPr>
            <p:cNvPr id="44" name="Group 44"/>
            <p:cNvGrpSpPr>
              <a:grpSpLocks/>
            </p:cNvGrpSpPr>
            <p:nvPr/>
          </p:nvGrpSpPr>
          <p:grpSpPr bwMode="auto">
            <a:xfrm>
              <a:off x="1882" y="2758"/>
              <a:ext cx="551" cy="626"/>
              <a:chOff x="848" y="627"/>
              <a:chExt cx="551" cy="626"/>
            </a:xfrm>
          </p:grpSpPr>
          <p:sp>
            <p:nvSpPr>
              <p:cNvPr id="66" name="Rectangle 45"/>
              <p:cNvSpPr>
                <a:spLocks noChangeArrowheads="1"/>
              </p:cNvSpPr>
              <p:nvPr/>
            </p:nvSpPr>
            <p:spPr bwMode="auto">
              <a:xfrm>
                <a:off x="975" y="845"/>
                <a:ext cx="316" cy="288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endParaRPr lang="en-US" altLang="ko-KR" sz="18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7" name="Line 46"/>
              <p:cNvSpPr>
                <a:spLocks noChangeShapeType="1"/>
              </p:cNvSpPr>
              <p:nvPr/>
            </p:nvSpPr>
            <p:spPr bwMode="auto">
              <a:xfrm>
                <a:off x="969" y="845"/>
                <a:ext cx="32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68" name="Line 47"/>
              <p:cNvSpPr>
                <a:spLocks noChangeShapeType="1"/>
              </p:cNvSpPr>
              <p:nvPr/>
            </p:nvSpPr>
            <p:spPr bwMode="auto">
              <a:xfrm>
                <a:off x="969" y="1133"/>
                <a:ext cx="322" cy="0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69" name="Line 48"/>
              <p:cNvSpPr>
                <a:spLocks noChangeShapeType="1"/>
              </p:cNvSpPr>
              <p:nvPr/>
            </p:nvSpPr>
            <p:spPr bwMode="auto">
              <a:xfrm>
                <a:off x="1291" y="845"/>
                <a:ext cx="0" cy="288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70" name="Oval 49"/>
              <p:cNvSpPr>
                <a:spLocks noChangeArrowheads="1"/>
              </p:cNvSpPr>
              <p:nvPr/>
            </p:nvSpPr>
            <p:spPr bwMode="auto">
              <a:xfrm>
                <a:off x="1115" y="941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1" name="Rectangle 50"/>
              <p:cNvSpPr>
                <a:spLocks noChangeArrowheads="1"/>
              </p:cNvSpPr>
              <p:nvPr/>
            </p:nvSpPr>
            <p:spPr bwMode="auto">
              <a:xfrm>
                <a:off x="967" y="991"/>
                <a:ext cx="321" cy="105"/>
              </a:xfrm>
              <a:prstGeom prst="rect">
                <a:avLst/>
              </a:prstGeom>
              <a:solidFill>
                <a:srgbClr val="FF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r>
                  <a:rPr lang="en-US" altLang="ko-KR" sz="1400" b="1" i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200</a:t>
                </a:r>
              </a:p>
            </p:txBody>
          </p:sp>
          <p:sp>
            <p:nvSpPr>
              <p:cNvPr id="72" name="Line 51"/>
              <p:cNvSpPr>
                <a:spLocks noChangeShapeType="1"/>
              </p:cNvSpPr>
              <p:nvPr/>
            </p:nvSpPr>
            <p:spPr bwMode="auto">
              <a:xfrm flipV="1">
                <a:off x="1128" y="627"/>
                <a:ext cx="0" cy="31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3" name="Rectangle 52"/>
              <p:cNvSpPr>
                <a:spLocks noChangeArrowheads="1"/>
              </p:cNvSpPr>
              <p:nvPr/>
            </p:nvSpPr>
            <p:spPr bwMode="auto">
              <a:xfrm>
                <a:off x="848" y="1148"/>
                <a:ext cx="551" cy="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1600" b="1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front </a:t>
                </a:r>
              </a:p>
            </p:txBody>
          </p:sp>
          <p:sp>
            <p:nvSpPr>
              <p:cNvPr id="74" name="Line 53"/>
              <p:cNvSpPr>
                <a:spLocks noChangeShapeType="1"/>
              </p:cNvSpPr>
              <p:nvPr/>
            </p:nvSpPr>
            <p:spPr bwMode="auto">
              <a:xfrm>
                <a:off x="969" y="845"/>
                <a:ext cx="0" cy="2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</p:grpSp>
        <p:sp>
          <p:nvSpPr>
            <p:cNvPr id="45" name="Rectangle 54"/>
            <p:cNvSpPr>
              <a:spLocks noChangeArrowheads="1"/>
            </p:cNvSpPr>
            <p:nvPr/>
          </p:nvSpPr>
          <p:spPr bwMode="auto">
            <a:xfrm>
              <a:off x="3588" y="2471"/>
              <a:ext cx="3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en-US" altLang="ko-KR" sz="16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null</a:t>
              </a:r>
              <a:endParaRPr lang="en-US" sz="16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Rectangle 55"/>
            <p:cNvSpPr>
              <a:spLocks noChangeArrowheads="1"/>
            </p:cNvSpPr>
            <p:nvPr/>
          </p:nvSpPr>
          <p:spPr bwMode="auto">
            <a:xfrm>
              <a:off x="3216" y="2471"/>
              <a:ext cx="4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C</a:t>
              </a:r>
            </a:p>
          </p:txBody>
        </p:sp>
        <p:sp>
          <p:nvSpPr>
            <p:cNvPr id="47" name="Line 56"/>
            <p:cNvSpPr>
              <a:spLocks noChangeShapeType="1"/>
            </p:cNvSpPr>
            <p:nvPr/>
          </p:nvSpPr>
          <p:spPr bwMode="auto">
            <a:xfrm>
              <a:off x="3216" y="2471"/>
              <a:ext cx="72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48" name="Line 57"/>
            <p:cNvSpPr>
              <a:spLocks noChangeShapeType="1"/>
            </p:cNvSpPr>
            <p:nvPr/>
          </p:nvSpPr>
          <p:spPr bwMode="auto">
            <a:xfrm>
              <a:off x="3216" y="2759"/>
              <a:ext cx="726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49" name="Line 58"/>
            <p:cNvSpPr>
              <a:spLocks noChangeShapeType="1"/>
            </p:cNvSpPr>
            <p:nvPr/>
          </p:nvSpPr>
          <p:spPr bwMode="auto">
            <a:xfrm>
              <a:off x="3216" y="2471"/>
              <a:ext cx="0" cy="288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50" name="Line 59"/>
            <p:cNvSpPr>
              <a:spLocks noChangeShapeType="1"/>
            </p:cNvSpPr>
            <p:nvPr/>
          </p:nvSpPr>
          <p:spPr bwMode="auto">
            <a:xfrm>
              <a:off x="3617" y="2471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51" name="Line 60"/>
            <p:cNvSpPr>
              <a:spLocks noChangeShapeType="1"/>
            </p:cNvSpPr>
            <p:nvPr/>
          </p:nvSpPr>
          <p:spPr bwMode="auto">
            <a:xfrm>
              <a:off x="3942" y="2471"/>
              <a:ext cx="0" cy="288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52" name="Rectangle 61"/>
            <p:cNvSpPr>
              <a:spLocks noChangeArrowheads="1"/>
            </p:cNvSpPr>
            <p:nvPr/>
          </p:nvSpPr>
          <p:spPr bwMode="auto">
            <a:xfrm>
              <a:off x="3116" y="2341"/>
              <a:ext cx="551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300</a:t>
              </a:r>
              <a:r>
                <a:rPr lang="ko-KR" altLang="en-US" sz="14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번지</a:t>
              </a:r>
            </a:p>
          </p:txBody>
        </p:sp>
        <p:sp>
          <p:nvSpPr>
            <p:cNvPr id="53" name="Rectangle 62"/>
            <p:cNvSpPr>
              <a:spLocks noChangeArrowheads="1"/>
            </p:cNvSpPr>
            <p:nvPr/>
          </p:nvSpPr>
          <p:spPr bwMode="auto">
            <a:xfrm>
              <a:off x="3616" y="2628"/>
              <a:ext cx="324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400" b="1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4" name="Group 63"/>
            <p:cNvGrpSpPr>
              <a:grpSpLocks/>
            </p:cNvGrpSpPr>
            <p:nvPr/>
          </p:nvGrpSpPr>
          <p:grpSpPr bwMode="auto">
            <a:xfrm>
              <a:off x="3127" y="2757"/>
              <a:ext cx="551" cy="626"/>
              <a:chOff x="3923" y="627"/>
              <a:chExt cx="551" cy="626"/>
            </a:xfrm>
          </p:grpSpPr>
          <p:sp>
            <p:nvSpPr>
              <p:cNvPr id="57" name="Rectangle 64"/>
              <p:cNvSpPr>
                <a:spLocks noChangeArrowheads="1"/>
              </p:cNvSpPr>
              <p:nvPr/>
            </p:nvSpPr>
            <p:spPr bwMode="auto">
              <a:xfrm>
                <a:off x="4050" y="845"/>
                <a:ext cx="299" cy="288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endParaRPr lang="en-US" altLang="ko-KR" sz="18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8" name="Line 65"/>
              <p:cNvSpPr>
                <a:spLocks noChangeShapeType="1"/>
              </p:cNvSpPr>
              <p:nvPr/>
            </p:nvSpPr>
            <p:spPr bwMode="auto">
              <a:xfrm>
                <a:off x="4033" y="845"/>
                <a:ext cx="3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59" name="Line 66"/>
              <p:cNvSpPr>
                <a:spLocks noChangeShapeType="1"/>
              </p:cNvSpPr>
              <p:nvPr/>
            </p:nvSpPr>
            <p:spPr bwMode="auto">
              <a:xfrm>
                <a:off x="4033" y="1133"/>
                <a:ext cx="325" cy="0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60" name="Line 67"/>
              <p:cNvSpPr>
                <a:spLocks noChangeShapeType="1"/>
              </p:cNvSpPr>
              <p:nvPr/>
            </p:nvSpPr>
            <p:spPr bwMode="auto">
              <a:xfrm>
                <a:off x="4033" y="845"/>
                <a:ext cx="0" cy="2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61" name="Line 68"/>
              <p:cNvSpPr>
                <a:spLocks noChangeShapeType="1"/>
              </p:cNvSpPr>
              <p:nvPr/>
            </p:nvSpPr>
            <p:spPr bwMode="auto">
              <a:xfrm>
                <a:off x="4358" y="845"/>
                <a:ext cx="0" cy="288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62" name="Oval 69"/>
              <p:cNvSpPr>
                <a:spLocks noChangeArrowheads="1"/>
              </p:cNvSpPr>
              <p:nvPr/>
            </p:nvSpPr>
            <p:spPr bwMode="auto">
              <a:xfrm>
                <a:off x="4181" y="941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3" name="Rectangle 70"/>
              <p:cNvSpPr>
                <a:spLocks noChangeArrowheads="1"/>
              </p:cNvSpPr>
              <p:nvPr/>
            </p:nvSpPr>
            <p:spPr bwMode="auto">
              <a:xfrm>
                <a:off x="4031" y="991"/>
                <a:ext cx="324" cy="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r>
                  <a:rPr lang="en-US" altLang="ko-KR" sz="1400" b="1" i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300</a:t>
                </a:r>
              </a:p>
            </p:txBody>
          </p:sp>
          <p:sp>
            <p:nvSpPr>
              <p:cNvPr id="64" name="Line 71"/>
              <p:cNvSpPr>
                <a:spLocks noChangeShapeType="1"/>
              </p:cNvSpPr>
              <p:nvPr/>
            </p:nvSpPr>
            <p:spPr bwMode="auto">
              <a:xfrm flipV="1">
                <a:off x="4203" y="627"/>
                <a:ext cx="0" cy="31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5" name="Rectangle 72"/>
              <p:cNvSpPr>
                <a:spLocks noChangeArrowheads="1"/>
              </p:cNvSpPr>
              <p:nvPr/>
            </p:nvSpPr>
            <p:spPr bwMode="auto">
              <a:xfrm>
                <a:off x="3923" y="1148"/>
                <a:ext cx="551" cy="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r>
                  <a:rPr lang="en-US" altLang="ko-KR" sz="16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rear</a:t>
                </a:r>
                <a:r>
                  <a:rPr lang="en-US" altLang="ko-KR" sz="1600" b="1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</a:p>
            </p:txBody>
          </p:sp>
        </p:grpSp>
        <p:sp>
          <p:nvSpPr>
            <p:cNvPr id="55" name="Oval 73"/>
            <p:cNvSpPr>
              <a:spLocks noChangeArrowheads="1"/>
            </p:cNvSpPr>
            <p:nvPr/>
          </p:nvSpPr>
          <p:spPr bwMode="auto">
            <a:xfrm>
              <a:off x="2681" y="2568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Line 74"/>
            <p:cNvSpPr>
              <a:spLocks noChangeShapeType="1"/>
            </p:cNvSpPr>
            <p:nvPr/>
          </p:nvSpPr>
          <p:spPr bwMode="auto">
            <a:xfrm>
              <a:off x="2726" y="2586"/>
              <a:ext cx="45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0811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 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algn="just">
              <a:buNone/>
            </a:pPr>
            <a:r>
              <a:rPr lang="en-US" altLang="ko-KR" dirty="0"/>
              <a:t>⑥ </a:t>
            </a:r>
            <a:r>
              <a:rPr lang="ko-KR" altLang="en-US" dirty="0"/>
              <a:t>원소 삭제 </a:t>
            </a:r>
            <a:r>
              <a:rPr lang="en-US" altLang="ko-KR" dirty="0"/>
              <a:t>: </a:t>
            </a:r>
            <a:r>
              <a:rPr lang="en-US" altLang="ko-KR" dirty="0" err="1">
                <a:solidFill>
                  <a:srgbClr val="000066"/>
                </a:solidFill>
              </a:rPr>
              <a:t>deQueue</a:t>
            </a:r>
            <a:r>
              <a:rPr lang="en-US" altLang="ko-KR" dirty="0">
                <a:solidFill>
                  <a:srgbClr val="000066"/>
                </a:solidFill>
              </a:rPr>
              <a:t>(LQ);</a:t>
            </a:r>
            <a:r>
              <a:rPr lang="en-US" altLang="ko-KR" dirty="0"/>
              <a:t> </a:t>
            </a:r>
          </a:p>
          <a:p>
            <a:pPr lvl="2" algn="just">
              <a:buNone/>
            </a:pPr>
            <a:endParaRPr lang="en-US" altLang="ko-KR" dirty="0"/>
          </a:p>
          <a:p>
            <a:pPr lvl="2" algn="just">
              <a:buNone/>
            </a:pPr>
            <a:endParaRPr lang="en-US" altLang="ko-KR" dirty="0"/>
          </a:p>
          <a:p>
            <a:pPr lvl="2" algn="just">
              <a:buNone/>
            </a:pPr>
            <a:endParaRPr lang="en-US" altLang="ko-KR" dirty="0"/>
          </a:p>
          <a:p>
            <a:pPr lvl="2" algn="just">
              <a:buNone/>
            </a:pPr>
            <a:endParaRPr lang="en-US" altLang="ko-KR" dirty="0"/>
          </a:p>
          <a:p>
            <a:pPr lvl="2" algn="just">
              <a:buNone/>
            </a:pPr>
            <a:endParaRPr lang="en-US" altLang="ko-KR" dirty="0"/>
          </a:p>
          <a:p>
            <a:pPr lvl="2" algn="just">
              <a:buNone/>
            </a:pPr>
            <a:endParaRPr lang="en-US" altLang="ko-KR" dirty="0"/>
          </a:p>
          <a:p>
            <a:pPr lvl="2" algn="just">
              <a:buNone/>
            </a:pPr>
            <a:r>
              <a:rPr lang="en-US" altLang="ko-KR" dirty="0"/>
              <a:t>⑦ </a:t>
            </a:r>
            <a:r>
              <a:rPr lang="ko-KR" altLang="en-US" dirty="0"/>
              <a:t>원소 삭제 </a:t>
            </a:r>
            <a:r>
              <a:rPr lang="en-US" altLang="ko-KR" dirty="0"/>
              <a:t>: </a:t>
            </a:r>
            <a:r>
              <a:rPr lang="en-US" altLang="ko-KR" dirty="0" err="1">
                <a:solidFill>
                  <a:srgbClr val="000066"/>
                </a:solidFill>
              </a:rPr>
              <a:t>deQueue</a:t>
            </a:r>
            <a:r>
              <a:rPr lang="en-US" altLang="ko-KR" dirty="0">
                <a:solidFill>
                  <a:srgbClr val="000066"/>
                </a:solidFill>
              </a:rPr>
              <a:t>(LQ);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325813" y="1693863"/>
            <a:ext cx="1563687" cy="1655762"/>
            <a:chOff x="2802" y="781"/>
            <a:chExt cx="985" cy="1043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802" y="1198"/>
              <a:ext cx="551" cy="626"/>
              <a:chOff x="848" y="627"/>
              <a:chExt cx="551" cy="626"/>
            </a:xfrm>
          </p:grpSpPr>
          <p:sp>
            <p:nvSpPr>
              <p:cNvPr id="25" name="Rectangle 6"/>
              <p:cNvSpPr>
                <a:spLocks noChangeArrowheads="1"/>
              </p:cNvSpPr>
              <p:nvPr/>
            </p:nvSpPr>
            <p:spPr bwMode="auto">
              <a:xfrm>
                <a:off x="975" y="845"/>
                <a:ext cx="316" cy="288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endParaRPr lang="en-US" altLang="ko-KR" sz="18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" name="Line 7"/>
              <p:cNvSpPr>
                <a:spLocks noChangeShapeType="1"/>
              </p:cNvSpPr>
              <p:nvPr/>
            </p:nvSpPr>
            <p:spPr bwMode="auto">
              <a:xfrm>
                <a:off x="969" y="845"/>
                <a:ext cx="32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27" name="Line 8"/>
              <p:cNvSpPr>
                <a:spLocks noChangeShapeType="1"/>
              </p:cNvSpPr>
              <p:nvPr/>
            </p:nvSpPr>
            <p:spPr bwMode="auto">
              <a:xfrm>
                <a:off x="969" y="1133"/>
                <a:ext cx="322" cy="0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28" name="Line 9"/>
              <p:cNvSpPr>
                <a:spLocks noChangeShapeType="1"/>
              </p:cNvSpPr>
              <p:nvPr/>
            </p:nvSpPr>
            <p:spPr bwMode="auto">
              <a:xfrm>
                <a:off x="1291" y="845"/>
                <a:ext cx="0" cy="288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29" name="Oval 10"/>
              <p:cNvSpPr>
                <a:spLocks noChangeArrowheads="1"/>
              </p:cNvSpPr>
              <p:nvPr/>
            </p:nvSpPr>
            <p:spPr bwMode="auto">
              <a:xfrm>
                <a:off x="1115" y="941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" name="Rectangle 11"/>
              <p:cNvSpPr>
                <a:spLocks noChangeArrowheads="1"/>
              </p:cNvSpPr>
              <p:nvPr/>
            </p:nvSpPr>
            <p:spPr bwMode="auto">
              <a:xfrm>
                <a:off x="967" y="991"/>
                <a:ext cx="321" cy="105"/>
              </a:xfrm>
              <a:prstGeom prst="rect">
                <a:avLst/>
              </a:prstGeom>
              <a:solidFill>
                <a:srgbClr val="FF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r>
                  <a:rPr lang="en-US" altLang="ko-KR" sz="1400" b="1" i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300</a:t>
                </a:r>
              </a:p>
            </p:txBody>
          </p:sp>
          <p:sp>
            <p:nvSpPr>
              <p:cNvPr id="31" name="Line 12"/>
              <p:cNvSpPr>
                <a:spLocks noChangeShapeType="1"/>
              </p:cNvSpPr>
              <p:nvPr/>
            </p:nvSpPr>
            <p:spPr bwMode="auto">
              <a:xfrm flipV="1">
                <a:off x="1128" y="627"/>
                <a:ext cx="0" cy="31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" name="Rectangle 13"/>
              <p:cNvSpPr>
                <a:spLocks noChangeArrowheads="1"/>
              </p:cNvSpPr>
              <p:nvPr/>
            </p:nvSpPr>
            <p:spPr bwMode="auto">
              <a:xfrm>
                <a:off x="848" y="1148"/>
                <a:ext cx="551" cy="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r>
                  <a:rPr lang="en-US" altLang="ko-KR" sz="16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front</a:t>
                </a:r>
                <a:r>
                  <a:rPr lang="en-US" altLang="ko-KR" sz="1600" b="1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</a:p>
            </p:txBody>
          </p:sp>
          <p:sp>
            <p:nvSpPr>
              <p:cNvPr id="33" name="Line 14"/>
              <p:cNvSpPr>
                <a:spLocks noChangeShapeType="1"/>
              </p:cNvSpPr>
              <p:nvPr/>
            </p:nvSpPr>
            <p:spPr bwMode="auto">
              <a:xfrm>
                <a:off x="969" y="845"/>
                <a:ext cx="0" cy="2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</p:grpSp>
        <p:sp>
          <p:nvSpPr>
            <p:cNvPr id="6" name="Rectangle 15"/>
            <p:cNvSpPr>
              <a:spLocks noChangeArrowheads="1"/>
            </p:cNvSpPr>
            <p:nvPr/>
          </p:nvSpPr>
          <p:spPr bwMode="auto">
            <a:xfrm>
              <a:off x="3433" y="911"/>
              <a:ext cx="3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en-US" altLang="ko-KR" sz="16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null</a:t>
              </a:r>
              <a:endParaRPr lang="en-US" sz="16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Rectangle 16"/>
            <p:cNvSpPr>
              <a:spLocks noChangeArrowheads="1"/>
            </p:cNvSpPr>
            <p:nvPr/>
          </p:nvSpPr>
          <p:spPr bwMode="auto">
            <a:xfrm>
              <a:off x="3061" y="911"/>
              <a:ext cx="4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C</a:t>
              </a:r>
            </a:p>
          </p:txBody>
        </p:sp>
        <p:sp>
          <p:nvSpPr>
            <p:cNvPr id="8" name="Line 17"/>
            <p:cNvSpPr>
              <a:spLocks noChangeShapeType="1"/>
            </p:cNvSpPr>
            <p:nvPr/>
          </p:nvSpPr>
          <p:spPr bwMode="auto">
            <a:xfrm>
              <a:off x="3061" y="911"/>
              <a:ext cx="72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9" name="Line 18"/>
            <p:cNvSpPr>
              <a:spLocks noChangeShapeType="1"/>
            </p:cNvSpPr>
            <p:nvPr/>
          </p:nvSpPr>
          <p:spPr bwMode="auto">
            <a:xfrm>
              <a:off x="3061" y="1199"/>
              <a:ext cx="726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>
              <a:off x="3061" y="910"/>
              <a:ext cx="0" cy="288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1" name="Line 20"/>
            <p:cNvSpPr>
              <a:spLocks noChangeShapeType="1"/>
            </p:cNvSpPr>
            <p:nvPr/>
          </p:nvSpPr>
          <p:spPr bwMode="auto">
            <a:xfrm>
              <a:off x="3462" y="911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2" name="Line 21"/>
            <p:cNvSpPr>
              <a:spLocks noChangeShapeType="1"/>
            </p:cNvSpPr>
            <p:nvPr/>
          </p:nvSpPr>
          <p:spPr bwMode="auto">
            <a:xfrm>
              <a:off x="3787" y="911"/>
              <a:ext cx="0" cy="288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3" name="Rectangle 22"/>
            <p:cNvSpPr>
              <a:spLocks noChangeArrowheads="1"/>
            </p:cNvSpPr>
            <p:nvPr/>
          </p:nvSpPr>
          <p:spPr bwMode="auto">
            <a:xfrm>
              <a:off x="2961" y="781"/>
              <a:ext cx="551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300</a:t>
              </a:r>
              <a:r>
                <a:rPr lang="ko-KR" altLang="en-US" sz="14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번지</a:t>
              </a:r>
            </a:p>
          </p:txBody>
        </p:sp>
        <p:sp>
          <p:nvSpPr>
            <p:cNvPr id="14" name="Rectangle 23"/>
            <p:cNvSpPr>
              <a:spLocks noChangeArrowheads="1"/>
            </p:cNvSpPr>
            <p:nvPr/>
          </p:nvSpPr>
          <p:spPr bwMode="auto">
            <a:xfrm>
              <a:off x="3461" y="1068"/>
              <a:ext cx="324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400" b="1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5" name="Group 24"/>
            <p:cNvGrpSpPr>
              <a:grpSpLocks/>
            </p:cNvGrpSpPr>
            <p:nvPr/>
          </p:nvGrpSpPr>
          <p:grpSpPr bwMode="auto">
            <a:xfrm>
              <a:off x="3164" y="1197"/>
              <a:ext cx="551" cy="626"/>
              <a:chOff x="3923" y="627"/>
              <a:chExt cx="551" cy="626"/>
            </a:xfrm>
          </p:grpSpPr>
          <p:sp>
            <p:nvSpPr>
              <p:cNvPr id="16" name="Rectangle 25"/>
              <p:cNvSpPr>
                <a:spLocks noChangeArrowheads="1"/>
              </p:cNvSpPr>
              <p:nvPr/>
            </p:nvSpPr>
            <p:spPr bwMode="auto">
              <a:xfrm>
                <a:off x="4050" y="845"/>
                <a:ext cx="299" cy="288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endParaRPr lang="en-US" altLang="ko-KR" sz="18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" name="Line 26"/>
              <p:cNvSpPr>
                <a:spLocks noChangeShapeType="1"/>
              </p:cNvSpPr>
              <p:nvPr/>
            </p:nvSpPr>
            <p:spPr bwMode="auto">
              <a:xfrm>
                <a:off x="4033" y="845"/>
                <a:ext cx="3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18" name="Line 27"/>
              <p:cNvSpPr>
                <a:spLocks noChangeShapeType="1"/>
              </p:cNvSpPr>
              <p:nvPr/>
            </p:nvSpPr>
            <p:spPr bwMode="auto">
              <a:xfrm>
                <a:off x="4033" y="1133"/>
                <a:ext cx="325" cy="0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19" name="Line 28"/>
              <p:cNvSpPr>
                <a:spLocks noChangeShapeType="1"/>
              </p:cNvSpPr>
              <p:nvPr/>
            </p:nvSpPr>
            <p:spPr bwMode="auto">
              <a:xfrm>
                <a:off x="4033" y="845"/>
                <a:ext cx="0" cy="2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20" name="Line 29"/>
              <p:cNvSpPr>
                <a:spLocks noChangeShapeType="1"/>
              </p:cNvSpPr>
              <p:nvPr/>
            </p:nvSpPr>
            <p:spPr bwMode="auto">
              <a:xfrm>
                <a:off x="4358" y="845"/>
                <a:ext cx="0" cy="288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21" name="Oval 30"/>
              <p:cNvSpPr>
                <a:spLocks noChangeArrowheads="1"/>
              </p:cNvSpPr>
              <p:nvPr/>
            </p:nvSpPr>
            <p:spPr bwMode="auto">
              <a:xfrm>
                <a:off x="4181" y="941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" name="Rectangle 31"/>
              <p:cNvSpPr>
                <a:spLocks noChangeArrowheads="1"/>
              </p:cNvSpPr>
              <p:nvPr/>
            </p:nvSpPr>
            <p:spPr bwMode="auto">
              <a:xfrm>
                <a:off x="4031" y="991"/>
                <a:ext cx="324" cy="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r>
                  <a:rPr lang="en-US" altLang="ko-KR" sz="1400" b="1" i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300</a:t>
                </a:r>
              </a:p>
            </p:txBody>
          </p:sp>
          <p:sp>
            <p:nvSpPr>
              <p:cNvPr id="23" name="Line 32"/>
              <p:cNvSpPr>
                <a:spLocks noChangeShapeType="1"/>
              </p:cNvSpPr>
              <p:nvPr/>
            </p:nvSpPr>
            <p:spPr bwMode="auto">
              <a:xfrm flipV="1">
                <a:off x="4203" y="627"/>
                <a:ext cx="0" cy="31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" name="Rectangle 33"/>
              <p:cNvSpPr>
                <a:spLocks noChangeArrowheads="1"/>
              </p:cNvSpPr>
              <p:nvPr/>
            </p:nvSpPr>
            <p:spPr bwMode="auto">
              <a:xfrm>
                <a:off x="3923" y="1148"/>
                <a:ext cx="551" cy="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1600" b="1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rear </a:t>
                </a:r>
              </a:p>
            </p:txBody>
          </p:sp>
        </p:grpSp>
      </p:grpSp>
      <p:grpSp>
        <p:nvGrpSpPr>
          <p:cNvPr id="34" name="Group 34"/>
          <p:cNvGrpSpPr>
            <a:grpSpLocks/>
          </p:cNvGrpSpPr>
          <p:nvPr/>
        </p:nvGrpSpPr>
        <p:grpSpPr bwMode="auto">
          <a:xfrm>
            <a:off x="3367088" y="4314825"/>
            <a:ext cx="1882775" cy="647700"/>
            <a:chOff x="2801" y="2432"/>
            <a:chExt cx="1186" cy="408"/>
          </a:xfrm>
        </p:grpSpPr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3563" y="2432"/>
              <a:ext cx="299" cy="288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3546" y="2432"/>
              <a:ext cx="3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>
              <a:off x="3546" y="2720"/>
              <a:ext cx="325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3546" y="2432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3871" y="2432"/>
              <a:ext cx="0" cy="288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3544" y="2531"/>
              <a:ext cx="324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 i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null</a:t>
              </a:r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3436" y="2735"/>
              <a:ext cx="551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en-US" altLang="ko-KR" sz="16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rear </a:t>
              </a:r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2928" y="2432"/>
              <a:ext cx="316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>
              <a:off x="2922" y="2432"/>
              <a:ext cx="32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2922" y="2720"/>
              <a:ext cx="322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>
              <a:off x="3244" y="2432"/>
              <a:ext cx="0" cy="288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46" name="Rectangle 46"/>
            <p:cNvSpPr>
              <a:spLocks noChangeArrowheads="1"/>
            </p:cNvSpPr>
            <p:nvPr/>
          </p:nvSpPr>
          <p:spPr bwMode="auto">
            <a:xfrm>
              <a:off x="2920" y="2531"/>
              <a:ext cx="321" cy="15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 i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null</a:t>
              </a:r>
            </a:p>
          </p:txBody>
        </p:sp>
        <p:sp>
          <p:nvSpPr>
            <p:cNvPr id="47" name="Rectangle 47"/>
            <p:cNvSpPr>
              <a:spLocks noChangeArrowheads="1"/>
            </p:cNvSpPr>
            <p:nvPr/>
          </p:nvSpPr>
          <p:spPr bwMode="auto">
            <a:xfrm>
              <a:off x="2801" y="2735"/>
              <a:ext cx="551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en-US" altLang="ko-KR" sz="16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front </a:t>
              </a:r>
            </a:p>
          </p:txBody>
        </p:sp>
        <p:sp>
          <p:nvSpPr>
            <p:cNvPr id="48" name="Line 48"/>
            <p:cNvSpPr>
              <a:spLocks noChangeShapeType="1"/>
            </p:cNvSpPr>
            <p:nvPr/>
          </p:nvSpPr>
          <p:spPr bwMode="auto">
            <a:xfrm>
              <a:off x="2922" y="2432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7828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 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III</a:t>
            </a:r>
            <a:endParaRPr lang="ko-KR" altLang="en-US" dirty="0"/>
          </a:p>
        </p:txBody>
      </p:sp>
      <p:pic>
        <p:nvPicPr>
          <p:cNvPr id="49" name="그림 4" descr="ch07-예제7-0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782" y="1956481"/>
            <a:ext cx="7634288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5959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 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덱</a:t>
            </a:r>
            <a:r>
              <a:rPr lang="en-US" altLang="ko-KR" dirty="0"/>
              <a:t>(</a:t>
            </a:r>
            <a:r>
              <a:rPr lang="en-US" altLang="ko-KR" dirty="0" err="1"/>
              <a:t>Deque</a:t>
            </a:r>
            <a:r>
              <a:rPr lang="en-US" altLang="ko-KR" dirty="0"/>
              <a:t>, double-ended queue)</a:t>
            </a:r>
          </a:p>
          <a:p>
            <a:pPr lvl="1"/>
            <a:r>
              <a:rPr lang="ko-KR" altLang="en-US" dirty="0"/>
              <a:t>큐 </a:t>
            </a:r>
            <a:r>
              <a:rPr lang="en-US" altLang="ko-KR" dirty="0"/>
              <a:t>2</a:t>
            </a:r>
            <a:r>
              <a:rPr lang="ko-KR" altLang="en-US" dirty="0"/>
              <a:t>개를 반대로 붙여서 만든 자료구조</a:t>
            </a:r>
          </a:p>
        </p:txBody>
      </p:sp>
      <p:sp>
        <p:nvSpPr>
          <p:cNvPr id="4" name="Rectangle 27"/>
          <p:cNvSpPr>
            <a:spLocks noChangeArrowheads="1"/>
          </p:cNvSpPr>
          <p:nvPr/>
        </p:nvSpPr>
        <p:spPr bwMode="auto">
          <a:xfrm flipH="1">
            <a:off x="8397875" y="4748213"/>
            <a:ext cx="158750" cy="473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 flipH="1">
            <a:off x="3754438" y="4764088"/>
            <a:ext cx="158750" cy="473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8074025" y="4805363"/>
            <a:ext cx="431800" cy="3619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97313" y="4805363"/>
            <a:ext cx="446087" cy="3619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3244850" y="2335213"/>
            <a:ext cx="6007100" cy="3816350"/>
            <a:chOff x="1029" y="1207"/>
            <a:chExt cx="3784" cy="2405"/>
          </a:xfrm>
        </p:grpSpPr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1048" y="1361"/>
              <a:ext cx="3765" cy="306"/>
              <a:chOff x="1048" y="1361"/>
              <a:chExt cx="3765" cy="306"/>
            </a:xfrm>
          </p:grpSpPr>
          <p:sp>
            <p:nvSpPr>
              <p:cNvPr id="44" name="Rectangle 6"/>
              <p:cNvSpPr>
                <a:spLocks noChangeArrowheads="1"/>
              </p:cNvSpPr>
              <p:nvPr/>
            </p:nvSpPr>
            <p:spPr bwMode="auto">
              <a:xfrm>
                <a:off x="1447" y="1405"/>
                <a:ext cx="281" cy="22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endParaRPr lang="ko-KR" altLang="ko-KR" sz="1200" b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1728" y="1406"/>
                <a:ext cx="590" cy="22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1200" b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</a:p>
            </p:txBody>
          </p:sp>
          <p:sp>
            <p:nvSpPr>
              <p:cNvPr id="46" name="Rectangle 8"/>
              <p:cNvSpPr>
                <a:spLocks noChangeArrowheads="1"/>
              </p:cNvSpPr>
              <p:nvPr/>
            </p:nvSpPr>
            <p:spPr bwMode="auto">
              <a:xfrm>
                <a:off x="2317" y="1405"/>
                <a:ext cx="590" cy="22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1200" b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2907" y="1405"/>
                <a:ext cx="590" cy="22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endParaRPr lang="ko-KR" altLang="ko-KR" sz="1200" b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4078" y="1405"/>
                <a:ext cx="272" cy="22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endParaRPr lang="ko-KR" altLang="ko-KR" sz="1200" b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1338" y="1370"/>
                <a:ext cx="136" cy="2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0" name="Rectangle 12"/>
              <p:cNvSpPr>
                <a:spLocks noChangeArrowheads="1"/>
              </p:cNvSpPr>
              <p:nvPr/>
            </p:nvSpPr>
            <p:spPr bwMode="auto">
              <a:xfrm>
                <a:off x="3497" y="1406"/>
                <a:ext cx="590" cy="22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endParaRPr lang="ko-KR" altLang="ko-KR" sz="1200" b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" name="Rectangle 13"/>
              <p:cNvSpPr>
                <a:spLocks noChangeArrowheads="1"/>
              </p:cNvSpPr>
              <p:nvPr/>
            </p:nvSpPr>
            <p:spPr bwMode="auto">
              <a:xfrm>
                <a:off x="4340" y="1361"/>
                <a:ext cx="100" cy="2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2" name="Line 14"/>
              <p:cNvSpPr>
                <a:spLocks noChangeShapeType="1"/>
              </p:cNvSpPr>
              <p:nvPr/>
            </p:nvSpPr>
            <p:spPr bwMode="auto">
              <a:xfrm flipH="1">
                <a:off x="1356" y="1524"/>
                <a:ext cx="227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3" name="Line 15"/>
              <p:cNvSpPr>
                <a:spLocks noChangeShapeType="1"/>
              </p:cNvSpPr>
              <p:nvPr/>
            </p:nvSpPr>
            <p:spPr bwMode="auto">
              <a:xfrm flipH="1">
                <a:off x="4259" y="1524"/>
                <a:ext cx="227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4" name="Text Box 16"/>
              <p:cNvSpPr txBox="1">
                <a:spLocks noChangeArrowheads="1"/>
              </p:cNvSpPr>
              <p:nvPr/>
            </p:nvSpPr>
            <p:spPr bwMode="auto">
              <a:xfrm>
                <a:off x="1048" y="1443"/>
                <a:ext cx="345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ko-KR" altLang="en-US" sz="1200" b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삭제 </a:t>
                </a:r>
              </a:p>
            </p:txBody>
          </p:sp>
          <p:sp>
            <p:nvSpPr>
              <p:cNvPr id="55" name="Text Box 17"/>
              <p:cNvSpPr txBox="1">
                <a:spLocks noChangeArrowheads="1"/>
              </p:cNvSpPr>
              <p:nvPr/>
            </p:nvSpPr>
            <p:spPr bwMode="auto">
              <a:xfrm>
                <a:off x="4468" y="1443"/>
                <a:ext cx="345" cy="1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ko-KR" altLang="en-US" sz="1200" b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삽입 </a:t>
                </a:r>
              </a:p>
            </p:txBody>
          </p:sp>
        </p:grpSp>
        <p:sp>
          <p:nvSpPr>
            <p:cNvPr id="10" name="Text Box 18"/>
            <p:cNvSpPr txBox="1">
              <a:spLocks noChangeArrowheads="1"/>
            </p:cNvSpPr>
            <p:nvPr/>
          </p:nvSpPr>
          <p:spPr bwMode="auto">
            <a:xfrm>
              <a:off x="1394" y="1207"/>
              <a:ext cx="71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Queue-1</a:t>
              </a:r>
            </a:p>
          </p:txBody>
        </p:sp>
        <p:grpSp>
          <p:nvGrpSpPr>
            <p:cNvPr id="11" name="Group 19"/>
            <p:cNvGrpSpPr>
              <a:grpSpLocks/>
            </p:cNvGrpSpPr>
            <p:nvPr/>
          </p:nvGrpSpPr>
          <p:grpSpPr bwMode="auto">
            <a:xfrm>
              <a:off x="1029" y="1625"/>
              <a:ext cx="3747" cy="297"/>
              <a:chOff x="1030" y="1616"/>
              <a:chExt cx="3747" cy="297"/>
            </a:xfrm>
          </p:grpSpPr>
          <p:sp>
            <p:nvSpPr>
              <p:cNvPr id="34" name="Rectangle 20"/>
              <p:cNvSpPr>
                <a:spLocks noChangeArrowheads="1"/>
              </p:cNvSpPr>
              <p:nvPr/>
            </p:nvSpPr>
            <p:spPr bwMode="auto">
              <a:xfrm flipH="1">
                <a:off x="4087" y="1651"/>
                <a:ext cx="281" cy="22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endParaRPr lang="ko-KR" altLang="ko-KR" sz="1200" b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" name="Rectangle 21"/>
              <p:cNvSpPr>
                <a:spLocks noChangeArrowheads="1"/>
              </p:cNvSpPr>
              <p:nvPr/>
            </p:nvSpPr>
            <p:spPr bwMode="auto">
              <a:xfrm flipH="1">
                <a:off x="3497" y="1652"/>
                <a:ext cx="590" cy="22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1200" b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</a:p>
            </p:txBody>
          </p:sp>
          <p:sp>
            <p:nvSpPr>
              <p:cNvPr id="36" name="Rectangle 22"/>
              <p:cNvSpPr>
                <a:spLocks noChangeArrowheads="1"/>
              </p:cNvSpPr>
              <p:nvPr/>
            </p:nvSpPr>
            <p:spPr bwMode="auto">
              <a:xfrm flipH="1">
                <a:off x="2908" y="1651"/>
                <a:ext cx="590" cy="22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1200" b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</a:p>
            </p:txBody>
          </p:sp>
          <p:sp>
            <p:nvSpPr>
              <p:cNvPr id="37" name="Rectangle 23"/>
              <p:cNvSpPr>
                <a:spLocks noChangeArrowheads="1"/>
              </p:cNvSpPr>
              <p:nvPr/>
            </p:nvSpPr>
            <p:spPr bwMode="auto">
              <a:xfrm flipH="1">
                <a:off x="2318" y="1651"/>
                <a:ext cx="590" cy="22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endParaRPr lang="ko-KR" altLang="ko-KR" sz="1200" b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" name="Rectangle 24"/>
              <p:cNvSpPr>
                <a:spLocks noChangeArrowheads="1"/>
              </p:cNvSpPr>
              <p:nvPr/>
            </p:nvSpPr>
            <p:spPr bwMode="auto">
              <a:xfrm flipH="1">
                <a:off x="1465" y="1651"/>
                <a:ext cx="272" cy="22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endParaRPr lang="ko-KR" altLang="ko-KR" sz="1200" b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" name="Rectangle 25"/>
              <p:cNvSpPr>
                <a:spLocks noChangeArrowheads="1"/>
              </p:cNvSpPr>
              <p:nvPr/>
            </p:nvSpPr>
            <p:spPr bwMode="auto">
              <a:xfrm flipH="1">
                <a:off x="4341" y="1616"/>
                <a:ext cx="136" cy="2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0" name="Rectangle 26"/>
              <p:cNvSpPr>
                <a:spLocks noChangeArrowheads="1"/>
              </p:cNvSpPr>
              <p:nvPr/>
            </p:nvSpPr>
            <p:spPr bwMode="auto">
              <a:xfrm flipH="1">
                <a:off x="1728" y="1652"/>
                <a:ext cx="590" cy="22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endParaRPr lang="ko-KR" altLang="ko-KR" sz="1200" b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1" name="Line 28"/>
              <p:cNvSpPr>
                <a:spLocks noChangeShapeType="1"/>
              </p:cNvSpPr>
              <p:nvPr/>
            </p:nvSpPr>
            <p:spPr bwMode="auto">
              <a:xfrm>
                <a:off x="4232" y="1770"/>
                <a:ext cx="227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" name="Text Box 30"/>
              <p:cNvSpPr txBox="1">
                <a:spLocks noChangeArrowheads="1"/>
              </p:cNvSpPr>
              <p:nvPr/>
            </p:nvSpPr>
            <p:spPr bwMode="auto">
              <a:xfrm flipH="1">
                <a:off x="4432" y="1689"/>
                <a:ext cx="345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ko-KR" altLang="en-US" sz="1200" b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삭제 </a:t>
                </a:r>
              </a:p>
            </p:txBody>
          </p:sp>
          <p:sp>
            <p:nvSpPr>
              <p:cNvPr id="43" name="Text Box 31"/>
              <p:cNvSpPr txBox="1">
                <a:spLocks noChangeArrowheads="1"/>
              </p:cNvSpPr>
              <p:nvPr/>
            </p:nvSpPr>
            <p:spPr bwMode="auto">
              <a:xfrm flipH="1">
                <a:off x="1030" y="1689"/>
                <a:ext cx="345" cy="1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ko-KR" altLang="en-US" sz="1200" b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삽입 </a:t>
                </a:r>
              </a:p>
            </p:txBody>
          </p:sp>
        </p:grpSp>
        <p:sp>
          <p:nvSpPr>
            <p:cNvPr id="12" name="Text Box 32"/>
            <p:cNvSpPr txBox="1">
              <a:spLocks noChangeArrowheads="1"/>
            </p:cNvSpPr>
            <p:nvPr/>
          </p:nvSpPr>
          <p:spPr bwMode="auto">
            <a:xfrm rot="10800000" flipH="1">
              <a:off x="1394" y="1890"/>
              <a:ext cx="71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Queue-2</a:t>
              </a:r>
            </a:p>
          </p:txBody>
        </p:sp>
        <p:sp>
          <p:nvSpPr>
            <p:cNvPr id="13" name="Text Box 33"/>
            <p:cNvSpPr txBox="1">
              <a:spLocks noChangeArrowheads="1"/>
            </p:cNvSpPr>
            <p:nvPr/>
          </p:nvSpPr>
          <p:spPr bwMode="auto">
            <a:xfrm>
              <a:off x="1383" y="3249"/>
              <a:ext cx="2041" cy="2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1600200" indent="-228600">
                <a:lnSpc>
                  <a:spcPct val="13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endParaRPr lang="ko-KR" altLang="ko-KR" sz="16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 Box 34"/>
            <p:cNvSpPr txBox="1">
              <a:spLocks noChangeArrowheads="1"/>
            </p:cNvSpPr>
            <p:nvPr/>
          </p:nvSpPr>
          <p:spPr bwMode="auto">
            <a:xfrm>
              <a:off x="1874" y="1979"/>
              <a:ext cx="1224" cy="40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1600200" indent="-228600">
                <a:lnSpc>
                  <a:spcPct val="13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r>
                <a:rPr lang="en-US" altLang="ko-KR" sz="2800" b="1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</a:t>
              </a:r>
            </a:p>
          </p:txBody>
        </p:sp>
        <p:sp>
          <p:nvSpPr>
            <p:cNvPr id="15" name="Rectangle 40"/>
            <p:cNvSpPr>
              <a:spLocks noChangeArrowheads="1"/>
            </p:cNvSpPr>
            <p:nvPr/>
          </p:nvSpPr>
          <p:spPr bwMode="auto">
            <a:xfrm>
              <a:off x="1347" y="2734"/>
              <a:ext cx="136" cy="2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6" name="Group 41"/>
            <p:cNvGrpSpPr>
              <a:grpSpLocks/>
            </p:cNvGrpSpPr>
            <p:nvPr/>
          </p:nvGrpSpPr>
          <p:grpSpPr bwMode="auto">
            <a:xfrm>
              <a:off x="1864" y="3078"/>
              <a:ext cx="424" cy="285"/>
              <a:chOff x="1776" y="3601"/>
              <a:chExt cx="424" cy="285"/>
            </a:xfrm>
          </p:grpSpPr>
          <p:sp>
            <p:nvSpPr>
              <p:cNvPr id="32" name="Text Box 42"/>
              <p:cNvSpPr txBox="1">
                <a:spLocks noChangeArrowheads="1"/>
              </p:cNvSpPr>
              <p:nvPr/>
            </p:nvSpPr>
            <p:spPr bwMode="auto">
              <a:xfrm>
                <a:off x="1776" y="3692"/>
                <a:ext cx="424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1400" b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front</a:t>
                </a:r>
                <a:r>
                  <a:rPr lang="en-US" altLang="ko-KR" sz="14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</a:p>
            </p:txBody>
          </p:sp>
          <p:sp>
            <p:nvSpPr>
              <p:cNvPr id="33" name="Line 43"/>
              <p:cNvSpPr>
                <a:spLocks noChangeShapeType="1"/>
              </p:cNvSpPr>
              <p:nvPr/>
            </p:nvSpPr>
            <p:spPr bwMode="auto">
              <a:xfrm flipV="1">
                <a:off x="1955" y="3601"/>
                <a:ext cx="0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7" name="Group 44"/>
            <p:cNvGrpSpPr>
              <a:grpSpLocks/>
            </p:cNvGrpSpPr>
            <p:nvPr/>
          </p:nvGrpSpPr>
          <p:grpSpPr bwMode="auto">
            <a:xfrm>
              <a:off x="3652" y="3078"/>
              <a:ext cx="329" cy="285"/>
              <a:chOff x="2846" y="3601"/>
              <a:chExt cx="329" cy="285"/>
            </a:xfrm>
          </p:grpSpPr>
          <p:sp>
            <p:nvSpPr>
              <p:cNvPr id="30" name="Line 45"/>
              <p:cNvSpPr>
                <a:spLocks noChangeShapeType="1"/>
              </p:cNvSpPr>
              <p:nvPr/>
            </p:nvSpPr>
            <p:spPr bwMode="auto">
              <a:xfrm flipV="1">
                <a:off x="2999" y="3601"/>
                <a:ext cx="0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1" name="Text Box 46"/>
              <p:cNvSpPr txBox="1">
                <a:spLocks noChangeArrowheads="1"/>
              </p:cNvSpPr>
              <p:nvPr/>
            </p:nvSpPr>
            <p:spPr bwMode="auto">
              <a:xfrm>
                <a:off x="2846" y="3692"/>
                <a:ext cx="329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1400" b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rear</a:t>
                </a:r>
              </a:p>
            </p:txBody>
          </p:sp>
        </p:grpSp>
        <p:sp>
          <p:nvSpPr>
            <p:cNvPr id="18" name="Rectangle 48"/>
            <p:cNvSpPr>
              <a:spLocks noChangeArrowheads="1"/>
            </p:cNvSpPr>
            <p:nvPr/>
          </p:nvSpPr>
          <p:spPr bwMode="auto">
            <a:xfrm>
              <a:off x="4285" y="2725"/>
              <a:ext cx="100" cy="2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Line 49"/>
            <p:cNvSpPr>
              <a:spLocks noChangeShapeType="1"/>
            </p:cNvSpPr>
            <p:nvPr/>
          </p:nvSpPr>
          <p:spPr bwMode="auto">
            <a:xfrm flipH="1">
              <a:off x="4223" y="2809"/>
              <a:ext cx="226" cy="4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" name="Text Box 50"/>
            <p:cNvSpPr txBox="1">
              <a:spLocks noChangeArrowheads="1"/>
            </p:cNvSpPr>
            <p:nvPr/>
          </p:nvSpPr>
          <p:spPr bwMode="auto">
            <a:xfrm>
              <a:off x="4430" y="2692"/>
              <a:ext cx="34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삽입 </a:t>
              </a:r>
            </a:p>
          </p:txBody>
        </p:sp>
        <p:sp>
          <p:nvSpPr>
            <p:cNvPr id="21" name="Text Box 51"/>
            <p:cNvSpPr txBox="1">
              <a:spLocks noChangeArrowheads="1"/>
            </p:cNvSpPr>
            <p:nvPr/>
          </p:nvSpPr>
          <p:spPr bwMode="auto">
            <a:xfrm>
              <a:off x="1421" y="2557"/>
              <a:ext cx="604" cy="2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6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Deque</a:t>
              </a:r>
              <a:endParaRPr lang="en-US" altLang="ko-K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 Box 52"/>
            <p:cNvSpPr txBox="1">
              <a:spLocks noChangeArrowheads="1"/>
            </p:cNvSpPr>
            <p:nvPr/>
          </p:nvSpPr>
          <p:spPr bwMode="auto">
            <a:xfrm>
              <a:off x="1347" y="3323"/>
              <a:ext cx="13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저장된 원소 중에서</a:t>
              </a:r>
            </a:p>
            <a:p>
              <a:pPr eaLnBrk="1" hangingPunct="1"/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가장 앞부분 원소</a:t>
              </a:r>
            </a:p>
          </p:txBody>
        </p:sp>
        <p:sp>
          <p:nvSpPr>
            <p:cNvPr id="23" name="Text Box 53"/>
            <p:cNvSpPr txBox="1">
              <a:spLocks noChangeArrowheads="1"/>
            </p:cNvSpPr>
            <p:nvPr/>
          </p:nvSpPr>
          <p:spPr bwMode="auto">
            <a:xfrm>
              <a:off x="3116" y="3324"/>
              <a:ext cx="13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저장된 원소 중에서</a:t>
              </a:r>
            </a:p>
            <a:p>
              <a:pPr eaLnBrk="1" hangingPunct="1"/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가장 뒷부분 원소</a:t>
              </a:r>
            </a:p>
          </p:txBody>
        </p:sp>
        <p:sp>
          <p:nvSpPr>
            <p:cNvPr id="24" name="Line 54"/>
            <p:cNvSpPr>
              <a:spLocks noChangeShapeType="1"/>
            </p:cNvSpPr>
            <p:nvPr/>
          </p:nvSpPr>
          <p:spPr bwMode="auto">
            <a:xfrm>
              <a:off x="4268" y="2918"/>
              <a:ext cx="226" cy="4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" name="Text Box 55"/>
            <p:cNvSpPr txBox="1">
              <a:spLocks noChangeArrowheads="1"/>
            </p:cNvSpPr>
            <p:nvPr/>
          </p:nvSpPr>
          <p:spPr bwMode="auto">
            <a:xfrm>
              <a:off x="4448" y="2909"/>
              <a:ext cx="34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삭제 </a:t>
              </a:r>
            </a:p>
          </p:txBody>
        </p:sp>
        <p:sp>
          <p:nvSpPr>
            <p:cNvPr id="26" name="Line 56"/>
            <p:cNvSpPr>
              <a:spLocks noChangeShapeType="1"/>
            </p:cNvSpPr>
            <p:nvPr/>
          </p:nvSpPr>
          <p:spPr bwMode="auto">
            <a:xfrm flipH="1">
              <a:off x="1338" y="2923"/>
              <a:ext cx="226" cy="4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" name="Text Box 57"/>
            <p:cNvSpPr txBox="1">
              <a:spLocks noChangeArrowheads="1"/>
            </p:cNvSpPr>
            <p:nvPr/>
          </p:nvSpPr>
          <p:spPr bwMode="auto">
            <a:xfrm>
              <a:off x="1075" y="2707"/>
              <a:ext cx="34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삽입 </a:t>
              </a:r>
            </a:p>
          </p:txBody>
        </p:sp>
        <p:sp>
          <p:nvSpPr>
            <p:cNvPr id="28" name="Line 58"/>
            <p:cNvSpPr>
              <a:spLocks noChangeShapeType="1"/>
            </p:cNvSpPr>
            <p:nvPr/>
          </p:nvSpPr>
          <p:spPr bwMode="auto">
            <a:xfrm>
              <a:off x="1365" y="2815"/>
              <a:ext cx="226" cy="4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" name="Text Box 59"/>
            <p:cNvSpPr txBox="1">
              <a:spLocks noChangeArrowheads="1"/>
            </p:cNvSpPr>
            <p:nvPr/>
          </p:nvSpPr>
          <p:spPr bwMode="auto">
            <a:xfrm>
              <a:off x="1066" y="2897"/>
              <a:ext cx="34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삭제 </a:t>
              </a:r>
            </a:p>
          </p:txBody>
        </p:sp>
      </p:grpSp>
      <p:sp>
        <p:nvSpPr>
          <p:cNvPr id="56" name="Rectangle 7"/>
          <p:cNvSpPr>
            <a:spLocks noChangeArrowheads="1"/>
          </p:cNvSpPr>
          <p:nvPr/>
        </p:nvSpPr>
        <p:spPr bwMode="auto">
          <a:xfrm>
            <a:off x="4343400" y="4808538"/>
            <a:ext cx="936625" cy="358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5278438" y="4805363"/>
            <a:ext cx="936625" cy="3619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58" name="Rectangle 9"/>
          <p:cNvSpPr>
            <a:spLocks noChangeArrowheads="1"/>
          </p:cNvSpPr>
          <p:nvPr/>
        </p:nvSpPr>
        <p:spPr bwMode="auto">
          <a:xfrm>
            <a:off x="6215063" y="4805363"/>
            <a:ext cx="936625" cy="3619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Rectangle 12"/>
          <p:cNvSpPr>
            <a:spLocks noChangeArrowheads="1"/>
          </p:cNvSpPr>
          <p:nvPr/>
        </p:nvSpPr>
        <p:spPr bwMode="auto">
          <a:xfrm>
            <a:off x="7151688" y="4808538"/>
            <a:ext cx="936625" cy="358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Rectangle 27"/>
          <p:cNvSpPr>
            <a:spLocks noChangeArrowheads="1"/>
          </p:cNvSpPr>
          <p:nvPr/>
        </p:nvSpPr>
        <p:spPr bwMode="auto">
          <a:xfrm flipH="1">
            <a:off x="3821113" y="2982913"/>
            <a:ext cx="158750" cy="473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Line 29"/>
          <p:cNvSpPr>
            <a:spLocks noChangeShapeType="1"/>
          </p:cNvSpPr>
          <p:nvPr/>
        </p:nvSpPr>
        <p:spPr bwMode="auto">
          <a:xfrm>
            <a:off x="3719513" y="3262313"/>
            <a:ext cx="360362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2678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894730"/>
            <a:ext cx="2329543" cy="5184576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추상 </a:t>
            </a:r>
            <a:r>
              <a:rPr lang="ko-KR" altLang="en-US" sz="2400" b="1" dirty="0" err="1">
                <a:solidFill>
                  <a:srgbClr val="0070C0"/>
                </a:solidFill>
              </a:rPr>
              <a:t>자료형</a:t>
            </a:r>
            <a:r>
              <a:rPr lang="ko-KR" altLang="en-US" sz="2400" b="1" dirty="0">
                <a:solidFill>
                  <a:srgbClr val="0070C0"/>
                </a:solidFill>
              </a:rPr>
              <a:t> </a:t>
            </a:r>
            <a:r>
              <a:rPr lang="en-US" altLang="ko-KR" sz="2400" b="1" dirty="0" err="1" smtClean="0">
                <a:solidFill>
                  <a:srgbClr val="0070C0"/>
                </a:solidFill>
              </a:rPr>
              <a:t>deque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118714" y="894730"/>
            <a:ext cx="8893714" cy="58229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>
              <a:spcAft>
                <a:spcPct val="5000"/>
              </a:spcAft>
            </a:pPr>
            <a:r>
              <a:rPr lang="en-US" altLang="ko-KR" sz="1600" b="1" dirty="0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ADT  </a:t>
            </a:r>
            <a:r>
              <a:rPr lang="en-US" altLang="ko-KR" sz="1600" b="1" dirty="0" err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deque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eaLnBrk="1" hangingPunct="1">
              <a:spcAft>
                <a:spcPct val="5000"/>
              </a:spcAft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 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이상의 원소를 가진 유한 순서 리스트 </a:t>
            </a:r>
          </a:p>
          <a:p>
            <a:pPr eaLnBrk="1" hangingPunct="1">
              <a:spcAft>
                <a:spcPct val="5000"/>
              </a:spcAft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 연산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eaLnBrk="1" hangingPunct="1">
              <a:spcAft>
                <a:spcPct val="5000"/>
              </a:spcAft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DQ∈deque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item∈Element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</a:p>
          <a:p>
            <a:pPr eaLnBrk="1" hangingPunct="1">
              <a:spcAft>
                <a:spcPct val="5000"/>
              </a:spcAft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 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createDeque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∷= create an empty DQ; </a:t>
            </a:r>
          </a:p>
          <a:p>
            <a:pPr eaLnBrk="1" hangingPunct="1">
              <a:spcAft>
                <a:spcPct val="5000"/>
              </a:spcAft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   </a:t>
            </a:r>
            <a:r>
              <a:rPr lang="en-US" altLang="ko-KR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공백 </a:t>
            </a:r>
            <a:r>
              <a:rPr lang="ko-KR" altLang="en-US" sz="1600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덱을</a:t>
            </a:r>
            <a:r>
              <a:rPr lang="ko-KR" altLang="en-US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생성하는 연산 </a:t>
            </a:r>
            <a:endParaRPr lang="en-US" altLang="ko-KR" sz="1600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Aft>
                <a:spcPct val="5000"/>
              </a:spcAft>
            </a:pPr>
            <a:endParaRPr lang="ko-KR" altLang="en-US" sz="1050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Aft>
                <a:spcPct val="5000"/>
              </a:spcAft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 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isEmpty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(DQ) ∷=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(DQ is empty)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then return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true </a:t>
            </a:r>
          </a:p>
          <a:p>
            <a:pPr eaLnBrk="1" hangingPunct="1">
              <a:spcAft>
                <a:spcPct val="5000"/>
              </a:spcAft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                   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else return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false; </a:t>
            </a:r>
          </a:p>
          <a:p>
            <a:pPr eaLnBrk="1" hangingPunct="1">
              <a:spcAft>
                <a:spcPct val="5000"/>
              </a:spcAft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    </a:t>
            </a:r>
            <a:r>
              <a:rPr lang="en-US" altLang="ko-KR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600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덱이</a:t>
            </a:r>
            <a:r>
              <a:rPr lang="ko-KR" altLang="en-US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공백인지 아닌지를 확인하는 연산 </a:t>
            </a:r>
            <a:endParaRPr lang="en-US" altLang="ko-KR" sz="1600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Aft>
                <a:spcPct val="5000"/>
              </a:spcAft>
            </a:pPr>
            <a:endParaRPr lang="ko-KR" altLang="en-US" sz="1050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Aft>
                <a:spcPct val="5000"/>
              </a:spcAft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 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insertFront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(DQ, item) ∷= insert item at the front of DQ; </a:t>
            </a:r>
          </a:p>
          <a:p>
            <a:pPr eaLnBrk="1" hangingPunct="1">
              <a:spcAft>
                <a:spcPct val="5000"/>
              </a:spcAft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    </a:t>
            </a:r>
            <a:r>
              <a:rPr lang="en-US" altLang="ko-KR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600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덱의</a:t>
            </a:r>
            <a:r>
              <a:rPr lang="ko-KR" altLang="en-US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front </a:t>
            </a:r>
            <a:r>
              <a:rPr lang="ko-KR" altLang="en-US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앞에 </a:t>
            </a:r>
            <a:r>
              <a:rPr lang="en-US" altLang="ko-KR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item(</a:t>
            </a:r>
            <a:r>
              <a:rPr lang="ko-KR" altLang="en-US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원소</a:t>
            </a:r>
            <a:r>
              <a:rPr lang="en-US" altLang="ko-KR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삽입하는 연산 </a:t>
            </a:r>
            <a:endParaRPr lang="en-US" altLang="ko-KR" sz="1600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Aft>
                <a:spcPct val="5000"/>
              </a:spcAft>
            </a:pPr>
            <a:endParaRPr lang="ko-KR" altLang="en-US" sz="1050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Aft>
                <a:spcPct val="5000"/>
              </a:spcAft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 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insertRear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(DQ, item) ∷= insert item at the rear of DQ; </a:t>
            </a:r>
          </a:p>
          <a:p>
            <a:pPr eaLnBrk="1" hangingPunct="1">
              <a:spcAft>
                <a:spcPct val="5000"/>
              </a:spcAft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    </a:t>
            </a:r>
            <a:r>
              <a:rPr lang="en-US" altLang="ko-KR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600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덱의</a:t>
            </a:r>
            <a:r>
              <a:rPr lang="ko-KR" altLang="en-US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rear </a:t>
            </a:r>
            <a:r>
              <a:rPr lang="ko-KR" altLang="en-US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뒤에 </a:t>
            </a:r>
            <a:r>
              <a:rPr lang="en-US" altLang="ko-KR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item(</a:t>
            </a:r>
            <a:r>
              <a:rPr lang="ko-KR" altLang="en-US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원소</a:t>
            </a:r>
            <a:r>
              <a:rPr lang="en-US" altLang="ko-KR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삽입하는 연산 </a:t>
            </a:r>
            <a:endParaRPr lang="en-US" altLang="ko-KR" sz="1600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Aft>
                <a:spcPct val="5000"/>
              </a:spcAft>
            </a:pPr>
            <a:endParaRPr lang="ko-KR" altLang="en-US" sz="1050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Aft>
                <a:spcPct val="5000"/>
              </a:spcAft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 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deleteFront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(DQ) ∷=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isEmpty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(DQ))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then return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null </a:t>
            </a:r>
          </a:p>
          <a:p>
            <a:pPr eaLnBrk="1" hangingPunct="1">
              <a:spcAft>
                <a:spcPct val="5000"/>
              </a:spcAft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                        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else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 </a:t>
            </a:r>
            <a:r>
              <a:rPr lang="en-US" altLang="ko-KR" sz="16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delete and </a:t>
            </a:r>
            <a:r>
              <a:rPr lang="en-US" altLang="ko-KR" sz="16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the front item of DQ }; </a:t>
            </a:r>
          </a:p>
          <a:p>
            <a:pPr eaLnBrk="1" hangingPunct="1">
              <a:spcAft>
                <a:spcPct val="5000"/>
              </a:spcAft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    </a:t>
            </a:r>
            <a:r>
              <a:rPr lang="en-US" altLang="ko-KR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600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덱의</a:t>
            </a:r>
            <a:r>
              <a:rPr lang="ko-KR" altLang="en-US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front</a:t>
            </a:r>
            <a:r>
              <a:rPr lang="ko-KR" altLang="en-US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있는 </a:t>
            </a:r>
            <a:r>
              <a:rPr lang="en-US" altLang="ko-KR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item(</a:t>
            </a:r>
            <a:r>
              <a:rPr lang="ko-KR" altLang="en-US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원소</a:t>
            </a:r>
            <a:r>
              <a:rPr lang="en-US" altLang="ko-KR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z="1600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덱에서</a:t>
            </a:r>
            <a:r>
              <a:rPr lang="ko-KR" altLang="en-US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삭제하고 반환하는 연산</a:t>
            </a:r>
            <a:endParaRPr lang="en-US" altLang="ko-KR" sz="1600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Aft>
                <a:spcPct val="5000"/>
              </a:spcAft>
            </a:pPr>
            <a:r>
              <a:rPr lang="ko-KR" altLang="en-US" sz="9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eaLnBrk="1" hangingPunct="1">
              <a:spcAft>
                <a:spcPct val="5000"/>
              </a:spcAft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 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deleteRear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(DQ) ∷=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isEmpty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(DQ))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then return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null </a:t>
            </a:r>
          </a:p>
          <a:p>
            <a:pPr eaLnBrk="1" hangingPunct="1">
              <a:spcAft>
                <a:spcPct val="5000"/>
              </a:spcAft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                      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else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 </a:t>
            </a:r>
            <a:r>
              <a:rPr lang="en-US" altLang="ko-KR" sz="16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delete and </a:t>
            </a:r>
            <a:r>
              <a:rPr lang="en-US" altLang="ko-KR" sz="16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the rear item of DQ }; </a:t>
            </a:r>
          </a:p>
          <a:p>
            <a:pPr eaLnBrk="1" hangingPunct="1">
              <a:spcAft>
                <a:spcPct val="5000"/>
              </a:spcAft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    </a:t>
            </a:r>
            <a:r>
              <a:rPr lang="en-US" altLang="ko-KR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600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덱의</a:t>
            </a:r>
            <a:r>
              <a:rPr lang="ko-KR" altLang="en-US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rear</a:t>
            </a:r>
            <a:r>
              <a:rPr lang="ko-KR" altLang="en-US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있는 </a:t>
            </a:r>
            <a:r>
              <a:rPr lang="en-US" altLang="ko-KR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item(</a:t>
            </a:r>
            <a:r>
              <a:rPr lang="ko-KR" altLang="en-US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원소</a:t>
            </a:r>
            <a:r>
              <a:rPr lang="en-US" altLang="ko-KR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z="1600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덱에서</a:t>
            </a:r>
            <a:r>
              <a:rPr lang="ko-KR" altLang="en-US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삭제하고 반환하는 연산</a:t>
            </a:r>
            <a:endParaRPr lang="en-US" altLang="ko-KR" sz="1600" dirty="0">
              <a:solidFill>
                <a:srgbClr val="00006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02045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894730"/>
            <a:ext cx="2329543" cy="5184576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추상 </a:t>
            </a:r>
            <a:r>
              <a:rPr lang="ko-KR" altLang="en-US" sz="2400" b="1" dirty="0" err="1">
                <a:solidFill>
                  <a:srgbClr val="0070C0"/>
                </a:solidFill>
              </a:rPr>
              <a:t>자료형</a:t>
            </a:r>
            <a:r>
              <a:rPr lang="ko-KR" altLang="en-US" sz="2400" b="1" dirty="0">
                <a:solidFill>
                  <a:srgbClr val="0070C0"/>
                </a:solidFill>
              </a:rPr>
              <a:t> </a:t>
            </a:r>
            <a:r>
              <a:rPr lang="en-US" altLang="ko-KR" sz="2400" b="1" dirty="0" err="1" smtClean="0">
                <a:solidFill>
                  <a:srgbClr val="0070C0"/>
                </a:solidFill>
              </a:rPr>
              <a:t>deque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118714" y="894730"/>
            <a:ext cx="8893714" cy="58229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>
              <a:spcAft>
                <a:spcPct val="5000"/>
              </a:spcAft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 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removeFront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(DQ) ∷=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isEmpty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(DQ))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then return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null </a:t>
            </a:r>
          </a:p>
          <a:p>
            <a:pPr eaLnBrk="1" hangingPunct="1">
              <a:spcAft>
                <a:spcPct val="5000"/>
              </a:spcAft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                         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else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 remove the front item of DQ }; </a:t>
            </a:r>
          </a:p>
          <a:p>
            <a:pPr eaLnBrk="1" hangingPunct="1">
              <a:spcAft>
                <a:spcPct val="5000"/>
              </a:spcAft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    </a:t>
            </a:r>
            <a:r>
              <a:rPr lang="en-US" altLang="ko-KR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600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덱의</a:t>
            </a:r>
            <a:r>
              <a:rPr lang="ko-KR" altLang="en-US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front</a:t>
            </a:r>
            <a:r>
              <a:rPr lang="ko-KR" altLang="en-US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있는 </a:t>
            </a:r>
            <a:r>
              <a:rPr lang="en-US" altLang="ko-KR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item(</a:t>
            </a:r>
            <a:r>
              <a:rPr lang="ko-KR" altLang="en-US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원소</a:t>
            </a:r>
            <a:r>
              <a:rPr lang="en-US" altLang="ko-KR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삭제하는 연산 </a:t>
            </a:r>
            <a:endParaRPr lang="en-US" altLang="ko-KR" sz="1600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Aft>
                <a:spcPct val="5000"/>
              </a:spcAft>
            </a:pPr>
            <a:endParaRPr lang="ko-KR" altLang="en-US" sz="1200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Aft>
                <a:spcPct val="5000"/>
              </a:spcAft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 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removeRear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(DQ) ∷=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isEmpty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(DQ))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then return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null </a:t>
            </a:r>
          </a:p>
          <a:p>
            <a:pPr eaLnBrk="1" hangingPunct="1">
              <a:spcAft>
                <a:spcPct val="5000"/>
              </a:spcAft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                        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else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 remove the rear item of DQ }; </a:t>
            </a:r>
          </a:p>
          <a:p>
            <a:pPr eaLnBrk="1" hangingPunct="1">
              <a:spcAft>
                <a:spcPct val="5000"/>
              </a:spcAft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   </a:t>
            </a:r>
            <a:r>
              <a:rPr lang="en-US" altLang="ko-KR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// </a:t>
            </a:r>
            <a:r>
              <a:rPr lang="ko-KR" altLang="en-US" sz="1600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덱의</a:t>
            </a:r>
            <a:r>
              <a:rPr lang="ko-KR" altLang="en-US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rear</a:t>
            </a:r>
            <a:r>
              <a:rPr lang="ko-KR" altLang="en-US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있는 </a:t>
            </a:r>
            <a:r>
              <a:rPr lang="en-US" altLang="ko-KR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item(</a:t>
            </a:r>
            <a:r>
              <a:rPr lang="ko-KR" altLang="en-US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원소</a:t>
            </a:r>
            <a:r>
              <a:rPr lang="en-US" altLang="ko-KR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삭제하는 연산 </a:t>
            </a:r>
            <a:endParaRPr lang="en-US" altLang="ko-KR" sz="1600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Aft>
                <a:spcPct val="5000"/>
              </a:spcAft>
            </a:pPr>
            <a:endParaRPr lang="ko-KR" altLang="en-US" sz="1600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Aft>
                <a:spcPct val="5000"/>
              </a:spcAft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 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getFront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(DQ) ∷=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isEmpty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(DQ))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then return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null </a:t>
            </a:r>
          </a:p>
          <a:p>
            <a:pPr eaLnBrk="1" hangingPunct="1">
              <a:spcAft>
                <a:spcPct val="5000"/>
              </a:spcAft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                    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else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return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the front item of the DQ }; </a:t>
            </a:r>
          </a:p>
          <a:p>
            <a:pPr eaLnBrk="1" hangingPunct="1">
              <a:spcAft>
                <a:spcPct val="5000"/>
              </a:spcAft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    </a:t>
            </a:r>
            <a:r>
              <a:rPr lang="en-US" altLang="ko-KR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600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덱의</a:t>
            </a:r>
            <a:r>
              <a:rPr lang="ko-KR" altLang="en-US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front</a:t>
            </a:r>
            <a:r>
              <a:rPr lang="ko-KR" altLang="en-US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있는 </a:t>
            </a:r>
            <a:r>
              <a:rPr lang="en-US" altLang="ko-KR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item(</a:t>
            </a:r>
            <a:r>
              <a:rPr lang="ko-KR" altLang="en-US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원소</a:t>
            </a:r>
            <a:r>
              <a:rPr lang="en-US" altLang="ko-KR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반환하는 연산 </a:t>
            </a:r>
            <a:endParaRPr lang="en-US" altLang="ko-KR" sz="1600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Aft>
                <a:spcPct val="5000"/>
              </a:spcAft>
            </a:pPr>
            <a:endParaRPr lang="ko-KR" altLang="en-US" sz="1600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Aft>
                <a:spcPct val="5000"/>
              </a:spcAft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 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getRear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(DQ) ∷=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isEmpty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(DQ))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then return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null </a:t>
            </a:r>
          </a:p>
          <a:p>
            <a:pPr eaLnBrk="1" hangingPunct="1">
              <a:spcAft>
                <a:spcPct val="5000"/>
              </a:spcAft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                   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else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return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the rear item of the DQ }; </a:t>
            </a:r>
            <a:endParaRPr lang="en-US" altLang="ko-KR" sz="1600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Aft>
                <a:spcPct val="5000"/>
              </a:spcAft>
            </a:pPr>
            <a:r>
              <a:rPr lang="en-US" altLang="ko-KR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    // </a:t>
            </a:r>
            <a:r>
              <a:rPr lang="ko-KR" altLang="en-US" sz="1600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덱의</a:t>
            </a:r>
            <a:r>
              <a:rPr lang="ko-KR" altLang="en-US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rear</a:t>
            </a:r>
            <a:r>
              <a:rPr lang="ko-KR" altLang="en-US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있는 </a:t>
            </a:r>
            <a:r>
              <a:rPr lang="en-US" altLang="ko-KR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item(</a:t>
            </a:r>
            <a:r>
              <a:rPr lang="ko-KR" altLang="en-US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원소</a:t>
            </a:r>
            <a:r>
              <a:rPr lang="en-US" altLang="ko-KR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반환하는 연산 </a:t>
            </a:r>
            <a:endParaRPr lang="en-US" altLang="ko-KR" sz="1600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Aft>
                <a:spcPct val="5000"/>
              </a:spcAft>
            </a:pPr>
            <a:endParaRPr lang="ko-KR" altLang="en-US" sz="1600" b="1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Aft>
                <a:spcPct val="5000"/>
              </a:spcAft>
            </a:pPr>
            <a:r>
              <a:rPr lang="en-US" altLang="ko-KR" sz="1600" b="1" dirty="0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 </a:t>
            </a:r>
            <a:r>
              <a:rPr lang="en-US" altLang="ko-KR" sz="1600" b="1" dirty="0" err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deque</a:t>
            </a:r>
            <a:endParaRPr lang="en-US" altLang="ko-KR" sz="1600" dirty="0">
              <a:solidFill>
                <a:srgbClr val="00006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20178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 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err="1"/>
              <a:t>덱에서의</a:t>
            </a:r>
            <a:r>
              <a:rPr lang="ko-KR" altLang="en-US" dirty="0"/>
              <a:t> 연산 과정</a:t>
            </a:r>
          </a:p>
          <a:p>
            <a:pPr lvl="2">
              <a:buNone/>
            </a:pPr>
            <a:r>
              <a:rPr lang="ko-KR" altLang="en-US" dirty="0"/>
              <a:t>① </a:t>
            </a:r>
            <a:r>
              <a:rPr lang="en-US" altLang="ko-KR" dirty="0" err="1">
                <a:solidFill>
                  <a:srgbClr val="000066"/>
                </a:solidFill>
              </a:rPr>
              <a:t>createDeque</a:t>
            </a:r>
            <a:r>
              <a:rPr lang="en-US" altLang="ko-KR" dirty="0">
                <a:solidFill>
                  <a:srgbClr val="000066"/>
                </a:solidFill>
              </a:rPr>
              <a:t>();</a:t>
            </a:r>
            <a:r>
              <a:rPr lang="en-US" altLang="ko-KR" dirty="0">
                <a:solidFill>
                  <a:srgbClr val="000066"/>
                </a:solidFill>
                <a:latin typeface="Times New Roman" panose="02020603050405020304" pitchFamily="18" charset="0"/>
              </a:rPr>
              <a:t> </a:t>
            </a:r>
            <a:r>
              <a:rPr lang="en-US" altLang="ko-KR" dirty="0"/>
              <a:t> </a:t>
            </a:r>
          </a:p>
          <a:p>
            <a:pPr lvl="2">
              <a:lnSpc>
                <a:spcPct val="150000"/>
              </a:lnSpc>
              <a:buNone/>
            </a:pPr>
            <a:endParaRPr lang="en-US" altLang="ko-KR" dirty="0"/>
          </a:p>
          <a:p>
            <a:pPr lvl="2">
              <a:lnSpc>
                <a:spcPct val="70000"/>
              </a:lnSpc>
              <a:buNone/>
            </a:pPr>
            <a:endParaRPr lang="en-US" altLang="ko-KR" dirty="0"/>
          </a:p>
          <a:p>
            <a:pPr lvl="2">
              <a:buNone/>
            </a:pPr>
            <a:r>
              <a:rPr lang="en-US" altLang="ko-KR" dirty="0"/>
              <a:t>② </a:t>
            </a:r>
            <a:r>
              <a:rPr lang="en-US" altLang="ko-KR" dirty="0" err="1">
                <a:solidFill>
                  <a:srgbClr val="000066"/>
                </a:solidFill>
              </a:rPr>
              <a:t>insertFront</a:t>
            </a:r>
            <a:r>
              <a:rPr lang="en-US" altLang="ko-KR" dirty="0">
                <a:solidFill>
                  <a:srgbClr val="000066"/>
                </a:solidFill>
              </a:rPr>
              <a:t>(DQ, 'A'); </a:t>
            </a:r>
          </a:p>
          <a:p>
            <a:pPr lvl="2">
              <a:buNone/>
            </a:pPr>
            <a:endParaRPr lang="en-US" altLang="ko-KR" dirty="0">
              <a:solidFill>
                <a:srgbClr val="000066"/>
              </a:solidFill>
            </a:endParaRPr>
          </a:p>
          <a:p>
            <a:pPr lvl="2">
              <a:lnSpc>
                <a:spcPct val="150000"/>
              </a:lnSpc>
              <a:buNone/>
            </a:pPr>
            <a:endParaRPr lang="en-US" altLang="ko-KR" dirty="0"/>
          </a:p>
          <a:p>
            <a:pPr lvl="2">
              <a:buNone/>
            </a:pPr>
            <a:r>
              <a:rPr lang="en-US" altLang="ko-KR" dirty="0"/>
              <a:t>③ </a:t>
            </a:r>
            <a:r>
              <a:rPr lang="en-US" altLang="ko-KR" dirty="0" err="1">
                <a:solidFill>
                  <a:srgbClr val="000066"/>
                </a:solidFill>
              </a:rPr>
              <a:t>insertFront</a:t>
            </a:r>
            <a:r>
              <a:rPr lang="en-US" altLang="ko-KR" dirty="0">
                <a:solidFill>
                  <a:srgbClr val="000066"/>
                </a:solidFill>
              </a:rPr>
              <a:t>(DQ, 'B');</a:t>
            </a:r>
          </a:p>
          <a:p>
            <a:pPr lvl="2">
              <a:lnSpc>
                <a:spcPct val="200000"/>
              </a:lnSpc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r>
              <a:rPr lang="en-US" altLang="ko-KR" dirty="0"/>
              <a:t>④ </a:t>
            </a:r>
            <a:r>
              <a:rPr lang="en-US" altLang="ko-KR" dirty="0" err="1">
                <a:solidFill>
                  <a:srgbClr val="000066"/>
                </a:solidFill>
              </a:rPr>
              <a:t>insertRear</a:t>
            </a:r>
            <a:r>
              <a:rPr lang="en-US" altLang="ko-KR" dirty="0">
                <a:solidFill>
                  <a:srgbClr val="000066"/>
                </a:solidFill>
              </a:rPr>
              <a:t>(DQ, 'C');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4373563" y="1371600"/>
            <a:ext cx="4995862" cy="4700588"/>
            <a:chOff x="2500" y="663"/>
            <a:chExt cx="3147" cy="3289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2654" y="861"/>
              <a:ext cx="281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935" y="862"/>
              <a:ext cx="590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524" y="861"/>
              <a:ext cx="590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14" y="861"/>
              <a:ext cx="590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5285" y="861"/>
              <a:ext cx="272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545" y="826"/>
              <a:ext cx="136" cy="2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550" y="1095"/>
              <a:ext cx="424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b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front</a:t>
              </a:r>
              <a:r>
                <a:rPr lang="en-US" altLang="ko-KR" sz="1400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 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5261" y="1095"/>
              <a:ext cx="329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rear</a:t>
              </a: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4704" y="862"/>
              <a:ext cx="590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5547" y="817"/>
              <a:ext cx="100" cy="2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2601" y="663"/>
              <a:ext cx="506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DQ</a:t>
              </a: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2654" y="1632"/>
              <a:ext cx="281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2935" y="1633"/>
              <a:ext cx="590" cy="229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3524" y="1632"/>
              <a:ext cx="590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4114" y="1632"/>
              <a:ext cx="590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5285" y="1632"/>
              <a:ext cx="272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545" y="1597"/>
              <a:ext cx="136" cy="2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550" y="1866"/>
              <a:ext cx="424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front</a:t>
              </a:r>
              <a:r>
                <a:rPr lang="en-US" altLang="ko-KR" sz="14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 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5261" y="1866"/>
              <a:ext cx="329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rear</a:t>
              </a: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4704" y="1633"/>
              <a:ext cx="590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5547" y="1588"/>
              <a:ext cx="100" cy="2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2601" y="1434"/>
              <a:ext cx="506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DQ</a:t>
              </a: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2518" y="1706"/>
              <a:ext cx="226" cy="4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2654" y="2539"/>
              <a:ext cx="281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2935" y="2540"/>
              <a:ext cx="590" cy="227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6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B </a:t>
              </a:r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3524" y="2539"/>
              <a:ext cx="590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A </a:t>
              </a:r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4114" y="2539"/>
              <a:ext cx="590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5285" y="2539"/>
              <a:ext cx="272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2545" y="2504"/>
              <a:ext cx="136" cy="2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2550" y="2773"/>
              <a:ext cx="4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front</a:t>
              </a:r>
              <a:r>
                <a:rPr lang="en-US" altLang="ko-KR" sz="14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 </a:t>
              </a:r>
            </a:p>
          </p:txBody>
        </p:sp>
        <p:sp>
          <p:nvSpPr>
            <p:cNvPr id="35" name="Text Box 35"/>
            <p:cNvSpPr txBox="1">
              <a:spLocks noChangeArrowheads="1"/>
            </p:cNvSpPr>
            <p:nvPr/>
          </p:nvSpPr>
          <p:spPr bwMode="auto">
            <a:xfrm>
              <a:off x="5261" y="2773"/>
              <a:ext cx="3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rear</a:t>
              </a: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4704" y="2540"/>
              <a:ext cx="590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5547" y="2495"/>
              <a:ext cx="100" cy="2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Text Box 38"/>
            <p:cNvSpPr txBox="1">
              <a:spLocks noChangeArrowheads="1"/>
            </p:cNvSpPr>
            <p:nvPr/>
          </p:nvSpPr>
          <p:spPr bwMode="auto">
            <a:xfrm>
              <a:off x="2601" y="2341"/>
              <a:ext cx="50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DQ</a:t>
              </a:r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2500" y="2602"/>
              <a:ext cx="226" cy="4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654" y="3503"/>
              <a:ext cx="281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2935" y="3504"/>
              <a:ext cx="590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 B</a:t>
              </a:r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3524" y="3503"/>
              <a:ext cx="590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 A</a:t>
              </a:r>
            </a:p>
          </p:txBody>
        </p:sp>
        <p:sp>
          <p:nvSpPr>
            <p:cNvPr id="43" name="Rectangle 43"/>
            <p:cNvSpPr>
              <a:spLocks noChangeArrowheads="1"/>
            </p:cNvSpPr>
            <p:nvPr/>
          </p:nvSpPr>
          <p:spPr bwMode="auto">
            <a:xfrm>
              <a:off x="4114" y="3503"/>
              <a:ext cx="590" cy="227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C</a:t>
              </a:r>
            </a:p>
          </p:txBody>
        </p:sp>
        <p:sp>
          <p:nvSpPr>
            <p:cNvPr id="44" name="Rectangle 44"/>
            <p:cNvSpPr>
              <a:spLocks noChangeArrowheads="1"/>
            </p:cNvSpPr>
            <p:nvPr/>
          </p:nvSpPr>
          <p:spPr bwMode="auto">
            <a:xfrm>
              <a:off x="5285" y="3503"/>
              <a:ext cx="272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2545" y="3468"/>
              <a:ext cx="136" cy="2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Text Box 46"/>
            <p:cNvSpPr txBox="1">
              <a:spLocks noChangeArrowheads="1"/>
            </p:cNvSpPr>
            <p:nvPr/>
          </p:nvSpPr>
          <p:spPr bwMode="auto">
            <a:xfrm>
              <a:off x="2550" y="3737"/>
              <a:ext cx="424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front</a:t>
              </a:r>
              <a:r>
                <a:rPr lang="en-US" altLang="ko-KR" sz="14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 </a:t>
              </a:r>
            </a:p>
          </p:txBody>
        </p:sp>
        <p:sp>
          <p:nvSpPr>
            <p:cNvPr id="47" name="Text Box 47"/>
            <p:cNvSpPr txBox="1">
              <a:spLocks noChangeArrowheads="1"/>
            </p:cNvSpPr>
            <p:nvPr/>
          </p:nvSpPr>
          <p:spPr bwMode="auto">
            <a:xfrm>
              <a:off x="5261" y="3737"/>
              <a:ext cx="329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rear</a:t>
              </a:r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4704" y="3504"/>
              <a:ext cx="590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5547" y="3459"/>
              <a:ext cx="100" cy="2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 Box 50"/>
            <p:cNvSpPr txBox="1">
              <a:spLocks noChangeArrowheads="1"/>
            </p:cNvSpPr>
            <p:nvPr/>
          </p:nvSpPr>
          <p:spPr bwMode="auto">
            <a:xfrm>
              <a:off x="2601" y="3305"/>
              <a:ext cx="506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DQ</a:t>
              </a:r>
            </a:p>
          </p:txBody>
        </p:sp>
        <p:sp>
          <p:nvSpPr>
            <p:cNvPr id="51" name="Line 51"/>
            <p:cNvSpPr>
              <a:spLocks noChangeShapeType="1"/>
            </p:cNvSpPr>
            <p:nvPr/>
          </p:nvSpPr>
          <p:spPr bwMode="auto">
            <a:xfrm flipH="1">
              <a:off x="5395" y="3578"/>
              <a:ext cx="226" cy="4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27113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 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None/>
            </a:pPr>
            <a:r>
              <a:rPr lang="en-US" altLang="ko-KR" dirty="0"/>
              <a:t>⑤ </a:t>
            </a:r>
            <a:r>
              <a:rPr lang="en-US" altLang="ko-KR" dirty="0" err="1">
                <a:solidFill>
                  <a:srgbClr val="000066"/>
                </a:solidFill>
              </a:rPr>
              <a:t>deleteFront</a:t>
            </a:r>
            <a:r>
              <a:rPr lang="en-US" altLang="ko-KR" dirty="0">
                <a:solidFill>
                  <a:srgbClr val="000066"/>
                </a:solidFill>
              </a:rPr>
              <a:t>(DQ);</a:t>
            </a:r>
            <a:r>
              <a:rPr lang="en-US" altLang="ko-KR" dirty="0"/>
              <a:t> </a:t>
            </a:r>
          </a:p>
          <a:p>
            <a:pPr lvl="2">
              <a:lnSpc>
                <a:spcPct val="150000"/>
              </a:lnSpc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r>
              <a:rPr lang="en-US" altLang="ko-KR" dirty="0"/>
              <a:t>⑥ </a:t>
            </a:r>
            <a:r>
              <a:rPr lang="en-US" altLang="ko-KR" dirty="0" err="1">
                <a:solidFill>
                  <a:srgbClr val="000066"/>
                </a:solidFill>
              </a:rPr>
              <a:t>deleteRear</a:t>
            </a:r>
            <a:r>
              <a:rPr lang="en-US" altLang="ko-KR" dirty="0">
                <a:solidFill>
                  <a:srgbClr val="000066"/>
                </a:solidFill>
              </a:rPr>
              <a:t>(DQ);</a:t>
            </a:r>
          </a:p>
          <a:p>
            <a:pPr lvl="2">
              <a:buNone/>
            </a:pPr>
            <a:endParaRPr lang="en-US" altLang="ko-KR" dirty="0"/>
          </a:p>
          <a:p>
            <a:pPr lvl="2">
              <a:lnSpc>
                <a:spcPct val="150000"/>
              </a:lnSpc>
              <a:buNone/>
            </a:pPr>
            <a:endParaRPr lang="en-US" altLang="ko-KR" dirty="0"/>
          </a:p>
          <a:p>
            <a:pPr lvl="2">
              <a:buNone/>
            </a:pPr>
            <a:r>
              <a:rPr lang="en-US" altLang="ko-KR" dirty="0"/>
              <a:t>⑦ </a:t>
            </a:r>
            <a:r>
              <a:rPr lang="en-US" altLang="ko-KR" dirty="0" err="1">
                <a:solidFill>
                  <a:srgbClr val="000066"/>
                </a:solidFill>
              </a:rPr>
              <a:t>insertRear</a:t>
            </a:r>
            <a:r>
              <a:rPr lang="en-US" altLang="ko-KR" dirty="0">
                <a:solidFill>
                  <a:srgbClr val="000066"/>
                </a:solidFill>
              </a:rPr>
              <a:t>(DQ, 'D');</a:t>
            </a:r>
            <a:r>
              <a:rPr lang="en-US" altLang="ko-KR" dirty="0"/>
              <a:t> </a:t>
            </a:r>
          </a:p>
          <a:p>
            <a:pPr lvl="2">
              <a:lnSpc>
                <a:spcPct val="150000"/>
              </a:lnSpc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r>
              <a:rPr lang="en-US" altLang="ko-KR" dirty="0"/>
              <a:t>⑧ </a:t>
            </a:r>
            <a:r>
              <a:rPr lang="en-US" altLang="ko-KR" dirty="0" err="1">
                <a:solidFill>
                  <a:srgbClr val="000066"/>
                </a:solidFill>
              </a:rPr>
              <a:t>insertFront</a:t>
            </a:r>
            <a:r>
              <a:rPr lang="en-US" altLang="ko-KR" dirty="0">
                <a:solidFill>
                  <a:srgbClr val="000066"/>
                </a:solidFill>
              </a:rPr>
              <a:t>(DQ, 'E');</a:t>
            </a:r>
            <a:r>
              <a:rPr lang="en-US" altLang="ko-KR" dirty="0"/>
              <a:t>  </a:t>
            </a:r>
          </a:p>
          <a:p>
            <a:endParaRPr lang="ko-KR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4151313" y="838200"/>
            <a:ext cx="5462587" cy="4822825"/>
            <a:chOff x="2236" y="384"/>
            <a:chExt cx="3441" cy="3376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2535" y="582"/>
              <a:ext cx="281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816" y="583"/>
              <a:ext cx="590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 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405" y="582"/>
              <a:ext cx="590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3995" y="582"/>
              <a:ext cx="590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5166" y="582"/>
              <a:ext cx="272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426" y="547"/>
              <a:ext cx="136" cy="2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431" y="816"/>
              <a:ext cx="4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front</a:t>
              </a:r>
              <a:r>
                <a:rPr lang="en-US" altLang="ko-KR" sz="14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 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5142" y="816"/>
              <a:ext cx="3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rear</a:t>
              </a: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4585" y="583"/>
              <a:ext cx="590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5428" y="538"/>
              <a:ext cx="100" cy="2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2482" y="384"/>
              <a:ext cx="506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DQ</a:t>
              </a: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H="1">
              <a:off x="2399" y="702"/>
              <a:ext cx="226" cy="4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2236" y="638"/>
              <a:ext cx="190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2539" y="1451"/>
              <a:ext cx="281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2820" y="1452"/>
              <a:ext cx="590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 </a:t>
              </a: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409" y="1451"/>
              <a:ext cx="590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 A</a:t>
              </a: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3999" y="1451"/>
              <a:ext cx="590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5170" y="1451"/>
              <a:ext cx="272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430" y="1416"/>
              <a:ext cx="136" cy="2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2435" y="1685"/>
              <a:ext cx="4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front</a:t>
              </a:r>
              <a:r>
                <a:rPr lang="en-US" altLang="ko-KR" sz="14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 </a:t>
              </a: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5146" y="1685"/>
              <a:ext cx="3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rear</a:t>
              </a: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4589" y="1452"/>
              <a:ext cx="590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5432" y="1407"/>
              <a:ext cx="100" cy="2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2486" y="1253"/>
              <a:ext cx="506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DQ</a:t>
              </a: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5307" y="1541"/>
              <a:ext cx="226" cy="4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5488" y="1477"/>
              <a:ext cx="189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2545" y="2369"/>
              <a:ext cx="281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2826" y="2370"/>
              <a:ext cx="590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3415" y="2369"/>
              <a:ext cx="590" cy="2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6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 A</a:t>
              </a: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4005" y="2369"/>
              <a:ext cx="590" cy="228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D</a:t>
              </a:r>
              <a:endParaRPr lang="ko-KR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5176" y="2369"/>
              <a:ext cx="272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2436" y="2334"/>
              <a:ext cx="136" cy="2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Text Box 37"/>
            <p:cNvSpPr txBox="1">
              <a:spLocks noChangeArrowheads="1"/>
            </p:cNvSpPr>
            <p:nvPr/>
          </p:nvSpPr>
          <p:spPr bwMode="auto">
            <a:xfrm>
              <a:off x="2441" y="2603"/>
              <a:ext cx="42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front</a:t>
              </a:r>
              <a:r>
                <a:rPr lang="en-US" altLang="ko-KR" sz="14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 </a:t>
              </a:r>
            </a:p>
          </p:txBody>
        </p:sp>
        <p:sp>
          <p:nvSpPr>
            <p:cNvPr id="38" name="Text Box 38"/>
            <p:cNvSpPr txBox="1">
              <a:spLocks noChangeArrowheads="1"/>
            </p:cNvSpPr>
            <p:nvPr/>
          </p:nvSpPr>
          <p:spPr bwMode="auto">
            <a:xfrm>
              <a:off x="5152" y="2603"/>
              <a:ext cx="32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rear</a:t>
              </a:r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4595" y="2370"/>
              <a:ext cx="590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5438" y="2325"/>
              <a:ext cx="100" cy="2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Text Box 41"/>
            <p:cNvSpPr txBox="1">
              <a:spLocks noChangeArrowheads="1"/>
            </p:cNvSpPr>
            <p:nvPr/>
          </p:nvSpPr>
          <p:spPr bwMode="auto">
            <a:xfrm>
              <a:off x="2492" y="2171"/>
              <a:ext cx="506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DQ</a:t>
              </a:r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 flipH="1">
              <a:off x="5285" y="2431"/>
              <a:ext cx="226" cy="4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" name="Rectangle 43"/>
            <p:cNvSpPr>
              <a:spLocks noChangeArrowheads="1"/>
            </p:cNvSpPr>
            <p:nvPr/>
          </p:nvSpPr>
          <p:spPr bwMode="auto">
            <a:xfrm>
              <a:off x="2536" y="3311"/>
              <a:ext cx="281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Rectangle 44"/>
            <p:cNvSpPr>
              <a:spLocks noChangeArrowheads="1"/>
            </p:cNvSpPr>
            <p:nvPr/>
          </p:nvSpPr>
          <p:spPr bwMode="auto">
            <a:xfrm>
              <a:off x="2817" y="3312"/>
              <a:ext cx="590" cy="227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6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E </a:t>
              </a:r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3406" y="3311"/>
              <a:ext cx="590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 A</a:t>
              </a:r>
            </a:p>
          </p:txBody>
        </p:sp>
        <p:sp>
          <p:nvSpPr>
            <p:cNvPr id="46" name="Rectangle 46"/>
            <p:cNvSpPr>
              <a:spLocks noChangeArrowheads="1"/>
            </p:cNvSpPr>
            <p:nvPr/>
          </p:nvSpPr>
          <p:spPr bwMode="auto">
            <a:xfrm>
              <a:off x="3996" y="3311"/>
              <a:ext cx="590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</a:t>
              </a:r>
            </a:p>
          </p:txBody>
        </p:sp>
        <p:sp>
          <p:nvSpPr>
            <p:cNvPr id="47" name="Rectangle 47"/>
            <p:cNvSpPr>
              <a:spLocks noChangeArrowheads="1"/>
            </p:cNvSpPr>
            <p:nvPr/>
          </p:nvSpPr>
          <p:spPr bwMode="auto">
            <a:xfrm>
              <a:off x="5167" y="3311"/>
              <a:ext cx="272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2427" y="3276"/>
              <a:ext cx="136" cy="2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Text Box 49"/>
            <p:cNvSpPr txBox="1">
              <a:spLocks noChangeArrowheads="1"/>
            </p:cNvSpPr>
            <p:nvPr/>
          </p:nvSpPr>
          <p:spPr bwMode="auto">
            <a:xfrm>
              <a:off x="2432" y="3546"/>
              <a:ext cx="424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b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front</a:t>
              </a:r>
              <a:r>
                <a:rPr lang="en-US" altLang="ko-KR" sz="1400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 </a:t>
              </a:r>
            </a:p>
          </p:txBody>
        </p:sp>
        <p:sp>
          <p:nvSpPr>
            <p:cNvPr id="50" name="Text Box 50"/>
            <p:cNvSpPr txBox="1">
              <a:spLocks noChangeArrowheads="1"/>
            </p:cNvSpPr>
            <p:nvPr/>
          </p:nvSpPr>
          <p:spPr bwMode="auto">
            <a:xfrm>
              <a:off x="5143" y="3546"/>
              <a:ext cx="329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rear</a:t>
              </a:r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4586" y="3312"/>
              <a:ext cx="590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5429" y="3267"/>
              <a:ext cx="100" cy="2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 Box 53"/>
            <p:cNvSpPr txBox="1">
              <a:spLocks noChangeArrowheads="1"/>
            </p:cNvSpPr>
            <p:nvPr/>
          </p:nvSpPr>
          <p:spPr bwMode="auto">
            <a:xfrm>
              <a:off x="2483" y="3114"/>
              <a:ext cx="506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DQ</a:t>
              </a:r>
            </a:p>
          </p:txBody>
        </p:sp>
        <p:sp>
          <p:nvSpPr>
            <p:cNvPr id="54" name="Line 54"/>
            <p:cNvSpPr>
              <a:spLocks noChangeShapeType="1"/>
            </p:cNvSpPr>
            <p:nvPr/>
          </p:nvSpPr>
          <p:spPr bwMode="auto">
            <a:xfrm>
              <a:off x="2419" y="3385"/>
              <a:ext cx="226" cy="4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22802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 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None/>
            </a:pPr>
            <a:r>
              <a:rPr lang="en-US" altLang="ko-KR" dirty="0"/>
              <a:t>⑨ </a:t>
            </a:r>
            <a:r>
              <a:rPr lang="en-US" altLang="ko-KR" dirty="0" err="1">
                <a:solidFill>
                  <a:srgbClr val="000066"/>
                </a:solidFill>
              </a:rPr>
              <a:t>insertFront</a:t>
            </a:r>
            <a:r>
              <a:rPr lang="en-US" altLang="ko-KR" dirty="0">
                <a:solidFill>
                  <a:srgbClr val="000066"/>
                </a:solidFill>
              </a:rPr>
              <a:t>(DQ, 'F'); </a:t>
            </a:r>
          </a:p>
          <a:p>
            <a:pPr lvl="2">
              <a:buNone/>
            </a:pPr>
            <a:endParaRPr lang="en-US" altLang="ko-KR" dirty="0">
              <a:solidFill>
                <a:srgbClr val="000066"/>
              </a:solidFill>
            </a:endParaRPr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lnSpc>
                <a:spcPct val="60000"/>
              </a:lnSpc>
              <a:buNone/>
            </a:pPr>
            <a:endParaRPr lang="en-US" altLang="ko-KR" dirty="0"/>
          </a:p>
          <a:p>
            <a:pPr lvl="1"/>
            <a:r>
              <a:rPr lang="ko-KR" altLang="en-US" dirty="0" err="1"/>
              <a:t>덱의</a:t>
            </a:r>
            <a:r>
              <a:rPr lang="ko-KR" altLang="en-US" dirty="0"/>
              <a:t> 구현</a:t>
            </a:r>
          </a:p>
          <a:p>
            <a:pPr lvl="2"/>
            <a:r>
              <a:rPr lang="ko-KR" altLang="en-US" dirty="0"/>
              <a:t>양쪽 끝에서 삽입</a:t>
            </a:r>
            <a:r>
              <a:rPr lang="en-US" altLang="ko-KR" dirty="0"/>
              <a:t>/</a:t>
            </a:r>
            <a:r>
              <a:rPr lang="ko-KR" altLang="en-US" dirty="0"/>
              <a:t>삭제 연산을 수행하면서 크기 변화와 저장된 원소의 순서 변화가 많으므로 순차 자료구조는 비효율적</a:t>
            </a:r>
          </a:p>
          <a:p>
            <a:pPr lvl="2">
              <a:lnSpc>
                <a:spcPct val="90000"/>
              </a:lnSpc>
            </a:pPr>
            <a:r>
              <a:rPr lang="ko-KR" altLang="en-US" dirty="0"/>
              <a:t>양방향으로 연산이 가능한 이중 연결 리스트를 사용한다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3627437" y="1836738"/>
            <a:ext cx="4937125" cy="706437"/>
            <a:chOff x="2426" y="545"/>
            <a:chExt cx="3110" cy="493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2543" y="589"/>
              <a:ext cx="281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2824" y="590"/>
              <a:ext cx="590" cy="227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200" b="1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6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F </a:t>
              </a: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3413" y="589"/>
              <a:ext cx="590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 E</a:t>
              </a: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4003" y="589"/>
              <a:ext cx="590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5174" y="589"/>
              <a:ext cx="272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2434" y="554"/>
              <a:ext cx="136" cy="2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2439" y="823"/>
              <a:ext cx="424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front</a:t>
              </a:r>
              <a:r>
                <a:rPr lang="en-US" altLang="ko-KR" sz="14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 </a:t>
              </a: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5150" y="823"/>
              <a:ext cx="329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rear</a:t>
              </a: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4593" y="590"/>
              <a:ext cx="590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</a:t>
              </a:r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5436" y="545"/>
              <a:ext cx="100" cy="2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2426" y="663"/>
              <a:ext cx="226" cy="4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6" name="Group 17"/>
          <p:cNvGrpSpPr>
            <a:grpSpLocks/>
          </p:cNvGrpSpPr>
          <p:nvPr/>
        </p:nvGrpSpPr>
        <p:grpSpPr bwMode="auto">
          <a:xfrm>
            <a:off x="2063750" y="4883150"/>
            <a:ext cx="8064500" cy="1247775"/>
            <a:chOff x="204" y="2659"/>
            <a:chExt cx="5398" cy="1120"/>
          </a:xfrm>
        </p:grpSpPr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204" y="2911"/>
              <a:ext cx="5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8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204" y="2666"/>
              <a:ext cx="509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 anchorCtr="1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</a:t>
              </a:r>
              <a:r>
                <a:rPr lang="en-US" altLang="ko-KR" sz="16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link</a:t>
              </a: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204" y="2911"/>
              <a:ext cx="0" cy="288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752" y="2911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1255" y="2911"/>
              <a:ext cx="4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en-US" altLang="ko-KR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1289" y="2666"/>
              <a:ext cx="485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 anchorCtr="1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</a:t>
              </a:r>
              <a:r>
                <a:rPr lang="en-US" altLang="ko-KR" sz="16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link</a:t>
              </a:r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207" y="2911"/>
              <a:ext cx="152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747" y="2911"/>
              <a:ext cx="5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8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766" y="2659"/>
              <a:ext cx="508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 anchorCtr="1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</a:t>
              </a:r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1270" y="2911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1732" y="2911"/>
              <a:ext cx="0" cy="288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207" y="3199"/>
              <a:ext cx="152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9" name="Oval 30"/>
            <p:cNvSpPr>
              <a:spLocks noChangeArrowheads="1"/>
            </p:cNvSpPr>
            <p:nvPr/>
          </p:nvSpPr>
          <p:spPr bwMode="auto">
            <a:xfrm>
              <a:off x="1474" y="2987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2109" y="2916"/>
              <a:ext cx="5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8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2109" y="2671"/>
              <a:ext cx="509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 anchorCtr="1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</a:t>
              </a:r>
              <a:r>
                <a:rPr lang="en-US" altLang="ko-KR" sz="16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link</a:t>
              </a:r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>
              <a:off x="2109" y="2916"/>
              <a:ext cx="0" cy="288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>
              <a:off x="2657" y="2916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3160" y="2916"/>
              <a:ext cx="4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en-US" altLang="ko-KR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Rectangle 36"/>
            <p:cNvSpPr>
              <a:spLocks noChangeArrowheads="1"/>
            </p:cNvSpPr>
            <p:nvPr/>
          </p:nvSpPr>
          <p:spPr bwMode="auto">
            <a:xfrm>
              <a:off x="3194" y="2671"/>
              <a:ext cx="485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 anchorCtr="1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</a:t>
              </a:r>
              <a:r>
                <a:rPr lang="en-US" altLang="ko-KR" sz="16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link</a:t>
              </a:r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2112" y="2916"/>
              <a:ext cx="152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37" name="Rectangle 38"/>
            <p:cNvSpPr>
              <a:spLocks noChangeArrowheads="1"/>
            </p:cNvSpPr>
            <p:nvPr/>
          </p:nvSpPr>
          <p:spPr bwMode="auto">
            <a:xfrm>
              <a:off x="2652" y="2916"/>
              <a:ext cx="5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8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Rectangle 39"/>
            <p:cNvSpPr>
              <a:spLocks noChangeArrowheads="1"/>
            </p:cNvSpPr>
            <p:nvPr/>
          </p:nvSpPr>
          <p:spPr bwMode="auto">
            <a:xfrm>
              <a:off x="2671" y="2664"/>
              <a:ext cx="508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 anchorCtr="1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</a:t>
              </a:r>
            </a:p>
          </p:txBody>
        </p: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>
              <a:off x="3175" y="2916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40" name="Line 41"/>
            <p:cNvSpPr>
              <a:spLocks noChangeShapeType="1"/>
            </p:cNvSpPr>
            <p:nvPr/>
          </p:nvSpPr>
          <p:spPr bwMode="auto">
            <a:xfrm>
              <a:off x="3646" y="2916"/>
              <a:ext cx="0" cy="288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41" name="Line 42"/>
            <p:cNvSpPr>
              <a:spLocks noChangeShapeType="1"/>
            </p:cNvSpPr>
            <p:nvPr/>
          </p:nvSpPr>
          <p:spPr bwMode="auto">
            <a:xfrm>
              <a:off x="2112" y="3204"/>
              <a:ext cx="152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42" name="Oval 43"/>
            <p:cNvSpPr>
              <a:spLocks noChangeArrowheads="1"/>
            </p:cNvSpPr>
            <p:nvPr/>
          </p:nvSpPr>
          <p:spPr bwMode="auto">
            <a:xfrm>
              <a:off x="2326" y="3090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Oval 44"/>
            <p:cNvSpPr>
              <a:spLocks noChangeArrowheads="1"/>
            </p:cNvSpPr>
            <p:nvPr/>
          </p:nvSpPr>
          <p:spPr bwMode="auto">
            <a:xfrm>
              <a:off x="3379" y="2992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4032" y="2920"/>
              <a:ext cx="5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8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4032" y="2675"/>
              <a:ext cx="509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 anchorCtr="1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</a:t>
              </a:r>
              <a:r>
                <a:rPr lang="en-US" altLang="ko-KR" sz="16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link</a:t>
              </a:r>
            </a:p>
          </p:txBody>
        </p:sp>
        <p:sp>
          <p:nvSpPr>
            <p:cNvPr id="46" name="Line 47"/>
            <p:cNvSpPr>
              <a:spLocks noChangeShapeType="1"/>
            </p:cNvSpPr>
            <p:nvPr/>
          </p:nvSpPr>
          <p:spPr bwMode="auto">
            <a:xfrm>
              <a:off x="4032" y="2920"/>
              <a:ext cx="0" cy="288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47" name="Line 48"/>
            <p:cNvSpPr>
              <a:spLocks noChangeShapeType="1"/>
            </p:cNvSpPr>
            <p:nvPr/>
          </p:nvSpPr>
          <p:spPr bwMode="auto">
            <a:xfrm>
              <a:off x="4580" y="2920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48" name="Rectangle 49"/>
            <p:cNvSpPr>
              <a:spLocks noChangeArrowheads="1"/>
            </p:cNvSpPr>
            <p:nvPr/>
          </p:nvSpPr>
          <p:spPr bwMode="auto">
            <a:xfrm>
              <a:off x="5083" y="2920"/>
              <a:ext cx="4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en-US" altLang="ko-KR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Rectangle 50"/>
            <p:cNvSpPr>
              <a:spLocks noChangeArrowheads="1"/>
            </p:cNvSpPr>
            <p:nvPr/>
          </p:nvSpPr>
          <p:spPr bwMode="auto">
            <a:xfrm>
              <a:off x="5117" y="2675"/>
              <a:ext cx="485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 anchorCtr="1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</a:t>
              </a:r>
              <a:r>
                <a:rPr lang="en-US" altLang="ko-KR" sz="1600" b="1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link</a:t>
              </a:r>
            </a:p>
          </p:txBody>
        </p:sp>
        <p:sp>
          <p:nvSpPr>
            <p:cNvPr id="50" name="Line 51"/>
            <p:cNvSpPr>
              <a:spLocks noChangeShapeType="1"/>
            </p:cNvSpPr>
            <p:nvPr/>
          </p:nvSpPr>
          <p:spPr bwMode="auto">
            <a:xfrm>
              <a:off x="4035" y="2920"/>
              <a:ext cx="152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51" name="Rectangle 52"/>
            <p:cNvSpPr>
              <a:spLocks noChangeArrowheads="1"/>
            </p:cNvSpPr>
            <p:nvPr/>
          </p:nvSpPr>
          <p:spPr bwMode="auto">
            <a:xfrm>
              <a:off x="4575" y="2920"/>
              <a:ext cx="5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800" b="1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Rectangle 53"/>
            <p:cNvSpPr>
              <a:spLocks noChangeArrowheads="1"/>
            </p:cNvSpPr>
            <p:nvPr/>
          </p:nvSpPr>
          <p:spPr bwMode="auto">
            <a:xfrm>
              <a:off x="4594" y="2668"/>
              <a:ext cx="508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 anchorCtr="1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</a:t>
              </a:r>
            </a:p>
          </p:txBody>
        </p:sp>
        <p:sp>
          <p:nvSpPr>
            <p:cNvPr id="53" name="Line 54"/>
            <p:cNvSpPr>
              <a:spLocks noChangeShapeType="1"/>
            </p:cNvSpPr>
            <p:nvPr/>
          </p:nvSpPr>
          <p:spPr bwMode="auto">
            <a:xfrm>
              <a:off x="5098" y="2920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54" name="Line 55"/>
            <p:cNvSpPr>
              <a:spLocks noChangeShapeType="1"/>
            </p:cNvSpPr>
            <p:nvPr/>
          </p:nvSpPr>
          <p:spPr bwMode="auto">
            <a:xfrm>
              <a:off x="5560" y="2920"/>
              <a:ext cx="0" cy="288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55" name="Line 56"/>
            <p:cNvSpPr>
              <a:spLocks noChangeShapeType="1"/>
            </p:cNvSpPr>
            <p:nvPr/>
          </p:nvSpPr>
          <p:spPr bwMode="auto">
            <a:xfrm>
              <a:off x="4035" y="3208"/>
              <a:ext cx="152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56" name="Oval 57"/>
            <p:cNvSpPr>
              <a:spLocks noChangeArrowheads="1"/>
            </p:cNvSpPr>
            <p:nvPr/>
          </p:nvSpPr>
          <p:spPr bwMode="auto">
            <a:xfrm>
              <a:off x="4249" y="3094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Rectangle 58"/>
            <p:cNvSpPr>
              <a:spLocks noChangeArrowheads="1"/>
            </p:cNvSpPr>
            <p:nvPr/>
          </p:nvSpPr>
          <p:spPr bwMode="auto">
            <a:xfrm>
              <a:off x="5148" y="2925"/>
              <a:ext cx="428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en-US" altLang="ko-KR" sz="16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null</a:t>
              </a:r>
              <a:endPara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Rectangle 59"/>
            <p:cNvSpPr>
              <a:spLocks noChangeArrowheads="1"/>
            </p:cNvSpPr>
            <p:nvPr/>
          </p:nvSpPr>
          <p:spPr bwMode="auto">
            <a:xfrm>
              <a:off x="303" y="2913"/>
              <a:ext cx="402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en-US" altLang="ko-KR" sz="16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null</a:t>
              </a:r>
              <a:endPara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Line 60"/>
            <p:cNvSpPr>
              <a:spLocks noChangeShapeType="1"/>
            </p:cNvSpPr>
            <p:nvPr/>
          </p:nvSpPr>
          <p:spPr bwMode="auto">
            <a:xfrm>
              <a:off x="1519" y="3004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" name="Line 61"/>
            <p:cNvSpPr>
              <a:spLocks noChangeShapeType="1"/>
            </p:cNvSpPr>
            <p:nvPr/>
          </p:nvSpPr>
          <p:spPr bwMode="auto">
            <a:xfrm>
              <a:off x="3424" y="3013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" name="Line 62"/>
            <p:cNvSpPr>
              <a:spLocks noChangeShapeType="1"/>
            </p:cNvSpPr>
            <p:nvPr/>
          </p:nvSpPr>
          <p:spPr bwMode="auto">
            <a:xfrm>
              <a:off x="3659" y="3113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" name="Line 63"/>
            <p:cNvSpPr>
              <a:spLocks noChangeShapeType="1"/>
            </p:cNvSpPr>
            <p:nvPr/>
          </p:nvSpPr>
          <p:spPr bwMode="auto">
            <a:xfrm>
              <a:off x="1737" y="3113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63" name="Group 64"/>
            <p:cNvGrpSpPr>
              <a:grpSpLocks/>
            </p:cNvGrpSpPr>
            <p:nvPr/>
          </p:nvGrpSpPr>
          <p:grpSpPr bwMode="auto">
            <a:xfrm>
              <a:off x="4606" y="3213"/>
              <a:ext cx="460" cy="557"/>
              <a:chOff x="3923" y="627"/>
              <a:chExt cx="551" cy="641"/>
            </a:xfrm>
          </p:grpSpPr>
          <p:sp>
            <p:nvSpPr>
              <p:cNvPr id="74" name="Rectangle 65"/>
              <p:cNvSpPr>
                <a:spLocks noChangeArrowheads="1"/>
              </p:cNvSpPr>
              <p:nvPr/>
            </p:nvSpPr>
            <p:spPr bwMode="auto">
              <a:xfrm>
                <a:off x="4050" y="845"/>
                <a:ext cx="299" cy="288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endParaRPr lang="en-US" altLang="ko-KR" sz="18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5" name="Line 66"/>
              <p:cNvSpPr>
                <a:spLocks noChangeShapeType="1"/>
              </p:cNvSpPr>
              <p:nvPr/>
            </p:nvSpPr>
            <p:spPr bwMode="auto">
              <a:xfrm>
                <a:off x="4033" y="845"/>
                <a:ext cx="3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76" name="Line 67"/>
              <p:cNvSpPr>
                <a:spLocks noChangeShapeType="1"/>
              </p:cNvSpPr>
              <p:nvPr/>
            </p:nvSpPr>
            <p:spPr bwMode="auto">
              <a:xfrm>
                <a:off x="4033" y="1133"/>
                <a:ext cx="325" cy="0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77" name="Line 68"/>
              <p:cNvSpPr>
                <a:spLocks noChangeShapeType="1"/>
              </p:cNvSpPr>
              <p:nvPr/>
            </p:nvSpPr>
            <p:spPr bwMode="auto">
              <a:xfrm>
                <a:off x="4033" y="845"/>
                <a:ext cx="0" cy="2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78" name="Line 69"/>
              <p:cNvSpPr>
                <a:spLocks noChangeShapeType="1"/>
              </p:cNvSpPr>
              <p:nvPr/>
            </p:nvSpPr>
            <p:spPr bwMode="auto">
              <a:xfrm>
                <a:off x="4358" y="845"/>
                <a:ext cx="0" cy="288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79" name="Oval 70"/>
              <p:cNvSpPr>
                <a:spLocks noChangeArrowheads="1"/>
              </p:cNvSpPr>
              <p:nvPr/>
            </p:nvSpPr>
            <p:spPr bwMode="auto">
              <a:xfrm>
                <a:off x="4181" y="941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0" name="Rectangle 71"/>
              <p:cNvSpPr>
                <a:spLocks noChangeArrowheads="1"/>
              </p:cNvSpPr>
              <p:nvPr/>
            </p:nvSpPr>
            <p:spPr bwMode="auto">
              <a:xfrm>
                <a:off x="4033" y="991"/>
                <a:ext cx="322" cy="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ko-KR" sz="14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1" name="Line 72"/>
              <p:cNvSpPr>
                <a:spLocks noChangeShapeType="1"/>
              </p:cNvSpPr>
              <p:nvPr/>
            </p:nvSpPr>
            <p:spPr bwMode="auto">
              <a:xfrm flipV="1">
                <a:off x="4203" y="627"/>
                <a:ext cx="0" cy="31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" name="Rectangle 73"/>
              <p:cNvSpPr>
                <a:spLocks noChangeArrowheads="1"/>
              </p:cNvSpPr>
              <p:nvPr/>
            </p:nvSpPr>
            <p:spPr bwMode="auto">
              <a:xfrm>
                <a:off x="3923" y="1163"/>
                <a:ext cx="551" cy="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1600" b="1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rear </a:t>
                </a:r>
              </a:p>
            </p:txBody>
          </p:sp>
        </p:grpSp>
        <p:grpSp>
          <p:nvGrpSpPr>
            <p:cNvPr id="64" name="Group 74"/>
            <p:cNvGrpSpPr>
              <a:grpSpLocks/>
            </p:cNvGrpSpPr>
            <p:nvPr/>
          </p:nvGrpSpPr>
          <p:grpSpPr bwMode="auto">
            <a:xfrm>
              <a:off x="775" y="3213"/>
              <a:ext cx="453" cy="566"/>
              <a:chOff x="848" y="627"/>
              <a:chExt cx="551" cy="710"/>
            </a:xfrm>
          </p:grpSpPr>
          <p:sp>
            <p:nvSpPr>
              <p:cNvPr id="65" name="Rectangle 75"/>
              <p:cNvSpPr>
                <a:spLocks noChangeArrowheads="1"/>
              </p:cNvSpPr>
              <p:nvPr/>
            </p:nvSpPr>
            <p:spPr bwMode="auto">
              <a:xfrm>
                <a:off x="975" y="845"/>
                <a:ext cx="316" cy="288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endParaRPr lang="en-US" altLang="ko-KR" sz="18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6" name="Line 76"/>
              <p:cNvSpPr>
                <a:spLocks noChangeShapeType="1"/>
              </p:cNvSpPr>
              <p:nvPr/>
            </p:nvSpPr>
            <p:spPr bwMode="auto">
              <a:xfrm>
                <a:off x="969" y="845"/>
                <a:ext cx="32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67" name="Line 77"/>
              <p:cNvSpPr>
                <a:spLocks noChangeShapeType="1"/>
              </p:cNvSpPr>
              <p:nvPr/>
            </p:nvSpPr>
            <p:spPr bwMode="auto">
              <a:xfrm>
                <a:off x="969" y="1133"/>
                <a:ext cx="322" cy="0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68" name="Line 78"/>
              <p:cNvSpPr>
                <a:spLocks noChangeShapeType="1"/>
              </p:cNvSpPr>
              <p:nvPr/>
            </p:nvSpPr>
            <p:spPr bwMode="auto">
              <a:xfrm>
                <a:off x="1291" y="845"/>
                <a:ext cx="0" cy="288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69" name="Oval 79"/>
              <p:cNvSpPr>
                <a:spLocks noChangeArrowheads="1"/>
              </p:cNvSpPr>
              <p:nvPr/>
            </p:nvSpPr>
            <p:spPr bwMode="auto">
              <a:xfrm>
                <a:off x="1115" y="941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0" name="Rectangle 80"/>
              <p:cNvSpPr>
                <a:spLocks noChangeArrowheads="1"/>
              </p:cNvSpPr>
              <p:nvPr/>
            </p:nvSpPr>
            <p:spPr bwMode="auto">
              <a:xfrm>
                <a:off x="965" y="992"/>
                <a:ext cx="323" cy="104"/>
              </a:xfrm>
              <a:prstGeom prst="rect">
                <a:avLst/>
              </a:prstGeom>
              <a:solidFill>
                <a:srgbClr val="FF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ko-KR" sz="14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1" name="Line 81"/>
              <p:cNvSpPr>
                <a:spLocks noChangeShapeType="1"/>
              </p:cNvSpPr>
              <p:nvPr/>
            </p:nvSpPr>
            <p:spPr bwMode="auto">
              <a:xfrm flipV="1">
                <a:off x="1128" y="627"/>
                <a:ext cx="0" cy="31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2" name="Rectangle 82"/>
              <p:cNvSpPr>
                <a:spLocks noChangeArrowheads="1"/>
              </p:cNvSpPr>
              <p:nvPr/>
            </p:nvSpPr>
            <p:spPr bwMode="auto">
              <a:xfrm>
                <a:off x="848" y="1232"/>
                <a:ext cx="551" cy="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1600" b="1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front </a:t>
                </a:r>
              </a:p>
            </p:txBody>
          </p:sp>
          <p:sp>
            <p:nvSpPr>
              <p:cNvPr id="73" name="Line 83"/>
              <p:cNvSpPr>
                <a:spLocks noChangeShapeType="1"/>
              </p:cNvSpPr>
              <p:nvPr/>
            </p:nvSpPr>
            <p:spPr bwMode="auto">
              <a:xfrm>
                <a:off x="969" y="845"/>
                <a:ext cx="0" cy="2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4091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큐의 연산</a:t>
            </a:r>
          </a:p>
          <a:p>
            <a:pPr lvl="2"/>
            <a:r>
              <a:rPr lang="ko-KR" altLang="en-US" dirty="0"/>
              <a:t>삽입 </a:t>
            </a:r>
            <a:r>
              <a:rPr lang="en-US" altLang="ko-KR" dirty="0"/>
              <a:t>: </a:t>
            </a:r>
            <a:r>
              <a:rPr lang="en-US" altLang="ko-KR" b="1" dirty="0" err="1">
                <a:solidFill>
                  <a:srgbClr val="0000CC"/>
                </a:solidFill>
              </a:rPr>
              <a:t>enQueue</a:t>
            </a:r>
            <a:endParaRPr lang="en-US" altLang="ko-KR" b="1" dirty="0">
              <a:solidFill>
                <a:srgbClr val="0000CC"/>
              </a:solidFill>
            </a:endParaRPr>
          </a:p>
          <a:p>
            <a:pPr lvl="2">
              <a:lnSpc>
                <a:spcPct val="90000"/>
              </a:lnSpc>
            </a:pPr>
            <a:r>
              <a:rPr lang="ko-KR" altLang="en-US" dirty="0"/>
              <a:t>삭제 </a:t>
            </a:r>
            <a:r>
              <a:rPr lang="en-US" altLang="ko-KR" dirty="0"/>
              <a:t>: </a:t>
            </a:r>
            <a:r>
              <a:rPr lang="en-US" altLang="ko-KR" b="1" dirty="0" err="1">
                <a:solidFill>
                  <a:srgbClr val="0000CC"/>
                </a:solidFill>
              </a:rPr>
              <a:t>deQueue</a:t>
            </a:r>
            <a:endParaRPr lang="en-US" altLang="ko-KR" b="1" dirty="0">
              <a:solidFill>
                <a:srgbClr val="0000CC"/>
              </a:solidFill>
            </a:endParaRPr>
          </a:p>
          <a:p>
            <a:pPr lvl="2">
              <a:lnSpc>
                <a:spcPct val="90000"/>
              </a:lnSpc>
            </a:pPr>
            <a:endParaRPr lang="en-US" altLang="ko-KR" b="1" dirty="0">
              <a:solidFill>
                <a:srgbClr val="0000CC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rgbClr val="0070C0"/>
                </a:solidFill>
              </a:rPr>
              <a:t>스택과</a:t>
            </a:r>
            <a:r>
              <a:rPr lang="ko-KR" altLang="en-US" b="1" dirty="0">
                <a:solidFill>
                  <a:srgbClr val="0070C0"/>
                </a:solidFill>
              </a:rPr>
              <a:t> 큐의 연산 비교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87" y="3416941"/>
            <a:ext cx="87344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039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 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IV</a:t>
            </a:r>
            <a:endParaRPr lang="ko-KR" altLang="en-US" dirty="0"/>
          </a:p>
        </p:txBody>
      </p:sp>
      <p:pic>
        <p:nvPicPr>
          <p:cNvPr id="5" name="그림 4" descr="ch07-예제7-0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044" y="1847171"/>
            <a:ext cx="8461811" cy="425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07911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큐 응용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운영체제의 작업 큐</a:t>
            </a:r>
          </a:p>
          <a:p>
            <a:pPr lvl="1"/>
            <a:r>
              <a:rPr lang="ko-KR" altLang="en-US" dirty="0"/>
              <a:t>프린터 버퍼 큐</a:t>
            </a:r>
          </a:p>
          <a:p>
            <a:pPr lvl="2"/>
            <a:r>
              <a:rPr lang="en-US" altLang="ko-KR" dirty="0"/>
              <a:t>CPU</a:t>
            </a:r>
            <a:r>
              <a:rPr lang="ko-KR" altLang="en-US" dirty="0"/>
              <a:t>에서 프린터로 보낸 데이터 순서대로</a:t>
            </a:r>
            <a:r>
              <a:rPr lang="en-US" altLang="ko-KR" dirty="0"/>
              <a:t>(</a:t>
            </a:r>
            <a:r>
              <a:rPr lang="ko-KR" altLang="en-US" dirty="0"/>
              <a:t>선입선출</a:t>
            </a:r>
            <a:r>
              <a:rPr lang="en-US" altLang="ko-KR" dirty="0"/>
              <a:t>) </a:t>
            </a:r>
            <a:r>
              <a:rPr lang="ko-KR" altLang="en-US" dirty="0"/>
              <a:t>프린터에서 출력하기 위해서 선입선출 구조의 큐 사용</a:t>
            </a:r>
          </a:p>
          <a:p>
            <a:pPr lvl="3"/>
            <a:endParaRPr lang="ko-KR" altLang="en-US" dirty="0"/>
          </a:p>
          <a:p>
            <a:pPr lvl="1"/>
            <a:r>
              <a:rPr lang="ko-KR" altLang="en-US" dirty="0"/>
              <a:t>스케줄링 큐</a:t>
            </a:r>
          </a:p>
          <a:p>
            <a:pPr lvl="2"/>
            <a:r>
              <a:rPr lang="en-US" altLang="ko-KR" dirty="0"/>
              <a:t>CPU </a:t>
            </a:r>
            <a:r>
              <a:rPr lang="ko-KR" altLang="en-US" dirty="0"/>
              <a:t>사용을 요청한 프로세서들의 순서를 </a:t>
            </a:r>
            <a:r>
              <a:rPr lang="ko-KR" altLang="en-US" dirty="0" err="1"/>
              <a:t>스케줄링하기</a:t>
            </a:r>
            <a:r>
              <a:rPr lang="ko-KR" altLang="en-US" dirty="0"/>
              <a:t> 위해서 큐를 사용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3971925"/>
            <a:ext cx="59055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093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시뮬레이션 </a:t>
            </a:r>
            <a:r>
              <a:rPr lang="ko-KR" altLang="en-US" dirty="0" err="1"/>
              <a:t>큐잉</a:t>
            </a:r>
            <a:r>
              <a:rPr lang="ko-KR" altLang="en-US" dirty="0"/>
              <a:t> 시스템</a:t>
            </a:r>
          </a:p>
          <a:p>
            <a:pPr lvl="1"/>
            <a:r>
              <a:rPr lang="ko-KR" altLang="en-US" dirty="0"/>
              <a:t>시뮬레이션을 위한 수학적 모델링에서 대기행렬과 대기시간 등을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모델링하기</a:t>
            </a:r>
            <a:r>
              <a:rPr lang="ko-KR" altLang="en-US" dirty="0"/>
              <a:t> 위해서 </a:t>
            </a:r>
            <a:r>
              <a:rPr lang="ko-KR" altLang="en-US" dirty="0" err="1"/>
              <a:t>큐잉</a:t>
            </a:r>
            <a:r>
              <a:rPr lang="ko-KR" altLang="en-US" dirty="0"/>
              <a:t> 이론</a:t>
            </a:r>
            <a:r>
              <a:rPr lang="en-US" altLang="ko-KR" dirty="0"/>
              <a:t>(Queue theory) </a:t>
            </a:r>
            <a:r>
              <a:rPr lang="ko-KR" altLang="en-US" dirty="0"/>
              <a:t>사용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6856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추상 </a:t>
            </a:r>
            <a:r>
              <a:rPr lang="ko-KR" altLang="en-US" sz="2400" b="1" dirty="0" err="1">
                <a:solidFill>
                  <a:srgbClr val="0070C0"/>
                </a:solidFill>
              </a:rPr>
              <a:t>자료형</a:t>
            </a:r>
            <a:r>
              <a:rPr lang="ko-KR" altLang="en-US" sz="2400" b="1" dirty="0">
                <a:solidFill>
                  <a:srgbClr val="0070C0"/>
                </a:solidFill>
              </a:rPr>
              <a:t> </a:t>
            </a:r>
            <a:r>
              <a:rPr lang="en-US" altLang="ko-KR" sz="2400" b="1" dirty="0">
                <a:solidFill>
                  <a:srgbClr val="0070C0"/>
                </a:solidFill>
              </a:rPr>
              <a:t>Queue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649143" y="1492250"/>
            <a:ext cx="8893714" cy="51752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ADT  Queue </a:t>
            </a:r>
          </a:p>
          <a:p>
            <a:pPr eaLnBrk="1" hangingPunct="1"/>
            <a:r>
              <a:rPr lang="en-US" altLang="ko-KR" sz="160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</a:t>
            </a:r>
            <a:r>
              <a:rPr lang="ko-KR" altLang="en-US" sz="160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데이터 </a:t>
            </a:r>
            <a:r>
              <a:rPr lang="en-US" altLang="ko-KR" sz="160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:  0</a:t>
            </a:r>
            <a:r>
              <a:rPr lang="ko-KR" altLang="en-US" sz="160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개 이상의 원소를 가진 유한 순서 리스트</a:t>
            </a:r>
          </a:p>
          <a:p>
            <a:pPr eaLnBrk="1" hangingPunct="1"/>
            <a:r>
              <a:rPr lang="ko-KR" altLang="en-US" sz="160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연산 </a:t>
            </a:r>
            <a:r>
              <a:rPr lang="en-US" altLang="ko-KR" sz="160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:</a:t>
            </a:r>
          </a:p>
          <a:p>
            <a:pPr eaLnBrk="1" hangingPunct="1"/>
            <a:r>
              <a:rPr lang="en-US" altLang="ko-KR" sz="160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  </a:t>
            </a:r>
            <a:r>
              <a:rPr lang="en-US" altLang="ko-KR" sz="1600" dirty="0" err="1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Q∈Queue</a:t>
            </a:r>
            <a:r>
              <a:rPr lang="en-US" altLang="ko-KR" sz="160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; </a:t>
            </a:r>
            <a:r>
              <a:rPr lang="en-US" altLang="ko-KR" sz="1600" dirty="0" err="1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item∈Element</a:t>
            </a:r>
            <a:r>
              <a:rPr lang="en-US" altLang="ko-KR" sz="160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ko-KR" sz="160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  </a:t>
            </a:r>
            <a:r>
              <a:rPr lang="en-US" altLang="ko-KR" sz="1600" b="1" dirty="0" err="1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createQueue</a:t>
            </a:r>
            <a:r>
              <a:rPr lang="en-US" altLang="ko-KR" sz="16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()</a:t>
            </a:r>
            <a:r>
              <a:rPr lang="en-US" altLang="ko-KR" sz="160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∷= create an empty Q;</a:t>
            </a:r>
          </a:p>
          <a:p>
            <a:pPr eaLnBrk="1" hangingPunct="1"/>
            <a:r>
              <a:rPr lang="en-US" altLang="ko-KR" sz="160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	</a:t>
            </a:r>
            <a:r>
              <a:rPr lang="en-US" altLang="ko-KR" sz="1400" dirty="0">
                <a:solidFill>
                  <a:srgbClr val="0000CC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0000CC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공백 큐를 생성하는 연산</a:t>
            </a:r>
            <a:endParaRPr lang="ko-KR" altLang="en-US" sz="1600" dirty="0">
              <a:solidFill>
                <a:srgbClr val="0000CC"/>
              </a:solidFill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eaLnBrk="1" hangingPunct="1"/>
            <a:r>
              <a:rPr lang="ko-KR" altLang="en-US" sz="160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 </a:t>
            </a:r>
            <a:r>
              <a:rPr lang="ko-KR" altLang="en-US" sz="16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600" b="1" dirty="0" err="1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enQueue</a:t>
            </a:r>
            <a:r>
              <a:rPr lang="en-US" altLang="ko-KR" sz="160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(Q, item) ∷= insert item at the rear of Q;</a:t>
            </a:r>
          </a:p>
          <a:p>
            <a:pPr eaLnBrk="1" hangingPunct="1"/>
            <a:r>
              <a:rPr lang="en-US" altLang="ko-KR" sz="160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	</a:t>
            </a:r>
            <a:r>
              <a:rPr lang="en-US" altLang="ko-KR" sz="1400" dirty="0">
                <a:solidFill>
                  <a:srgbClr val="0000CC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0000CC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큐의 </a:t>
            </a:r>
            <a:r>
              <a:rPr lang="en-US" altLang="ko-KR" sz="1400" dirty="0">
                <a:solidFill>
                  <a:srgbClr val="0000CC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rear</a:t>
            </a:r>
            <a:r>
              <a:rPr lang="ko-KR" altLang="en-US" sz="1400" dirty="0">
                <a:solidFill>
                  <a:srgbClr val="0000CC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에 </a:t>
            </a:r>
            <a:r>
              <a:rPr lang="en-US" altLang="ko-KR" sz="1400" dirty="0">
                <a:solidFill>
                  <a:srgbClr val="0000CC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item(</a:t>
            </a:r>
            <a:r>
              <a:rPr lang="ko-KR" altLang="en-US" sz="1400" dirty="0">
                <a:solidFill>
                  <a:srgbClr val="0000CC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원소</a:t>
            </a:r>
            <a:r>
              <a:rPr lang="en-US" altLang="ko-KR" sz="1400" dirty="0">
                <a:solidFill>
                  <a:srgbClr val="0000CC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</a:t>
            </a:r>
            <a:r>
              <a:rPr lang="ko-KR" altLang="en-US" sz="1400" dirty="0">
                <a:solidFill>
                  <a:srgbClr val="0000CC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을 삽입하는 연산</a:t>
            </a:r>
            <a:endParaRPr lang="ko-KR" altLang="en-US" sz="1600" dirty="0">
              <a:solidFill>
                <a:srgbClr val="0000CC"/>
              </a:solidFill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eaLnBrk="1" hangingPunct="1"/>
            <a:r>
              <a:rPr lang="ko-KR" altLang="en-US" sz="160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  </a:t>
            </a:r>
            <a:r>
              <a:rPr lang="en-US" altLang="ko-KR" sz="1600" b="1" dirty="0" err="1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isEmpty</a:t>
            </a:r>
            <a:r>
              <a:rPr lang="en-US" altLang="ko-KR" sz="160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(Q) ∷= </a:t>
            </a:r>
            <a:r>
              <a:rPr lang="en-US" altLang="ko-KR" sz="16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if</a:t>
            </a:r>
            <a:r>
              <a:rPr lang="en-US" altLang="ko-KR" sz="160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(Q is empty) </a:t>
            </a:r>
            <a:r>
              <a:rPr lang="en-US" altLang="ko-KR" sz="16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then return </a:t>
            </a:r>
            <a:r>
              <a:rPr lang="en-US" altLang="ko-KR" sz="160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true</a:t>
            </a:r>
          </a:p>
          <a:p>
            <a:pPr eaLnBrk="1" hangingPunct="1"/>
            <a:r>
              <a:rPr lang="en-US" altLang="ko-KR" sz="16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                     else return </a:t>
            </a:r>
            <a:r>
              <a:rPr lang="en-US" altLang="ko-KR" sz="160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false;</a:t>
            </a:r>
          </a:p>
          <a:p>
            <a:pPr eaLnBrk="1" hangingPunct="1"/>
            <a:r>
              <a:rPr lang="en-US" altLang="ko-KR" sz="160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	</a:t>
            </a:r>
            <a:r>
              <a:rPr lang="en-US" altLang="ko-KR" sz="1400" dirty="0">
                <a:solidFill>
                  <a:srgbClr val="0000CC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0000CC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큐가 공백인지 아닌지를 확인하는 연산</a:t>
            </a:r>
            <a:endParaRPr lang="ko-KR" altLang="en-US" sz="1600" dirty="0">
              <a:solidFill>
                <a:srgbClr val="0000CC"/>
              </a:solidFill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eaLnBrk="1" hangingPunct="1"/>
            <a:r>
              <a:rPr lang="ko-KR" altLang="en-US" sz="160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  </a:t>
            </a:r>
            <a:r>
              <a:rPr lang="en-US" altLang="ko-KR" sz="1600" b="1" dirty="0" err="1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deQueue</a:t>
            </a:r>
            <a:r>
              <a:rPr lang="en-US" altLang="ko-KR" sz="160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(Q) ∷= </a:t>
            </a:r>
            <a:r>
              <a:rPr lang="en-US" altLang="ko-KR" sz="16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if</a:t>
            </a:r>
            <a:r>
              <a:rPr lang="en-US" altLang="ko-KR" sz="160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(</a:t>
            </a:r>
            <a:r>
              <a:rPr lang="en-US" altLang="ko-KR" sz="1600" dirty="0" err="1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isEmpty</a:t>
            </a:r>
            <a:r>
              <a:rPr lang="en-US" altLang="ko-KR" sz="160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(Q)) </a:t>
            </a:r>
            <a:r>
              <a:rPr lang="en-US" altLang="ko-KR" sz="16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then return </a:t>
            </a:r>
            <a:r>
              <a:rPr lang="en-US" altLang="ko-KR" sz="160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error</a:t>
            </a:r>
          </a:p>
          <a:p>
            <a:pPr eaLnBrk="1" hangingPunct="1"/>
            <a:r>
              <a:rPr lang="en-US" altLang="ko-KR" sz="160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                       </a:t>
            </a:r>
            <a:r>
              <a:rPr lang="en-US" altLang="ko-KR" sz="16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else</a:t>
            </a:r>
            <a:r>
              <a:rPr lang="en-US" altLang="ko-KR" sz="160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{ delete and return the front item of Q };</a:t>
            </a:r>
          </a:p>
          <a:p>
            <a:pPr eaLnBrk="1" hangingPunct="1"/>
            <a:r>
              <a:rPr lang="en-US" altLang="ko-KR" sz="160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	</a:t>
            </a:r>
            <a:r>
              <a:rPr lang="en-US" altLang="ko-KR" sz="1400" dirty="0">
                <a:solidFill>
                  <a:srgbClr val="0000CC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0000CC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큐의 </a:t>
            </a:r>
            <a:r>
              <a:rPr lang="en-US" altLang="ko-KR" sz="1400" dirty="0">
                <a:solidFill>
                  <a:srgbClr val="0000CC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front</a:t>
            </a:r>
            <a:r>
              <a:rPr lang="ko-KR" altLang="en-US" sz="1400" dirty="0">
                <a:solidFill>
                  <a:srgbClr val="0000CC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에 있는 </a:t>
            </a:r>
            <a:r>
              <a:rPr lang="en-US" altLang="ko-KR" sz="1400" dirty="0">
                <a:solidFill>
                  <a:srgbClr val="0000CC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item(</a:t>
            </a:r>
            <a:r>
              <a:rPr lang="ko-KR" altLang="en-US" sz="1400" dirty="0">
                <a:solidFill>
                  <a:srgbClr val="0000CC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원소</a:t>
            </a:r>
            <a:r>
              <a:rPr lang="en-US" altLang="ko-KR" sz="1400" dirty="0">
                <a:solidFill>
                  <a:srgbClr val="0000CC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</a:t>
            </a:r>
            <a:r>
              <a:rPr lang="ko-KR" altLang="en-US" sz="1400" dirty="0">
                <a:solidFill>
                  <a:srgbClr val="0000CC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을 큐에서 삭제하고 반환하는 연산</a:t>
            </a:r>
            <a:endParaRPr lang="ko-KR" altLang="en-US" sz="1600" dirty="0">
              <a:solidFill>
                <a:srgbClr val="0000CC"/>
              </a:solidFill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eaLnBrk="1" hangingPunct="1"/>
            <a:r>
              <a:rPr lang="ko-KR" altLang="en-US" sz="160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  </a:t>
            </a:r>
            <a:r>
              <a:rPr lang="en-US" altLang="ko-KR" sz="16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delete</a:t>
            </a:r>
            <a:r>
              <a:rPr lang="en-US" altLang="ko-KR" sz="160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(Q) ∷= </a:t>
            </a:r>
            <a:r>
              <a:rPr lang="en-US" altLang="ko-KR" sz="16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if</a:t>
            </a:r>
            <a:r>
              <a:rPr lang="en-US" altLang="ko-KR" sz="160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(</a:t>
            </a:r>
            <a:r>
              <a:rPr lang="en-US" altLang="ko-KR" sz="1600" dirty="0" err="1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isEmpty</a:t>
            </a:r>
            <a:r>
              <a:rPr lang="en-US" altLang="ko-KR" sz="160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(Q)) </a:t>
            </a:r>
            <a:r>
              <a:rPr lang="en-US" altLang="ko-KR" sz="16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then return </a:t>
            </a:r>
            <a:r>
              <a:rPr lang="en-US" altLang="ko-KR" sz="160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error</a:t>
            </a:r>
          </a:p>
          <a:p>
            <a:pPr eaLnBrk="1" hangingPunct="1"/>
            <a:r>
              <a:rPr lang="en-US" altLang="ko-KR" sz="16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                   else </a:t>
            </a:r>
            <a:r>
              <a:rPr lang="en-US" altLang="ko-KR" sz="160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{ delete the front item of Q };</a:t>
            </a:r>
          </a:p>
          <a:p>
            <a:pPr eaLnBrk="1" hangingPunct="1"/>
            <a:r>
              <a:rPr lang="en-US" altLang="ko-KR" sz="160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	</a:t>
            </a:r>
            <a:r>
              <a:rPr lang="en-US" altLang="ko-KR" sz="1400" dirty="0">
                <a:solidFill>
                  <a:srgbClr val="0000CC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0000CC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큐의 </a:t>
            </a:r>
            <a:r>
              <a:rPr lang="en-US" altLang="ko-KR" sz="1400" dirty="0">
                <a:solidFill>
                  <a:srgbClr val="0000CC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front</a:t>
            </a:r>
            <a:r>
              <a:rPr lang="ko-KR" altLang="en-US" sz="1400" dirty="0">
                <a:solidFill>
                  <a:srgbClr val="0000CC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에 있는 </a:t>
            </a:r>
            <a:r>
              <a:rPr lang="en-US" altLang="ko-KR" sz="1400" dirty="0">
                <a:solidFill>
                  <a:srgbClr val="0000CC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item(</a:t>
            </a:r>
            <a:r>
              <a:rPr lang="ko-KR" altLang="en-US" sz="1400" dirty="0">
                <a:solidFill>
                  <a:srgbClr val="0000CC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원소</a:t>
            </a:r>
            <a:r>
              <a:rPr lang="en-US" altLang="ko-KR" sz="1400" dirty="0">
                <a:solidFill>
                  <a:srgbClr val="0000CC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</a:t>
            </a:r>
            <a:r>
              <a:rPr lang="ko-KR" altLang="en-US" sz="1400" dirty="0">
                <a:solidFill>
                  <a:srgbClr val="0000CC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을 삭제하는 연산</a:t>
            </a:r>
            <a:endParaRPr lang="ko-KR" altLang="en-US" sz="1600" dirty="0">
              <a:solidFill>
                <a:srgbClr val="0000CC"/>
              </a:solidFill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eaLnBrk="1" hangingPunct="1"/>
            <a:r>
              <a:rPr lang="ko-KR" altLang="en-US" sz="160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  </a:t>
            </a:r>
            <a:r>
              <a:rPr lang="en-US" altLang="ko-KR" sz="16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peek</a:t>
            </a:r>
            <a:r>
              <a:rPr lang="en-US" altLang="ko-KR" sz="160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(Q) ∷= </a:t>
            </a:r>
            <a:r>
              <a:rPr lang="en-US" altLang="ko-KR" sz="16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if</a:t>
            </a:r>
            <a:r>
              <a:rPr lang="en-US" altLang="ko-KR" sz="160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(</a:t>
            </a:r>
            <a:r>
              <a:rPr lang="en-US" altLang="ko-KR" sz="1600" dirty="0" err="1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isEmpty</a:t>
            </a:r>
            <a:r>
              <a:rPr lang="en-US" altLang="ko-KR" sz="160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(Q)) </a:t>
            </a:r>
            <a:r>
              <a:rPr lang="en-US" altLang="ko-KR" sz="16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then return </a:t>
            </a:r>
            <a:r>
              <a:rPr lang="en-US" altLang="ko-KR" sz="160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error</a:t>
            </a:r>
          </a:p>
          <a:p>
            <a:pPr eaLnBrk="1" hangingPunct="1"/>
            <a:r>
              <a:rPr lang="en-US" altLang="ko-KR" sz="160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                 </a:t>
            </a:r>
            <a:r>
              <a:rPr lang="en-US" altLang="ko-KR" sz="16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else</a:t>
            </a:r>
            <a:r>
              <a:rPr lang="en-US" altLang="ko-KR" sz="160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{ return the front item of the Q };</a:t>
            </a:r>
          </a:p>
          <a:p>
            <a:pPr eaLnBrk="1" hangingPunct="1"/>
            <a:r>
              <a:rPr lang="en-US" altLang="ko-KR" sz="160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	</a:t>
            </a:r>
            <a:r>
              <a:rPr lang="en-US" altLang="ko-KR" sz="1400" dirty="0">
                <a:solidFill>
                  <a:srgbClr val="0000CC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0000CC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큐의 </a:t>
            </a:r>
            <a:r>
              <a:rPr lang="en-US" altLang="ko-KR" sz="1400" dirty="0">
                <a:solidFill>
                  <a:srgbClr val="0000CC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front</a:t>
            </a:r>
            <a:r>
              <a:rPr lang="ko-KR" altLang="en-US" sz="1400" dirty="0">
                <a:solidFill>
                  <a:srgbClr val="0000CC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에 있는 </a:t>
            </a:r>
            <a:r>
              <a:rPr lang="en-US" altLang="ko-KR" sz="1400" dirty="0">
                <a:solidFill>
                  <a:srgbClr val="0000CC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item(</a:t>
            </a:r>
            <a:r>
              <a:rPr lang="ko-KR" altLang="en-US" sz="1400" dirty="0">
                <a:solidFill>
                  <a:srgbClr val="0000CC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원소</a:t>
            </a:r>
            <a:r>
              <a:rPr lang="en-US" altLang="ko-KR" sz="1400" dirty="0">
                <a:solidFill>
                  <a:srgbClr val="0000CC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</a:t>
            </a:r>
            <a:r>
              <a:rPr lang="ko-KR" altLang="en-US" sz="1400" dirty="0">
                <a:solidFill>
                  <a:srgbClr val="0000CC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을 반환하는 연산</a:t>
            </a:r>
            <a:endParaRPr lang="ko-KR" altLang="en-US" sz="1600" dirty="0">
              <a:solidFill>
                <a:srgbClr val="0000CC"/>
              </a:solidFill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eaLnBrk="1" hangingPunct="1"/>
            <a:r>
              <a:rPr lang="en-US" altLang="ko-KR" sz="16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End Queue</a:t>
            </a:r>
          </a:p>
        </p:txBody>
      </p:sp>
    </p:spTree>
    <p:extLst>
      <p:ext uri="{BB962C8B-B14F-4D97-AF65-F5344CB8AC3E}">
        <p14:creationId xmlns:p14="http://schemas.microsoft.com/office/powerpoint/2010/main" val="16784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70C0"/>
                </a:solidFill>
              </a:rPr>
              <a:t>큐의 연산 과정 </a:t>
            </a:r>
          </a:p>
          <a:p>
            <a:pPr marL="382587" lvl="2" indent="0">
              <a:buNone/>
            </a:pPr>
            <a:r>
              <a:rPr lang="ko-KR" altLang="en-US" dirty="0"/>
              <a:t>① 공백 큐 생성 </a:t>
            </a:r>
            <a:r>
              <a:rPr lang="en-US" altLang="ko-KR" dirty="0"/>
              <a:t>: </a:t>
            </a:r>
            <a:r>
              <a:rPr lang="en-US" altLang="ko-KR" dirty="0" err="1"/>
              <a:t>createQueue</a:t>
            </a:r>
            <a:r>
              <a:rPr lang="en-US" altLang="ko-KR" dirty="0"/>
              <a:t>();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82587" lvl="2" indent="0">
              <a:buNone/>
            </a:pPr>
            <a:r>
              <a:rPr lang="ko-KR" altLang="en-US" dirty="0"/>
              <a:t>② 원소 </a:t>
            </a:r>
            <a:r>
              <a:rPr lang="en-US" altLang="ko-KR" dirty="0"/>
              <a:t>A </a:t>
            </a:r>
            <a:r>
              <a:rPr lang="ko-KR" altLang="en-US" dirty="0"/>
              <a:t>삽입 </a:t>
            </a:r>
            <a:r>
              <a:rPr lang="en-US" altLang="ko-KR" dirty="0"/>
              <a:t>: </a:t>
            </a:r>
            <a:r>
              <a:rPr lang="en-US" altLang="ko-KR" dirty="0" err="1"/>
              <a:t>enQueue</a:t>
            </a:r>
            <a:r>
              <a:rPr lang="en-US" altLang="ko-KR" dirty="0"/>
              <a:t>(Q, A);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82587" lvl="2" indent="0">
              <a:buNone/>
            </a:pPr>
            <a:r>
              <a:rPr lang="ko-KR" altLang="en-US" dirty="0"/>
              <a:t>③ 원소 </a:t>
            </a:r>
            <a:r>
              <a:rPr lang="en-US" altLang="ko-KR" dirty="0"/>
              <a:t>B </a:t>
            </a:r>
            <a:r>
              <a:rPr lang="ko-KR" altLang="en-US" dirty="0"/>
              <a:t>삽입 </a:t>
            </a:r>
            <a:r>
              <a:rPr lang="en-US" altLang="ko-KR" dirty="0"/>
              <a:t>: </a:t>
            </a:r>
            <a:r>
              <a:rPr lang="en-US" altLang="ko-KR" dirty="0" err="1"/>
              <a:t>enQueue</a:t>
            </a:r>
            <a:r>
              <a:rPr lang="en-US" altLang="ko-KR" dirty="0"/>
              <a:t>(Q, B); 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Queue-insert</a:t>
            </a:r>
            <a:endParaRPr lang="ko-KR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803987" y="1822450"/>
            <a:ext cx="4233862" cy="1101725"/>
            <a:chOff x="1574" y="73"/>
            <a:chExt cx="2667" cy="694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837" y="228"/>
              <a:ext cx="281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118" y="228"/>
              <a:ext cx="590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707" y="228"/>
              <a:ext cx="590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3297" y="228"/>
              <a:ext cx="590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878" y="228"/>
              <a:ext cx="272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2281" y="74"/>
              <a:ext cx="21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[0]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868" y="73"/>
              <a:ext cx="21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[1]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3468" y="73"/>
              <a:ext cx="21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[2]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1574" y="573"/>
              <a:ext cx="103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front = rear = </a:t>
              </a:r>
              <a:r>
                <a:rPr lang="en-US" altLang="ko-KR" sz="14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-1</a:t>
              </a: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1746" y="219"/>
              <a:ext cx="182" cy="2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4105" y="182"/>
              <a:ext cx="136" cy="3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1683" y="119"/>
              <a:ext cx="2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r" eaLnBrk="1" hangingPunct="1"/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Q </a:t>
              </a: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V="1">
              <a:off x="2054" y="482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V="1">
              <a:off x="1955" y="482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875424" y="3640931"/>
            <a:ext cx="4162425" cy="1101725"/>
            <a:chOff x="3875424" y="3432175"/>
            <a:chExt cx="4162425" cy="1101725"/>
          </a:xfrm>
        </p:grpSpPr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4221499" y="3678238"/>
              <a:ext cx="446088" cy="3603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5602624" y="3678238"/>
              <a:ext cx="936625" cy="3603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6539249" y="3678238"/>
              <a:ext cx="936625" cy="3603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7461587" y="3678238"/>
              <a:ext cx="431800" cy="3603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4926349" y="3433763"/>
              <a:ext cx="347663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[0]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858212" y="3432175"/>
              <a:ext cx="347662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[1]</a:t>
              </a: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6810712" y="3432175"/>
              <a:ext cx="347662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[2]</a:t>
              </a: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3875424" y="4225925"/>
              <a:ext cx="103346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front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-1</a:t>
              </a: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4077037" y="3663950"/>
              <a:ext cx="288925" cy="401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7821949" y="3605213"/>
              <a:ext cx="215900" cy="488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3977024" y="3505200"/>
              <a:ext cx="3873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r" eaLnBrk="1" hangingPunct="1"/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Q </a:t>
              </a: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V="1">
              <a:off x="4408824" y="4081463"/>
              <a:ext cx="0" cy="215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4667587" y="3678238"/>
              <a:ext cx="936625" cy="360362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grpSp>
          <p:nvGrpSpPr>
            <p:cNvPr id="45" name="Group 45"/>
            <p:cNvGrpSpPr>
              <a:grpSpLocks/>
            </p:cNvGrpSpPr>
            <p:nvPr/>
          </p:nvGrpSpPr>
          <p:grpSpPr bwMode="auto">
            <a:xfrm>
              <a:off x="4927937" y="4081463"/>
              <a:ext cx="522287" cy="452437"/>
              <a:chOff x="2418" y="2494"/>
              <a:chExt cx="329" cy="285"/>
            </a:xfrm>
          </p:grpSpPr>
          <p:sp>
            <p:nvSpPr>
              <p:cNvPr id="46" name="Line 46"/>
              <p:cNvSpPr>
                <a:spLocks noChangeShapeType="1"/>
              </p:cNvSpPr>
              <p:nvPr/>
            </p:nvSpPr>
            <p:spPr bwMode="auto">
              <a:xfrm flipV="1">
                <a:off x="2553" y="2494"/>
                <a:ext cx="0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7" name="Text Box 47"/>
              <p:cNvSpPr txBox="1">
                <a:spLocks noChangeArrowheads="1"/>
              </p:cNvSpPr>
              <p:nvPr/>
            </p:nvSpPr>
            <p:spPr bwMode="auto">
              <a:xfrm>
                <a:off x="2418" y="2585"/>
                <a:ext cx="329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1400" b="1" dirty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rear</a:t>
                </a:r>
              </a:p>
            </p:txBody>
          </p:sp>
        </p:grp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4940637" y="3651250"/>
              <a:ext cx="3651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932574" y="5326278"/>
            <a:ext cx="4105275" cy="1101725"/>
            <a:chOff x="3932574" y="5135563"/>
            <a:chExt cx="4105275" cy="1101725"/>
          </a:xfrm>
        </p:grpSpPr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4221499" y="5381625"/>
              <a:ext cx="446088" cy="3603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4667587" y="5381625"/>
              <a:ext cx="936625" cy="3603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A </a:t>
              </a: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6539249" y="5381625"/>
              <a:ext cx="936625" cy="3603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7461587" y="5381625"/>
              <a:ext cx="431800" cy="3603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Text Box 36"/>
            <p:cNvSpPr txBox="1">
              <a:spLocks noChangeArrowheads="1"/>
            </p:cNvSpPr>
            <p:nvPr/>
          </p:nvSpPr>
          <p:spPr bwMode="auto">
            <a:xfrm>
              <a:off x="4926349" y="5137150"/>
              <a:ext cx="34766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[0]</a:t>
              </a:r>
            </a:p>
          </p:txBody>
        </p:sp>
        <p:sp>
          <p:nvSpPr>
            <p:cNvPr id="37" name="Text Box 37"/>
            <p:cNvSpPr txBox="1">
              <a:spLocks noChangeArrowheads="1"/>
            </p:cNvSpPr>
            <p:nvPr/>
          </p:nvSpPr>
          <p:spPr bwMode="auto">
            <a:xfrm>
              <a:off x="5858212" y="5135563"/>
              <a:ext cx="347662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[1]</a:t>
              </a:r>
            </a:p>
          </p:txBody>
        </p:sp>
        <p:sp>
          <p:nvSpPr>
            <p:cNvPr id="38" name="Text Box 38"/>
            <p:cNvSpPr txBox="1">
              <a:spLocks noChangeArrowheads="1"/>
            </p:cNvSpPr>
            <p:nvPr/>
          </p:nvSpPr>
          <p:spPr bwMode="auto">
            <a:xfrm>
              <a:off x="6810712" y="5135563"/>
              <a:ext cx="347662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[2]</a:t>
              </a:r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3932574" y="5929313"/>
              <a:ext cx="103346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front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-1</a:t>
              </a:r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4077037" y="5367338"/>
              <a:ext cx="288925" cy="4016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7821949" y="5308600"/>
              <a:ext cx="215900" cy="488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Text Box 42"/>
            <p:cNvSpPr txBox="1">
              <a:spLocks noChangeArrowheads="1"/>
            </p:cNvSpPr>
            <p:nvPr/>
          </p:nvSpPr>
          <p:spPr bwMode="auto">
            <a:xfrm>
              <a:off x="3977024" y="5208588"/>
              <a:ext cx="3873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r" eaLnBrk="1" hangingPunct="1"/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Q </a:t>
              </a:r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 flipV="1">
              <a:off x="4408824" y="5784850"/>
              <a:ext cx="0" cy="215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" name="Rectangle 44"/>
            <p:cNvSpPr>
              <a:spLocks noChangeArrowheads="1"/>
            </p:cNvSpPr>
            <p:nvPr/>
          </p:nvSpPr>
          <p:spPr bwMode="auto">
            <a:xfrm>
              <a:off x="5602624" y="5381625"/>
              <a:ext cx="936625" cy="360363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5893137" y="5365750"/>
              <a:ext cx="4381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r>
                <a:rPr lang="en-US" altLang="ko-KR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grpSp>
          <p:nvGrpSpPr>
            <p:cNvPr id="50" name="Group 50"/>
            <p:cNvGrpSpPr>
              <a:grpSpLocks/>
            </p:cNvGrpSpPr>
            <p:nvPr/>
          </p:nvGrpSpPr>
          <p:grpSpPr bwMode="auto">
            <a:xfrm>
              <a:off x="5834399" y="5783263"/>
              <a:ext cx="522288" cy="452437"/>
              <a:chOff x="2418" y="2494"/>
              <a:chExt cx="329" cy="285"/>
            </a:xfrm>
          </p:grpSpPr>
          <p:sp>
            <p:nvSpPr>
              <p:cNvPr id="51" name="Line 51"/>
              <p:cNvSpPr>
                <a:spLocks noChangeShapeType="1"/>
              </p:cNvSpPr>
              <p:nvPr/>
            </p:nvSpPr>
            <p:spPr bwMode="auto">
              <a:xfrm flipV="1">
                <a:off x="2553" y="2494"/>
                <a:ext cx="0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2" name="Text Box 52"/>
              <p:cNvSpPr txBox="1">
                <a:spLocks noChangeArrowheads="1"/>
              </p:cNvSpPr>
              <p:nvPr/>
            </p:nvSpPr>
            <p:spPr bwMode="auto">
              <a:xfrm>
                <a:off x="2418" y="2585"/>
                <a:ext cx="329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1400" b="1" dirty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rear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6155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Queue-delete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2587" lvl="2" indent="0">
              <a:buNone/>
            </a:pPr>
            <a:r>
              <a:rPr lang="ko-KR" altLang="en-US" dirty="0"/>
              <a:t>④ 원소 삭제 </a:t>
            </a:r>
            <a:r>
              <a:rPr lang="en-US" altLang="ko-KR" dirty="0"/>
              <a:t>: </a:t>
            </a:r>
            <a:r>
              <a:rPr lang="en-US" altLang="ko-KR" dirty="0" err="1"/>
              <a:t>deQueue</a:t>
            </a:r>
            <a:r>
              <a:rPr lang="en-US" altLang="ko-KR" dirty="0"/>
              <a:t>(Q);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100" dirty="0"/>
          </a:p>
          <a:p>
            <a:pPr marL="382587" lvl="2" indent="0">
              <a:buNone/>
            </a:pPr>
            <a:r>
              <a:rPr lang="ko-KR" altLang="en-US" dirty="0"/>
              <a:t>⑤ 원소 </a:t>
            </a:r>
            <a:r>
              <a:rPr lang="en-US" altLang="ko-KR" dirty="0"/>
              <a:t>C </a:t>
            </a:r>
            <a:r>
              <a:rPr lang="ko-KR" altLang="en-US" dirty="0"/>
              <a:t>삽입 </a:t>
            </a:r>
            <a:r>
              <a:rPr lang="en-US" altLang="ko-KR" dirty="0"/>
              <a:t>: </a:t>
            </a:r>
            <a:r>
              <a:rPr lang="en-US" altLang="ko-KR" dirty="0" err="1"/>
              <a:t>enQueue</a:t>
            </a:r>
            <a:r>
              <a:rPr lang="en-US" altLang="ko-KR" dirty="0"/>
              <a:t>(Q, C); </a:t>
            </a:r>
          </a:p>
          <a:p>
            <a:pPr lvl="1"/>
            <a:endParaRPr lang="en-US" altLang="ko-KR" dirty="0"/>
          </a:p>
          <a:p>
            <a:pPr lvl="1"/>
            <a:endParaRPr lang="en-US" altLang="ko-KR" sz="700" dirty="0"/>
          </a:p>
          <a:p>
            <a:pPr lvl="1"/>
            <a:endParaRPr lang="en-US" altLang="ko-KR" dirty="0"/>
          </a:p>
          <a:p>
            <a:pPr marL="382587" lvl="2" indent="0">
              <a:buNone/>
            </a:pPr>
            <a:r>
              <a:rPr lang="ko-KR" altLang="en-US" dirty="0"/>
              <a:t>⑥ 원소 삭제 </a:t>
            </a:r>
            <a:r>
              <a:rPr lang="en-US" altLang="ko-KR" dirty="0"/>
              <a:t>: </a:t>
            </a:r>
            <a:r>
              <a:rPr lang="en-US" altLang="ko-KR" dirty="0" err="1"/>
              <a:t>deQueue</a:t>
            </a:r>
            <a:r>
              <a:rPr lang="en-US" altLang="ko-KR" dirty="0"/>
              <a:t>(Q);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82587" lvl="2" indent="0">
              <a:buNone/>
            </a:pPr>
            <a:r>
              <a:rPr lang="ko-KR" altLang="en-US" dirty="0"/>
              <a:t>⑦ 원소 삭제 </a:t>
            </a:r>
            <a:r>
              <a:rPr lang="en-US" altLang="ko-KR" dirty="0"/>
              <a:t>: </a:t>
            </a:r>
            <a:r>
              <a:rPr lang="en-US" altLang="ko-KR" dirty="0" err="1"/>
              <a:t>deQueue</a:t>
            </a:r>
            <a:r>
              <a:rPr lang="en-US" altLang="ko-KR" dirty="0"/>
              <a:t>(Q); 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86" name="그룹 85"/>
          <p:cNvGrpSpPr/>
          <p:nvPr/>
        </p:nvGrpSpPr>
        <p:grpSpPr>
          <a:xfrm>
            <a:off x="3854378" y="2870502"/>
            <a:ext cx="4060825" cy="1147762"/>
            <a:chOff x="3854378" y="2953843"/>
            <a:chExt cx="4060825" cy="1147762"/>
          </a:xfrm>
        </p:grpSpPr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4098853" y="3199905"/>
              <a:ext cx="446087" cy="3603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4544940" y="3199905"/>
              <a:ext cx="936625" cy="3603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5479978" y="3199905"/>
              <a:ext cx="936625" cy="3603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B </a:t>
              </a: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6416603" y="3199905"/>
              <a:ext cx="936625" cy="360363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7338940" y="3199905"/>
              <a:ext cx="431800" cy="3603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4803703" y="2955430"/>
              <a:ext cx="347662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[0]</a:t>
              </a: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5735565" y="2953843"/>
              <a:ext cx="347663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[1]</a:t>
              </a:r>
            </a:p>
          </p:txBody>
        </p: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6688065" y="2953843"/>
              <a:ext cx="347663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[2]</a:t>
              </a:r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3954390" y="3185618"/>
              <a:ext cx="288925" cy="4016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7699303" y="3126880"/>
              <a:ext cx="215900" cy="488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3854378" y="3026868"/>
              <a:ext cx="3873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r" eaLnBrk="1" hangingPunct="1"/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Q </a:t>
              </a:r>
            </a:p>
          </p:txBody>
        </p:sp>
        <p:grpSp>
          <p:nvGrpSpPr>
            <p:cNvPr id="35" name="Group 35"/>
            <p:cNvGrpSpPr>
              <a:grpSpLocks/>
            </p:cNvGrpSpPr>
            <p:nvPr/>
          </p:nvGrpSpPr>
          <p:grpSpPr bwMode="auto">
            <a:xfrm>
              <a:off x="4733853" y="3603130"/>
              <a:ext cx="609600" cy="452438"/>
              <a:chOff x="1784" y="3023"/>
              <a:chExt cx="384" cy="285"/>
            </a:xfrm>
          </p:grpSpPr>
          <p:sp>
            <p:nvSpPr>
              <p:cNvPr id="36" name="Text Box 36"/>
              <p:cNvSpPr txBox="1">
                <a:spLocks noChangeArrowheads="1"/>
              </p:cNvSpPr>
              <p:nvPr/>
            </p:nvSpPr>
            <p:spPr bwMode="auto">
              <a:xfrm>
                <a:off x="1784" y="3114"/>
                <a:ext cx="384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1400" b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front</a:t>
                </a:r>
              </a:p>
            </p:txBody>
          </p:sp>
          <p:sp>
            <p:nvSpPr>
              <p:cNvPr id="37" name="Line 37"/>
              <p:cNvSpPr>
                <a:spLocks noChangeShapeType="1"/>
              </p:cNvSpPr>
              <p:nvPr/>
            </p:nvSpPr>
            <p:spPr bwMode="auto">
              <a:xfrm flipV="1">
                <a:off x="1955" y="3023"/>
                <a:ext cx="0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72" name="Rectangle 72"/>
            <p:cNvSpPr>
              <a:spLocks noChangeArrowheads="1"/>
            </p:cNvSpPr>
            <p:nvPr/>
          </p:nvSpPr>
          <p:spPr bwMode="auto">
            <a:xfrm>
              <a:off x="6619803" y="3172918"/>
              <a:ext cx="39846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C</a:t>
              </a:r>
            </a:p>
          </p:txBody>
        </p:sp>
        <p:grpSp>
          <p:nvGrpSpPr>
            <p:cNvPr id="73" name="Group 73"/>
            <p:cNvGrpSpPr>
              <a:grpSpLocks/>
            </p:cNvGrpSpPr>
            <p:nvPr/>
          </p:nvGrpSpPr>
          <p:grpSpPr bwMode="auto">
            <a:xfrm>
              <a:off x="6626153" y="3649168"/>
              <a:ext cx="522287" cy="452437"/>
              <a:chOff x="2418" y="2494"/>
              <a:chExt cx="329" cy="285"/>
            </a:xfrm>
          </p:grpSpPr>
          <p:sp>
            <p:nvSpPr>
              <p:cNvPr id="74" name="Line 74"/>
              <p:cNvSpPr>
                <a:spLocks noChangeShapeType="1"/>
              </p:cNvSpPr>
              <p:nvPr/>
            </p:nvSpPr>
            <p:spPr bwMode="auto">
              <a:xfrm flipV="1">
                <a:off x="2553" y="2494"/>
                <a:ext cx="0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5" name="Text Box 75"/>
              <p:cNvSpPr txBox="1">
                <a:spLocks noChangeArrowheads="1"/>
              </p:cNvSpPr>
              <p:nvPr/>
            </p:nvSpPr>
            <p:spPr bwMode="auto">
              <a:xfrm>
                <a:off x="2418" y="2585"/>
                <a:ext cx="329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1400" b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rear</a:t>
                </a:r>
              </a:p>
            </p:txBody>
          </p:sp>
        </p:grpSp>
      </p:grpSp>
      <p:grpSp>
        <p:nvGrpSpPr>
          <p:cNvPr id="85" name="그룹 84"/>
          <p:cNvGrpSpPr/>
          <p:nvPr/>
        </p:nvGrpSpPr>
        <p:grpSpPr>
          <a:xfrm>
            <a:off x="3835328" y="1431430"/>
            <a:ext cx="4081462" cy="1101725"/>
            <a:chOff x="3835328" y="1431430"/>
            <a:chExt cx="4081462" cy="1101725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4100440" y="1677493"/>
              <a:ext cx="446088" cy="3603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4546528" y="1677493"/>
              <a:ext cx="936625" cy="3603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481565" y="1677493"/>
              <a:ext cx="936625" cy="360362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 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6418190" y="1677493"/>
              <a:ext cx="936625" cy="3603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7340528" y="1677493"/>
              <a:ext cx="431800" cy="3603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4805290" y="1433018"/>
              <a:ext cx="347663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[0]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5737153" y="1431430"/>
              <a:ext cx="347662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[1]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6689653" y="1431430"/>
              <a:ext cx="347662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[2]</a:t>
              </a: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3955978" y="1663205"/>
              <a:ext cx="288925" cy="401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7700890" y="1604468"/>
              <a:ext cx="215900" cy="488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3855965" y="1504455"/>
              <a:ext cx="3873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r" eaLnBrk="1" hangingPunct="1"/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Q </a:t>
              </a:r>
            </a:p>
          </p:txBody>
        </p:sp>
        <p:grpSp>
          <p:nvGrpSpPr>
            <p:cNvPr id="15" name="Group 15"/>
            <p:cNvGrpSpPr>
              <a:grpSpLocks/>
            </p:cNvGrpSpPr>
            <p:nvPr/>
          </p:nvGrpSpPr>
          <p:grpSpPr bwMode="auto">
            <a:xfrm>
              <a:off x="4735440" y="2080718"/>
              <a:ext cx="609600" cy="452437"/>
              <a:chOff x="1784" y="3023"/>
              <a:chExt cx="384" cy="285"/>
            </a:xfrm>
          </p:grpSpPr>
          <p:sp>
            <p:nvSpPr>
              <p:cNvPr id="16" name="Text Box 16"/>
              <p:cNvSpPr txBox="1">
                <a:spLocks noChangeArrowheads="1"/>
              </p:cNvSpPr>
              <p:nvPr/>
            </p:nvSpPr>
            <p:spPr bwMode="auto">
              <a:xfrm>
                <a:off x="1784" y="3114"/>
                <a:ext cx="384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14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front</a:t>
                </a:r>
              </a:p>
            </p:txBody>
          </p:sp>
          <p:sp>
            <p:nvSpPr>
              <p:cNvPr id="17" name="Line 17"/>
              <p:cNvSpPr>
                <a:spLocks noChangeShapeType="1"/>
              </p:cNvSpPr>
              <p:nvPr/>
            </p:nvSpPr>
            <p:spPr bwMode="auto">
              <a:xfrm flipV="1">
                <a:off x="1955" y="3023"/>
                <a:ext cx="0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8" name="Group 18"/>
            <p:cNvGrpSpPr>
              <a:grpSpLocks/>
            </p:cNvGrpSpPr>
            <p:nvPr/>
          </p:nvGrpSpPr>
          <p:grpSpPr bwMode="auto">
            <a:xfrm>
              <a:off x="5730803" y="2080718"/>
              <a:ext cx="522287" cy="452437"/>
              <a:chOff x="2864" y="3023"/>
              <a:chExt cx="329" cy="285"/>
            </a:xfrm>
          </p:grpSpPr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 flipV="1">
                <a:off x="2999" y="3023"/>
                <a:ext cx="0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" name="Text Box 20"/>
              <p:cNvSpPr txBox="1">
                <a:spLocks noChangeArrowheads="1"/>
              </p:cNvSpPr>
              <p:nvPr/>
            </p:nvSpPr>
            <p:spPr bwMode="auto">
              <a:xfrm>
                <a:off x="2864" y="3114"/>
                <a:ext cx="329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1400" b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rear</a:t>
                </a:r>
              </a:p>
            </p:txBody>
          </p:sp>
        </p:grpSp>
        <p:grpSp>
          <p:nvGrpSpPr>
            <p:cNvPr id="21" name="Group 21"/>
            <p:cNvGrpSpPr>
              <a:grpSpLocks/>
            </p:cNvGrpSpPr>
            <p:nvPr/>
          </p:nvGrpSpPr>
          <p:grpSpPr bwMode="auto">
            <a:xfrm>
              <a:off x="3835328" y="1788618"/>
              <a:ext cx="984250" cy="327025"/>
              <a:chOff x="1670" y="943"/>
              <a:chExt cx="620" cy="206"/>
            </a:xfrm>
          </p:grpSpPr>
          <p:sp>
            <p:nvSpPr>
              <p:cNvPr id="22" name="Freeform 22"/>
              <p:cNvSpPr>
                <a:spLocks/>
              </p:cNvSpPr>
              <p:nvPr/>
            </p:nvSpPr>
            <p:spPr bwMode="auto">
              <a:xfrm rot="-6538696" flipH="1" flipV="1">
                <a:off x="1997" y="782"/>
                <a:ext cx="131" cy="454"/>
              </a:xfrm>
              <a:custGeom>
                <a:avLst/>
                <a:gdLst>
                  <a:gd name="T0" fmla="*/ 40 w 159"/>
                  <a:gd name="T1" fmla="*/ 0 h 136"/>
                  <a:gd name="T2" fmla="*/ 6 w 159"/>
                  <a:gd name="T3" fmla="*/ 207655 h 136"/>
                  <a:gd name="T4" fmla="*/ 6 w 159"/>
                  <a:gd name="T5" fmla="*/ 628500 h 136"/>
                  <a:gd name="T6" fmla="*/ 0 60000 65536"/>
                  <a:gd name="T7" fmla="*/ 0 60000 65536"/>
                  <a:gd name="T8" fmla="*/ 0 60000 65536"/>
                  <a:gd name="T9" fmla="*/ 0 w 159"/>
                  <a:gd name="T10" fmla="*/ 0 h 136"/>
                  <a:gd name="T11" fmla="*/ 159 w 159"/>
                  <a:gd name="T12" fmla="*/ 136 h 1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9" h="136">
                    <a:moveTo>
                      <a:pt x="159" y="0"/>
                    </a:moveTo>
                    <a:cubicBezTo>
                      <a:pt x="102" y="11"/>
                      <a:pt x="46" y="22"/>
                      <a:pt x="23" y="45"/>
                    </a:cubicBezTo>
                    <a:cubicBezTo>
                      <a:pt x="0" y="68"/>
                      <a:pt x="11" y="102"/>
                      <a:pt x="23" y="13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" name="Text Box 23"/>
              <p:cNvSpPr txBox="1">
                <a:spLocks noChangeArrowheads="1"/>
              </p:cNvSpPr>
              <p:nvPr/>
            </p:nvSpPr>
            <p:spPr bwMode="auto">
              <a:xfrm>
                <a:off x="1670" y="955"/>
                <a:ext cx="235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1400" b="1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</a:t>
                </a:r>
                <a:r>
                  <a:rPr lang="en-US" altLang="ko-KR" sz="1400" b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</a:p>
            </p:txBody>
          </p:sp>
        </p:grpSp>
        <p:sp>
          <p:nvSpPr>
            <p:cNvPr id="79" name="Rectangle 79"/>
            <p:cNvSpPr>
              <a:spLocks noChangeArrowheads="1"/>
            </p:cNvSpPr>
            <p:nvPr/>
          </p:nvSpPr>
          <p:spPr bwMode="auto">
            <a:xfrm>
              <a:off x="4802115" y="1633043"/>
              <a:ext cx="3651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3878983" y="4296869"/>
            <a:ext cx="4060825" cy="1101725"/>
            <a:chOff x="3854378" y="4422280"/>
            <a:chExt cx="4060825" cy="1101725"/>
          </a:xfrm>
        </p:grpSpPr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4098853" y="4668343"/>
              <a:ext cx="446087" cy="3603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4544940" y="4668343"/>
              <a:ext cx="936625" cy="3603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5479978" y="4668343"/>
              <a:ext cx="936625" cy="3603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6416603" y="4668343"/>
              <a:ext cx="936625" cy="360362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C </a:t>
              </a:r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7338940" y="4668343"/>
              <a:ext cx="431800" cy="3603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Text Box 43"/>
            <p:cNvSpPr txBox="1">
              <a:spLocks noChangeArrowheads="1"/>
            </p:cNvSpPr>
            <p:nvPr/>
          </p:nvSpPr>
          <p:spPr bwMode="auto">
            <a:xfrm>
              <a:off x="4819578" y="4422280"/>
              <a:ext cx="347662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[0]</a:t>
              </a:r>
            </a:p>
          </p:txBody>
        </p:sp>
        <p:sp>
          <p:nvSpPr>
            <p:cNvPr id="44" name="Text Box 44"/>
            <p:cNvSpPr txBox="1">
              <a:spLocks noChangeArrowheads="1"/>
            </p:cNvSpPr>
            <p:nvPr/>
          </p:nvSpPr>
          <p:spPr bwMode="auto">
            <a:xfrm>
              <a:off x="5735565" y="4422280"/>
              <a:ext cx="34766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[1]</a:t>
              </a:r>
            </a:p>
          </p:txBody>
        </p:sp>
        <p:sp>
          <p:nvSpPr>
            <p:cNvPr id="45" name="Text Box 45"/>
            <p:cNvSpPr txBox="1">
              <a:spLocks noChangeArrowheads="1"/>
            </p:cNvSpPr>
            <p:nvPr/>
          </p:nvSpPr>
          <p:spPr bwMode="auto">
            <a:xfrm>
              <a:off x="6688065" y="4422280"/>
              <a:ext cx="34766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[2]</a:t>
              </a:r>
            </a:p>
          </p:txBody>
        </p:sp>
        <p:sp>
          <p:nvSpPr>
            <p:cNvPr id="46" name="Rectangle 46"/>
            <p:cNvSpPr>
              <a:spLocks noChangeArrowheads="1"/>
            </p:cNvSpPr>
            <p:nvPr/>
          </p:nvSpPr>
          <p:spPr bwMode="auto">
            <a:xfrm>
              <a:off x="7699303" y="4595318"/>
              <a:ext cx="215900" cy="488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Text Box 47"/>
            <p:cNvSpPr txBox="1">
              <a:spLocks noChangeArrowheads="1"/>
            </p:cNvSpPr>
            <p:nvPr/>
          </p:nvSpPr>
          <p:spPr bwMode="auto">
            <a:xfrm>
              <a:off x="3854378" y="4423868"/>
              <a:ext cx="3873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r" eaLnBrk="1" hangingPunct="1"/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Q </a:t>
              </a:r>
            </a:p>
          </p:txBody>
        </p:sp>
        <p:grpSp>
          <p:nvGrpSpPr>
            <p:cNvPr id="48" name="Group 48"/>
            <p:cNvGrpSpPr>
              <a:grpSpLocks/>
            </p:cNvGrpSpPr>
            <p:nvPr/>
          </p:nvGrpSpPr>
          <p:grpSpPr bwMode="auto">
            <a:xfrm>
              <a:off x="6648378" y="5071568"/>
              <a:ext cx="522287" cy="452437"/>
              <a:chOff x="2864" y="3023"/>
              <a:chExt cx="329" cy="285"/>
            </a:xfrm>
          </p:grpSpPr>
          <p:sp>
            <p:nvSpPr>
              <p:cNvPr id="49" name="Line 49"/>
              <p:cNvSpPr>
                <a:spLocks noChangeShapeType="1"/>
              </p:cNvSpPr>
              <p:nvPr/>
            </p:nvSpPr>
            <p:spPr bwMode="auto">
              <a:xfrm flipV="1">
                <a:off x="2999" y="3023"/>
                <a:ext cx="0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0" name="Text Box 50"/>
              <p:cNvSpPr txBox="1">
                <a:spLocks noChangeArrowheads="1"/>
              </p:cNvSpPr>
              <p:nvPr/>
            </p:nvSpPr>
            <p:spPr bwMode="auto">
              <a:xfrm>
                <a:off x="2864" y="3114"/>
                <a:ext cx="329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1400" b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rear</a:t>
                </a:r>
              </a:p>
            </p:txBody>
          </p:sp>
        </p:grp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4040115" y="4650880"/>
              <a:ext cx="119063" cy="488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2" name="Group 52"/>
            <p:cNvGrpSpPr>
              <a:grpSpLocks/>
            </p:cNvGrpSpPr>
            <p:nvPr/>
          </p:nvGrpSpPr>
          <p:grpSpPr bwMode="auto">
            <a:xfrm>
              <a:off x="3919465" y="4735018"/>
              <a:ext cx="1836738" cy="336550"/>
              <a:chOff x="1723" y="2754"/>
              <a:chExt cx="1157" cy="212"/>
            </a:xfrm>
          </p:grpSpPr>
          <p:sp>
            <p:nvSpPr>
              <p:cNvPr id="53" name="Freeform 53"/>
              <p:cNvSpPr>
                <a:spLocks/>
              </p:cNvSpPr>
              <p:nvPr/>
            </p:nvSpPr>
            <p:spPr bwMode="auto">
              <a:xfrm>
                <a:off x="1882" y="2754"/>
                <a:ext cx="998" cy="120"/>
              </a:xfrm>
              <a:custGeom>
                <a:avLst/>
                <a:gdLst>
                  <a:gd name="T0" fmla="*/ 2373 w 864"/>
                  <a:gd name="T1" fmla="*/ 185 h 107"/>
                  <a:gd name="T2" fmla="*/ 1566 w 864"/>
                  <a:gd name="T3" fmla="*/ 4 h 107"/>
                  <a:gd name="T4" fmla="*/ 0 w 864"/>
                  <a:gd name="T5" fmla="*/ 239 h 107"/>
                  <a:gd name="T6" fmla="*/ 0 60000 65536"/>
                  <a:gd name="T7" fmla="*/ 0 60000 65536"/>
                  <a:gd name="T8" fmla="*/ 0 60000 65536"/>
                  <a:gd name="T9" fmla="*/ 0 w 864"/>
                  <a:gd name="T10" fmla="*/ 0 h 107"/>
                  <a:gd name="T11" fmla="*/ 864 w 864"/>
                  <a:gd name="T12" fmla="*/ 107 h 10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4" h="107">
                    <a:moveTo>
                      <a:pt x="864" y="83"/>
                    </a:moveTo>
                    <a:cubicBezTo>
                      <a:pt x="815" y="70"/>
                      <a:pt x="715" y="0"/>
                      <a:pt x="571" y="4"/>
                    </a:cubicBezTo>
                    <a:cubicBezTo>
                      <a:pt x="427" y="8"/>
                      <a:pt x="119" y="86"/>
                      <a:pt x="0" y="10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" name="Text Box 54"/>
              <p:cNvSpPr txBox="1">
                <a:spLocks noChangeArrowheads="1"/>
              </p:cNvSpPr>
              <p:nvPr/>
            </p:nvSpPr>
            <p:spPr bwMode="auto">
              <a:xfrm>
                <a:off x="1723" y="2774"/>
                <a:ext cx="22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1400" b="1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</a:t>
                </a:r>
                <a:r>
                  <a:rPr lang="en-US" altLang="ko-KR" sz="1400" b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</a:p>
            </p:txBody>
          </p:sp>
        </p:grpSp>
        <p:grpSp>
          <p:nvGrpSpPr>
            <p:cNvPr id="76" name="Group 76"/>
            <p:cNvGrpSpPr>
              <a:grpSpLocks/>
            </p:cNvGrpSpPr>
            <p:nvPr/>
          </p:nvGrpSpPr>
          <p:grpSpPr bwMode="auto">
            <a:xfrm>
              <a:off x="5694290" y="5071568"/>
              <a:ext cx="609600" cy="452437"/>
              <a:chOff x="1784" y="3023"/>
              <a:chExt cx="384" cy="285"/>
            </a:xfrm>
          </p:grpSpPr>
          <p:sp>
            <p:nvSpPr>
              <p:cNvPr id="77" name="Text Box 77"/>
              <p:cNvSpPr txBox="1">
                <a:spLocks noChangeArrowheads="1"/>
              </p:cNvSpPr>
              <p:nvPr/>
            </p:nvSpPr>
            <p:spPr bwMode="auto">
              <a:xfrm>
                <a:off x="1784" y="3114"/>
                <a:ext cx="384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14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front</a:t>
                </a:r>
              </a:p>
            </p:txBody>
          </p:sp>
          <p:sp>
            <p:nvSpPr>
              <p:cNvPr id="78" name="Line 78"/>
              <p:cNvSpPr>
                <a:spLocks noChangeShapeType="1"/>
              </p:cNvSpPr>
              <p:nvPr/>
            </p:nvSpPr>
            <p:spPr bwMode="auto">
              <a:xfrm flipV="1">
                <a:off x="1955" y="3023"/>
                <a:ext cx="0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80" name="Rectangle 80"/>
            <p:cNvSpPr>
              <a:spLocks noChangeArrowheads="1"/>
            </p:cNvSpPr>
            <p:nvPr/>
          </p:nvSpPr>
          <p:spPr bwMode="auto">
            <a:xfrm>
              <a:off x="5719690" y="4658818"/>
              <a:ext cx="3476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3878983" y="5663706"/>
            <a:ext cx="4060825" cy="1101725"/>
            <a:chOff x="3860728" y="5879605"/>
            <a:chExt cx="4060825" cy="1101725"/>
          </a:xfrm>
        </p:grpSpPr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4105203" y="6125668"/>
              <a:ext cx="446087" cy="3603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4551290" y="6125668"/>
              <a:ext cx="936625" cy="3603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5486328" y="6125668"/>
              <a:ext cx="936625" cy="3603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6422953" y="6125668"/>
              <a:ext cx="936625" cy="3603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sp>
          <p:nvSpPr>
            <p:cNvPr id="59" name="Rectangle 59"/>
            <p:cNvSpPr>
              <a:spLocks noChangeArrowheads="1"/>
            </p:cNvSpPr>
            <p:nvPr/>
          </p:nvSpPr>
          <p:spPr bwMode="auto">
            <a:xfrm>
              <a:off x="7345290" y="6125668"/>
              <a:ext cx="431800" cy="3603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Text Box 60"/>
            <p:cNvSpPr txBox="1">
              <a:spLocks noChangeArrowheads="1"/>
            </p:cNvSpPr>
            <p:nvPr/>
          </p:nvSpPr>
          <p:spPr bwMode="auto">
            <a:xfrm>
              <a:off x="4825928" y="5879605"/>
              <a:ext cx="347662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[0]</a:t>
              </a:r>
            </a:p>
          </p:txBody>
        </p:sp>
        <p:sp>
          <p:nvSpPr>
            <p:cNvPr id="61" name="Text Box 61"/>
            <p:cNvSpPr txBox="1">
              <a:spLocks noChangeArrowheads="1"/>
            </p:cNvSpPr>
            <p:nvPr/>
          </p:nvSpPr>
          <p:spPr bwMode="auto">
            <a:xfrm>
              <a:off x="5741915" y="5879605"/>
              <a:ext cx="34766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[1]</a:t>
              </a:r>
            </a:p>
          </p:txBody>
        </p:sp>
        <p:sp>
          <p:nvSpPr>
            <p:cNvPr id="62" name="Text Box 62"/>
            <p:cNvSpPr txBox="1">
              <a:spLocks noChangeArrowheads="1"/>
            </p:cNvSpPr>
            <p:nvPr/>
          </p:nvSpPr>
          <p:spPr bwMode="auto">
            <a:xfrm>
              <a:off x="6694415" y="5879605"/>
              <a:ext cx="34766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[2]</a:t>
              </a:r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3967090" y="6039943"/>
              <a:ext cx="276225" cy="57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7705653" y="6052643"/>
              <a:ext cx="215900" cy="488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 Box 65"/>
            <p:cNvSpPr txBox="1">
              <a:spLocks noChangeArrowheads="1"/>
            </p:cNvSpPr>
            <p:nvPr/>
          </p:nvSpPr>
          <p:spPr bwMode="auto">
            <a:xfrm>
              <a:off x="3860728" y="5881193"/>
              <a:ext cx="3873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r" eaLnBrk="1" hangingPunct="1"/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Q </a:t>
              </a:r>
            </a:p>
          </p:txBody>
        </p:sp>
        <p:grpSp>
          <p:nvGrpSpPr>
            <p:cNvPr id="66" name="Group 66"/>
            <p:cNvGrpSpPr>
              <a:grpSpLocks/>
            </p:cNvGrpSpPr>
            <p:nvPr/>
          </p:nvGrpSpPr>
          <p:grpSpPr bwMode="auto">
            <a:xfrm>
              <a:off x="6926190" y="6528893"/>
              <a:ext cx="522288" cy="452437"/>
              <a:chOff x="2864" y="3023"/>
              <a:chExt cx="329" cy="285"/>
            </a:xfrm>
          </p:grpSpPr>
          <p:sp>
            <p:nvSpPr>
              <p:cNvPr id="67" name="Line 67"/>
              <p:cNvSpPr>
                <a:spLocks noChangeShapeType="1"/>
              </p:cNvSpPr>
              <p:nvPr/>
            </p:nvSpPr>
            <p:spPr bwMode="auto">
              <a:xfrm flipV="1">
                <a:off x="2999" y="3023"/>
                <a:ext cx="0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8" name="Text Box 68"/>
              <p:cNvSpPr txBox="1">
                <a:spLocks noChangeArrowheads="1"/>
              </p:cNvSpPr>
              <p:nvPr/>
            </p:nvSpPr>
            <p:spPr bwMode="auto">
              <a:xfrm>
                <a:off x="2864" y="3114"/>
                <a:ext cx="329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1400" b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rear</a:t>
                </a:r>
              </a:p>
            </p:txBody>
          </p:sp>
        </p:grpSp>
        <p:grpSp>
          <p:nvGrpSpPr>
            <p:cNvPr id="69" name="Group 69"/>
            <p:cNvGrpSpPr>
              <a:grpSpLocks/>
            </p:cNvGrpSpPr>
            <p:nvPr/>
          </p:nvGrpSpPr>
          <p:grpSpPr bwMode="auto">
            <a:xfrm>
              <a:off x="3892478" y="6149480"/>
              <a:ext cx="2670175" cy="307975"/>
              <a:chOff x="1706" y="3690"/>
              <a:chExt cx="1682" cy="194"/>
            </a:xfrm>
          </p:grpSpPr>
          <p:sp>
            <p:nvSpPr>
              <p:cNvPr id="70" name="Freeform 70"/>
              <p:cNvSpPr>
                <a:spLocks/>
              </p:cNvSpPr>
              <p:nvPr/>
            </p:nvSpPr>
            <p:spPr bwMode="auto">
              <a:xfrm>
                <a:off x="1895" y="3690"/>
                <a:ext cx="1493" cy="85"/>
              </a:xfrm>
              <a:custGeom>
                <a:avLst/>
                <a:gdLst>
                  <a:gd name="T0" fmla="*/ 39748 w 864"/>
                  <a:gd name="T1" fmla="*/ 17 h 107"/>
                  <a:gd name="T2" fmla="*/ 26283 w 864"/>
                  <a:gd name="T3" fmla="*/ 2 h 107"/>
                  <a:gd name="T4" fmla="*/ 0 w 864"/>
                  <a:gd name="T5" fmla="*/ 21 h 107"/>
                  <a:gd name="T6" fmla="*/ 0 60000 65536"/>
                  <a:gd name="T7" fmla="*/ 0 60000 65536"/>
                  <a:gd name="T8" fmla="*/ 0 60000 65536"/>
                  <a:gd name="T9" fmla="*/ 0 w 864"/>
                  <a:gd name="T10" fmla="*/ 0 h 107"/>
                  <a:gd name="T11" fmla="*/ 864 w 864"/>
                  <a:gd name="T12" fmla="*/ 107 h 10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4" h="107">
                    <a:moveTo>
                      <a:pt x="864" y="83"/>
                    </a:moveTo>
                    <a:cubicBezTo>
                      <a:pt x="815" y="70"/>
                      <a:pt x="715" y="0"/>
                      <a:pt x="571" y="4"/>
                    </a:cubicBezTo>
                    <a:cubicBezTo>
                      <a:pt x="427" y="8"/>
                      <a:pt x="119" y="86"/>
                      <a:pt x="0" y="10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1" name="Text Box 71"/>
              <p:cNvSpPr txBox="1">
                <a:spLocks noChangeArrowheads="1"/>
              </p:cNvSpPr>
              <p:nvPr/>
            </p:nvSpPr>
            <p:spPr bwMode="auto">
              <a:xfrm>
                <a:off x="1706" y="3692"/>
                <a:ext cx="26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1400" b="1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</a:t>
                </a:r>
                <a:r>
                  <a:rPr lang="en-US" altLang="ko-KR" sz="1400" b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</a:t>
                </a:r>
              </a:p>
            </p:txBody>
          </p:sp>
        </p:grpSp>
        <p:grpSp>
          <p:nvGrpSpPr>
            <p:cNvPr id="81" name="Group 81"/>
            <p:cNvGrpSpPr>
              <a:grpSpLocks/>
            </p:cNvGrpSpPr>
            <p:nvPr/>
          </p:nvGrpSpPr>
          <p:grpSpPr bwMode="auto">
            <a:xfrm>
              <a:off x="6403903" y="6528893"/>
              <a:ext cx="609600" cy="452437"/>
              <a:chOff x="1784" y="3023"/>
              <a:chExt cx="384" cy="285"/>
            </a:xfrm>
          </p:grpSpPr>
          <p:sp>
            <p:nvSpPr>
              <p:cNvPr id="82" name="Text Box 82"/>
              <p:cNvSpPr txBox="1">
                <a:spLocks noChangeArrowheads="1"/>
              </p:cNvSpPr>
              <p:nvPr/>
            </p:nvSpPr>
            <p:spPr bwMode="auto">
              <a:xfrm>
                <a:off x="1784" y="3114"/>
                <a:ext cx="384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14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front</a:t>
                </a:r>
              </a:p>
            </p:txBody>
          </p:sp>
          <p:sp>
            <p:nvSpPr>
              <p:cNvPr id="83" name="Line 83"/>
              <p:cNvSpPr>
                <a:spLocks noChangeShapeType="1"/>
              </p:cNvSpPr>
              <p:nvPr/>
            </p:nvSpPr>
            <p:spPr bwMode="auto">
              <a:xfrm flipV="1">
                <a:off x="1955" y="3023"/>
                <a:ext cx="0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84" name="Rectangle 84"/>
            <p:cNvSpPr>
              <a:spLocks noChangeArrowheads="1"/>
            </p:cNvSpPr>
            <p:nvPr/>
          </p:nvSpPr>
          <p:spPr bwMode="auto">
            <a:xfrm>
              <a:off x="6659490" y="6100268"/>
              <a:ext cx="3476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928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400" b="1" dirty="0">
                <a:solidFill>
                  <a:srgbClr val="0070C0"/>
                </a:solidFill>
              </a:rPr>
              <a:t>선형 큐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ko-KR" dirty="0"/>
              <a:t>1</a:t>
            </a:r>
            <a:r>
              <a:rPr lang="ko-KR" altLang="en-US" dirty="0"/>
              <a:t>차원 배열을 이용한 큐</a:t>
            </a:r>
          </a:p>
          <a:p>
            <a:pPr lvl="2">
              <a:lnSpc>
                <a:spcPct val="110000"/>
              </a:lnSpc>
              <a:defRPr/>
            </a:pPr>
            <a:r>
              <a:rPr lang="ko-KR" altLang="en-US" dirty="0"/>
              <a:t>큐의 크기 </a:t>
            </a:r>
            <a:r>
              <a:rPr lang="en-US" altLang="ko-KR" dirty="0"/>
              <a:t>= </a:t>
            </a:r>
            <a:r>
              <a:rPr lang="ko-KR" altLang="en-US" dirty="0"/>
              <a:t>배열의 크기</a:t>
            </a:r>
          </a:p>
          <a:p>
            <a:pPr lvl="2">
              <a:lnSpc>
                <a:spcPct val="70000"/>
              </a:lnSpc>
              <a:defRPr/>
            </a:pPr>
            <a:r>
              <a:rPr lang="ko-KR" altLang="en-US" dirty="0"/>
              <a:t>변수 </a:t>
            </a:r>
            <a:r>
              <a:rPr lang="en-US" altLang="ko-KR" dirty="0"/>
              <a:t>front : </a:t>
            </a:r>
            <a:r>
              <a:rPr lang="ko-KR" altLang="en-US" dirty="0"/>
              <a:t>저장된 첫 번째 원소의 인덱스 저장</a:t>
            </a:r>
          </a:p>
          <a:p>
            <a:pPr lvl="2">
              <a:lnSpc>
                <a:spcPct val="70000"/>
              </a:lnSpc>
              <a:defRPr/>
            </a:pPr>
            <a:r>
              <a:rPr lang="ko-KR" altLang="en-US" dirty="0"/>
              <a:t>변수 </a:t>
            </a:r>
            <a:r>
              <a:rPr lang="en-US" altLang="ko-KR" dirty="0"/>
              <a:t>rear : </a:t>
            </a:r>
            <a:r>
              <a:rPr lang="ko-KR" altLang="en-US" dirty="0"/>
              <a:t>저장된 마지막 원소의 인덱스 저장</a:t>
            </a:r>
            <a:endParaRPr lang="en-US" altLang="ko-KR" dirty="0"/>
          </a:p>
          <a:p>
            <a:pPr lvl="2">
              <a:lnSpc>
                <a:spcPct val="70000"/>
              </a:lnSpc>
              <a:defRPr/>
            </a:pPr>
            <a:endParaRPr lang="ko-KR" altLang="en-US" dirty="0"/>
          </a:p>
          <a:p>
            <a:pPr lvl="1">
              <a:lnSpc>
                <a:spcPct val="140000"/>
              </a:lnSpc>
              <a:defRPr/>
            </a:pPr>
            <a:r>
              <a:rPr lang="ko-KR" altLang="en-US" dirty="0"/>
              <a:t>상태 표현 </a:t>
            </a:r>
          </a:p>
          <a:p>
            <a:pPr lvl="2">
              <a:defRPr/>
            </a:pPr>
            <a:r>
              <a:rPr lang="ko-KR" altLang="en-US" dirty="0"/>
              <a:t>초기 상태 </a:t>
            </a:r>
            <a:r>
              <a:rPr lang="en-US" altLang="ko-KR" dirty="0"/>
              <a:t>: front = rear = </a:t>
            </a:r>
            <a:r>
              <a:rPr lang="en-US" altLang="ko-KR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-1</a:t>
            </a:r>
          </a:p>
          <a:p>
            <a:pPr lvl="2">
              <a:lnSpc>
                <a:spcPct val="80000"/>
              </a:lnSpc>
              <a:defRPr/>
            </a:pPr>
            <a:r>
              <a:rPr lang="ko-KR" altLang="en-US" dirty="0"/>
              <a:t>공백 상태 </a:t>
            </a:r>
            <a:r>
              <a:rPr lang="en-US" altLang="ko-KR" dirty="0"/>
              <a:t>: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front = rear</a:t>
            </a:r>
          </a:p>
          <a:p>
            <a:pPr lvl="2">
              <a:lnSpc>
                <a:spcPct val="80000"/>
              </a:lnSpc>
              <a:defRPr/>
            </a:pPr>
            <a:r>
              <a:rPr lang="ko-KR" altLang="en-US" dirty="0"/>
              <a:t>포화 상태 </a:t>
            </a:r>
            <a:r>
              <a:rPr lang="en-US" altLang="ko-KR" dirty="0"/>
              <a:t>: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rear = </a:t>
            </a:r>
            <a:r>
              <a:rPr lang="en-US" altLang="ko-KR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n-1  </a:t>
            </a:r>
            <a:r>
              <a:rPr lang="en-US" altLang="ko-KR" dirty="0"/>
              <a:t>(n : </a:t>
            </a:r>
            <a:r>
              <a:rPr lang="ko-KR" altLang="en-US" dirty="0"/>
              <a:t>배열의 크기</a:t>
            </a:r>
            <a:r>
              <a:rPr lang="en-US" altLang="ko-KR" dirty="0"/>
              <a:t>, n-1 : </a:t>
            </a:r>
            <a:r>
              <a:rPr lang="ko-KR" altLang="en-US" dirty="0"/>
              <a:t>배열의 마지막 인덱스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664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 dirty="0" smtClean="0"/>
              <a:t>초기 공백 큐 생성 알고리즘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크기가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배열 생성</a:t>
            </a:r>
            <a:endParaRPr lang="en-US" altLang="ko-KR" dirty="0" smtClean="0"/>
          </a:p>
          <a:p>
            <a:pPr lvl="2">
              <a:defRPr/>
            </a:pPr>
            <a:r>
              <a:rPr lang="en-US" altLang="ko-KR" dirty="0" smtClean="0"/>
              <a:t>Front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rear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-1</a:t>
            </a:r>
            <a:r>
              <a:rPr lang="ko-KR" altLang="en-US" dirty="0" smtClean="0"/>
              <a:t>로 초기화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09775" y="2609850"/>
            <a:ext cx="75819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createQueue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: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new_queue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[]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front = -1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rear = -1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new_queue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위와 같이 하면 될까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? (Python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에서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?) – 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함수를 알아야 함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3741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2" id="{7E43B2CB-372D-4A07-A149-670F92D376A1}" vid="{2B94142C-BAF8-4461-9839-53236220619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테마2</Template>
  <TotalTime>3307</TotalTime>
  <Words>1441</Words>
  <Application>Microsoft Office PowerPoint</Application>
  <PresentationFormat>와이드스크린</PresentationFormat>
  <Paragraphs>659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9" baseType="lpstr">
      <vt:lpstr>굴림</vt:lpstr>
      <vt:lpstr>맑은 고딕</vt:lpstr>
      <vt:lpstr>Arial</vt:lpstr>
      <vt:lpstr>Consolas</vt:lpstr>
      <vt:lpstr>Times New Roman</vt:lpstr>
      <vt:lpstr>Wingdings</vt:lpstr>
      <vt:lpstr>테마2</vt:lpstr>
      <vt:lpstr>PowerPoint 프레젠테이션</vt:lpstr>
      <vt:lpstr>Queue</vt:lpstr>
      <vt:lpstr>Queue</vt:lpstr>
      <vt:lpstr>Queue</vt:lpstr>
      <vt:lpstr>Queue</vt:lpstr>
      <vt:lpstr>Queue-insert</vt:lpstr>
      <vt:lpstr>Queue-delete</vt:lpstr>
      <vt:lpstr>Queue</vt:lpstr>
      <vt:lpstr>Queue</vt:lpstr>
      <vt:lpstr>Queue</vt:lpstr>
      <vt:lpstr>Queue</vt:lpstr>
      <vt:lpstr>Queue</vt:lpstr>
      <vt:lpstr>Queue</vt:lpstr>
      <vt:lpstr>Queue</vt:lpstr>
      <vt:lpstr>Queue</vt:lpstr>
      <vt:lpstr>Queue</vt:lpstr>
      <vt:lpstr>Queue</vt:lpstr>
      <vt:lpstr>Queue</vt:lpstr>
      <vt:lpstr>Queue</vt:lpstr>
      <vt:lpstr>Queue</vt:lpstr>
      <vt:lpstr>Queue</vt:lpstr>
      <vt:lpstr>Queue</vt:lpstr>
      <vt:lpstr>Queue</vt:lpstr>
      <vt:lpstr>Queue</vt:lpstr>
      <vt:lpstr>Queue</vt:lpstr>
      <vt:lpstr>연결 큐 삽입</vt:lpstr>
      <vt:lpstr>연결 큐 삽입</vt:lpstr>
      <vt:lpstr>연결 큐 삭제</vt:lpstr>
      <vt:lpstr>연결 큐 삭제</vt:lpstr>
      <vt:lpstr>연결 큐</vt:lpstr>
      <vt:lpstr>연결 큐</vt:lpstr>
      <vt:lpstr>연결 큐</vt:lpstr>
      <vt:lpstr>연결 큐</vt:lpstr>
      <vt:lpstr>연결 큐</vt:lpstr>
      <vt:lpstr>Queue</vt:lpstr>
      <vt:lpstr>Queue</vt:lpstr>
      <vt:lpstr>연결 큐</vt:lpstr>
      <vt:lpstr>연결 큐</vt:lpstr>
      <vt:lpstr>연결 큐</vt:lpstr>
      <vt:lpstr>연결 큐</vt:lpstr>
      <vt:lpstr>큐 응용</vt:lpstr>
      <vt:lpstr>큐 응용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김진평</dc:creator>
  <cp:lastModifiedBy>leh</cp:lastModifiedBy>
  <cp:revision>91</cp:revision>
  <dcterms:created xsi:type="dcterms:W3CDTF">2015-05-04T07:05:59Z</dcterms:created>
  <dcterms:modified xsi:type="dcterms:W3CDTF">2016-04-14T02:33:33Z</dcterms:modified>
</cp:coreProperties>
</file>