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49" r:id="rId3"/>
    <p:sldId id="350" r:id="rId4"/>
    <p:sldId id="312" r:id="rId5"/>
    <p:sldId id="313" r:id="rId6"/>
    <p:sldId id="314" r:id="rId7"/>
    <p:sldId id="315" r:id="rId8"/>
    <p:sldId id="351" r:id="rId9"/>
    <p:sldId id="316" r:id="rId10"/>
    <p:sldId id="317" r:id="rId11"/>
    <p:sldId id="352" r:id="rId12"/>
    <p:sldId id="318" r:id="rId13"/>
    <p:sldId id="319" r:id="rId14"/>
    <p:sldId id="320" r:id="rId15"/>
    <p:sldId id="353" r:id="rId16"/>
    <p:sldId id="321" r:id="rId17"/>
    <p:sldId id="322" r:id="rId18"/>
    <p:sldId id="323" r:id="rId19"/>
    <p:sldId id="354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5" r:id="rId37"/>
    <p:sldId id="348" r:id="rId38"/>
    <p:sldId id="34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19" autoAdjust="0"/>
    <p:restoredTop sz="93406" autoAdjust="0"/>
  </p:normalViewPr>
  <p:slideViewPr>
    <p:cSldViewPr snapToGrid="0">
      <p:cViewPr varScale="1">
        <p:scale>
          <a:sx n="73" d="100"/>
          <a:sy n="73" d="100"/>
        </p:scale>
        <p:origin x="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8DC5-A5DE-44B2-9386-6809449F31CE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C7D59-4E05-46F3-9F4F-A269C9BC7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6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C7D59-4E05-46F3-9F4F-A269C9BC7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9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C7D59-4E05-46F3-9F4F-A269C9BC77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BD75-1D77-4D9D-B779-C9988F7CBB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6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3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2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2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6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3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4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2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3764-91EA-4CA2-A392-746539BDE7D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A94E-47FF-4F1A-8745-8EBF3CDBB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ko-KR" altLang="en-US" dirty="0"/>
              <a:t>데이터구조와 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탐색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200" dirty="0" smtClean="0"/>
              <a:t>남춘성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4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dirty="0" smtClean="0"/>
              <a:t>정렬되어있</a:t>
            </a:r>
            <a:r>
              <a:rPr lang="ko-KR" altLang="en-US" dirty="0"/>
              <a:t>는</a:t>
            </a:r>
            <a:r>
              <a:rPr lang="ko-KR" altLang="en-US" dirty="0" smtClean="0"/>
              <a:t> 자료에 대한 순차검색 알고리즘</a:t>
            </a:r>
            <a:endParaRPr lang="en-US" altLang="ko-KR" dirty="0" smtClean="0"/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2">
              <a:spcAft>
                <a:spcPts val="100"/>
              </a:spcAft>
              <a:defRPr/>
            </a:pPr>
            <a:r>
              <a:rPr lang="ko-KR" altLang="en-US" sz="2000" dirty="0"/>
              <a:t>비교횟수 </a:t>
            </a:r>
            <a:r>
              <a:rPr lang="en-US" altLang="ko-KR" sz="2000" dirty="0"/>
              <a:t>- </a:t>
            </a:r>
            <a:r>
              <a:rPr lang="ko-KR" altLang="en-US" sz="2000" dirty="0"/>
              <a:t>찾고자 하는 원소의 위치에 따라 결정</a:t>
            </a:r>
          </a:p>
          <a:p>
            <a:pPr lvl="3">
              <a:defRPr/>
            </a:pPr>
            <a:r>
              <a:rPr lang="ko-KR" altLang="en-US" sz="1800" b="1" dirty="0"/>
              <a:t>검색 실패의 경우에 평균 비교 횟수가 반으로 줄어든다</a:t>
            </a:r>
            <a:r>
              <a:rPr lang="en-US" altLang="ko-KR" sz="1800" b="1" dirty="0"/>
              <a:t>.</a:t>
            </a:r>
          </a:p>
          <a:p>
            <a:pPr lvl="3">
              <a:defRPr/>
            </a:pPr>
            <a:r>
              <a:rPr lang="ko-KR" altLang="en-US" sz="1800" b="1" dirty="0"/>
              <a:t>정렬되어있는 원소에서의 순차 검색의 평균 비교 횟수</a:t>
            </a:r>
          </a:p>
          <a:p>
            <a:pPr lvl="3">
              <a:buNone/>
              <a:defRPr/>
            </a:pPr>
            <a:r>
              <a:rPr lang="ko-KR" altLang="en-US" sz="1800" dirty="0"/>
              <a:t>      </a:t>
            </a:r>
            <a:r>
              <a:rPr lang="en-US" altLang="ko-KR" sz="1800" b="1" dirty="0"/>
              <a:t>= 1/n(1+2+3+ </a:t>
            </a:r>
            <a:r>
              <a:rPr lang="en-US" altLang="ko-KR" sz="1800" b="1" dirty="0">
                <a:latin typeface="Times New Roman"/>
              </a:rPr>
              <a:t>…</a:t>
            </a:r>
            <a:r>
              <a:rPr lang="en-US" altLang="ko-KR" sz="1800" b="1" dirty="0"/>
              <a:t> + n) x 1/2 = (n+1)/4</a:t>
            </a:r>
            <a:r>
              <a:rPr lang="en-US" altLang="ko-KR" sz="1800" b="1" dirty="0">
                <a:latin typeface="Times New Roman"/>
              </a:rPr>
              <a:t>  </a:t>
            </a:r>
            <a:r>
              <a:rPr lang="en-US" altLang="ko-KR" sz="1800" dirty="0"/>
              <a:t> </a:t>
            </a:r>
          </a:p>
          <a:p>
            <a:pPr lvl="2">
              <a:defRPr/>
            </a:pPr>
            <a:r>
              <a:rPr lang="ko-KR" altLang="en-US" sz="2000" dirty="0"/>
              <a:t>평균 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ko-KR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ko-KR" sz="2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8091" y="1621609"/>
            <a:ext cx="565581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n,key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i←0;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while(a[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2000" dirty="0" smtClean="0"/>
              <a:t>&lt;key)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i←i+1;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if(a[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]==key) then return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return -1;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67250"/>
            <a:ext cx="10972800" cy="51845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정렬되어있는 자료에 대한 순차검색 프로그램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대상 자료 </a:t>
            </a:r>
            <a:r>
              <a:rPr lang="en-US" altLang="ko-KR" dirty="0">
                <a:latin typeface="맑은 고딕" charset="0"/>
                <a:ea typeface="맑은 고딕" charset="0"/>
              </a:rPr>
              <a:t>: {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8, 30, 1, 9, 11, 19, 2</a:t>
            </a:r>
            <a:r>
              <a:rPr lang="en-US" altLang="ko-KR" dirty="0">
                <a:latin typeface="맑은 고딕" charset="0"/>
                <a:ea typeface="맑은 고딕" charset="0"/>
              </a:rPr>
              <a:t>}  - 7</a:t>
            </a:r>
            <a:r>
              <a:rPr lang="ko-KR" altLang="en-US" dirty="0">
                <a:latin typeface="맑은 고딕" charset="0"/>
                <a:ea typeface="맑은 고딕" charset="0"/>
              </a:rPr>
              <a:t>개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</a:t>
            </a:r>
            <a:r>
              <a:rPr lang="en-US" altLang="ko-KR" dirty="0">
                <a:latin typeface="맑은 고딕" charset="0"/>
                <a:ea typeface="맑은 고딕" charset="0"/>
              </a:rPr>
              <a:t>1 : </a:t>
            </a:r>
            <a:r>
              <a:rPr lang="ko-KR" altLang="en-US" dirty="0">
                <a:latin typeface="맑은 고딕" charset="0"/>
                <a:ea typeface="맑은 고딕" charset="0"/>
              </a:rPr>
              <a:t>탐색키 </a:t>
            </a:r>
            <a:r>
              <a:rPr lang="en-US" altLang="ko-KR" dirty="0">
                <a:latin typeface="맑은 고딕" charset="0"/>
                <a:ea typeface="맑은 고딕" charset="0"/>
              </a:rPr>
              <a:t>9 </a:t>
            </a:r>
            <a:r>
              <a:rPr lang="ko-KR" altLang="en-US" dirty="0">
                <a:latin typeface="맑은 고딕" charset="0"/>
                <a:ea typeface="맑은 고딕" charset="0"/>
              </a:rPr>
              <a:t>검색  ☞ 검색 성공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</a:t>
            </a:r>
            <a:r>
              <a:rPr lang="en-US" altLang="ko-KR" dirty="0">
                <a:latin typeface="맑은 고딕" charset="0"/>
                <a:ea typeface="맑은 고딕" charset="0"/>
              </a:rPr>
              <a:t>2 : </a:t>
            </a:r>
            <a:r>
              <a:rPr lang="ko-KR" altLang="en-US" dirty="0">
                <a:latin typeface="맑은 고딕" charset="0"/>
                <a:ea typeface="맑은 고딕" charset="0"/>
              </a:rPr>
              <a:t>탐색키 </a:t>
            </a:r>
            <a:r>
              <a:rPr lang="en-US" altLang="ko-KR" dirty="0">
                <a:latin typeface="맑은 고딕" charset="0"/>
                <a:ea typeface="맑은 고딕" charset="0"/>
              </a:rPr>
              <a:t>6 </a:t>
            </a:r>
            <a:r>
              <a:rPr lang="ko-KR" altLang="en-US" dirty="0">
                <a:latin typeface="맑은 고딕" charset="0"/>
                <a:ea typeface="맑은 고딕" charset="0"/>
              </a:rPr>
              <a:t>검색  ☞ 검색 실패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dirty="0">
                <a:latin typeface="맑은 고딕" charset="0"/>
                <a:ea typeface="맑은 고딕" charset="0"/>
              </a:rPr>
              <a:t>&gt; </a:t>
            </a:r>
          </a:p>
        </p:txBody>
      </p:sp>
      <p:pic>
        <p:nvPicPr>
          <p:cNvPr id="5" name="그림 5" descr="ch11-예제11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07" y="3432175"/>
            <a:ext cx="67564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4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색인 순차 검색</a:t>
            </a:r>
            <a:r>
              <a:rPr lang="en-US" altLang="ko-KR" b="1" dirty="0">
                <a:solidFill>
                  <a:srgbClr val="0070C0"/>
                </a:solidFill>
              </a:rPr>
              <a:t>(index sequential search)</a:t>
            </a:r>
          </a:p>
          <a:p>
            <a:pPr lvl="1"/>
            <a:r>
              <a:rPr lang="ko-KR" altLang="en-US" dirty="0"/>
              <a:t>정렬되어있는 자료에 대한 인덱스 테이블</a:t>
            </a:r>
            <a:r>
              <a:rPr lang="en-US" altLang="ko-KR" dirty="0"/>
              <a:t>(index table)</a:t>
            </a:r>
            <a:r>
              <a:rPr lang="ko-KR" altLang="en-US" dirty="0"/>
              <a:t>을 추가로 사용하여 탐색 효율을 </a:t>
            </a:r>
            <a:r>
              <a:rPr lang="ko-KR" altLang="en-US" dirty="0" smtClean="0"/>
              <a:t>향상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인덱스 </a:t>
            </a:r>
            <a:r>
              <a:rPr lang="ko-KR" altLang="en-US" dirty="0"/>
              <a:t>테이블</a:t>
            </a:r>
          </a:p>
          <a:p>
            <a:pPr lvl="2"/>
            <a:r>
              <a:rPr lang="ko-KR" altLang="en-US" dirty="0"/>
              <a:t>배열에 정렬되어있는 자료 중에서 일정한 간격으로 떨어져있는 원소들을 저장한 테이블 </a:t>
            </a:r>
          </a:p>
          <a:p>
            <a:pPr lvl="3"/>
            <a:r>
              <a:rPr lang="ko-KR" altLang="en-US" dirty="0"/>
              <a:t>자료가 저장되어있는 배열의 크기가 </a:t>
            </a:r>
            <a:r>
              <a:rPr lang="en-US" altLang="ko-KR" dirty="0"/>
              <a:t>n</a:t>
            </a:r>
            <a:r>
              <a:rPr lang="ko-KR" altLang="en-US" dirty="0"/>
              <a:t>이고 인덱스 테이블의 크기가 </a:t>
            </a:r>
            <a:r>
              <a:rPr lang="en-US" altLang="ko-KR" dirty="0"/>
              <a:t>m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배열에서 </a:t>
            </a:r>
            <a:r>
              <a:rPr lang="en-US" altLang="ko-KR" dirty="0"/>
              <a:t>n/m</a:t>
            </a:r>
            <a:r>
              <a:rPr lang="ko-KR" altLang="en-US" dirty="0"/>
              <a:t>간격으로 떨어져있는 원소와 그의 인덱스를 인덱스 테이블에 저장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검색 </a:t>
            </a:r>
            <a:r>
              <a:rPr lang="ko-KR" altLang="en-US" dirty="0"/>
              <a:t>방법</a:t>
            </a:r>
          </a:p>
          <a:p>
            <a:pPr lvl="2"/>
            <a:r>
              <a:rPr lang="en-US" altLang="ko-KR" dirty="0" err="1"/>
              <a:t>indexTable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].key ≤ key &lt; </a:t>
            </a:r>
            <a:r>
              <a:rPr lang="en-US" altLang="ko-KR" dirty="0" err="1"/>
              <a:t>indexTable</a:t>
            </a:r>
            <a:r>
              <a:rPr lang="en-US" altLang="ko-KR" dirty="0"/>
              <a:t>[i+1].key</a:t>
            </a:r>
            <a:r>
              <a:rPr lang="ko-KR" altLang="en-US" dirty="0"/>
              <a:t>를 만족하는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찾아서 </a:t>
            </a:r>
            <a:r>
              <a:rPr lang="ko-KR" altLang="en-US" dirty="0" smtClean="0"/>
              <a:t>배열의 </a:t>
            </a:r>
            <a:r>
              <a:rPr lang="ko-KR" altLang="en-US" dirty="0"/>
              <a:t>어느 범위에 있는지를 먼저 알아낸 후에 해당 범위에 대해서만 순차 검색 수행</a:t>
            </a:r>
          </a:p>
        </p:txBody>
      </p:sp>
    </p:spTree>
    <p:extLst>
      <p:ext uri="{BB962C8B-B14F-4D97-AF65-F5344CB8AC3E}">
        <p14:creationId xmlns:p14="http://schemas.microsoft.com/office/powerpoint/2010/main" val="36245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색인 순차 검색 예</a:t>
            </a:r>
          </a:p>
          <a:p>
            <a:pPr lvl="1"/>
            <a:r>
              <a:rPr lang="ko-KR" altLang="en-US" dirty="0"/>
              <a:t>검색 대상 자료 </a:t>
            </a:r>
            <a:r>
              <a:rPr lang="en-US" altLang="ko-KR" dirty="0"/>
              <a:t>: {1, 2, 8, 9, 11, 19, 29} 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3</a:t>
            </a:r>
            <a:r>
              <a:rPr lang="ko-KR" altLang="en-US" dirty="0"/>
              <a:t>인 인덱스 테이블 작성</a:t>
            </a:r>
          </a:p>
          <a:p>
            <a:pPr lvl="1"/>
            <a:r>
              <a:rPr lang="ko-KR" altLang="en-US" dirty="0"/>
              <a:t>인덱스 테이블에서 먼저 </a:t>
            </a:r>
            <a:r>
              <a:rPr lang="ko-KR" altLang="en-US" dirty="0" smtClean="0"/>
              <a:t>탐색 키를 </a:t>
            </a:r>
            <a:r>
              <a:rPr lang="ko-KR" altLang="en-US" dirty="0"/>
              <a:t>검색하여 검색 범위를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범위에 대해서만 순차 검색 실행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0160"/>
              </p:ext>
            </p:extLst>
          </p:nvPr>
        </p:nvGraphicFramePr>
        <p:xfrm>
          <a:off x="3701395" y="3780137"/>
          <a:ext cx="15459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index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[0]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[1]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[2]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56621"/>
              </p:ext>
            </p:extLst>
          </p:nvPr>
        </p:nvGraphicFramePr>
        <p:xfrm>
          <a:off x="6878227" y="3393638"/>
          <a:ext cx="98039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[0]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[1]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[2]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[3]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[4]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[5]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[6]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5256818" y="3644933"/>
            <a:ext cx="1621409" cy="688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5" idx="1"/>
          </p:cNvCxnSpPr>
          <p:nvPr/>
        </p:nvCxnSpPr>
        <p:spPr>
          <a:xfrm flipV="1">
            <a:off x="5256818" y="4691578"/>
            <a:ext cx="1621409" cy="185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256818" y="5058953"/>
            <a:ext cx="1621409" cy="7352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 14"/>
          <p:cNvSpPr/>
          <p:nvPr/>
        </p:nvSpPr>
        <p:spPr>
          <a:xfrm>
            <a:off x="7924604" y="3409263"/>
            <a:ext cx="141402" cy="1102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66006" y="380684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검색범위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3984199" y="4078566"/>
            <a:ext cx="1310326" cy="867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색인 순차 검색의 성능</a:t>
            </a:r>
          </a:p>
          <a:p>
            <a:pPr lvl="1"/>
            <a:r>
              <a:rPr lang="ko-KR" altLang="en-US" dirty="0"/>
              <a:t>인덱스 테이블의 크기에 따라 결정</a:t>
            </a:r>
          </a:p>
          <a:p>
            <a:pPr lvl="2"/>
            <a:r>
              <a:rPr lang="ko-KR" altLang="en-US" dirty="0"/>
              <a:t>인덱스 테이블의 크기가 </a:t>
            </a:r>
            <a:r>
              <a:rPr lang="ko-KR" altLang="en-US" dirty="0" smtClean="0"/>
              <a:t>감소하면 </a:t>
            </a:r>
            <a:r>
              <a:rPr lang="ko-KR" altLang="en-US" dirty="0"/>
              <a:t>배열의 인덱스를 저장하는 간격이 </a:t>
            </a:r>
            <a:r>
              <a:rPr lang="ko-KR" altLang="en-US" dirty="0" smtClean="0"/>
              <a:t>증가하므로 </a:t>
            </a:r>
            <a:r>
              <a:rPr lang="ko-KR" altLang="en-US" dirty="0"/>
              <a:t>배열에서 </a:t>
            </a:r>
            <a:r>
              <a:rPr lang="ko-KR" altLang="en-US" dirty="0" smtClean="0"/>
              <a:t>검색해야 하는 </a:t>
            </a:r>
            <a:r>
              <a:rPr lang="ko-KR" altLang="en-US" dirty="0"/>
              <a:t>범위도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2"/>
            <a:r>
              <a:rPr lang="ko-KR" altLang="en-US" dirty="0"/>
              <a:t>인덱스 테이블의 </a:t>
            </a:r>
            <a:r>
              <a:rPr lang="ko-KR" altLang="en-US" dirty="0" smtClean="0"/>
              <a:t>크기가 증가하면 </a:t>
            </a:r>
            <a:r>
              <a:rPr lang="ko-KR" altLang="en-US" dirty="0"/>
              <a:t>배열의 인덱스를 저장하는 간격이 </a:t>
            </a:r>
            <a:r>
              <a:rPr lang="ko-KR" altLang="en-US" dirty="0" smtClean="0"/>
              <a:t>감소하므로 </a:t>
            </a:r>
            <a:r>
              <a:rPr lang="ko-KR" altLang="en-US" dirty="0"/>
              <a:t>배열에서 </a:t>
            </a:r>
            <a:r>
              <a:rPr lang="ko-KR" altLang="en-US" dirty="0" smtClean="0"/>
              <a:t>검색해야 하는 </a:t>
            </a:r>
            <a:r>
              <a:rPr lang="ko-KR" altLang="en-US" dirty="0"/>
              <a:t>범위는 </a:t>
            </a:r>
            <a:r>
              <a:rPr lang="ko-KR" altLang="en-US" dirty="0" smtClean="0"/>
              <a:t>감소하겠지만 </a:t>
            </a:r>
            <a:r>
              <a:rPr lang="ko-KR" altLang="en-US" dirty="0"/>
              <a:t>인덱스 테이블을 검색하는 시간이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색인 </a:t>
            </a:r>
            <a:r>
              <a:rPr lang="ko-KR" altLang="en-US" dirty="0"/>
              <a:t>순차 검색의 시간 복잡도 </a:t>
            </a:r>
            <a:r>
              <a:rPr lang="en-US" altLang="ko-KR" dirty="0"/>
              <a:t>:  O(m + n/m)</a:t>
            </a:r>
          </a:p>
          <a:p>
            <a:pPr lvl="2"/>
            <a:r>
              <a:rPr lang="ko-KR" altLang="en-US" dirty="0"/>
              <a:t>배열의 크기 </a:t>
            </a:r>
            <a:r>
              <a:rPr lang="en-US" altLang="ko-KR" dirty="0"/>
              <a:t>: n, </a:t>
            </a:r>
            <a:r>
              <a:rPr lang="ko-KR" altLang="en-US" dirty="0"/>
              <a:t>인덱스 테이블의 크기 </a:t>
            </a:r>
            <a:r>
              <a:rPr lang="en-US" altLang="ko-KR" dirty="0"/>
              <a:t>: m</a:t>
            </a:r>
          </a:p>
        </p:txBody>
      </p:sp>
    </p:spTree>
    <p:extLst>
      <p:ext uri="{BB962C8B-B14F-4D97-AF65-F5344CB8AC3E}">
        <p14:creationId xmlns:p14="http://schemas.microsoft.com/office/powerpoint/2010/main" val="38600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67250"/>
            <a:ext cx="10972800" cy="51845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색인 순차검색 프로그램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대상 자료 </a:t>
            </a:r>
            <a:r>
              <a:rPr lang="en-US" altLang="ko-KR" dirty="0">
                <a:latin typeface="맑은 고딕" charset="0"/>
                <a:ea typeface="맑은 고딕" charset="0"/>
              </a:rPr>
              <a:t>: {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8, 30, 1, 9, 11, 19, 2</a:t>
            </a:r>
            <a:r>
              <a:rPr lang="en-US" altLang="ko-KR" dirty="0">
                <a:latin typeface="맑은 고딕" charset="0"/>
                <a:ea typeface="맑은 고딕" charset="0"/>
              </a:rPr>
              <a:t>}  - 7</a:t>
            </a:r>
            <a:r>
              <a:rPr lang="ko-KR" altLang="en-US" dirty="0">
                <a:latin typeface="맑은 고딕" charset="0"/>
                <a:ea typeface="맑은 고딕" charset="0"/>
              </a:rPr>
              <a:t>개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</a:t>
            </a:r>
            <a:r>
              <a:rPr lang="en-US" altLang="ko-KR" dirty="0">
                <a:latin typeface="맑은 고딕" charset="0"/>
                <a:ea typeface="맑은 고딕" charset="0"/>
              </a:rPr>
              <a:t>1 : </a:t>
            </a:r>
            <a:r>
              <a:rPr lang="ko-KR" altLang="en-US" dirty="0">
                <a:latin typeface="맑은 고딕" charset="0"/>
                <a:ea typeface="맑은 고딕" charset="0"/>
              </a:rPr>
              <a:t>탐색키 </a:t>
            </a:r>
            <a:r>
              <a:rPr lang="en-US" altLang="ko-KR" dirty="0">
                <a:latin typeface="맑은 고딕" charset="0"/>
                <a:ea typeface="맑은 고딕" charset="0"/>
              </a:rPr>
              <a:t>9 </a:t>
            </a:r>
            <a:r>
              <a:rPr lang="ko-KR" altLang="en-US" dirty="0">
                <a:latin typeface="맑은 고딕" charset="0"/>
                <a:ea typeface="맑은 고딕" charset="0"/>
              </a:rPr>
              <a:t>검색  ☞ 검색 성공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</a:t>
            </a:r>
            <a:r>
              <a:rPr lang="en-US" altLang="ko-KR" dirty="0">
                <a:latin typeface="맑은 고딕" charset="0"/>
                <a:ea typeface="맑은 고딕" charset="0"/>
              </a:rPr>
              <a:t>2 : </a:t>
            </a:r>
            <a:r>
              <a:rPr lang="ko-KR" altLang="en-US" dirty="0">
                <a:latin typeface="맑은 고딕" charset="0"/>
                <a:ea typeface="맑은 고딕" charset="0"/>
              </a:rPr>
              <a:t>탐색키 </a:t>
            </a:r>
            <a:r>
              <a:rPr lang="en-US" altLang="ko-KR" dirty="0">
                <a:latin typeface="맑은 고딕" charset="0"/>
                <a:ea typeface="맑은 고딕" charset="0"/>
              </a:rPr>
              <a:t>6 </a:t>
            </a:r>
            <a:r>
              <a:rPr lang="ko-KR" altLang="en-US" dirty="0">
                <a:latin typeface="맑은 고딕" charset="0"/>
                <a:ea typeface="맑은 고딕" charset="0"/>
              </a:rPr>
              <a:t>검색  ☞ 검색 실패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dirty="0">
                <a:latin typeface="맑은 고딕" charset="0"/>
                <a:ea typeface="맑은 고딕" charset="0"/>
              </a:rPr>
              <a:t>&gt; </a:t>
            </a:r>
          </a:p>
        </p:txBody>
      </p:sp>
      <p:pic>
        <p:nvPicPr>
          <p:cNvPr id="6" name="그림 5" descr="ch11-예제11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31" y="3140529"/>
            <a:ext cx="68659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36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이진 검색</a:t>
            </a:r>
            <a:r>
              <a:rPr lang="en-US" altLang="ko-KR" b="1" dirty="0">
                <a:solidFill>
                  <a:srgbClr val="0070C0"/>
                </a:solidFill>
              </a:rPr>
              <a:t>(binary </a:t>
            </a:r>
            <a:r>
              <a:rPr lang="en-US" altLang="ko-KR" b="1" dirty="0" smtClean="0">
                <a:solidFill>
                  <a:srgbClr val="0070C0"/>
                </a:solidFill>
              </a:rPr>
              <a:t>search, </a:t>
            </a:r>
            <a:r>
              <a:rPr lang="ko-KR" altLang="en-US" b="1" dirty="0">
                <a:solidFill>
                  <a:srgbClr val="0070C0"/>
                </a:solidFill>
              </a:rPr>
              <a:t>보간 검색</a:t>
            </a:r>
            <a:r>
              <a:rPr lang="en-US" altLang="ko-KR" b="1" dirty="0">
                <a:solidFill>
                  <a:srgbClr val="0070C0"/>
                </a:solidFill>
              </a:rPr>
              <a:t>(interpolation search))</a:t>
            </a:r>
          </a:p>
          <a:p>
            <a:pPr lvl="1"/>
            <a:r>
              <a:rPr lang="ko-KR" altLang="en-US" dirty="0"/>
              <a:t>자료의 가운데에 있는 항목을 키 값과 비교하여 다음 검색 위치를 </a:t>
            </a:r>
            <a:r>
              <a:rPr lang="ko-KR" altLang="en-US" dirty="0" smtClean="0"/>
              <a:t>결정</a:t>
            </a:r>
            <a:endParaRPr lang="ko-KR" altLang="en-US" dirty="0"/>
          </a:p>
          <a:p>
            <a:pPr lvl="2"/>
            <a:r>
              <a:rPr lang="ko-KR" altLang="en-US" dirty="0"/>
              <a:t>찾는 키 값 </a:t>
            </a:r>
            <a:r>
              <a:rPr lang="en-US" altLang="ko-KR" dirty="0"/>
              <a:t>&gt; </a:t>
            </a:r>
            <a:r>
              <a:rPr lang="ko-KR" altLang="en-US" dirty="0"/>
              <a:t>원소의 키 값 </a:t>
            </a:r>
            <a:r>
              <a:rPr lang="en-US" altLang="ko-KR" dirty="0"/>
              <a:t>: </a:t>
            </a:r>
            <a:r>
              <a:rPr lang="ko-KR" altLang="en-US" dirty="0"/>
              <a:t>오른쪽 부분에 대해서 </a:t>
            </a:r>
            <a:r>
              <a:rPr lang="ko-KR" altLang="en-US" dirty="0" smtClean="0"/>
              <a:t>검색</a:t>
            </a:r>
            <a:endParaRPr lang="ko-KR" altLang="en-US" dirty="0"/>
          </a:p>
          <a:p>
            <a:pPr lvl="2"/>
            <a:r>
              <a:rPr lang="ko-KR" altLang="en-US" dirty="0"/>
              <a:t>찾는 키 값 </a:t>
            </a:r>
            <a:r>
              <a:rPr lang="en-US" altLang="ko-KR" dirty="0"/>
              <a:t>&lt; </a:t>
            </a:r>
            <a:r>
              <a:rPr lang="ko-KR" altLang="en-US" dirty="0"/>
              <a:t>원소의 키 값 </a:t>
            </a:r>
            <a:r>
              <a:rPr lang="en-US" altLang="ko-KR" dirty="0"/>
              <a:t>: </a:t>
            </a:r>
            <a:r>
              <a:rPr lang="ko-KR" altLang="en-US" dirty="0"/>
              <a:t>왼쪽 부분에 대해서 </a:t>
            </a:r>
            <a:r>
              <a:rPr lang="ko-KR" altLang="en-US" dirty="0" smtClean="0"/>
              <a:t>검색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키를 </a:t>
            </a:r>
            <a:r>
              <a:rPr lang="ko-KR" altLang="en-US" dirty="0"/>
              <a:t>찾을 때까지 이진 검색을 순환적으로 반복 수행함으로써 검색 </a:t>
            </a:r>
            <a:r>
              <a:rPr lang="ko-KR" altLang="en-US" dirty="0" smtClean="0"/>
              <a:t>범위를 </a:t>
            </a:r>
            <a:r>
              <a:rPr lang="ko-KR" altLang="en-US" dirty="0"/>
              <a:t>반으로 줄여가면서 더 빠르게 검색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정복 </a:t>
            </a:r>
            <a:r>
              <a:rPr lang="ko-KR" altLang="en-US" dirty="0"/>
              <a:t>기법을 이용한 검색 방법</a:t>
            </a:r>
          </a:p>
          <a:p>
            <a:pPr lvl="2"/>
            <a:r>
              <a:rPr lang="ko-KR" altLang="en-US" dirty="0"/>
              <a:t>검색 범위를 반으로 분할하는 작업과 검색 작업을 반복 수행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정렬되어있는 </a:t>
            </a:r>
            <a:r>
              <a:rPr lang="ko-KR" altLang="en-US" dirty="0"/>
              <a:t>자료에 대해서 수행하는 검색 방법</a:t>
            </a:r>
          </a:p>
        </p:txBody>
      </p:sp>
    </p:spTree>
    <p:extLst>
      <p:ext uri="{BB962C8B-B14F-4D97-AF65-F5344CB8AC3E}">
        <p14:creationId xmlns:p14="http://schemas.microsoft.com/office/powerpoint/2010/main" val="10386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이진 검색</a:t>
            </a:r>
            <a:r>
              <a:rPr lang="en-US" altLang="ko-KR" sz="2800" b="1" dirty="0">
                <a:solidFill>
                  <a:srgbClr val="0070C0"/>
                </a:solidFill>
              </a:rPr>
              <a:t>(binary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search)</a:t>
            </a:r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962315" y="2180820"/>
          <a:ext cx="5292399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962315" y="3783376"/>
          <a:ext cx="5292399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962315" y="5385933"/>
          <a:ext cx="5292399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6997" y="3761294"/>
            <a:ext cx="1737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6&lt;9 → </a:t>
            </a:r>
            <a:r>
              <a:rPr lang="ko-KR" altLang="en-US" sz="1600" dirty="0" smtClean="0"/>
              <a:t>왼쪽검색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96997" y="5382704"/>
            <a:ext cx="194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6&gt;2 → </a:t>
            </a:r>
            <a:r>
              <a:rPr lang="ko-KR" altLang="en-US" sz="1600" dirty="0" smtClean="0"/>
              <a:t>오른쪽검색</a:t>
            </a:r>
            <a:endParaRPr lang="ko-KR" altLang="en-US" sz="1600" dirty="0"/>
          </a:p>
        </p:txBody>
      </p:sp>
      <p:sp>
        <p:nvSpPr>
          <p:cNvPr id="9" name="아래쪽 화살표 8"/>
          <p:cNvSpPr/>
          <p:nvPr/>
        </p:nvSpPr>
        <p:spPr>
          <a:xfrm>
            <a:off x="7466029" y="3629320"/>
            <a:ext cx="282804" cy="131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954598" y="5250730"/>
            <a:ext cx="282804" cy="131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4943" y="3321858"/>
            <a:ext cx="9049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기준값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12" y="4938835"/>
            <a:ext cx="9049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기준값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49072" y="4223209"/>
            <a:ext cx="22624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984" y="4238597"/>
            <a:ext cx="13386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검색 범위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476215" y="5816339"/>
            <a:ext cx="7352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532" y="5820457"/>
            <a:ext cx="10746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검색 범위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96997" y="2879166"/>
            <a:ext cx="208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</a:t>
            </a:r>
            <a:r>
              <a:rPr lang="ko-KR" altLang="en-US" sz="1600" dirty="0" smtClean="0"/>
              <a:t>을 검색하는 경우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96997" y="5810008"/>
            <a:ext cx="208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</a:t>
            </a:r>
            <a:r>
              <a:rPr lang="ko-KR" altLang="en-US" sz="1600" dirty="0" smtClean="0"/>
              <a:t>≠</a:t>
            </a:r>
            <a:r>
              <a:rPr lang="en-US" altLang="ko-KR" sz="1600" dirty="0" smtClean="0"/>
              <a:t>8 → </a:t>
            </a:r>
            <a:r>
              <a:rPr lang="ko-KR" altLang="en-US" sz="1600" dirty="0" smtClean="0"/>
              <a:t>검색 종료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5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이진 검색 알고리즘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2">
              <a:spcAft>
                <a:spcPts val="100"/>
              </a:spcAft>
              <a:defRPr/>
            </a:pPr>
            <a:endParaRPr lang="en-US" altLang="ko-KR" sz="2000" dirty="0" smtClean="0"/>
          </a:p>
          <a:p>
            <a:pPr lvl="1">
              <a:spcAft>
                <a:spcPts val="100"/>
              </a:spcAft>
              <a:defRPr/>
            </a:pPr>
            <a:r>
              <a:rPr lang="ko-KR" altLang="en-US" sz="2400" dirty="0" smtClean="0"/>
              <a:t>삽입이나 </a:t>
            </a:r>
            <a:r>
              <a:rPr lang="ko-KR" altLang="en-US" sz="2400" dirty="0"/>
              <a:t>삭제가 발생했을 경우에 항상 배열의 상태를 정렬 상태로 </a:t>
            </a:r>
            <a:r>
              <a:rPr lang="ko-KR" altLang="en-US" sz="2400" dirty="0" smtClean="0"/>
              <a:t>유지하는 </a:t>
            </a:r>
            <a:r>
              <a:rPr lang="ko-KR" altLang="en-US" sz="2400" dirty="0"/>
              <a:t>추가적인 작업 필요</a:t>
            </a:r>
          </a:p>
          <a:p>
            <a:pPr lvl="1">
              <a:spcAft>
                <a:spcPts val="100"/>
              </a:spcAft>
              <a:defRPr/>
            </a:pPr>
            <a:r>
              <a:rPr lang="ko-KR" altLang="en-US" sz="2400" dirty="0"/>
              <a:t>시간 복잡도 </a:t>
            </a:r>
            <a:r>
              <a:rPr lang="en-US" altLang="ko-KR" sz="2400" dirty="0"/>
              <a:t>: O(log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1237" y="1979828"/>
            <a:ext cx="1014952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low,high,key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middle←(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low+high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)/2;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if(key=a[middle]) then return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if(key&lt;a[middle]) then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(a[],low,middle-1,key);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if(key&gt;a[middle]) then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(a[],middle+1,key);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return -1;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이진 트리 검색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(binary tree search)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400" dirty="0"/>
              <a:t>8</a:t>
            </a:r>
            <a:r>
              <a:rPr lang="ko-KR" altLang="en-US" sz="2400" dirty="0"/>
              <a:t>장에서 설명한 이진 탐색 트리를 사용한 검색 방법</a:t>
            </a:r>
          </a:p>
          <a:p>
            <a:pPr lvl="1">
              <a:defRPr/>
            </a:pPr>
            <a:r>
              <a:rPr lang="ko-KR" altLang="en-US" sz="2400" dirty="0"/>
              <a:t>원소의 삽입이나 삭제 연산에 대해서 </a:t>
            </a:r>
            <a:r>
              <a:rPr lang="ko-KR" altLang="en-US" sz="2400" spc="-100" dirty="0"/>
              <a:t>항상 이진 탐색 트리를 재구성하는</a:t>
            </a:r>
            <a:r>
              <a:rPr lang="ko-KR" altLang="en-US" sz="2400" dirty="0"/>
              <a:t> 작업 필요</a:t>
            </a:r>
          </a:p>
        </p:txBody>
      </p:sp>
      <p:pic>
        <p:nvPicPr>
          <p:cNvPr id="6" name="그림 5" descr="ch11-05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96" y="2822348"/>
            <a:ext cx="834072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67250"/>
            <a:ext cx="10972800" cy="51845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검색</a:t>
            </a:r>
            <a:r>
              <a:rPr lang="en-US" altLang="ko-KR" dirty="0" smtClean="0">
                <a:solidFill>
                  <a:srgbClr val="0070C0"/>
                </a:solidFill>
              </a:rPr>
              <a:t>(Search)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컴퓨터에 저장한 자료 중에서 원하는 항목을 찾는 작업</a:t>
            </a:r>
          </a:p>
          <a:p>
            <a:pPr lvl="2">
              <a:lnSpc>
                <a:spcPct val="110000"/>
              </a:lnSpc>
            </a:pPr>
            <a:r>
              <a:rPr lang="ko-KR" altLang="en-US" dirty="0">
                <a:latin typeface="맑은 고딕" charset="0"/>
                <a:ea typeface="맑은 고딕" charset="0"/>
              </a:rPr>
              <a:t>검색 성공 </a:t>
            </a:r>
            <a:r>
              <a:rPr lang="en-US" altLang="ko-KR" dirty="0">
                <a:latin typeface="맑은 고딕" charset="0"/>
                <a:ea typeface="맑은 고딕" charset="0"/>
              </a:rPr>
              <a:t>- </a:t>
            </a:r>
            <a:r>
              <a:rPr lang="ko-KR" altLang="en-US" dirty="0">
                <a:latin typeface="맑은 고딕" charset="0"/>
                <a:ea typeface="맑은 고딕" charset="0"/>
              </a:rPr>
              <a:t>원하는 항목을 찾은 경우</a:t>
            </a:r>
          </a:p>
          <a:p>
            <a:pPr lvl="2">
              <a:lnSpc>
                <a:spcPct val="110000"/>
              </a:lnSpc>
            </a:pPr>
            <a:r>
              <a:rPr lang="ko-KR" altLang="en-US" dirty="0">
                <a:latin typeface="맑은 고딕" charset="0"/>
                <a:ea typeface="맑은 고딕" charset="0"/>
              </a:rPr>
              <a:t>검색 실패 </a:t>
            </a:r>
            <a:r>
              <a:rPr lang="en-US" altLang="ko-KR" dirty="0">
                <a:latin typeface="Times New Roman" charset="0"/>
                <a:ea typeface="맑은 고딕" charset="0"/>
              </a:rPr>
              <a:t>–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원하는 항목을 찾지 못한 경우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탐색 키를 가진 항목을 찾는 것</a:t>
            </a:r>
          </a:p>
          <a:p>
            <a:pPr lvl="2">
              <a:lnSpc>
                <a:spcPct val="110000"/>
              </a:lnSpc>
            </a:pPr>
            <a:r>
              <a:rPr lang="ko-KR" altLang="en-US" dirty="0">
                <a:latin typeface="맑은 고딕" charset="0"/>
                <a:ea typeface="맑은 고딕" charset="0"/>
              </a:rPr>
              <a:t>탐색 키</a:t>
            </a:r>
            <a:r>
              <a:rPr lang="en-US" altLang="ko-KR" dirty="0">
                <a:latin typeface="맑은 고딕" charset="0"/>
                <a:ea typeface="맑은 고딕" charset="0"/>
              </a:rPr>
              <a:t>(search key) - </a:t>
            </a:r>
            <a:r>
              <a:rPr lang="ko-KR" altLang="en-US" dirty="0">
                <a:latin typeface="맑은 고딕" charset="0"/>
                <a:ea typeface="맑은 고딕" charset="0"/>
              </a:rPr>
              <a:t>자료를 구별하여 인식할 수 있는 키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삽입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>
                <a:latin typeface="맑은 고딕" charset="0"/>
                <a:ea typeface="맑은 고딕" charset="0"/>
              </a:rPr>
              <a:t>삭제 작업에서의 검색</a:t>
            </a:r>
          </a:p>
          <a:p>
            <a:pPr lvl="2">
              <a:lnSpc>
                <a:spcPct val="110000"/>
              </a:lnSpc>
            </a:pPr>
            <a:r>
              <a:rPr lang="ko-KR" altLang="en-US" dirty="0">
                <a:latin typeface="맑은 고딕" charset="0"/>
                <a:ea typeface="맑은 고딕" charset="0"/>
              </a:rPr>
              <a:t>원소를 삽입하거나 삭제할 위치를 찾기 위해서 검색 연산 수행</a:t>
            </a:r>
          </a:p>
        </p:txBody>
      </p:sp>
    </p:spTree>
    <p:extLst>
      <p:ext uri="{BB962C8B-B14F-4D97-AF65-F5344CB8AC3E}">
        <p14:creationId xmlns:p14="http://schemas.microsoft.com/office/powerpoint/2010/main" val="1736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해싱</a:t>
            </a:r>
            <a:r>
              <a:rPr lang="en-US" altLang="ko-KR" b="1" dirty="0">
                <a:solidFill>
                  <a:srgbClr val="0070C0"/>
                </a:solidFill>
              </a:rPr>
              <a:t>(hashing)</a:t>
            </a:r>
          </a:p>
          <a:p>
            <a:pPr lvl="1"/>
            <a:r>
              <a:rPr lang="ko-KR" altLang="en-US" dirty="0"/>
              <a:t>산술적인 연산을 이용하여 키가 있는 위치를 계산하여 바로 찾아가는 계산 검색 방식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검색 </a:t>
            </a:r>
            <a:r>
              <a:rPr lang="ko-KR" altLang="en-US" dirty="0"/>
              <a:t>방법</a:t>
            </a:r>
          </a:p>
          <a:p>
            <a:pPr lvl="2"/>
            <a:r>
              <a:rPr lang="ko-KR" altLang="en-US" dirty="0"/>
              <a:t>키 값에 대해서 </a:t>
            </a:r>
            <a:r>
              <a:rPr lang="ko-KR" altLang="en-US" dirty="0" err="1"/>
              <a:t>해싱</a:t>
            </a:r>
            <a:r>
              <a:rPr lang="ko-KR" altLang="en-US" dirty="0"/>
              <a:t> 함수를 계산하여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생성 </a:t>
            </a:r>
            <a:r>
              <a:rPr lang="ko-KR" altLang="en-US" dirty="0"/>
              <a:t>주소에 해당하는 해시 테이블로 </a:t>
            </a:r>
            <a:r>
              <a:rPr lang="ko-KR" altLang="en-US" dirty="0" smtClean="0"/>
              <a:t>이동</a:t>
            </a:r>
            <a:endParaRPr lang="ko-KR" altLang="en-US" dirty="0"/>
          </a:p>
          <a:p>
            <a:pPr lvl="3"/>
            <a:r>
              <a:rPr lang="ko-KR" altLang="en-US" dirty="0"/>
              <a:t>해당 주소에 찾는 항목이 있으면 검색 성공</a:t>
            </a:r>
            <a:r>
              <a:rPr lang="en-US" altLang="ko-KR" dirty="0"/>
              <a:t>, </a:t>
            </a:r>
            <a:r>
              <a:rPr lang="ko-KR" altLang="en-US" dirty="0"/>
              <a:t>없으면 검색 실패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해싱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(hashing function)</a:t>
            </a:r>
          </a:p>
          <a:p>
            <a:pPr lvl="2"/>
            <a:r>
              <a:rPr lang="ko-KR" altLang="en-US" dirty="0"/>
              <a:t>키 값을 원소의 위치로 변환하는 함수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해시 </a:t>
            </a:r>
            <a:r>
              <a:rPr lang="ko-KR" altLang="en-US" dirty="0"/>
              <a:t>테이블</a:t>
            </a:r>
            <a:r>
              <a:rPr lang="en-US" altLang="ko-KR" dirty="0"/>
              <a:t>(hash table)</a:t>
            </a:r>
          </a:p>
          <a:p>
            <a:pPr lvl="2"/>
            <a:r>
              <a:rPr lang="ko-KR" altLang="en-US" dirty="0" err="1"/>
              <a:t>해싱</a:t>
            </a:r>
            <a:r>
              <a:rPr lang="ko-KR" altLang="en-US" dirty="0"/>
              <a:t> 함수에 의해서 계산된 주소의 위치에 항목을 저장한 표</a:t>
            </a:r>
          </a:p>
        </p:txBody>
      </p:sp>
    </p:spTree>
    <p:extLst>
      <p:ext uri="{BB962C8B-B14F-4D97-AF65-F5344CB8AC3E}">
        <p14:creationId xmlns:p14="http://schemas.microsoft.com/office/powerpoint/2010/main" val="253204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해싱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검색 수행방법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446416" y="2953819"/>
          <a:ext cx="25148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21" y="3352636"/>
            <a:ext cx="138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해시 주소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버킷</a:t>
            </a:r>
            <a:r>
              <a:rPr lang="ko-KR" altLang="en-US" sz="1600" dirty="0" smtClean="0">
                <a:latin typeface="+mn-ea"/>
              </a:rPr>
              <a:t> 주소</a:t>
            </a:r>
            <a:r>
              <a:rPr lang="en-US" altLang="ko-KR" sz="1600" dirty="0" smtClean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5410" y="3475746"/>
            <a:ext cx="13857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+mn-ea"/>
              </a:rPr>
              <a:t>해싱</a:t>
            </a:r>
            <a:r>
              <a:rPr lang="ko-KR" altLang="en-US" sz="1600" dirty="0" smtClean="0">
                <a:latin typeface="+mn-ea"/>
              </a:rPr>
              <a:t> 함수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425" y="3475746"/>
            <a:ext cx="104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+mn-ea"/>
              </a:rPr>
              <a:t>키값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>
            <a:off x="1822515" y="3645023"/>
            <a:ext cx="132289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5" idx="1"/>
          </p:cNvCxnSpPr>
          <p:nvPr/>
        </p:nvCxnSpPr>
        <p:spPr>
          <a:xfrm>
            <a:off x="4531150" y="3645023"/>
            <a:ext cx="1150071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" idx="3"/>
          </p:cNvCxnSpPr>
          <p:nvPr/>
        </p:nvCxnSpPr>
        <p:spPr>
          <a:xfrm>
            <a:off x="7066961" y="3645024"/>
            <a:ext cx="1360602" cy="24824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27737" y="4408438"/>
            <a:ext cx="138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해시 테이블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7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해싱의</a:t>
            </a:r>
            <a:r>
              <a:rPr lang="ko-KR" altLang="en-US" b="1" dirty="0">
                <a:solidFill>
                  <a:srgbClr val="0070C0"/>
                </a:solidFill>
              </a:rPr>
              <a:t> 예</a:t>
            </a:r>
          </a:p>
          <a:p>
            <a:pPr lvl="1"/>
            <a:r>
              <a:rPr lang="ko-KR" altLang="en-US" dirty="0"/>
              <a:t>도서관에서의 도서 검색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093192"/>
            <a:ext cx="5629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해싱의</a:t>
            </a:r>
            <a:r>
              <a:rPr lang="ko-KR" altLang="en-US" b="1" dirty="0">
                <a:solidFill>
                  <a:srgbClr val="0070C0"/>
                </a:solidFill>
              </a:rPr>
              <a:t> 예</a:t>
            </a:r>
          </a:p>
          <a:p>
            <a:pPr lvl="1"/>
            <a:r>
              <a:rPr lang="ko-KR" altLang="en-US" dirty="0"/>
              <a:t>강의실 좌석 배정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269209"/>
            <a:ext cx="6372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해싱</a:t>
            </a:r>
            <a:r>
              <a:rPr lang="ko-KR" altLang="en-US" b="1" dirty="0">
                <a:solidFill>
                  <a:srgbClr val="0070C0"/>
                </a:solidFill>
              </a:rPr>
              <a:t> 용어 정리</a:t>
            </a:r>
          </a:p>
          <a:p>
            <a:pPr lvl="1"/>
            <a:r>
              <a:rPr lang="ko-KR" altLang="en-US" dirty="0" smtClean="0"/>
              <a:t>충돌 </a:t>
            </a:r>
            <a:r>
              <a:rPr lang="en-US" altLang="ko-KR" dirty="0" smtClean="0"/>
              <a:t>(</a:t>
            </a:r>
            <a:r>
              <a:rPr lang="en-US" altLang="ko-KR" dirty="0"/>
              <a:t>collision) </a:t>
            </a:r>
          </a:p>
          <a:p>
            <a:pPr lvl="2"/>
            <a:r>
              <a:rPr lang="ko-KR" altLang="en-US" dirty="0"/>
              <a:t>서로 다른 키 값에 대해서 해싱 함수에 의해 주어진 버킷 </a:t>
            </a:r>
            <a:r>
              <a:rPr lang="ko-KR" altLang="en-US" dirty="0" smtClean="0"/>
              <a:t>주소가 </a:t>
            </a:r>
            <a:r>
              <a:rPr lang="ko-KR" altLang="en-US" dirty="0"/>
              <a:t>같은 경우</a:t>
            </a:r>
          </a:p>
          <a:p>
            <a:pPr lvl="2"/>
            <a:r>
              <a:rPr lang="ko-KR" altLang="en-US" dirty="0"/>
              <a:t>충돌이 발생한 경우에 비어있는 슬롯에 동거자 관계로 키 값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동거자</a:t>
            </a:r>
            <a:r>
              <a:rPr lang="ko-KR" altLang="en-US" dirty="0"/>
              <a:t> </a:t>
            </a:r>
            <a:r>
              <a:rPr lang="en-US" altLang="ko-KR" dirty="0"/>
              <a:t>(synonym) </a:t>
            </a:r>
          </a:p>
          <a:p>
            <a:pPr lvl="2"/>
            <a:r>
              <a:rPr lang="ko-KR" altLang="en-US" dirty="0"/>
              <a:t>서로 다른 키 값을 가지지만 해싱 함수에 의해서 같은 버킷에 저장된 키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오버플로우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(overflow)</a:t>
            </a:r>
            <a:endParaRPr lang="ko-KR" altLang="en-US" dirty="0"/>
          </a:p>
          <a:p>
            <a:pPr lvl="2"/>
            <a:r>
              <a:rPr lang="ko-KR" altLang="en-US" dirty="0" err="1"/>
              <a:t>버킷에</a:t>
            </a:r>
            <a:r>
              <a:rPr lang="ko-KR" altLang="en-US" dirty="0"/>
              <a:t> 비어있는 슬롯이 없는 포화 </a:t>
            </a:r>
            <a:r>
              <a:rPr lang="ko-KR" altLang="en-US" dirty="0" err="1"/>
              <a:t>버킷</a:t>
            </a:r>
            <a:r>
              <a:rPr lang="ko-KR" altLang="en-US" dirty="0"/>
              <a:t> 상태에서 충돌이 발생하여 해당 </a:t>
            </a:r>
            <a:r>
              <a:rPr lang="ko-KR" altLang="en-US" dirty="0" err="1"/>
              <a:t>버킷에</a:t>
            </a:r>
            <a:r>
              <a:rPr lang="ko-KR" altLang="en-US" dirty="0"/>
              <a:t> 키 값을 저장할 수 없는 상태</a:t>
            </a:r>
          </a:p>
        </p:txBody>
      </p:sp>
      <p:pic>
        <p:nvPicPr>
          <p:cNvPr id="4" name="그림 6" descr="ch11-09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4370572"/>
            <a:ext cx="3573463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5" descr="ch11-10_c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57" y="4092760"/>
            <a:ext cx="29416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06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키 값 밀도</a:t>
            </a:r>
          </a:p>
          <a:p>
            <a:pPr lvl="1"/>
            <a:r>
              <a:rPr lang="ko-KR" altLang="en-US" dirty="0"/>
              <a:t>사용 가능한 전체 키 값들 중에서 현재 해시 테이블에 저장되어서 실제 사용되고 있는 키 값의 개수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적재 밀도</a:t>
            </a:r>
          </a:p>
          <a:p>
            <a:pPr lvl="1"/>
            <a:r>
              <a:rPr lang="ko-KR" altLang="en-US" dirty="0"/>
              <a:t>해시 테이블에 저장 가능한 키 값의 개수 중에서 현재 해시 테이블에 저장되어서 실제 사용되고 있는 키 값의 개수 정도 </a:t>
            </a:r>
          </a:p>
          <a:p>
            <a:pPr lvl="1"/>
            <a:endParaRPr lang="ko-KR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50589" y="2427602"/>
                <a:ext cx="6146277" cy="613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키</m:t>
                    </m:r>
                  </m:oMath>
                </a14:m>
                <a:r>
                  <a:rPr lang="ko-KR" altLang="en-US" dirty="0" smtClean="0"/>
                  <a:t>값 밀도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능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89" y="2427602"/>
                <a:ext cx="6146277" cy="613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50588" y="4606697"/>
                <a:ext cx="6146277" cy="1411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i="0" smtClean="0">
                        <a:latin typeface="+mn-ea"/>
                      </a:rPr>
                      <m:t>적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재 밀도</a:t>
                </a:r>
                <a:r>
                  <a:rPr lang="en-US" altLang="ko-KR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실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제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사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용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중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인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키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값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의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개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수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해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시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테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이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블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에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저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장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가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능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한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전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체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키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값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의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개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 smtClean="0">
                    <a:latin typeface="+mn-ea"/>
                  </a:rPr>
                  <a:t>             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실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제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사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용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중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인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키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값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의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개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수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버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킷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개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수</m:t>
                        </m:r>
                        <m:r>
                          <m:rPr>
                            <m:nor/>
                          </m:rPr>
                          <a:rPr lang="en-US" altLang="ko-KR" i="0" smtClean="0">
                            <a:latin typeface="+mn-ea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슬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롯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i="0">
                            <a:latin typeface="+mn-ea"/>
                          </a:rPr>
                          <m:t>개</m:t>
                        </m:r>
                        <m:r>
                          <m:rPr>
                            <m:nor/>
                          </m:rPr>
                          <a:rPr lang="ko-KR" altLang="en-US" i="0" smtClean="0">
                            <a:latin typeface="+mn-ea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88" y="4606697"/>
                <a:ext cx="6146277" cy="1411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해싱</a:t>
            </a:r>
            <a:r>
              <a:rPr lang="ko-KR" altLang="en-US" b="1" dirty="0">
                <a:solidFill>
                  <a:srgbClr val="0070C0"/>
                </a:solidFill>
              </a:rPr>
              <a:t> 함수</a:t>
            </a:r>
          </a:p>
          <a:p>
            <a:pPr lvl="1"/>
            <a:r>
              <a:rPr lang="ko-KR" altLang="en-US" dirty="0" err="1"/>
              <a:t>해싱</a:t>
            </a:r>
            <a:r>
              <a:rPr lang="ko-KR" altLang="en-US" dirty="0"/>
              <a:t> 함수의 조건</a:t>
            </a:r>
          </a:p>
          <a:p>
            <a:pPr lvl="2"/>
            <a:r>
              <a:rPr lang="ko-KR" altLang="en-US" dirty="0" err="1"/>
              <a:t>해싱</a:t>
            </a:r>
            <a:r>
              <a:rPr lang="ko-KR" altLang="en-US" dirty="0"/>
              <a:t> 함수는 계산이 쉬워야 한다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비교 검색 방법을 사용하여 키 값의 비교연산을 수행하는 시간보다 </a:t>
            </a:r>
            <a:r>
              <a:rPr lang="ko-KR" altLang="en-US" dirty="0" err="1"/>
              <a:t>해싱</a:t>
            </a:r>
            <a:r>
              <a:rPr lang="ko-KR" altLang="en-US" dirty="0"/>
              <a:t> 함수를 사용하여 계산하는 시간이 빨라야 </a:t>
            </a:r>
            <a:r>
              <a:rPr lang="ko-KR" altLang="en-US" dirty="0" err="1"/>
              <a:t>해싱</a:t>
            </a:r>
            <a:r>
              <a:rPr lang="ko-KR" altLang="en-US" dirty="0"/>
              <a:t> 검색을 사용하는 의미가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2"/>
            <a:r>
              <a:rPr lang="ko-KR" altLang="en-US" dirty="0" err="1"/>
              <a:t>해싱</a:t>
            </a:r>
            <a:r>
              <a:rPr lang="ko-KR" altLang="en-US" dirty="0"/>
              <a:t> 함수는 충돌이 적어야 한다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충돌이 많이 발생한다는 것은 같은 </a:t>
            </a:r>
            <a:r>
              <a:rPr lang="ko-KR" altLang="en-US" dirty="0" err="1"/>
              <a:t>버킷을</a:t>
            </a:r>
            <a:r>
              <a:rPr lang="ko-KR" altLang="en-US" dirty="0"/>
              <a:t> 할당 받는 키 값이 많다는 것이므로 비어있는 </a:t>
            </a:r>
            <a:r>
              <a:rPr lang="ko-KR" altLang="en-US" dirty="0" err="1"/>
              <a:t>버킷이</a:t>
            </a:r>
            <a:r>
              <a:rPr lang="ko-KR" altLang="en-US" dirty="0"/>
              <a:t> 많은데도 어떤 </a:t>
            </a:r>
            <a:r>
              <a:rPr lang="ko-KR" altLang="en-US" dirty="0" err="1"/>
              <a:t>버킷은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발생할 수 있는 상태가 되므로 좋은 </a:t>
            </a:r>
            <a:r>
              <a:rPr lang="ko-KR" altLang="en-US" dirty="0" err="1"/>
              <a:t>해싱</a:t>
            </a:r>
            <a:r>
              <a:rPr lang="ko-KR" altLang="en-US" dirty="0"/>
              <a:t> 함수가 될 수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2"/>
            <a:r>
              <a:rPr lang="ko-KR" altLang="en-US" dirty="0"/>
              <a:t>해시 테이블에 고르게 분포할 수 있도록 주소를 만들어야 한다</a:t>
            </a:r>
            <a:r>
              <a:rPr lang="en-US" altLang="ko-KR" dirty="0"/>
              <a:t>. </a:t>
            </a:r>
          </a:p>
          <a:p>
            <a:pPr lvl="1"/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해싱</a:t>
            </a:r>
            <a:r>
              <a:rPr lang="ko-KR" altLang="en-US" b="1" dirty="0">
                <a:solidFill>
                  <a:srgbClr val="0070C0"/>
                </a:solidFill>
              </a:rPr>
              <a:t> 함수의 종류</a:t>
            </a:r>
          </a:p>
          <a:p>
            <a:pPr lvl="1"/>
            <a:r>
              <a:rPr lang="ko-KR" altLang="en-US" dirty="0"/>
              <a:t>중간 제곱 함수</a:t>
            </a:r>
          </a:p>
          <a:p>
            <a:pPr lvl="2"/>
            <a:r>
              <a:rPr lang="ko-KR" altLang="en-US" dirty="0"/>
              <a:t>키 값을 제곱한 결과 값에서 중간에 있는 적당한 </a:t>
            </a:r>
            <a:r>
              <a:rPr lang="ko-KR" altLang="en-US" dirty="0" err="1"/>
              <a:t>비트를</a:t>
            </a:r>
            <a:r>
              <a:rPr lang="ko-KR" altLang="en-US" dirty="0"/>
              <a:t> 주소로 사용하는 방법</a:t>
            </a:r>
          </a:p>
          <a:p>
            <a:pPr lvl="2"/>
            <a:r>
              <a:rPr lang="ko-KR" altLang="en-US" dirty="0"/>
              <a:t>제곱한 값의 중간 비트들은 대개 키의 모든 값과 관련이 있기 때문에 서로 다른 키 값은 서로 다른 중간 제곱 함수 값을 갖게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키 값 </a:t>
            </a:r>
            <a:r>
              <a:rPr lang="en-US" altLang="ko-KR" dirty="0"/>
              <a:t>00110101 10100111</a:t>
            </a:r>
            <a:r>
              <a:rPr lang="ko-KR" altLang="en-US" dirty="0"/>
              <a:t>에 대한 해시 주소 구하기</a:t>
            </a:r>
          </a:p>
          <a:p>
            <a:pPr lvl="1"/>
            <a:endParaRPr lang="ko-KR" alt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29700" y="4056754"/>
          <a:ext cx="46641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00110101 10100111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 smtClean="0"/>
                        <a:t>00110101 10100111 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000010110011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11101001</a:t>
                      </a:r>
                      <a:r>
                        <a:rPr lang="en-US" altLang="ko-KR" sz="1800" dirty="0" smtClean="0"/>
                        <a:t>001011110001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268173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제산 함수 </a:t>
            </a:r>
          </a:p>
          <a:p>
            <a:pPr lvl="1"/>
            <a:r>
              <a:rPr lang="ko-KR" altLang="en-US" dirty="0"/>
              <a:t>함수는 나머지 연산자 </a:t>
            </a:r>
            <a:r>
              <a:rPr lang="en-US" altLang="ko-KR" dirty="0"/>
              <a:t>mod(C</a:t>
            </a:r>
            <a:r>
              <a:rPr lang="ko-KR" altLang="en-US" dirty="0"/>
              <a:t>에서의 </a:t>
            </a:r>
            <a:r>
              <a:rPr lang="en-US" altLang="ko-KR" dirty="0"/>
              <a:t>%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r>
              <a:rPr lang="ko-KR" altLang="en-US" dirty="0"/>
              <a:t>를 사용하는 방법</a:t>
            </a:r>
          </a:p>
          <a:p>
            <a:pPr lvl="1"/>
            <a:r>
              <a:rPr lang="ko-KR" altLang="en-US" dirty="0"/>
              <a:t>키 값 </a:t>
            </a:r>
            <a:r>
              <a:rPr lang="en-US" altLang="ko-KR" dirty="0"/>
              <a:t>k</a:t>
            </a:r>
            <a:r>
              <a:rPr lang="ko-KR" altLang="en-US" dirty="0"/>
              <a:t>를 해시 테이블의 크기 </a:t>
            </a:r>
            <a:r>
              <a:rPr lang="en-US" altLang="ko-KR" dirty="0"/>
              <a:t>M</a:t>
            </a:r>
            <a:r>
              <a:rPr lang="ko-KR" altLang="en-US" dirty="0"/>
              <a:t>으로 나눈 나머지를 해시 주소로 사용 </a:t>
            </a:r>
          </a:p>
          <a:p>
            <a:pPr lvl="1"/>
            <a:r>
              <a:rPr lang="ko-KR" altLang="en-US" dirty="0"/>
              <a:t>제산함수 </a:t>
            </a:r>
            <a:r>
              <a:rPr lang="en-US" altLang="ko-KR" dirty="0"/>
              <a:t>:  h(k) = k mod M </a:t>
            </a:r>
          </a:p>
          <a:p>
            <a:pPr lvl="1"/>
            <a:r>
              <a:rPr lang="en-US" altLang="ko-KR" dirty="0"/>
              <a:t>M</a:t>
            </a:r>
            <a:r>
              <a:rPr lang="ko-KR" altLang="en-US" dirty="0"/>
              <a:t>으로 나눈 나머지 값은 </a:t>
            </a:r>
            <a:r>
              <a:rPr lang="en-US" altLang="ko-KR" dirty="0"/>
              <a:t>0~(M-1)</a:t>
            </a:r>
            <a:r>
              <a:rPr lang="ko-KR" altLang="en-US" dirty="0"/>
              <a:t>이 되므로 해시 테이블의 인덱스로 사용</a:t>
            </a:r>
          </a:p>
          <a:p>
            <a:pPr lvl="1"/>
            <a:r>
              <a:rPr lang="ko-KR" altLang="en-US" dirty="0"/>
              <a:t>해시 주소는 충돌이 발생하지 않고 고르게 분포하도록 생성되어야 하므로 키 값을 나누는 해시 테이블의 크기 </a:t>
            </a:r>
            <a:r>
              <a:rPr lang="en-US" altLang="ko-KR" dirty="0"/>
              <a:t>M</a:t>
            </a:r>
            <a:r>
              <a:rPr lang="ko-KR" altLang="en-US" dirty="0"/>
              <a:t>은 적당한 크기의 소수</a:t>
            </a:r>
            <a:r>
              <a:rPr lang="en-US" altLang="ko-KR" dirty="0"/>
              <a:t>(prime number) </a:t>
            </a:r>
            <a:r>
              <a:rPr lang="ko-KR" altLang="en-US" dirty="0"/>
              <a:t>사용</a:t>
            </a:r>
          </a:p>
          <a:p>
            <a:endParaRPr lang="ko-KR" altLang="en-US" sz="2000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승산 함수 </a:t>
            </a:r>
          </a:p>
          <a:p>
            <a:pPr lvl="1"/>
            <a:r>
              <a:rPr lang="ko-KR" altLang="en-US" dirty="0"/>
              <a:t>곱하기 연산을 사용하는 방법</a:t>
            </a:r>
          </a:p>
          <a:p>
            <a:pPr lvl="1"/>
            <a:r>
              <a:rPr lang="ko-KR" altLang="en-US" dirty="0"/>
              <a:t>키 값 </a:t>
            </a:r>
            <a:r>
              <a:rPr lang="en-US" altLang="ko-KR" dirty="0"/>
              <a:t>k</a:t>
            </a:r>
            <a:r>
              <a:rPr lang="ko-KR" altLang="en-US" dirty="0"/>
              <a:t>와 정해진 실수 </a:t>
            </a:r>
            <a:r>
              <a:rPr lang="en-US" altLang="ko-KR" dirty="0"/>
              <a:t>α</a:t>
            </a:r>
            <a:r>
              <a:rPr lang="ko-KR" altLang="en-US" dirty="0"/>
              <a:t>를 곱한 결과에서 소수점 이하 부분만을 테이블의 크기 </a:t>
            </a:r>
            <a:r>
              <a:rPr lang="en-US" altLang="ko-KR" dirty="0"/>
              <a:t>M</a:t>
            </a:r>
            <a:r>
              <a:rPr lang="ko-KR" altLang="en-US" dirty="0"/>
              <a:t>과 곱하여 그 정수 값을 주소로 사용</a:t>
            </a:r>
          </a:p>
          <a:p>
            <a:pPr lvl="1"/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268173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접지 함수 </a:t>
            </a:r>
          </a:p>
          <a:p>
            <a:pPr lvl="1"/>
            <a:r>
              <a:rPr lang="ko-KR" altLang="en-US" dirty="0"/>
              <a:t>키의 비트 수가 해시 테이블 인덱스의 비트 수보다 큰 경우에 주로 사용</a:t>
            </a:r>
          </a:p>
          <a:p>
            <a:pPr lvl="1"/>
            <a:r>
              <a:rPr lang="ko-KR" altLang="en-US" dirty="0"/>
              <a:t>이동 접지 함수 </a:t>
            </a:r>
          </a:p>
          <a:p>
            <a:pPr lvl="2"/>
            <a:r>
              <a:rPr lang="ko-KR" altLang="en-US" dirty="0"/>
              <a:t>각 분할 부분을 이동시켜서 오른쪽 끝자리가 일치하도록 맞추고 더하는 방법</a:t>
            </a:r>
          </a:p>
          <a:p>
            <a:pPr marL="9144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해시 테이블 인덱스가 </a:t>
            </a:r>
            <a:r>
              <a:rPr lang="en-US" altLang="ko-KR" dirty="0"/>
              <a:t>3</a:t>
            </a:r>
            <a:r>
              <a:rPr lang="ko-KR" altLang="en-US" dirty="0"/>
              <a:t>자리이고 키 값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12312312312</a:t>
            </a:r>
            <a:r>
              <a:rPr lang="ko-KR" altLang="en-US" dirty="0"/>
              <a:t>인 경우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27238"/>
              </p:ext>
            </p:extLst>
          </p:nvPr>
        </p:nvGraphicFramePr>
        <p:xfrm>
          <a:off x="1240148" y="3775424"/>
          <a:ext cx="442516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08406"/>
              </p:ext>
            </p:extLst>
          </p:nvPr>
        </p:nvGraphicFramePr>
        <p:xfrm>
          <a:off x="6950696" y="3548637"/>
          <a:ext cx="11940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3173" y="3486241"/>
            <a:ext cx="164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k1	123</a:t>
            </a:r>
          </a:p>
          <a:p>
            <a:r>
              <a:rPr lang="en-US" altLang="ko-KR" dirty="0" smtClean="0"/>
              <a:t>   k2	123</a:t>
            </a:r>
          </a:p>
          <a:p>
            <a:r>
              <a:rPr lang="en-US" altLang="ko-KR" dirty="0" smtClean="0"/>
              <a:t>   k3	123</a:t>
            </a:r>
          </a:p>
          <a:p>
            <a:r>
              <a:rPr lang="en-US" altLang="ko-KR" dirty="0" smtClean="0"/>
              <a:t>+ k4	 12</a:t>
            </a:r>
          </a:p>
          <a:p>
            <a:r>
              <a:rPr lang="en-US" altLang="ko-KR" dirty="0" smtClean="0"/>
              <a:t>--------------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381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6108569" y="3847609"/>
            <a:ext cx="593889" cy="6693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67250"/>
            <a:ext cx="10972800" cy="51845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검색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방법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수행 위치에 따른 분류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내부 검색 </a:t>
            </a:r>
            <a:r>
              <a:rPr lang="en-US" altLang="ko-KR" dirty="0">
                <a:latin typeface="맑은 고딕" charset="0"/>
                <a:ea typeface="맑은 고딕" charset="0"/>
              </a:rPr>
              <a:t>- </a:t>
            </a:r>
            <a:r>
              <a:rPr lang="ko-KR" altLang="en-US" dirty="0">
                <a:latin typeface="맑은 고딕" charset="0"/>
                <a:ea typeface="맑은 고딕" charset="0"/>
              </a:rPr>
              <a:t>메모리 내의 자료에 대해서 검색 수행 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외부 검색 </a:t>
            </a:r>
            <a:r>
              <a:rPr lang="en-US" altLang="ko-KR" dirty="0">
                <a:latin typeface="맑은 고딕" charset="0"/>
                <a:ea typeface="맑은 고딕" charset="0"/>
              </a:rPr>
              <a:t>- </a:t>
            </a:r>
            <a:r>
              <a:rPr lang="ko-KR" altLang="en-US" dirty="0">
                <a:latin typeface="맑은 고딕" charset="0"/>
                <a:ea typeface="맑은 고딕" charset="0"/>
              </a:rPr>
              <a:t>보조 기억 장치에 있는 자료에 대해서 검색 수행 </a:t>
            </a:r>
          </a:p>
          <a:p>
            <a:pPr lvl="1"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검색 방식에 따른 분류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비교 검색 방식</a:t>
            </a:r>
            <a:r>
              <a:rPr lang="en-US" altLang="ko-KR" dirty="0">
                <a:latin typeface="맑은 고딕" charset="0"/>
                <a:ea typeface="맑은 고딕" charset="0"/>
              </a:rPr>
              <a:t>(comparison search method) </a:t>
            </a:r>
          </a:p>
          <a:p>
            <a:pPr lvl="3">
              <a:buFont typeface="Arial" charset="0"/>
              <a:buChar char="−"/>
            </a:pPr>
            <a:r>
              <a:rPr lang="ko-KR" altLang="en-US" b="1" dirty="0">
                <a:latin typeface="맑은 고딕" charset="0"/>
                <a:ea typeface="맑은 고딕" charset="0"/>
              </a:rPr>
              <a:t>검색 대상의 키를 비교하여 검색하는 방법 </a:t>
            </a:r>
          </a:p>
          <a:p>
            <a:pPr lvl="3">
              <a:lnSpc>
                <a:spcPct val="120000"/>
              </a:lnSpc>
              <a:buFont typeface="Arial" charset="0"/>
              <a:buChar char="−"/>
            </a:pPr>
            <a:r>
              <a:rPr lang="ko-KR" altLang="en-US" b="1" dirty="0">
                <a:latin typeface="맑은 고딕" charset="0"/>
                <a:ea typeface="맑은 고딕" charset="0"/>
              </a:rPr>
              <a:t>순차 검색</a:t>
            </a:r>
            <a:r>
              <a:rPr lang="en-US" altLang="ko-KR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b="1" dirty="0">
                <a:latin typeface="맑은 고딕" charset="0"/>
                <a:ea typeface="맑은 고딕" charset="0"/>
              </a:rPr>
              <a:t>이진 검색</a:t>
            </a:r>
            <a:r>
              <a:rPr lang="en-US" altLang="ko-KR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b="1" dirty="0">
                <a:latin typeface="맑은 고딕" charset="0"/>
                <a:ea typeface="맑은 고딕" charset="0"/>
              </a:rPr>
              <a:t>트리 검색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계산 검색 방식</a:t>
            </a:r>
            <a:r>
              <a:rPr lang="en-US" altLang="ko-KR" dirty="0">
                <a:latin typeface="맑은 고딕" charset="0"/>
                <a:ea typeface="맑은 고딕" charset="0"/>
              </a:rPr>
              <a:t>(non-comparison method)</a:t>
            </a:r>
          </a:p>
          <a:p>
            <a:pPr lvl="3">
              <a:buFont typeface="Arial" charset="0"/>
              <a:buChar char="−"/>
            </a:pPr>
            <a:r>
              <a:rPr lang="ko-KR" altLang="en-US" b="1" dirty="0">
                <a:latin typeface="맑은 고딕" charset="0"/>
                <a:ea typeface="맑은 고딕" charset="0"/>
              </a:rPr>
              <a:t>계수적인 성질을 이용한 계산으로 검색 하는 방법 </a:t>
            </a:r>
          </a:p>
          <a:p>
            <a:pPr lvl="3">
              <a:lnSpc>
                <a:spcPct val="120000"/>
              </a:lnSpc>
              <a:buFont typeface="Arial" charset="0"/>
              <a:buChar char="−"/>
            </a:pPr>
            <a:r>
              <a:rPr lang="ko-KR" altLang="en-US" b="1" dirty="0">
                <a:latin typeface="맑은 고딕" charset="0"/>
                <a:ea typeface="맑은 고딕" charset="0"/>
              </a:rPr>
              <a:t>해싱</a:t>
            </a:r>
          </a:p>
          <a:p>
            <a:pPr lvl="1">
              <a:spcBef>
                <a:spcPct val="45000"/>
              </a:spcBef>
              <a:buFont typeface="Wingdings" charset="2"/>
              <a:buChar char="§"/>
            </a:pPr>
            <a:r>
              <a:rPr lang="ko-KR" altLang="en-US" dirty="0">
                <a:latin typeface="맑은 고딕" charset="0"/>
                <a:ea typeface="맑은 고딕" charset="0"/>
              </a:rPr>
              <a:t>검색 방법의 선택</a:t>
            </a:r>
          </a:p>
          <a:p>
            <a:pPr lvl="2"/>
            <a:r>
              <a:rPr lang="ko-KR" altLang="en-US" dirty="0">
                <a:latin typeface="맑은 고딕" charset="0"/>
                <a:ea typeface="맑은 고딕" charset="0"/>
              </a:rPr>
              <a:t>자료 구조의 형태와 자료의 배열 상태에 따라 최적의 검색 방법 선택</a:t>
            </a:r>
          </a:p>
        </p:txBody>
      </p:sp>
    </p:spTree>
    <p:extLst>
      <p:ext uri="{BB962C8B-B14F-4D97-AF65-F5344CB8AC3E}">
        <p14:creationId xmlns:p14="http://schemas.microsoft.com/office/powerpoint/2010/main" val="154438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400149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경계 접지 함수 </a:t>
            </a:r>
          </a:p>
          <a:p>
            <a:pPr lvl="1"/>
            <a:r>
              <a:rPr lang="ko-KR" altLang="en-US" dirty="0"/>
              <a:t>분할된 각 경계를 기준으로 접으면서 서로 마주보도록 배치하고 더하는 방법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해시 </a:t>
            </a:r>
            <a:r>
              <a:rPr lang="ko-KR" altLang="en-US" dirty="0" smtClean="0"/>
              <a:t>테이블 </a:t>
            </a:r>
            <a:r>
              <a:rPr lang="ko-KR" altLang="en-US" dirty="0"/>
              <a:t>인덱스가 </a:t>
            </a:r>
            <a:r>
              <a:rPr lang="en-US" altLang="ko-KR" dirty="0"/>
              <a:t>3</a:t>
            </a:r>
            <a:r>
              <a:rPr lang="ko-KR" altLang="en-US" dirty="0"/>
              <a:t>자리이고 키 값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12312312312</a:t>
            </a:r>
            <a:r>
              <a:rPr lang="ko-KR" altLang="en-US" dirty="0"/>
              <a:t>인 경우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94258"/>
              </p:ext>
            </p:extLst>
          </p:nvPr>
        </p:nvGraphicFramePr>
        <p:xfrm>
          <a:off x="1519055" y="4944353"/>
          <a:ext cx="442516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41734"/>
              </p:ext>
            </p:extLst>
          </p:nvPr>
        </p:nvGraphicFramePr>
        <p:xfrm>
          <a:off x="6964835" y="3000410"/>
          <a:ext cx="11940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07312" y="2938014"/>
            <a:ext cx="164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k1	123</a:t>
            </a:r>
          </a:p>
          <a:p>
            <a:r>
              <a:rPr lang="en-US" altLang="ko-KR" dirty="0" smtClean="0"/>
              <a:t>   k2	321</a:t>
            </a:r>
          </a:p>
          <a:p>
            <a:r>
              <a:rPr lang="en-US" altLang="ko-KR" dirty="0" smtClean="0"/>
              <a:t>   k3	123</a:t>
            </a:r>
          </a:p>
          <a:p>
            <a:r>
              <a:rPr lang="en-US" altLang="ko-KR" dirty="0" smtClean="0"/>
              <a:t>+ k4	 21</a:t>
            </a:r>
          </a:p>
          <a:p>
            <a:r>
              <a:rPr lang="en-US" altLang="ko-KR" dirty="0" smtClean="0"/>
              <a:t>--------------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588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33" y="2771130"/>
            <a:ext cx="1504950" cy="220027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707930" y="3480525"/>
            <a:ext cx="593889" cy="6693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098492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숫자 분석 함수 </a:t>
            </a:r>
          </a:p>
          <a:p>
            <a:pPr lvl="1"/>
            <a:r>
              <a:rPr lang="ko-KR" altLang="en-US" dirty="0"/>
              <a:t>키 값을 이루고 있는 각 자릿수의 분포를 분석하여 해시 주소로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키 값을 적절히 선택한 진수로 변환한 후에 각 자릿수의 분포를 분석하여 가장 편중된 분산을 가진 자릿수는 생략하고</a:t>
            </a:r>
            <a:r>
              <a:rPr lang="en-US" altLang="ko-KR" dirty="0"/>
              <a:t>, </a:t>
            </a:r>
            <a:r>
              <a:rPr lang="ko-KR" altLang="en-US" dirty="0"/>
              <a:t>가장 고르게 분포된 자릿수부터 해시 테이블 주소의 자릿수만큼 차례로 뽑아서 만든 수를 역순으로 바꾸어서 주소로 사용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키 값이 학번이고 해시 테이블 주소의 자릿수가 </a:t>
            </a:r>
            <a:r>
              <a:rPr lang="en-US" altLang="ko-KR" dirty="0"/>
              <a:t>3</a:t>
            </a:r>
            <a:r>
              <a:rPr lang="ko-KR" altLang="en-US" dirty="0"/>
              <a:t>자리인 경우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66" y="3490469"/>
            <a:ext cx="3405960" cy="24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098492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진법 변환 함수 </a:t>
            </a:r>
          </a:p>
          <a:p>
            <a:pPr lvl="1"/>
            <a:r>
              <a:rPr lang="ko-KR" altLang="en-US" dirty="0"/>
              <a:t>키 값이 </a:t>
            </a:r>
            <a:r>
              <a:rPr lang="en-US" altLang="ko-KR" dirty="0"/>
              <a:t>10</a:t>
            </a:r>
            <a:r>
              <a:rPr lang="ko-KR" altLang="en-US" dirty="0"/>
              <a:t>진수가 아닌 다른 진수일 때</a:t>
            </a:r>
            <a:r>
              <a:rPr lang="en-US" altLang="ko-KR" dirty="0"/>
              <a:t>, 10</a:t>
            </a:r>
            <a:r>
              <a:rPr lang="ko-KR" altLang="en-US" dirty="0"/>
              <a:t>진수로 변환하고 해시 테이블 </a:t>
            </a:r>
            <a:r>
              <a:rPr lang="ko-KR" altLang="en-US" dirty="0" smtClean="0"/>
              <a:t>주소로 </a:t>
            </a:r>
            <a:r>
              <a:rPr lang="ko-KR" altLang="en-US" dirty="0"/>
              <a:t>필요한 자릿수만큼만 하위자리의 수를 사용하는 방법</a:t>
            </a: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비트 </a:t>
            </a:r>
            <a:r>
              <a:rPr lang="ko-KR" altLang="en-US" b="1" dirty="0">
                <a:solidFill>
                  <a:srgbClr val="0070C0"/>
                </a:solidFill>
              </a:rPr>
              <a:t>추출 함수 </a:t>
            </a:r>
          </a:p>
          <a:p>
            <a:pPr lvl="1"/>
            <a:r>
              <a:rPr lang="ko-KR" altLang="en-US" dirty="0"/>
              <a:t>해시 테이블의 크기가 </a:t>
            </a:r>
            <a:r>
              <a:rPr lang="en-US" altLang="ko-KR" dirty="0"/>
              <a:t>2k</a:t>
            </a:r>
            <a:r>
              <a:rPr lang="ko-KR" altLang="en-US" dirty="0"/>
              <a:t>일 때 키 값을 이진 비트로 놓고 임의의 위치에 </a:t>
            </a:r>
            <a:r>
              <a:rPr lang="ko-KR" altLang="en-US" dirty="0" smtClean="0"/>
              <a:t>있는 </a:t>
            </a:r>
            <a:r>
              <a:rPr lang="ko-KR" altLang="en-US" dirty="0"/>
              <a:t>비트들을 추출하여 주소로 사용하는 방법</a:t>
            </a:r>
          </a:p>
          <a:p>
            <a:pPr lvl="1"/>
            <a:r>
              <a:rPr lang="ko-KR" altLang="en-US" dirty="0"/>
              <a:t>이 방법에서는 충돌이 발생할 가능성이 많으므로 테이블의 일부에 주소가 편중되지 않도록 키 값들의 비트들을 미리 분석하여 사용해야 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098492" cy="5184576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오버플로우</a:t>
            </a:r>
            <a:r>
              <a:rPr lang="ko-KR" altLang="en-US" b="1" dirty="0">
                <a:solidFill>
                  <a:srgbClr val="0070C0"/>
                </a:solidFill>
              </a:rPr>
              <a:t> 처리 방법</a:t>
            </a:r>
          </a:p>
          <a:p>
            <a:pPr lvl="1"/>
            <a:r>
              <a:rPr lang="ko-KR" altLang="en-US" dirty="0"/>
              <a:t>선형 개방 </a:t>
            </a:r>
            <a:r>
              <a:rPr lang="ko-KR" altLang="en-US" dirty="0" err="1"/>
              <a:t>주소법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선형 조사법</a:t>
            </a:r>
            <a:r>
              <a:rPr lang="en-US" altLang="ko-KR" dirty="0"/>
              <a:t>(linear probing))</a:t>
            </a:r>
          </a:p>
          <a:p>
            <a:pPr lvl="2"/>
            <a:r>
              <a:rPr lang="ko-KR" altLang="en-US" dirty="0" err="1"/>
              <a:t>해싱</a:t>
            </a:r>
            <a:r>
              <a:rPr lang="ko-KR" altLang="en-US" dirty="0"/>
              <a:t> 함수로 구한 </a:t>
            </a:r>
            <a:r>
              <a:rPr lang="ko-KR" altLang="en-US" dirty="0" err="1"/>
              <a:t>버킷에</a:t>
            </a:r>
            <a:r>
              <a:rPr lang="ko-KR" altLang="en-US" dirty="0"/>
              <a:t> 빈 슬롯이 없어서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발생하면</a:t>
            </a:r>
            <a:r>
              <a:rPr lang="en-US" altLang="ko-KR" dirty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다음 </a:t>
            </a:r>
            <a:r>
              <a:rPr lang="ko-KR" altLang="en-US" dirty="0" err="1"/>
              <a:t>버킷에</a:t>
            </a:r>
            <a:r>
              <a:rPr lang="ko-KR" altLang="en-US" dirty="0"/>
              <a:t> 빈 슬롯이 있는지 조사한다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빈 슬롯이 있으면 </a:t>
            </a:r>
            <a:r>
              <a:rPr lang="en-US" altLang="ko-KR" dirty="0"/>
              <a:t>- </a:t>
            </a:r>
            <a:r>
              <a:rPr lang="ko-KR" altLang="en-US" dirty="0"/>
              <a:t>키 값을 저장</a:t>
            </a:r>
          </a:p>
          <a:p>
            <a:pPr lvl="3"/>
            <a:r>
              <a:rPr lang="ko-KR" altLang="en-US" dirty="0"/>
              <a:t>빈 슬롯이 없으면 </a:t>
            </a:r>
            <a:r>
              <a:rPr lang="en-US" altLang="ko-KR" dirty="0"/>
              <a:t>- </a:t>
            </a:r>
            <a:r>
              <a:rPr lang="ko-KR" altLang="en-US" dirty="0"/>
              <a:t>다시 그 다음 </a:t>
            </a:r>
            <a:r>
              <a:rPr lang="ko-KR" altLang="en-US" dirty="0" err="1"/>
              <a:t>버킷을</a:t>
            </a:r>
            <a:r>
              <a:rPr lang="ko-KR" altLang="en-US" dirty="0"/>
              <a:t> 조사</a:t>
            </a:r>
          </a:p>
          <a:p>
            <a:pPr lvl="3"/>
            <a:r>
              <a:rPr lang="ko-KR" altLang="en-US" dirty="0"/>
              <a:t>이런 과정을 되풀이 하면서 해시 테이블 내에 비어있는 슬롯을 순차적으로 찾아서 사용하여 </a:t>
            </a:r>
            <a:r>
              <a:rPr lang="ko-KR" altLang="en-US" dirty="0" err="1"/>
              <a:t>오버플로우</a:t>
            </a:r>
            <a:r>
              <a:rPr lang="ko-KR" altLang="en-US" dirty="0"/>
              <a:t> 문제를 처리하는 방법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3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49320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선형 개방 </a:t>
            </a:r>
            <a:r>
              <a:rPr lang="ko-KR" altLang="en-US" b="1" dirty="0" err="1">
                <a:solidFill>
                  <a:srgbClr val="0070C0"/>
                </a:solidFill>
              </a:rPr>
              <a:t>주소법을</a:t>
            </a:r>
            <a:r>
              <a:rPr lang="ko-KR" altLang="en-US" b="1" dirty="0">
                <a:solidFill>
                  <a:srgbClr val="0070C0"/>
                </a:solidFill>
              </a:rPr>
              <a:t> 이용한 </a:t>
            </a:r>
            <a:r>
              <a:rPr lang="ko-KR" altLang="en-US" b="1" dirty="0" err="1">
                <a:solidFill>
                  <a:srgbClr val="0070C0"/>
                </a:solidFill>
              </a:rPr>
              <a:t>오버플로우</a:t>
            </a:r>
            <a:r>
              <a:rPr lang="ko-KR" altLang="en-US" b="1" dirty="0">
                <a:solidFill>
                  <a:srgbClr val="0070C0"/>
                </a:solidFill>
              </a:rPr>
              <a:t> 처리 예</a:t>
            </a:r>
          </a:p>
          <a:p>
            <a:pPr lvl="1"/>
            <a:r>
              <a:rPr lang="ko-KR" altLang="en-US" dirty="0"/>
              <a:t>해시 테이블의 크기 </a:t>
            </a:r>
            <a:r>
              <a:rPr lang="en-US" altLang="ko-KR" dirty="0"/>
              <a:t>: 5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해시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제산함수 사용</a:t>
            </a:r>
            <a:r>
              <a:rPr lang="en-US" altLang="ko-KR" dirty="0"/>
              <a:t>.  </a:t>
            </a:r>
            <a:r>
              <a:rPr lang="ko-KR" altLang="en-US" dirty="0"/>
              <a:t>해시 함수 </a:t>
            </a:r>
            <a:r>
              <a:rPr lang="en-US" altLang="ko-KR" dirty="0"/>
              <a:t>h(k) = k mod 5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저장할 </a:t>
            </a:r>
            <a:r>
              <a:rPr lang="ko-KR" altLang="en-US" dirty="0"/>
              <a:t>키 값 </a:t>
            </a:r>
            <a:r>
              <a:rPr lang="en-US" altLang="ko-KR" dirty="0"/>
              <a:t>: {45, 9, 10, 96, 25}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45 </a:t>
            </a:r>
            <a:r>
              <a:rPr lang="ko-KR" altLang="en-US" dirty="0"/>
              <a:t>저장 </a:t>
            </a:r>
            <a:r>
              <a:rPr lang="en-US" altLang="ko-KR" dirty="0"/>
              <a:t>: h(45) = 45 mod 5 = 0 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en-US" altLang="ko-KR" dirty="0"/>
              <a:t>45 </a:t>
            </a:r>
            <a:r>
              <a:rPr lang="ko-KR" altLang="en-US" dirty="0"/>
              <a:t>저장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9 </a:t>
            </a:r>
            <a:r>
              <a:rPr lang="ko-KR" altLang="en-US" dirty="0"/>
              <a:t>저장   </a:t>
            </a:r>
            <a:r>
              <a:rPr lang="en-US" altLang="ko-KR" dirty="0"/>
              <a:t>: h(9)  = 9 mod 5 = 4 </a:t>
            </a:r>
            <a:r>
              <a:rPr lang="en-US" altLang="ko-KR" dirty="0" smtClean="0"/>
              <a:t> ⇒ </a:t>
            </a:r>
            <a:r>
              <a:rPr lang="ko-KR" altLang="en-US" dirty="0"/>
              <a:t>해시 테이블 </a:t>
            </a:r>
            <a:r>
              <a:rPr lang="en-US" altLang="ko-KR" dirty="0"/>
              <a:t>4</a:t>
            </a:r>
            <a:r>
              <a:rPr lang="ko-KR" altLang="en-US" dirty="0"/>
              <a:t>번에 </a:t>
            </a:r>
            <a:r>
              <a:rPr lang="en-US" altLang="ko-KR" dirty="0"/>
              <a:t>9 </a:t>
            </a:r>
            <a:r>
              <a:rPr lang="ko-KR" altLang="en-US" dirty="0"/>
              <a:t>저장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10 </a:t>
            </a:r>
            <a:r>
              <a:rPr lang="ko-KR" altLang="en-US" dirty="0"/>
              <a:t>저장 </a:t>
            </a:r>
            <a:r>
              <a:rPr lang="en-US" altLang="ko-KR" dirty="0"/>
              <a:t>: h(10) = 10 mod 5 = 0 ⇒ </a:t>
            </a:r>
            <a:r>
              <a:rPr lang="ko-KR" altLang="en-US" dirty="0"/>
              <a:t>충돌 발생</a:t>
            </a:r>
            <a:r>
              <a:rPr lang="en-US" altLang="ko-KR" dirty="0"/>
              <a:t>! </a:t>
            </a:r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			</a:t>
            </a:r>
            <a:r>
              <a:rPr lang="en-US" altLang="ko-KR" dirty="0" smtClean="0"/>
              <a:t>                     ⇒ </a:t>
            </a:r>
            <a:r>
              <a:rPr lang="ko-KR" altLang="en-US" dirty="0"/>
              <a:t>다음 </a:t>
            </a:r>
            <a:r>
              <a:rPr lang="ko-KR" altLang="en-US" dirty="0" err="1"/>
              <a:t>버킷</a:t>
            </a:r>
            <a:r>
              <a:rPr lang="ko-KR" altLang="en-US" dirty="0"/>
              <a:t> 중에서 비어있는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 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96 </a:t>
            </a:r>
            <a:r>
              <a:rPr lang="ko-KR" altLang="en-US" dirty="0"/>
              <a:t>저장 </a:t>
            </a:r>
            <a:r>
              <a:rPr lang="en-US" altLang="ko-KR" dirty="0"/>
              <a:t>: h(96) = 96 mod 5 = 1 ⇒ </a:t>
            </a:r>
            <a:r>
              <a:rPr lang="ko-KR" altLang="en-US" dirty="0"/>
              <a:t>충돌 발생</a:t>
            </a:r>
            <a:r>
              <a:rPr lang="en-US" altLang="ko-KR" dirty="0"/>
              <a:t>! </a:t>
            </a:r>
          </a:p>
          <a:p>
            <a:pPr marL="914400" lvl="2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                    	</a:t>
            </a:r>
            <a:r>
              <a:rPr lang="en-US" altLang="ko-KR" dirty="0" smtClean="0"/>
              <a:t>                     ⇒ </a:t>
            </a:r>
            <a:r>
              <a:rPr lang="ko-KR" altLang="en-US" dirty="0"/>
              <a:t>다음 </a:t>
            </a:r>
            <a:r>
              <a:rPr lang="ko-KR" altLang="en-US" dirty="0" err="1"/>
              <a:t>버킷</a:t>
            </a:r>
            <a:r>
              <a:rPr lang="ko-KR" altLang="en-US" dirty="0"/>
              <a:t> 중에서 비어있는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96 </a:t>
            </a:r>
            <a:r>
              <a:rPr lang="ko-KR" altLang="en-US" dirty="0"/>
              <a:t>저장 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25 </a:t>
            </a:r>
            <a:r>
              <a:rPr lang="ko-KR" altLang="en-US" dirty="0"/>
              <a:t>저장 </a:t>
            </a:r>
            <a:r>
              <a:rPr lang="en-US" altLang="ko-KR" dirty="0"/>
              <a:t>: h(25) = 25 mod 5 = 0 ⇒ </a:t>
            </a:r>
            <a:r>
              <a:rPr lang="ko-KR" altLang="en-US" dirty="0"/>
              <a:t>충돌 발생</a:t>
            </a:r>
            <a:r>
              <a:rPr lang="en-US" altLang="ko-KR" dirty="0"/>
              <a:t>! </a:t>
            </a:r>
          </a:p>
          <a:p>
            <a:pPr marL="9144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                    	</a:t>
            </a:r>
            <a:r>
              <a:rPr lang="en-US" altLang="ko-KR" dirty="0" smtClean="0"/>
              <a:t>                     ⇒ </a:t>
            </a:r>
            <a:r>
              <a:rPr lang="ko-KR" altLang="en-US" dirty="0"/>
              <a:t>다음 </a:t>
            </a:r>
            <a:r>
              <a:rPr lang="ko-KR" altLang="en-US" dirty="0" err="1"/>
              <a:t>버킷</a:t>
            </a:r>
            <a:r>
              <a:rPr lang="ko-KR" altLang="en-US" dirty="0"/>
              <a:t> 중에서 비어있는 </a:t>
            </a:r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25 </a:t>
            </a:r>
            <a:r>
              <a:rPr lang="ko-KR" altLang="en-US" dirty="0"/>
              <a:t>저장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6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49320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선형 개방 </a:t>
            </a:r>
            <a:r>
              <a:rPr lang="ko-KR" altLang="en-US" b="1" dirty="0" err="1">
                <a:solidFill>
                  <a:srgbClr val="0070C0"/>
                </a:solidFill>
              </a:rPr>
              <a:t>주소법을</a:t>
            </a:r>
            <a:r>
              <a:rPr lang="ko-KR" altLang="en-US" b="1" dirty="0">
                <a:solidFill>
                  <a:srgbClr val="0070C0"/>
                </a:solidFill>
              </a:rPr>
              <a:t> 이용한 </a:t>
            </a:r>
            <a:r>
              <a:rPr lang="ko-KR" altLang="en-US" b="1" dirty="0" err="1">
                <a:solidFill>
                  <a:srgbClr val="0070C0"/>
                </a:solidFill>
              </a:rPr>
              <a:t>오버플로우</a:t>
            </a:r>
            <a:r>
              <a:rPr lang="ko-KR" altLang="en-US" b="1" dirty="0">
                <a:solidFill>
                  <a:srgbClr val="0070C0"/>
                </a:solidFill>
              </a:rPr>
              <a:t> 처리 </a:t>
            </a:r>
            <a:r>
              <a:rPr lang="ko-KR" altLang="en-US" b="1" dirty="0" smtClean="0">
                <a:solidFill>
                  <a:srgbClr val="0070C0"/>
                </a:solidFill>
              </a:rPr>
              <a:t>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760562"/>
            <a:ext cx="8020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49320" cy="5184576"/>
          </a:xfrm>
        </p:spPr>
        <p:txBody>
          <a:bodyPr>
            <a:no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체이닝</a:t>
            </a:r>
            <a:r>
              <a:rPr lang="en-US" altLang="ko-KR" b="1" dirty="0" smtClean="0">
                <a:solidFill>
                  <a:srgbClr val="0070C0"/>
                </a:solidFill>
              </a:rPr>
              <a:t>(Chaining)</a:t>
            </a:r>
          </a:p>
          <a:p>
            <a:pPr lvl="1"/>
            <a:r>
              <a:rPr lang="ko-KR" altLang="en-US" dirty="0"/>
              <a:t>해시 테이블의 구조를 변경하여 각 </a:t>
            </a:r>
            <a:r>
              <a:rPr lang="ko-KR" altLang="en-US" dirty="0" err="1"/>
              <a:t>버킷에</a:t>
            </a:r>
            <a:r>
              <a:rPr lang="ko-KR" altLang="en-US" dirty="0"/>
              <a:t> 하나 이상의 키 값을 저장할 수 있도록 하는 방법</a:t>
            </a:r>
          </a:p>
          <a:p>
            <a:pPr lvl="1"/>
            <a:r>
              <a:rPr lang="ko-KR" altLang="en-US" dirty="0" err="1" smtClean="0"/>
              <a:t>오버플로우</a:t>
            </a:r>
            <a:r>
              <a:rPr lang="ko-KR" altLang="en-US" dirty="0" smtClean="0"/>
              <a:t> </a:t>
            </a:r>
            <a:r>
              <a:rPr lang="ko-KR" altLang="en-US" dirty="0"/>
              <a:t>문제를 연결 리스트로 해결 </a:t>
            </a:r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버켓에</a:t>
            </a:r>
            <a:r>
              <a:rPr lang="ko-KR" altLang="en-US" dirty="0"/>
              <a:t> 고정된 슬롯이 할당되어 있지 않음</a:t>
            </a:r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버켓에</a:t>
            </a:r>
            <a:r>
              <a:rPr lang="en-US" altLang="ko-KR" dirty="0"/>
              <a:t>, </a:t>
            </a:r>
            <a:r>
              <a:rPr lang="ko-KR" altLang="en-US" dirty="0"/>
              <a:t>삽입과 삭제가 용이한 연결 리스트 할당 </a:t>
            </a:r>
          </a:p>
          <a:p>
            <a:pPr lvl="2"/>
            <a:r>
              <a:rPr lang="ko-KR" altLang="en-US" dirty="0" err="1"/>
              <a:t>버켓</a:t>
            </a:r>
            <a:r>
              <a:rPr lang="ko-KR" altLang="en-US" dirty="0"/>
              <a:t> 내에서는 연결 리스트 순차 탐색 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크기가 </a:t>
            </a:r>
            <a:r>
              <a:rPr lang="en-US" altLang="ko-KR" dirty="0"/>
              <a:t>7</a:t>
            </a:r>
            <a:r>
              <a:rPr lang="ko-KR" altLang="en-US" dirty="0"/>
              <a:t>인 해시테이블에서</a:t>
            </a:r>
          </a:p>
          <a:p>
            <a:pPr lvl="2"/>
            <a:r>
              <a:rPr lang="en-US" altLang="ko-KR" dirty="0" smtClean="0"/>
              <a:t>h(k</a:t>
            </a:r>
            <a:r>
              <a:rPr lang="en-US" altLang="ko-KR" dirty="0"/>
              <a:t>)=k mod 7</a:t>
            </a:r>
            <a:r>
              <a:rPr lang="ko-KR" altLang="en-US" dirty="0"/>
              <a:t>의 해시 함수 사용</a:t>
            </a:r>
          </a:p>
          <a:p>
            <a:pPr lvl="2"/>
            <a:r>
              <a:rPr lang="ko-KR" altLang="en-US" dirty="0"/>
              <a:t>입력 </a:t>
            </a:r>
            <a:r>
              <a:rPr lang="en-US" altLang="ko-KR" dirty="0"/>
              <a:t>(8, 1, 9, 6, 13)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(8) : h(8) = 8 mod 7 = 1 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(1) : h(1) = 1 mod 7 = 1 (</a:t>
            </a:r>
            <a:r>
              <a:rPr lang="ko-KR" altLang="en-US" dirty="0"/>
              <a:t>충돌발생</a:t>
            </a:r>
            <a:r>
              <a:rPr lang="en-US" altLang="ko-KR" dirty="0"/>
              <a:t>-&gt;</a:t>
            </a:r>
            <a:r>
              <a:rPr lang="ko-KR" altLang="en-US" dirty="0"/>
              <a:t>새로운 </a:t>
            </a:r>
            <a:r>
              <a:rPr lang="ko-KR" altLang="en-US" dirty="0" err="1"/>
              <a:t>노드</a:t>
            </a:r>
            <a:r>
              <a:rPr lang="ko-KR" altLang="en-US" dirty="0"/>
              <a:t> 생성 저장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(9) : h(9) = 9 mod 7 = 2 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(6) : h(6) = 6 mod 7 = 6 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(13) : h(13) = 13 mod 7 = 6 (</a:t>
            </a:r>
            <a:r>
              <a:rPr lang="ko-KR" altLang="en-US" dirty="0"/>
              <a:t>충돌 발생</a:t>
            </a:r>
            <a:r>
              <a:rPr lang="en-US" altLang="ko-KR" dirty="0"/>
              <a:t>-&gt;</a:t>
            </a:r>
            <a:r>
              <a:rPr lang="ko-KR" altLang="en-US" dirty="0"/>
              <a:t>새로운 </a:t>
            </a:r>
            <a:r>
              <a:rPr lang="ko-KR" altLang="en-US" dirty="0" err="1"/>
              <a:t>노드</a:t>
            </a:r>
            <a:r>
              <a:rPr lang="ko-KR" altLang="en-US" dirty="0"/>
              <a:t> 생성 저장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86659"/>
              </p:ext>
            </p:extLst>
          </p:nvPr>
        </p:nvGraphicFramePr>
        <p:xfrm>
          <a:off x="7228624" y="2244648"/>
          <a:ext cx="928016" cy="259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56254"/>
              </p:ext>
            </p:extLst>
          </p:nvPr>
        </p:nvGraphicFramePr>
        <p:xfrm>
          <a:off x="8751839" y="2623292"/>
          <a:ext cx="928016" cy="37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01841"/>
              </p:ext>
            </p:extLst>
          </p:nvPr>
        </p:nvGraphicFramePr>
        <p:xfrm>
          <a:off x="10463592" y="2623292"/>
          <a:ext cx="928016" cy="37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38740"/>
              </p:ext>
            </p:extLst>
          </p:nvPr>
        </p:nvGraphicFramePr>
        <p:xfrm>
          <a:off x="8751839" y="3009791"/>
          <a:ext cx="928016" cy="37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04260"/>
              </p:ext>
            </p:extLst>
          </p:nvPr>
        </p:nvGraphicFramePr>
        <p:xfrm>
          <a:off x="8751839" y="4470946"/>
          <a:ext cx="928016" cy="37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71099"/>
              </p:ext>
            </p:extLst>
          </p:nvPr>
        </p:nvGraphicFramePr>
        <p:xfrm>
          <a:off x="10463592" y="4480373"/>
          <a:ext cx="928016" cy="37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●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endCxn id="5" idx="1"/>
          </p:cNvCxnSpPr>
          <p:nvPr/>
        </p:nvCxnSpPr>
        <p:spPr>
          <a:xfrm>
            <a:off x="8005812" y="2807027"/>
            <a:ext cx="746027" cy="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05812" y="3184099"/>
            <a:ext cx="746027" cy="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005812" y="4664107"/>
            <a:ext cx="746027" cy="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693210" y="4664107"/>
            <a:ext cx="746027" cy="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693210" y="2805150"/>
            <a:ext cx="746027" cy="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82929" y="4839294"/>
            <a:ext cx="10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해시테이블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751839" y="4839294"/>
            <a:ext cx="10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단계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96255" y="4839294"/>
            <a:ext cx="10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5</a:t>
            </a:r>
            <a:r>
              <a:rPr lang="ko-KR" altLang="en-US" sz="1400" dirty="0" smtClean="0"/>
              <a:t>단계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751839" y="2309775"/>
            <a:ext cx="10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r>
              <a:rPr lang="ko-KR" altLang="en-US" sz="1400" dirty="0" smtClean="0"/>
              <a:t>단계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51839" y="3367774"/>
            <a:ext cx="10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</a:t>
            </a:r>
            <a:r>
              <a:rPr lang="ko-KR" altLang="en-US" sz="1400" dirty="0" smtClean="0"/>
              <a:t>단계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37200" y="2311033"/>
            <a:ext cx="109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</a:t>
            </a:r>
            <a:r>
              <a:rPr lang="ko-KR" altLang="en-US" sz="1400" dirty="0" smtClean="0"/>
              <a:t>단계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2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49320" cy="5184576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체이닝을</a:t>
            </a:r>
            <a:r>
              <a:rPr lang="ko-KR" altLang="en-US" b="1" dirty="0">
                <a:solidFill>
                  <a:srgbClr val="0070C0"/>
                </a:solidFill>
              </a:rPr>
              <a:t> 이용한 </a:t>
            </a:r>
            <a:r>
              <a:rPr lang="ko-KR" altLang="en-US" b="1" dirty="0" err="1">
                <a:solidFill>
                  <a:srgbClr val="0070C0"/>
                </a:solidFill>
              </a:rPr>
              <a:t>오버플로우</a:t>
            </a:r>
            <a:r>
              <a:rPr lang="ko-KR" altLang="en-US" b="1" dirty="0">
                <a:solidFill>
                  <a:srgbClr val="0070C0"/>
                </a:solidFill>
              </a:rPr>
              <a:t> 처리 예</a:t>
            </a:r>
          </a:p>
          <a:p>
            <a:pPr lvl="1"/>
            <a:r>
              <a:rPr lang="ko-KR" altLang="en-US" dirty="0"/>
              <a:t>해시 테이블의 크기 </a:t>
            </a:r>
            <a:r>
              <a:rPr lang="en-US" altLang="ko-KR" dirty="0"/>
              <a:t>: 5</a:t>
            </a:r>
          </a:p>
          <a:p>
            <a:pPr lvl="1"/>
            <a:r>
              <a:rPr lang="ko-KR" altLang="en-US" dirty="0"/>
              <a:t>해시 함수 </a:t>
            </a:r>
            <a:r>
              <a:rPr lang="en-US" altLang="ko-KR" dirty="0"/>
              <a:t>: </a:t>
            </a:r>
            <a:r>
              <a:rPr lang="ko-KR" altLang="en-US" dirty="0"/>
              <a:t>제산함수 사용</a:t>
            </a:r>
            <a:r>
              <a:rPr lang="en-US" altLang="ko-KR" dirty="0"/>
              <a:t>.  </a:t>
            </a:r>
            <a:r>
              <a:rPr lang="ko-KR" altLang="en-US" dirty="0"/>
              <a:t>해시 함수 </a:t>
            </a:r>
            <a:r>
              <a:rPr lang="en-US" altLang="ko-KR" dirty="0"/>
              <a:t>h(k) = k mod 5 </a:t>
            </a:r>
          </a:p>
          <a:p>
            <a:pPr lvl="1"/>
            <a:r>
              <a:rPr lang="ko-KR" altLang="en-US" dirty="0"/>
              <a:t>저장할 키 값 </a:t>
            </a:r>
            <a:r>
              <a:rPr lang="en-US" altLang="ko-KR" dirty="0"/>
              <a:t>: {45, 9, 10, 96, 25}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45 </a:t>
            </a:r>
            <a:r>
              <a:rPr lang="ko-KR" altLang="en-US" dirty="0"/>
              <a:t>저장 </a:t>
            </a:r>
            <a:r>
              <a:rPr lang="en-US" altLang="ko-KR" dirty="0"/>
              <a:t>: h(45) = 45 mod 5 = 0 </a:t>
            </a:r>
          </a:p>
          <a:p>
            <a:pPr marL="914400" lvl="2" indent="0">
              <a:buNone/>
            </a:pPr>
            <a:r>
              <a:rPr lang="en-US" altLang="ko-KR" dirty="0"/>
              <a:t>			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삽입하고 </a:t>
            </a:r>
            <a:r>
              <a:rPr lang="en-US" altLang="ko-KR" dirty="0"/>
              <a:t>45 </a:t>
            </a:r>
            <a:r>
              <a:rPr lang="ko-KR" altLang="en-US" dirty="0"/>
              <a:t>저장 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9 </a:t>
            </a:r>
            <a:r>
              <a:rPr lang="ko-KR" altLang="en-US" dirty="0"/>
              <a:t>저장 </a:t>
            </a:r>
            <a:r>
              <a:rPr lang="en-US" altLang="ko-KR" dirty="0"/>
              <a:t>: h(9)  = 9 mod 5 = 4 </a:t>
            </a:r>
          </a:p>
          <a:p>
            <a:pPr marL="914400" lvl="2" indent="0">
              <a:buNone/>
            </a:pPr>
            <a:r>
              <a:rPr lang="en-US" altLang="ko-KR" dirty="0"/>
              <a:t>			⇒ </a:t>
            </a:r>
            <a:r>
              <a:rPr lang="ko-KR" altLang="en-US" dirty="0"/>
              <a:t>해시 테이블 </a:t>
            </a:r>
            <a:r>
              <a:rPr lang="en-US" altLang="ko-KR" dirty="0"/>
              <a:t>4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삽입하고 </a:t>
            </a:r>
            <a:r>
              <a:rPr lang="en-US" altLang="ko-KR" dirty="0"/>
              <a:t>9 </a:t>
            </a:r>
            <a:r>
              <a:rPr lang="ko-KR" altLang="en-US" dirty="0"/>
              <a:t>저장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10 </a:t>
            </a:r>
            <a:r>
              <a:rPr lang="ko-KR" altLang="en-US" dirty="0"/>
              <a:t>저장 </a:t>
            </a:r>
            <a:r>
              <a:rPr lang="en-US" altLang="ko-KR" dirty="0"/>
              <a:t>: h(10) = 10 mod 5 = 0 </a:t>
            </a:r>
          </a:p>
          <a:p>
            <a:pPr marL="914400" lvl="2" indent="0">
              <a:buNone/>
            </a:pPr>
            <a:r>
              <a:rPr lang="en-US" altLang="ko-KR" dirty="0"/>
              <a:t>			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삽입하고 </a:t>
            </a:r>
            <a:r>
              <a:rPr lang="en-US" altLang="ko-KR" dirty="0"/>
              <a:t>10 </a:t>
            </a:r>
            <a:r>
              <a:rPr lang="ko-KR" altLang="en-US" dirty="0"/>
              <a:t>저장 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96 </a:t>
            </a:r>
            <a:r>
              <a:rPr lang="ko-KR" altLang="en-US" dirty="0"/>
              <a:t>저장 </a:t>
            </a:r>
            <a:r>
              <a:rPr lang="en-US" altLang="ko-KR" dirty="0"/>
              <a:t>: h(96) = 96 mod 5 = 1 </a:t>
            </a:r>
          </a:p>
          <a:p>
            <a:pPr marL="914400" lvl="2" indent="0">
              <a:buNone/>
            </a:pPr>
            <a:r>
              <a:rPr lang="en-US" altLang="ko-KR" dirty="0"/>
              <a:t>			⇒ </a:t>
            </a:r>
            <a:r>
              <a:rPr lang="ko-KR" altLang="en-US" dirty="0"/>
              <a:t>해시 테이블 </a:t>
            </a:r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삽입하고 </a:t>
            </a:r>
            <a:r>
              <a:rPr lang="en-US" altLang="ko-KR" dirty="0"/>
              <a:t>96 </a:t>
            </a:r>
            <a:r>
              <a:rPr lang="ko-KR" altLang="en-US" dirty="0"/>
              <a:t>저장 </a:t>
            </a:r>
          </a:p>
          <a:p>
            <a:pPr lvl="2"/>
            <a:r>
              <a:rPr lang="ko-KR" altLang="en-US" dirty="0"/>
              <a:t>키 값 </a:t>
            </a:r>
            <a:r>
              <a:rPr lang="en-US" altLang="ko-KR" dirty="0"/>
              <a:t>25 </a:t>
            </a:r>
            <a:r>
              <a:rPr lang="ko-KR" altLang="en-US" dirty="0"/>
              <a:t>저장 </a:t>
            </a:r>
            <a:r>
              <a:rPr lang="en-US" altLang="ko-KR" dirty="0"/>
              <a:t>: h(25) = 25 mod 5 = 0 </a:t>
            </a:r>
          </a:p>
          <a:p>
            <a:pPr marL="914400" lvl="2" indent="0">
              <a:buNone/>
            </a:pPr>
            <a:r>
              <a:rPr lang="en-US" altLang="ko-KR" dirty="0"/>
              <a:t>			⇒ </a:t>
            </a:r>
            <a:r>
              <a:rPr lang="ko-KR" altLang="en-US" dirty="0"/>
              <a:t>해시 테이블 </a:t>
            </a:r>
            <a:r>
              <a:rPr lang="en-US" altLang="ko-KR" dirty="0"/>
              <a:t>0</a:t>
            </a:r>
            <a:r>
              <a:rPr lang="ko-KR" altLang="en-US" dirty="0"/>
              <a:t>번에 </a:t>
            </a:r>
            <a:r>
              <a:rPr lang="ko-KR" altLang="en-US" dirty="0" err="1"/>
              <a:t>노드를</a:t>
            </a:r>
            <a:r>
              <a:rPr lang="ko-KR" altLang="en-US" dirty="0"/>
              <a:t> 삽입하고 </a:t>
            </a:r>
            <a:r>
              <a:rPr lang="en-US" altLang="ko-KR" dirty="0"/>
              <a:t>25 </a:t>
            </a:r>
            <a:r>
              <a:rPr lang="ko-KR" altLang="en-US" dirty="0"/>
              <a:t>저장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57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6"/>
            <a:ext cx="11249320" cy="5184576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체이닝을</a:t>
            </a:r>
            <a:r>
              <a:rPr lang="ko-KR" altLang="en-US" b="1" dirty="0">
                <a:solidFill>
                  <a:srgbClr val="0070C0"/>
                </a:solidFill>
              </a:rPr>
              <a:t> 이용한 </a:t>
            </a:r>
            <a:r>
              <a:rPr lang="ko-KR" altLang="en-US" b="1" dirty="0" err="1">
                <a:solidFill>
                  <a:srgbClr val="0070C0"/>
                </a:solidFill>
              </a:rPr>
              <a:t>오버플로우</a:t>
            </a:r>
            <a:r>
              <a:rPr lang="ko-KR" altLang="en-US" b="1" dirty="0">
                <a:solidFill>
                  <a:srgbClr val="0070C0"/>
                </a:solidFill>
              </a:rPr>
              <a:t> 처리 </a:t>
            </a:r>
            <a:r>
              <a:rPr lang="ko-KR" altLang="en-US" b="1" dirty="0" smtClean="0">
                <a:solidFill>
                  <a:srgbClr val="0070C0"/>
                </a:solidFill>
              </a:rPr>
              <a:t>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71" y="1693878"/>
            <a:ext cx="6838458" cy="47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순차 검색</a:t>
            </a:r>
            <a:r>
              <a:rPr lang="en-US" altLang="ko-KR" dirty="0">
                <a:solidFill>
                  <a:srgbClr val="0070C0"/>
                </a:solidFill>
              </a:rPr>
              <a:t>(sequential search, </a:t>
            </a:r>
            <a:r>
              <a:rPr lang="ko-KR" altLang="en-US" dirty="0">
                <a:solidFill>
                  <a:srgbClr val="0070C0"/>
                </a:solidFill>
              </a:rPr>
              <a:t>선형 검색</a:t>
            </a:r>
            <a:r>
              <a:rPr lang="en-US" altLang="ko-KR" dirty="0">
                <a:solidFill>
                  <a:srgbClr val="0070C0"/>
                </a:solidFill>
              </a:rPr>
              <a:t>(linear search))</a:t>
            </a:r>
          </a:p>
          <a:p>
            <a:pPr lvl="1"/>
            <a:r>
              <a:rPr lang="ko-KR" altLang="en-US" dirty="0"/>
              <a:t>일렬로 된 자료를 처음부터 마지막까지 순서대로 검색하는 방법</a:t>
            </a:r>
          </a:p>
          <a:p>
            <a:pPr lvl="1"/>
            <a:r>
              <a:rPr lang="ko-KR" altLang="en-US" dirty="0"/>
              <a:t>가장 간단하고 직접적인 검색 방법</a:t>
            </a:r>
          </a:p>
          <a:p>
            <a:pPr lvl="1"/>
            <a:r>
              <a:rPr lang="ko-KR" altLang="en-US" dirty="0"/>
              <a:t>배열이나 연결 리스트로 구현된 순차 자료 구조에서 원하는 항목을 </a:t>
            </a:r>
            <a:r>
              <a:rPr lang="ko-KR" altLang="en-US" dirty="0" smtClean="0"/>
              <a:t>찾는 </a:t>
            </a:r>
            <a:r>
              <a:rPr lang="ko-KR" altLang="en-US" dirty="0"/>
              <a:t>방법</a:t>
            </a:r>
          </a:p>
          <a:p>
            <a:pPr lvl="1"/>
            <a:r>
              <a:rPr lang="ko-KR" altLang="en-US" dirty="0"/>
              <a:t>검색 대상 자료가 많은 경우에 비효율적이지만 알고리즘이 단순하여 구현이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정렬되어있지 않은 자료에 대한 </a:t>
            </a:r>
            <a:r>
              <a:rPr lang="ko-KR" altLang="en-US" sz="2400" dirty="0" smtClean="0"/>
              <a:t>순차검색</a:t>
            </a:r>
            <a:endParaRPr lang="en-US" altLang="ko-KR" sz="2400" dirty="0" smtClean="0"/>
          </a:p>
          <a:p>
            <a:pPr lvl="1"/>
            <a:r>
              <a:rPr lang="ko-KR" altLang="en-US" sz="2400" dirty="0"/>
              <a:t>정렬되어있는 자료에 대한 순차검색</a:t>
            </a:r>
          </a:p>
        </p:txBody>
      </p:sp>
    </p:spTree>
    <p:extLst>
      <p:ext uri="{BB962C8B-B14F-4D97-AF65-F5344CB8AC3E}">
        <p14:creationId xmlns:p14="http://schemas.microsoft.com/office/powerpoint/2010/main" val="151138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306175" cy="5184576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순차 검색 </a:t>
            </a:r>
            <a:r>
              <a:rPr lang="en-US" altLang="ko-KR" b="1" dirty="0">
                <a:solidFill>
                  <a:srgbClr val="0070C0"/>
                </a:solidFill>
              </a:rPr>
              <a:t>– </a:t>
            </a:r>
            <a:r>
              <a:rPr lang="ko-KR" altLang="en-US" b="1" dirty="0">
                <a:solidFill>
                  <a:srgbClr val="0070C0"/>
                </a:solidFill>
              </a:rPr>
              <a:t>정렬되지 않은 순차자료구조에서의 순차 검색</a:t>
            </a:r>
          </a:p>
          <a:p>
            <a:pPr lvl="1"/>
            <a:r>
              <a:rPr lang="ko-KR" altLang="en-US" dirty="0"/>
              <a:t>검색 방법</a:t>
            </a:r>
          </a:p>
          <a:p>
            <a:pPr lvl="2"/>
            <a:r>
              <a:rPr lang="ko-KR" altLang="en-US" dirty="0"/>
              <a:t>첫 번째 원소부터 시작하여 마지막 원소까지 순서대로 키 값이 일치하는 </a:t>
            </a:r>
            <a:r>
              <a:rPr lang="ko-KR" altLang="en-US" dirty="0" smtClean="0"/>
              <a:t>원소가 </a:t>
            </a:r>
            <a:r>
              <a:rPr lang="ko-KR" altLang="en-US" dirty="0"/>
              <a:t>있는지를 비교하여 </a:t>
            </a:r>
            <a:r>
              <a:rPr lang="ko-KR" altLang="en-US" dirty="0" smtClean="0"/>
              <a:t>탐색</a:t>
            </a:r>
            <a:endParaRPr lang="en-US" altLang="ko-KR" dirty="0"/>
          </a:p>
          <a:p>
            <a:pPr lvl="3"/>
            <a:r>
              <a:rPr lang="ko-KR" altLang="en-US" dirty="0"/>
              <a:t>키 값이 일치하는 원소를 찾으면 그 원소가 몇 번째 원소인지를 반환</a:t>
            </a:r>
          </a:p>
          <a:p>
            <a:pPr lvl="3"/>
            <a:r>
              <a:rPr lang="ko-KR" altLang="en-US" dirty="0"/>
              <a:t>마지막 원소까지 비교하여 키 값이 일치하는 원소가 없으면 찾은 원소가 없는 것이므로 검색 실패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검색 예</a:t>
            </a:r>
            <a:r>
              <a:rPr lang="en-US" altLang="ko-KR" dirty="0"/>
              <a:t>) </a:t>
            </a:r>
            <a:r>
              <a:rPr lang="ko-KR" altLang="en-US" dirty="0"/>
              <a:t>검색 성공의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(9</a:t>
            </a:r>
            <a:r>
              <a:rPr lang="ko-KR" altLang="en-US" dirty="0" smtClean="0"/>
              <a:t>를 검색하는 경우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49090"/>
              </p:ext>
            </p:extLst>
          </p:nvPr>
        </p:nvGraphicFramePr>
        <p:xfrm>
          <a:off x="4024958" y="4239372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744"/>
              </p:ext>
            </p:extLst>
          </p:nvPr>
        </p:nvGraphicFramePr>
        <p:xfrm>
          <a:off x="4024958" y="5031224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14234"/>
              </p:ext>
            </p:extLst>
          </p:nvPr>
        </p:nvGraphicFramePr>
        <p:xfrm>
          <a:off x="4024958" y="5484469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78380"/>
              </p:ext>
            </p:extLst>
          </p:nvPr>
        </p:nvGraphicFramePr>
        <p:xfrm>
          <a:off x="4024958" y="5937714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87199"/>
              </p:ext>
            </p:extLst>
          </p:nvPr>
        </p:nvGraphicFramePr>
        <p:xfrm>
          <a:off x="4024958" y="6390960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65975" y="4995107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8≠9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65974" y="5446305"/>
            <a:ext cx="7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30≠9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5975" y="5897503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1≠9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765975" y="6348701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9=9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7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검색 예</a:t>
            </a:r>
            <a:r>
              <a:rPr lang="en-US" altLang="ko-KR" dirty="0"/>
              <a:t>) </a:t>
            </a:r>
            <a:r>
              <a:rPr lang="ko-KR" altLang="en-US" dirty="0"/>
              <a:t>검색 </a:t>
            </a:r>
            <a:r>
              <a:rPr lang="ko-KR" altLang="en-US" dirty="0" smtClean="0"/>
              <a:t>실패의 경우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을 검색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09128" y="1789501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109128" y="2581353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109128" y="3034598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109128" y="3487843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109128" y="3941089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0145" y="2545236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8≠6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50144" y="2996434"/>
            <a:ext cx="7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30≠6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0145" y="3447632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1≠6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0145" y="3898830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9≠6</a:t>
            </a:r>
            <a:endParaRPr lang="ko-KR" altLang="en-US" sz="16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109128" y="4373204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109128" y="4826449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109128" y="5279695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0145" y="4319565"/>
            <a:ext cx="76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11≠6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0144" y="4770763"/>
            <a:ext cx="7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19≠6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0145" y="5221961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2≠6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96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sz="2400" dirty="0" smtClean="0"/>
              <a:t>정렬되어있지 않은 자료에 대한 순차검색 알고리즘</a:t>
            </a:r>
            <a:endParaRPr lang="en-US" altLang="ko-KR" sz="2400" dirty="0" smtClean="0"/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b="1" dirty="0" smtClean="0">
              <a:solidFill>
                <a:srgbClr val="0070C0"/>
              </a:solidFill>
            </a:endParaRPr>
          </a:p>
          <a:p>
            <a:pPr lvl="2">
              <a:spcAft>
                <a:spcPts val="100"/>
              </a:spcAft>
              <a:defRPr/>
            </a:pPr>
            <a:r>
              <a:rPr lang="ko-KR" altLang="en-US" sz="2000" dirty="0" smtClean="0"/>
              <a:t>비교횟수 </a:t>
            </a:r>
            <a:r>
              <a:rPr lang="en-US" altLang="ko-KR" sz="2000" dirty="0"/>
              <a:t>- </a:t>
            </a:r>
            <a:r>
              <a:rPr lang="ko-KR" altLang="en-US" sz="2000" dirty="0"/>
              <a:t>찾고자 하는 원소의 위치에 따라 결정</a:t>
            </a:r>
          </a:p>
          <a:p>
            <a:pPr lvl="3">
              <a:defRPr/>
            </a:pPr>
            <a:r>
              <a:rPr lang="ko-KR" altLang="en-US" sz="1800" dirty="0" smtClean="0"/>
              <a:t>정렬되지 </a:t>
            </a:r>
            <a:r>
              <a:rPr lang="ko-KR" altLang="en-US" sz="1800" dirty="0"/>
              <a:t>않은 원소에서의 순차 검색의 평균 비교 횟수</a:t>
            </a:r>
          </a:p>
          <a:p>
            <a:pPr lvl="3">
              <a:buNone/>
              <a:defRPr/>
            </a:pPr>
            <a:r>
              <a:rPr lang="ko-KR" altLang="en-US" sz="1800" dirty="0"/>
              <a:t>      </a:t>
            </a:r>
            <a:r>
              <a:rPr lang="en-US" altLang="ko-KR" sz="1800" dirty="0"/>
              <a:t>= 1/n(1+2+3+ </a:t>
            </a:r>
            <a:r>
              <a:rPr lang="en-US" altLang="ko-KR" sz="1800" dirty="0">
                <a:latin typeface="Times New Roman"/>
              </a:rPr>
              <a:t>…</a:t>
            </a:r>
            <a:r>
              <a:rPr lang="en-US" altLang="ko-KR" sz="1800" dirty="0"/>
              <a:t> + n) = (n+1)/2</a:t>
            </a:r>
            <a:r>
              <a:rPr lang="en-US" altLang="ko-KR" sz="1800" dirty="0">
                <a:latin typeface="Times New Roman"/>
              </a:rPr>
              <a:t>  </a:t>
            </a:r>
            <a:r>
              <a:rPr lang="en-US" altLang="ko-KR" sz="1800" dirty="0"/>
              <a:t> </a:t>
            </a:r>
          </a:p>
          <a:p>
            <a:pPr lvl="2">
              <a:defRPr/>
            </a:pPr>
            <a:endParaRPr lang="en-US" altLang="ko-KR" sz="2000" dirty="0" smtClean="0"/>
          </a:p>
          <a:p>
            <a:pPr lvl="2">
              <a:defRPr/>
            </a:pPr>
            <a:r>
              <a:rPr lang="ko-KR" altLang="en-US" sz="2000" dirty="0" smtClean="0"/>
              <a:t>평균 </a:t>
            </a:r>
            <a:r>
              <a:rPr lang="ko-KR" altLang="en-US" sz="2000" dirty="0"/>
              <a:t>시간 복잡도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00CC"/>
                </a:solidFill>
              </a:rPr>
              <a:t>O(n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)</a:t>
            </a:r>
            <a:endParaRPr lang="en-US" altLang="ko-KR" sz="20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6650" y="1621609"/>
            <a:ext cx="48387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(a[],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n,key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i←0;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 and a[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2000" dirty="0" smtClean="0"/>
              <a:t>≠key)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i←i+1;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&lt;n) then return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return -1;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sequentialSearch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7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67250"/>
            <a:ext cx="10972800" cy="518457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정렬되어 있지 않은 자료에 대한 순차검색 프로그램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대상 자료 </a:t>
            </a:r>
            <a:r>
              <a:rPr lang="en-US" altLang="ko-KR" dirty="0">
                <a:latin typeface="맑은 고딕" charset="0"/>
                <a:ea typeface="맑은 고딕" charset="0"/>
              </a:rPr>
              <a:t>: {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8, 30, 1, 9, 11, 19, 2</a:t>
            </a:r>
            <a:r>
              <a:rPr lang="en-US" altLang="ko-KR" dirty="0">
                <a:latin typeface="맑은 고딕" charset="0"/>
                <a:ea typeface="맑은 고딕" charset="0"/>
              </a:rPr>
              <a:t>}  - 7</a:t>
            </a:r>
            <a:r>
              <a:rPr lang="ko-KR" altLang="en-US" dirty="0">
                <a:latin typeface="맑은 고딕" charset="0"/>
                <a:ea typeface="맑은 고딕" charset="0"/>
              </a:rPr>
              <a:t>개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</a:t>
            </a:r>
            <a:r>
              <a:rPr lang="en-US" altLang="ko-KR" dirty="0">
                <a:latin typeface="맑은 고딕" charset="0"/>
                <a:ea typeface="맑은 고딕" charset="0"/>
              </a:rPr>
              <a:t>1 : </a:t>
            </a:r>
            <a:r>
              <a:rPr lang="ko-KR" altLang="en-US" dirty="0">
                <a:latin typeface="맑은 고딕" charset="0"/>
                <a:ea typeface="맑은 고딕" charset="0"/>
              </a:rPr>
              <a:t>탐색키 </a:t>
            </a:r>
            <a:r>
              <a:rPr lang="en-US" altLang="ko-KR" dirty="0">
                <a:latin typeface="맑은 고딕" charset="0"/>
                <a:ea typeface="맑은 고딕" charset="0"/>
              </a:rPr>
              <a:t>9 </a:t>
            </a:r>
            <a:r>
              <a:rPr lang="ko-KR" altLang="en-US" dirty="0">
                <a:latin typeface="맑은 고딕" charset="0"/>
                <a:ea typeface="맑은 고딕" charset="0"/>
              </a:rPr>
              <a:t>검색  ☞ 검색 성공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검색 </a:t>
            </a:r>
            <a:r>
              <a:rPr lang="en-US" altLang="ko-KR" dirty="0">
                <a:latin typeface="맑은 고딕" charset="0"/>
                <a:ea typeface="맑은 고딕" charset="0"/>
              </a:rPr>
              <a:t>2 : </a:t>
            </a:r>
            <a:r>
              <a:rPr lang="ko-KR" altLang="en-US" dirty="0">
                <a:latin typeface="맑은 고딕" charset="0"/>
                <a:ea typeface="맑은 고딕" charset="0"/>
              </a:rPr>
              <a:t>탐색키 </a:t>
            </a:r>
            <a:r>
              <a:rPr lang="en-US" altLang="ko-KR" dirty="0">
                <a:latin typeface="맑은 고딕" charset="0"/>
                <a:ea typeface="맑은 고딕" charset="0"/>
              </a:rPr>
              <a:t>6 </a:t>
            </a:r>
            <a:r>
              <a:rPr lang="ko-KR" altLang="en-US" dirty="0">
                <a:latin typeface="맑은 고딕" charset="0"/>
                <a:ea typeface="맑은 고딕" charset="0"/>
              </a:rPr>
              <a:t>검색  ☞ 검색 실패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</a:p>
          <a:p>
            <a:pPr lvl="2">
              <a:spcAft>
                <a:spcPts val="100"/>
              </a:spcAft>
            </a:pPr>
            <a:r>
              <a:rPr lang="ko-KR" altLang="en-US" dirty="0">
                <a:latin typeface="맑은 고딕" charset="0"/>
                <a:ea typeface="맑은 고딕" charset="0"/>
              </a:rPr>
              <a:t>실행 결과 </a:t>
            </a:r>
            <a:r>
              <a:rPr lang="en-US" altLang="ko-KR" dirty="0">
                <a:latin typeface="맑은 고딕" charset="0"/>
                <a:ea typeface="맑은 고딕" charset="0"/>
              </a:rPr>
              <a:t>&gt; </a:t>
            </a:r>
          </a:p>
        </p:txBody>
      </p:sp>
      <p:pic>
        <p:nvPicPr>
          <p:cNvPr id="4" name="그림 5" descr="ch11-예제11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68" y="3519261"/>
            <a:ext cx="6697663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8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순차 검색 </a:t>
            </a:r>
            <a:r>
              <a:rPr lang="en-US" altLang="ko-KR" b="1" dirty="0">
                <a:solidFill>
                  <a:srgbClr val="0070C0"/>
                </a:solidFill>
              </a:rPr>
              <a:t>– </a:t>
            </a:r>
            <a:r>
              <a:rPr lang="ko-KR" altLang="en-US" b="1" dirty="0">
                <a:solidFill>
                  <a:srgbClr val="0070C0"/>
                </a:solidFill>
              </a:rPr>
              <a:t>정렬되어 있는 순차자료구조에서의 순차 검색</a:t>
            </a:r>
          </a:p>
          <a:p>
            <a:pPr lvl="1"/>
            <a:r>
              <a:rPr lang="ko-KR" altLang="en-US" dirty="0"/>
              <a:t>검색 방법</a:t>
            </a:r>
          </a:p>
          <a:p>
            <a:pPr lvl="2"/>
            <a:r>
              <a:rPr lang="ko-KR" altLang="en-US" dirty="0" smtClean="0"/>
              <a:t>순서대로 검색하면서 키 값을 비교하여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원소의 키 값이 찾는 키 값보다 크면 찾는 원소가 없는 것이므로 더 이상 검색을 수행하지 않고 검색종료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정렬되어있는 </a:t>
            </a:r>
            <a:r>
              <a:rPr lang="ko-KR" altLang="en-US" dirty="0"/>
              <a:t>자료에 대한 순차 검색 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을 검색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endParaRPr lang="en-US" altLang="ko-KR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20350"/>
              </p:ext>
            </p:extLst>
          </p:nvPr>
        </p:nvGraphicFramePr>
        <p:xfrm>
          <a:off x="1588271" y="3476899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9789"/>
              </p:ext>
            </p:extLst>
          </p:nvPr>
        </p:nvGraphicFramePr>
        <p:xfrm>
          <a:off x="1588271" y="4268751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22069"/>
              </p:ext>
            </p:extLst>
          </p:nvPr>
        </p:nvGraphicFramePr>
        <p:xfrm>
          <a:off x="1588271" y="4721996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11027"/>
              </p:ext>
            </p:extLst>
          </p:nvPr>
        </p:nvGraphicFramePr>
        <p:xfrm>
          <a:off x="1588271" y="5175241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83311"/>
              </p:ext>
            </p:extLst>
          </p:nvPr>
        </p:nvGraphicFramePr>
        <p:xfrm>
          <a:off x="1588271" y="5628487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29288" y="4232634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1&lt;9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9287" y="4683832"/>
            <a:ext cx="7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2&lt;9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9288" y="5135030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8&lt;9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9288" y="5586228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9=9</a:t>
            </a:r>
            <a:endParaRPr lang="ko-KR" altLang="en-US" sz="16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69531"/>
              </p:ext>
            </p:extLst>
          </p:nvPr>
        </p:nvGraphicFramePr>
        <p:xfrm>
          <a:off x="6585335" y="3476899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85498"/>
              </p:ext>
            </p:extLst>
          </p:nvPr>
        </p:nvGraphicFramePr>
        <p:xfrm>
          <a:off x="6585335" y="4268751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6309"/>
              </p:ext>
            </p:extLst>
          </p:nvPr>
        </p:nvGraphicFramePr>
        <p:xfrm>
          <a:off x="6585335" y="4721996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35970"/>
              </p:ext>
            </p:extLst>
          </p:nvPr>
        </p:nvGraphicFramePr>
        <p:xfrm>
          <a:off x="6585335" y="5175241"/>
          <a:ext cx="3729607" cy="25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326352" y="4232634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1&lt;6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326351" y="4683832"/>
            <a:ext cx="7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2&lt;6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26352" y="5135030"/>
            <a:ext cx="6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8&gt;6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76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nformatic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cs2" id="{C3685C5C-EB74-4C93-B38D-B8E8FB8203D8}" vid="{A3C2E597-116A-4E29-867C-FD2C237D8A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Informatics2</Template>
  <TotalTime>4728</TotalTime>
  <Words>2298</Words>
  <Application>Microsoft Office PowerPoint</Application>
  <PresentationFormat>와이드스크린</PresentationFormat>
  <Paragraphs>633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Cambria Math</vt:lpstr>
      <vt:lpstr>Consolas</vt:lpstr>
      <vt:lpstr>Times New Roman</vt:lpstr>
      <vt:lpstr>Wingdings</vt:lpstr>
      <vt:lpstr>Informatics2</vt:lpstr>
      <vt:lpstr>데이터구조와 알고리즘 탐색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Windows 사용자</cp:lastModifiedBy>
  <cp:revision>47</cp:revision>
  <dcterms:created xsi:type="dcterms:W3CDTF">2015-10-29T06:30:29Z</dcterms:created>
  <dcterms:modified xsi:type="dcterms:W3CDTF">2018-12-05T01:57:27Z</dcterms:modified>
</cp:coreProperties>
</file>