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1" r:id="rId3"/>
    <p:sldId id="260" r:id="rId4"/>
    <p:sldId id="268" r:id="rId5"/>
    <p:sldId id="271" r:id="rId6"/>
    <p:sldId id="274" r:id="rId7"/>
    <p:sldId id="275" r:id="rId8"/>
    <p:sldId id="276" r:id="rId9"/>
    <p:sldId id="272" r:id="rId10"/>
    <p:sldId id="270" r:id="rId11"/>
    <p:sldId id="263" r:id="rId12"/>
    <p:sldId id="286" r:id="rId13"/>
    <p:sldId id="262" r:id="rId14"/>
    <p:sldId id="283" r:id="rId15"/>
    <p:sldId id="284" r:id="rId16"/>
    <p:sldId id="264" r:id="rId17"/>
    <p:sldId id="277" r:id="rId18"/>
    <p:sldId id="278" r:id="rId19"/>
    <p:sldId id="280" r:id="rId20"/>
    <p:sldId id="282" r:id="rId21"/>
    <p:sldId id="281" r:id="rId22"/>
    <p:sldId id="266" r:id="rId23"/>
    <p:sldId id="2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1" autoAdjust="0"/>
    <p:restoredTop sz="86483" autoAdjust="0"/>
  </p:normalViewPr>
  <p:slideViewPr>
    <p:cSldViewPr snapToGrid="0" snapToObjects="1">
      <p:cViewPr>
        <p:scale>
          <a:sx n="50" d="100"/>
          <a:sy n="50" d="100"/>
        </p:scale>
        <p:origin x="1795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청년 연령대별 주거 선택성향에 따라 분석을 해봄</a:t>
            </a:r>
            <a:r>
              <a:rPr lang="en-US" altLang="ko-KR" dirty="0"/>
              <a:t>) : </a:t>
            </a:r>
            <a:r>
              <a:rPr lang="ko-KR" altLang="en-US" dirty="0"/>
              <a:t>최적의 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4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621254-830E-4BAB-B29E-070A00B14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080" y="-332633"/>
            <a:ext cx="12771120" cy="79819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261EC4-7D24-44E1-B41F-5550C0AB58EA}"/>
              </a:ext>
            </a:extLst>
          </p:cNvPr>
          <p:cNvSpPr/>
          <p:nvPr/>
        </p:nvSpPr>
        <p:spPr>
          <a:xfrm>
            <a:off x="915154" y="495437"/>
            <a:ext cx="10351382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 울 </a:t>
            </a:r>
            <a:r>
              <a:rPr lang="ko-KR" alt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7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살 이</a:t>
            </a:r>
            <a:endParaRPr lang="en-US" altLang="ko-KR" sz="7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1CE89E-C3B7-4BAB-B607-339E7062D807}"/>
              </a:ext>
            </a:extLst>
          </p:cNvPr>
          <p:cNvSpPr/>
          <p:nvPr/>
        </p:nvSpPr>
        <p:spPr>
          <a:xfrm>
            <a:off x="7236796" y="5569036"/>
            <a:ext cx="49552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Team_</a:t>
            </a:r>
            <a:r>
              <a:rPr lang="ko-KR" alt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상경</a:t>
            </a:r>
            <a:endParaRPr lang="en-US" altLang="ko-KR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강주애</a:t>
            </a:r>
            <a:r>
              <a:rPr lang="ko-KR" alt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여인준  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이대희</a:t>
            </a:r>
            <a:endParaRPr lang="en-US" altLang="ko-K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1DB6CC-4F03-4220-AC14-818147B6155A}"/>
              </a:ext>
            </a:extLst>
          </p:cNvPr>
          <p:cNvSpPr/>
          <p:nvPr/>
        </p:nvSpPr>
        <p:spPr>
          <a:xfrm>
            <a:off x="4600050" y="4147927"/>
            <a:ext cx="33778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서울에서 </a:t>
            </a:r>
            <a:endParaRPr lang="en-US" altLang="ko-K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내 집마련까지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97046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A82BC-4C69-4692-B319-36B76F0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27" y="729000"/>
            <a:ext cx="6440367" cy="540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6BB30C-1BC7-412D-8F05-9D11BCB87575}"/>
              </a:ext>
            </a:extLst>
          </p:cNvPr>
          <p:cNvSpPr/>
          <p:nvPr/>
        </p:nvSpPr>
        <p:spPr>
          <a:xfrm>
            <a:off x="-518160" y="-246990"/>
            <a:ext cx="13534390" cy="843656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36DC62-87DC-4E4B-8E7D-65FD32408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04" b="92890" l="4808" r="90000">
                        <a14:foregroundMark x1="8462" y1="52982" x2="8462" y2="52982"/>
                        <a14:foregroundMark x1="4808" y1="53670" x2="4808" y2="53670"/>
                        <a14:foregroundMark x1="34423" y1="91055" x2="34423" y2="91055"/>
                        <a14:foregroundMark x1="35769" y1="90596" x2="35769" y2="90596"/>
                        <a14:foregroundMark x1="43654" y1="92202" x2="43654" y2="92202"/>
                        <a14:foregroundMark x1="43269" y1="92431" x2="43269" y2="92431"/>
                        <a14:foregroundMark x1="33846" y1="92890" x2="34038" y2="92661"/>
                        <a14:backgroundMark x1="34423" y1="52064" x2="34423" y2="52064"/>
                        <a14:backgroundMark x1="28077" y1="49312" x2="28077" y2="49312"/>
                        <a14:backgroundMark x1="27500" y1="50229" x2="27500" y2="50229"/>
                        <a14:backgroundMark x1="45769" y1="62844" x2="45769" y2="62844"/>
                        <a14:backgroundMark x1="45577" y1="64679" x2="45577" y2="64679"/>
                        <a14:backgroundMark x1="47115" y1="66743" x2="47115" y2="66743"/>
                        <a14:backgroundMark x1="51346" y1="68119" x2="51346" y2="68119"/>
                        <a14:backgroundMark x1="53654" y1="66743" x2="53654" y2="66743"/>
                        <a14:backgroundMark x1="40962" y1="55046" x2="40962" y2="55046"/>
                        <a14:backgroundMark x1="38654" y1="42661" x2="38654" y2="42661"/>
                        <a14:backgroundMark x1="48077" y1="38303" x2="48077" y2="38303"/>
                        <a14:backgroundMark x1="46346" y1="32110" x2="46346" y2="32110"/>
                        <a14:backgroundMark x1="45385" y1="32110" x2="45385" y2="32110"/>
                        <a14:backgroundMark x1="46346" y1="34633" x2="46346" y2="34633"/>
                        <a14:backgroundMark x1="46538" y1="34862" x2="48462" y2="35321"/>
                        <a14:backgroundMark x1="50577" y1="33486" x2="50577" y2="33486"/>
                        <a14:backgroundMark x1="50577" y1="38303" x2="50577" y2="38303"/>
                        <a14:backgroundMark x1="59038" y1="32798" x2="59038" y2="32798"/>
                        <a14:backgroundMark x1="43654" y1="30046" x2="43654" y2="30046"/>
                        <a14:backgroundMark x1="39423" y1="30505" x2="39423" y2="30505"/>
                        <a14:backgroundMark x1="60385" y1="26606" x2="60385" y2="26606"/>
                        <a14:backgroundMark x1="57308" y1="28211" x2="57308" y2="28211"/>
                        <a14:backgroundMark x1="57115" y1="28440" x2="55962" y2="31193"/>
                        <a14:backgroundMark x1="56731" y1="33028" x2="61154" y2="34862"/>
                        <a14:backgroundMark x1="63077" y1="33945" x2="63077" y2="33945"/>
                        <a14:backgroundMark x1="64231" y1="25459" x2="64231" y2="25459"/>
                        <a14:backgroundMark x1="64808" y1="27752" x2="64808" y2="27752"/>
                        <a14:backgroundMark x1="70192" y1="25917" x2="70192" y2="25917"/>
                        <a14:backgroundMark x1="70962" y1="24541" x2="70962" y2="24541"/>
                        <a14:backgroundMark x1="69423" y1="21101" x2="76538" y2="50688"/>
                        <a14:backgroundMark x1="67885" y1="44954" x2="73462" y2="70413"/>
                        <a14:backgroundMark x1="83077" y1="54817" x2="71923" y2="81193"/>
                        <a14:backgroundMark x1="82500" y1="61697" x2="76154" y2="85321"/>
                        <a14:backgroundMark x1="87308" y1="74312" x2="75577" y2="94266"/>
                        <a14:backgroundMark x1="67308" y1="65367" x2="70577" y2="92661"/>
                        <a14:backgroundMark x1="58269" y1="61927" x2="65962" y2="82110"/>
                        <a14:backgroundMark x1="52500" y1="48165" x2="65962" y2="64450"/>
                        <a14:backgroundMark x1="48846" y1="48853" x2="59615" y2="64908"/>
                        <a14:backgroundMark x1="51346" y1="58716" x2="59808" y2="67202"/>
                        <a14:backgroundMark x1="59808" y1="67202" x2="64615" y2="67202"/>
                        <a14:backgroundMark x1="50577" y1="41972" x2="68077" y2="53899"/>
                        <a14:backgroundMark x1="44808" y1="36927" x2="53077" y2="46789"/>
                        <a14:backgroundMark x1="53077" y1="46789" x2="61154" y2="51376"/>
                        <a14:backgroundMark x1="40192" y1="36697" x2="49423" y2="47477"/>
                        <a14:backgroundMark x1="49423" y1="47477" x2="51154" y2="47936"/>
                        <a14:backgroundMark x1="9808" y1="35550" x2="13077" y2="35550"/>
                        <a14:backgroundMark x1="14038" y1="37385" x2="20769" y2="44037"/>
                        <a14:backgroundMark x1="22308" y1="44954" x2="30192" y2="52523"/>
                        <a14:backgroundMark x1="30192" y1="52523" x2="30962" y2="52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27" y="729000"/>
            <a:ext cx="6440368" cy="540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B968EDF-4DFE-40E6-9C68-BC545C23BCAE}"/>
              </a:ext>
            </a:extLst>
          </p:cNvPr>
          <p:cNvSpPr/>
          <p:nvPr/>
        </p:nvSpPr>
        <p:spPr>
          <a:xfrm>
            <a:off x="2375851" y="3967361"/>
            <a:ext cx="48910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서남권</a:t>
            </a:r>
            <a:endParaRPr lang="en-US" altLang="ko-KR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강서구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양천구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영등포구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구로구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금천구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동작구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관악구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28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3F512-BC18-414C-8C03-703EA015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그렇다면 청년들은 어디에 살고 있는가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13AFD2-8A5E-4C01-B861-BC2BCDCB8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49" y="1863614"/>
            <a:ext cx="6667500" cy="428625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AA38956-176A-4D14-A6EB-ECA9ED69F10E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3742944" cy="494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CB7E74-CEA3-41A7-8404-F787255DC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" y="2075938"/>
            <a:ext cx="5500006" cy="353571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F2105C-2A86-4F90-9A8B-97AECEED3E9D}"/>
              </a:ext>
            </a:extLst>
          </p:cNvPr>
          <p:cNvCxnSpPr/>
          <p:nvPr/>
        </p:nvCxnSpPr>
        <p:spPr>
          <a:xfrm>
            <a:off x="402771" y="3581400"/>
            <a:ext cx="462642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F449577-C911-4EB7-9DDC-B78662D3E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62" y="5625989"/>
            <a:ext cx="7305675" cy="523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63CD6F-5965-4A20-A6F8-3C9FB64C7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62" y="6165411"/>
            <a:ext cx="8315325" cy="55245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13F6351-EF5A-4126-BCB4-49C6DE05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88803"/>
            <a:ext cx="11451773" cy="4947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청년 주거 밀집 지역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1.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관악구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서남권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 2.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송파구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동남권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 3.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강서구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서북권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413324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3ACC3F-C839-41F2-B490-30B2DCB96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7"/>
          <a:stretch/>
        </p:blipFill>
        <p:spPr>
          <a:xfrm>
            <a:off x="646339" y="2270760"/>
            <a:ext cx="10899321" cy="347472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F9A0488-356D-404D-9CBA-81863871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275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데이터분석을 쉽게 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이해하기 위한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 상식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C52320-C56A-456E-94FF-FC89529CEFB6}"/>
              </a:ext>
            </a:extLst>
          </p:cNvPr>
          <p:cNvSpPr/>
          <p:nvPr/>
        </p:nvSpPr>
        <p:spPr>
          <a:xfrm>
            <a:off x="646339" y="2270760"/>
            <a:ext cx="10899322" cy="268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59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224210-DF25-4D5C-87BB-D60D3A3A52E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人 </a:t>
            </a:r>
            <a:r>
              <a:rPr lang="en-US" altLang="ko-KR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色 청년들의 </a:t>
            </a: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서울살이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1CF118-2EF7-46B6-81FB-8B013E6AD92C}"/>
              </a:ext>
            </a:extLst>
          </p:cNvPr>
          <p:cNvGrpSpPr/>
          <p:nvPr/>
        </p:nvGrpSpPr>
        <p:grpSpPr>
          <a:xfrm>
            <a:off x="4328976" y="2330802"/>
            <a:ext cx="3860800" cy="4001848"/>
            <a:chOff x="4165600" y="2262664"/>
            <a:chExt cx="3860800" cy="40018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5B206B4-01BE-4970-B84A-41F16E4D9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60"/>
            <a:stretch/>
          </p:blipFill>
          <p:spPr>
            <a:xfrm>
              <a:off x="4906187" y="2262664"/>
              <a:ext cx="1749706" cy="251555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714FF6-47B9-438D-B710-4F0D86A1C930}"/>
                </a:ext>
              </a:extLst>
            </p:cNvPr>
            <p:cNvSpPr/>
            <p:nvPr/>
          </p:nvSpPr>
          <p:spPr>
            <a:xfrm>
              <a:off x="4165600" y="4910295"/>
              <a:ext cx="3860800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시흥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청년 </a:t>
              </a:r>
              <a:r>
                <a:rPr lang="ko-KR" altLang="en-US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인준군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(29)</a:t>
              </a:r>
            </a:p>
            <a:p>
              <a:pPr>
                <a:buFontTx/>
                <a:buChar char="-"/>
              </a:pP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강남소재 기업 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r>
                <a:rPr lang="ko-KR" altLang="en-US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년차</a:t>
              </a:r>
              <a:endPara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buFontTx/>
                <a:buChar char="-"/>
              </a:pP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월세살이 중이나 전세희망</a:t>
              </a:r>
              <a:endPara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buFontTx/>
                <a:buChar char="-"/>
              </a:pP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교육 서비스업</a:t>
              </a:r>
              <a:endPara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417056-45B4-46E7-936B-C446603D396F}"/>
              </a:ext>
            </a:extLst>
          </p:cNvPr>
          <p:cNvGrpSpPr/>
          <p:nvPr/>
        </p:nvGrpSpPr>
        <p:grpSpPr>
          <a:xfrm>
            <a:off x="568961" y="1917128"/>
            <a:ext cx="3322320" cy="4379930"/>
            <a:chOff x="568960" y="1876488"/>
            <a:chExt cx="3322320" cy="437993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BFEF3-4012-4E07-9B42-41AEF68FE85A}"/>
                </a:ext>
              </a:extLst>
            </p:cNvPr>
            <p:cNvSpPr/>
            <p:nvPr/>
          </p:nvSpPr>
          <p:spPr>
            <a:xfrm>
              <a:off x="568960" y="4902201"/>
              <a:ext cx="3322320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대구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청년 </a:t>
              </a:r>
              <a:r>
                <a:rPr lang="ko-KR" altLang="en-US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대희군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(20)</a:t>
              </a:r>
            </a:p>
            <a:p>
              <a:pPr>
                <a:buFontTx/>
                <a:buChar char="-"/>
              </a:pP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서울소재 대학 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학년 재학중</a:t>
              </a:r>
              <a:endPara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buFontTx/>
                <a:buChar char="-"/>
              </a:pP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월세살이</a:t>
              </a:r>
              <a:endPara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buFontTx/>
                <a:buChar char="-"/>
              </a:pP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IT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관련 직종 희망</a:t>
              </a:r>
              <a:endPara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A55B281-FD8B-42DD-8CA0-4C75377D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109" y="1876488"/>
              <a:ext cx="1002022" cy="3025713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D98E10-FCD8-4F21-9A75-3AD89F250ED3}"/>
              </a:ext>
            </a:extLst>
          </p:cNvPr>
          <p:cNvGrpSpPr/>
          <p:nvPr/>
        </p:nvGrpSpPr>
        <p:grpSpPr>
          <a:xfrm>
            <a:off x="8300720" y="1950278"/>
            <a:ext cx="3454400" cy="4346780"/>
            <a:chOff x="8737600" y="1910588"/>
            <a:chExt cx="3454400" cy="43467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E6931D-6D6F-4D29-9953-B7D7D6A8F954}"/>
                </a:ext>
              </a:extLst>
            </p:cNvPr>
            <p:cNvSpPr/>
            <p:nvPr/>
          </p:nvSpPr>
          <p:spPr>
            <a:xfrm>
              <a:off x="8737600" y="4903151"/>
              <a:ext cx="3454400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경주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청년 </a:t>
              </a:r>
              <a:r>
                <a:rPr lang="ko-KR" altLang="en-US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주애씨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(34)</a:t>
              </a:r>
            </a:p>
            <a:p>
              <a:pPr>
                <a:buFontTx/>
                <a:buChar char="-"/>
              </a:pP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10</a:t>
              </a:r>
              <a:r>
                <a:rPr lang="ko-KR" altLang="en-US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년차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베테랑 직장인</a:t>
              </a:r>
              <a:endPara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buFontTx/>
                <a:buChar char="-"/>
              </a:pP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아파트 매매 고려 중 </a:t>
              </a:r>
              <a:endPara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buFontTx/>
                <a:buChar char="-"/>
              </a:pP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예체능 계열</a:t>
              </a:r>
              <a:endPara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AC8C70-F192-433E-858C-EBD8F1CB3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18" t="-1" r="6276" b="4116"/>
            <a:stretch/>
          </p:blipFill>
          <p:spPr>
            <a:xfrm>
              <a:off x="9009863" y="1910588"/>
              <a:ext cx="2909874" cy="3025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41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CE983E-F3EF-4DFA-A739-D887D566B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1565482"/>
            <a:ext cx="6720000" cy="4320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BD50133-C3E4-4DD2-A5ED-7200D801E31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#1.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대희 군의 </a:t>
            </a: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탐색기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1195B2-E7E7-4E0C-96F6-E86D6F4E7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90" y="2179635"/>
            <a:ext cx="4769193" cy="15998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04F894-6B6B-47C7-A664-33CF2D19ED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"/>
          <a:stretch/>
        </p:blipFill>
        <p:spPr>
          <a:xfrm>
            <a:off x="657230" y="3429000"/>
            <a:ext cx="1002022" cy="28657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B1B676-3384-4700-B88E-7A90A5D2A38C}"/>
              </a:ext>
            </a:extLst>
          </p:cNvPr>
          <p:cNvSpPr/>
          <p:nvPr/>
        </p:nvSpPr>
        <p:spPr>
          <a:xfrm>
            <a:off x="1158241" y="2434986"/>
            <a:ext cx="4041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아파트는 부담스럽고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저렴한 월세의 원룸에서 살고 싶어요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14B04F-3D82-4F25-8A88-6AD3E39D660D}"/>
              </a:ext>
            </a:extLst>
          </p:cNvPr>
          <p:cNvSpPr/>
          <p:nvPr/>
        </p:nvSpPr>
        <p:spPr>
          <a:xfrm>
            <a:off x="2026258" y="4123137"/>
            <a:ext cx="33238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대희 군의 예측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신림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서남권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신촌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홍대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서북권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대학가 근처의 월세가 저렴할 것 같군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923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75C0C35-7D8A-4718-A0E4-86077655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26" y="1576625"/>
            <a:ext cx="6508743" cy="424543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BD50133-C3E4-4DD2-A5ED-7200D801E31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#1.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대희 군의 </a:t>
            </a: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탐색기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1195B2-E7E7-4E0C-96F6-E86D6F4E7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90" y="2179635"/>
            <a:ext cx="4769193" cy="15998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04F894-6B6B-47C7-A664-33CF2D19ED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"/>
          <a:stretch/>
        </p:blipFill>
        <p:spPr>
          <a:xfrm>
            <a:off x="657230" y="3429000"/>
            <a:ext cx="1002022" cy="28657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B1B676-3384-4700-B88E-7A90A5D2A38C}"/>
              </a:ext>
            </a:extLst>
          </p:cNvPr>
          <p:cNvSpPr/>
          <p:nvPr/>
        </p:nvSpPr>
        <p:spPr>
          <a:xfrm>
            <a:off x="1158241" y="2434986"/>
            <a:ext cx="4041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아파트는 부담스럽고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저렴한 월세의 원룸에서 살고 싶어요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14B04F-3D82-4F25-8A88-6AD3E39D660D}"/>
              </a:ext>
            </a:extLst>
          </p:cNvPr>
          <p:cNvSpPr/>
          <p:nvPr/>
        </p:nvSpPr>
        <p:spPr>
          <a:xfrm>
            <a:off x="2026258" y="4123137"/>
            <a:ext cx="33238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대희 군의 예측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신림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서남권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신촌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홍대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서북권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대학가 근처의 월세가 저렴할 것 같군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C32824-B1B9-4D04-BAE8-73DEC1239BAC}"/>
              </a:ext>
            </a:extLst>
          </p:cNvPr>
          <p:cNvSpPr/>
          <p:nvPr/>
        </p:nvSpPr>
        <p:spPr>
          <a:xfrm>
            <a:off x="2635384" y="5661914"/>
            <a:ext cx="9556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전체적으로 소규모 오피스텔과 연립 다세대 주택이 월세가 낮군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동북권이 평균적으로 월세가가 다른 지역에 비해 낮게 형성돼 있군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49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BC3AFE26-D123-4A66-91A0-7DE579CD7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417989"/>
            <a:ext cx="6667500" cy="42862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322BD8-2FDC-4A58-B592-08D0D230A4FD}"/>
              </a:ext>
            </a:extLst>
          </p:cNvPr>
          <p:cNvSpPr/>
          <p:nvPr/>
        </p:nvSpPr>
        <p:spPr>
          <a:xfrm>
            <a:off x="12487627" y="1680645"/>
            <a:ext cx="4829452" cy="854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Slide7 : </a:t>
            </a:r>
            <a:r>
              <a:rPr lang="ko-KR" altLang="en-US" dirty="0"/>
              <a:t>아파트 포함 전세가격 </a:t>
            </a:r>
            <a:r>
              <a:rPr lang="ko-KR" altLang="en-US" dirty="0" err="1"/>
              <a:t>권역별</a:t>
            </a:r>
            <a:r>
              <a:rPr lang="ko-KR" altLang="en-US" dirty="0"/>
              <a:t> 비교</a:t>
            </a:r>
            <a:endParaRPr lang="en-US" altLang="ko-KR" dirty="0"/>
          </a:p>
          <a:p>
            <a:pPr algn="ctr"/>
            <a:r>
              <a:rPr lang="ko-KR" altLang="en-US" dirty="0"/>
              <a:t>아파트 전세가격 구별 비교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A4FB68-DF3B-4C75-B0D3-0CEFF69BAC1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#2.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인준 군의 </a:t>
            </a: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정착기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91C7C9-A754-4631-9C96-F9435D93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0"/>
          <a:stretch/>
        </p:blipFill>
        <p:spPr>
          <a:xfrm>
            <a:off x="721083" y="3550920"/>
            <a:ext cx="1749706" cy="25155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3D48C7-4C87-4E60-A65B-209E1AE5D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9" y="2179635"/>
            <a:ext cx="5180267" cy="159988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83D54E-6580-4CF6-ABA1-E24EC44E04F8}"/>
              </a:ext>
            </a:extLst>
          </p:cNvPr>
          <p:cNvSpPr/>
          <p:nvPr/>
        </p:nvSpPr>
        <p:spPr>
          <a:xfrm>
            <a:off x="990600" y="2434986"/>
            <a:ext cx="4984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직장생활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년차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이제 돈을 바짝 더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모아야지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어디 전세로 괜찮은 곳 없을까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918CF8-8400-4645-BC0D-E9F33D89BC89}"/>
              </a:ext>
            </a:extLst>
          </p:cNvPr>
          <p:cNvSpPr/>
          <p:nvPr/>
        </p:nvSpPr>
        <p:spPr>
          <a:xfrm>
            <a:off x="2907427" y="3779520"/>
            <a:ext cx="306723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인준 군의 예측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강남이랑 가깝고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접근이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용이할수록 전세 가격이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비싸겠지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34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3E5662-B71A-4470-8227-AC2CAC88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3" y="405113"/>
            <a:ext cx="6719999" cy="432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72CA37-7C9C-457D-979D-3057EB90124F}"/>
              </a:ext>
            </a:extLst>
          </p:cNvPr>
          <p:cNvSpPr/>
          <p:nvPr/>
        </p:nvSpPr>
        <p:spPr>
          <a:xfrm>
            <a:off x="835557" y="4741691"/>
            <a:ext cx="10553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단독주택은 서울 전 지역에서 전세가격이 매매가격보다 싸군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0B47FF-878A-4671-89E8-3A70E95C40CE}"/>
              </a:ext>
            </a:extLst>
          </p:cNvPr>
          <p:cNvSpPr/>
          <p:nvPr/>
        </p:nvSpPr>
        <p:spPr>
          <a:xfrm>
            <a:off x="835557" y="5281847"/>
            <a:ext cx="10553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동북권의 오피스텔과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연립다세대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주택 전세가 저렴하군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6DEE00-3979-48D7-A5F4-7EEFACDE3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388177"/>
            <a:ext cx="67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4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DFEDED-871B-4787-9079-6F6439A109CB}"/>
              </a:ext>
            </a:extLst>
          </p:cNvPr>
          <p:cNvSpPr txBox="1">
            <a:spLocks/>
          </p:cNvSpPr>
          <p:nvPr/>
        </p:nvSpPr>
        <p:spPr>
          <a:xfrm>
            <a:off x="532927" y="-514517"/>
            <a:ext cx="10515600" cy="3568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여기서 잠깐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 매매를 위해서</a:t>
            </a:r>
            <a:endParaRPr lang="en-US" altLang="ko-KR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소요되는 평균적인 시간은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AD50DD-16D7-4D7F-BC9A-342047014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1" y="3003187"/>
            <a:ext cx="6268325" cy="35683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1FE69A-B223-470D-84D9-F55D8BD8ECED}"/>
              </a:ext>
            </a:extLst>
          </p:cNvPr>
          <p:cNvSpPr/>
          <p:nvPr/>
        </p:nvSpPr>
        <p:spPr>
          <a:xfrm>
            <a:off x="532927" y="2359373"/>
            <a:ext cx="7758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800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크롤링을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통한 </a:t>
            </a:r>
            <a:r>
              <a:rPr lang="en-US" altLang="ko-KR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업계 평균 연봉데이터 수집</a:t>
            </a:r>
            <a:endParaRPr lang="en-US" altLang="ko-KR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77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1FE69A-B223-470D-84D9-F55D8BD8ECED}"/>
              </a:ext>
            </a:extLst>
          </p:cNvPr>
          <p:cNvSpPr/>
          <p:nvPr/>
        </p:nvSpPr>
        <p:spPr>
          <a:xfrm>
            <a:off x="517494" y="403253"/>
            <a:ext cx="844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800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크롤링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통계청 데이터로 직종별 평균연봉 계산</a:t>
            </a:r>
            <a:endParaRPr lang="en-US" altLang="ko-KR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3A37B7-37D3-46B9-8B26-0F29B0F00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2"/>
          <a:stretch/>
        </p:blipFill>
        <p:spPr>
          <a:xfrm>
            <a:off x="393539" y="1165256"/>
            <a:ext cx="6887225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8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3F512-BC18-414C-8C03-703EA015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살이의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어려움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E2281-F55A-47D0-9D37-1DE47061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3742944" cy="494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살인적인 부동산 가격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DE3D8C-3A8A-49CB-9E7D-47E688188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2185417"/>
            <a:ext cx="7397496" cy="47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798D79-B027-4A43-977D-1DC465A60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2"/>
          <a:stretch/>
        </p:blipFill>
        <p:spPr>
          <a:xfrm>
            <a:off x="393539" y="1165256"/>
            <a:ext cx="6887225" cy="49904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61039A-19B7-4DCF-A638-CB8BE8D23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51" y="0"/>
            <a:ext cx="7921845" cy="685800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CD78B3C-D5A9-4D82-A8F9-627353009ACD}"/>
              </a:ext>
            </a:extLst>
          </p:cNvPr>
          <p:cNvSpPr/>
          <p:nvPr/>
        </p:nvSpPr>
        <p:spPr>
          <a:xfrm>
            <a:off x="2841729" y="2734519"/>
            <a:ext cx="2453833" cy="1099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8830B1-6609-4C7C-8FBC-7292363C78ED}"/>
              </a:ext>
            </a:extLst>
          </p:cNvPr>
          <p:cNvSpPr/>
          <p:nvPr/>
        </p:nvSpPr>
        <p:spPr>
          <a:xfrm>
            <a:off x="517494" y="403253"/>
            <a:ext cx="844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800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크롤링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통계청 데이터로 직종별 평균연봉 계산</a:t>
            </a:r>
            <a:endParaRPr lang="en-US" altLang="ko-KR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0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465664-85BD-463E-ADBE-3527D7ABA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17" y="269111"/>
            <a:ext cx="9830766" cy="63197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2D1237-B724-4507-813E-3D2F406D2327}"/>
              </a:ext>
            </a:extLst>
          </p:cNvPr>
          <p:cNvSpPr/>
          <p:nvPr/>
        </p:nvSpPr>
        <p:spPr>
          <a:xfrm>
            <a:off x="517494" y="403253"/>
            <a:ext cx="844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800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크롤링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통계청 데이터로 직종별 평균연봉 계산</a:t>
            </a:r>
            <a:endParaRPr lang="en-US" altLang="ko-KR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01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54185-AEAD-49A5-B9A4-427DFE927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62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상황 </a:t>
            </a:r>
            <a:r>
              <a:rPr lang="en-US" altLang="ko-KR" dirty="0"/>
              <a:t>: </a:t>
            </a:r>
            <a:r>
              <a:rPr lang="ko-KR" altLang="en-US" dirty="0"/>
              <a:t>예체능계열 </a:t>
            </a:r>
            <a:r>
              <a:rPr lang="en-US" altLang="ko-KR" dirty="0"/>
              <a:t>10</a:t>
            </a:r>
            <a:r>
              <a:rPr lang="ko-KR" altLang="en-US" dirty="0" err="1"/>
              <a:t>년차</a:t>
            </a:r>
            <a:r>
              <a:rPr lang="ko-KR" altLang="en-US" dirty="0"/>
              <a:t> 베테랑</a:t>
            </a:r>
            <a:r>
              <a:rPr lang="en-US" altLang="ko-KR" dirty="0"/>
              <a:t>. </a:t>
            </a:r>
            <a:r>
              <a:rPr lang="ko-KR" altLang="en-US" dirty="0"/>
              <a:t>아파트 매매를 고려하고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요구조건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연봉데이터</a:t>
            </a:r>
            <a:endParaRPr lang="en-US" altLang="ko-KR" dirty="0"/>
          </a:p>
          <a:p>
            <a:r>
              <a:rPr lang="ko-KR" altLang="en-US" dirty="0"/>
              <a:t>일반적 인식 </a:t>
            </a:r>
            <a:r>
              <a:rPr lang="en-US" altLang="ko-KR" dirty="0"/>
              <a:t>: </a:t>
            </a:r>
            <a:r>
              <a:rPr lang="ko-KR" altLang="en-US" dirty="0" err="1"/>
              <a:t>서울맛에</a:t>
            </a:r>
            <a:r>
              <a:rPr lang="ko-KR" altLang="en-US" dirty="0"/>
              <a:t> 들려서 무조건 서울이면 만사 오케이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현실 </a:t>
            </a:r>
            <a:r>
              <a:rPr lang="en-US" altLang="ko-KR" dirty="0"/>
              <a:t>: </a:t>
            </a:r>
            <a:r>
              <a:rPr lang="ko-KR" altLang="en-US" dirty="0"/>
              <a:t>분석결과 </a:t>
            </a:r>
            <a:r>
              <a:rPr lang="en-US" altLang="ko-KR" dirty="0"/>
              <a:t>~~~ </a:t>
            </a:r>
          </a:p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월세는 어디가 싸고</a:t>
            </a:r>
            <a:r>
              <a:rPr lang="en-US" altLang="ko-KR" dirty="0"/>
              <a:t>, </a:t>
            </a:r>
            <a:r>
              <a:rPr lang="ko-KR" altLang="en-US" dirty="0"/>
              <a:t>비싸더라</a:t>
            </a:r>
            <a:r>
              <a:rPr lang="en-US" altLang="ko-KR" dirty="0"/>
              <a:t>. </a:t>
            </a:r>
            <a:r>
              <a:rPr lang="ko-KR" altLang="en-US" dirty="0"/>
              <a:t>어떤 주거형태가 싸고 비싸더라</a:t>
            </a:r>
            <a:r>
              <a:rPr lang="en-US" altLang="ko-KR" dirty="0"/>
              <a:t>~~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4F2FA6-2B95-4733-96CF-BBDC579E6FAF}"/>
              </a:ext>
            </a:extLst>
          </p:cNvPr>
          <p:cNvSpPr/>
          <p:nvPr/>
        </p:nvSpPr>
        <p:spPr>
          <a:xfrm>
            <a:off x="10343609" y="7057825"/>
            <a:ext cx="4829452" cy="854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Slide8 : </a:t>
            </a:r>
            <a:r>
              <a:rPr lang="ko-KR" altLang="en-US" dirty="0"/>
              <a:t>아파트 매매가격 구별 비교</a:t>
            </a:r>
            <a:endParaRPr lang="en-US" altLang="ko-KR" dirty="0"/>
          </a:p>
          <a:p>
            <a:pPr algn="ctr"/>
            <a:r>
              <a:rPr lang="ko-KR" altLang="en-US" dirty="0"/>
              <a:t>단독주택 매매가격 </a:t>
            </a:r>
            <a:r>
              <a:rPr lang="ko-KR" altLang="en-US" dirty="0" err="1"/>
              <a:t>권역별</a:t>
            </a:r>
            <a:r>
              <a:rPr lang="ko-KR" altLang="en-US" dirty="0"/>
              <a:t> 비교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757F6F-6E1F-46C6-8AE2-7B385D0BAC2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#3.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주애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씨의 </a:t>
            </a: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성공기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56D14D-E578-42D8-9495-6272CD554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8" t="-1" r="6276" b="4116"/>
          <a:stretch/>
        </p:blipFill>
        <p:spPr>
          <a:xfrm>
            <a:off x="535321" y="3689954"/>
            <a:ext cx="2909874" cy="30257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1025F3-1285-42B9-8662-9A1F4BB01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90" y="2179635"/>
            <a:ext cx="5301610" cy="159988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D14BC-3033-4468-92B8-5CDFB29E9AE0}"/>
              </a:ext>
            </a:extLst>
          </p:cNvPr>
          <p:cNvSpPr/>
          <p:nvPr/>
        </p:nvSpPr>
        <p:spPr>
          <a:xfrm>
            <a:off x="1158241" y="2434986"/>
            <a:ext cx="45223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억 모으기가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머지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않았어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이제는 나의 아파트를 가질 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있겠는걸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?!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5FCCAD-1A72-45AE-9C69-D617A70DB63A}"/>
              </a:ext>
            </a:extLst>
          </p:cNvPr>
          <p:cNvSpPr/>
          <p:nvPr/>
        </p:nvSpPr>
        <p:spPr>
          <a:xfrm>
            <a:off x="3307557" y="3937695"/>
            <a:ext cx="278844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주애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씨의 예측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강남이랑 가깝고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접근이 용이할수록 전세 가격이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비싸겠지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CFCBA8-56DD-4DD3-944E-E9B3BE009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84" y="2303183"/>
            <a:ext cx="6467549" cy="41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8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DF939-7AF5-409B-9F0E-37D3E962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 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881AF-BEA4-43F4-B322-E7ADDDF1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2"/>
            <a:ext cx="10515600" cy="49266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주택유형별로 월세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가격 모두 동북권과 서남권의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가격대가 저렴하다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매매가와 전세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월세간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강한 양의 상관관계가 있었음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매매가와 거주 인구간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강한 음의 상관관계가 있었고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연령대가 높아질수록 상관관계의 정도가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미세하게 낮아졌음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4AD7DA-4E88-4805-9564-D46C7E845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17" b="-5466"/>
          <a:stretch/>
        </p:blipFill>
        <p:spPr>
          <a:xfrm>
            <a:off x="6446520" y="1165055"/>
            <a:ext cx="5116032" cy="532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4F029AA-BC13-4863-AB4E-4EDBDBD2BC2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그럼에도 왜 </a:t>
            </a: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4068E-78F0-44A0-B687-D570F4A18A82}"/>
              </a:ext>
            </a:extLst>
          </p:cNvPr>
          <p:cNvSpPr/>
          <p:nvPr/>
        </p:nvSpPr>
        <p:spPr>
          <a:xfrm>
            <a:off x="5611638" y="7450524"/>
            <a:ext cx="5894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질 좋은 일자리 밀집</a:t>
            </a:r>
            <a:r>
              <a:rPr lang="en-US" altLang="ko-KR" dirty="0"/>
              <a:t>(</a:t>
            </a:r>
            <a:r>
              <a:rPr lang="ko-KR" altLang="en-US" dirty="0" err="1"/>
              <a:t>잡플래닛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데이터로 보여줌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D8F196-7BB9-4099-98E7-2343B364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79" y="1707237"/>
            <a:ext cx="5364480" cy="485783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3FDFB53-DFF6-431F-A851-AB2BFCD3CCAE}"/>
              </a:ext>
            </a:extLst>
          </p:cNvPr>
          <p:cNvGrpSpPr/>
          <p:nvPr/>
        </p:nvGrpSpPr>
        <p:grpSpPr>
          <a:xfrm>
            <a:off x="990600" y="1707237"/>
            <a:ext cx="4418577" cy="4857835"/>
            <a:chOff x="1416430" y="0"/>
            <a:chExt cx="4418577" cy="520162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E3A0C2D-9A2D-44FE-B428-E1BBB941D1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125"/>
            <a:stretch/>
          </p:blipFill>
          <p:spPr>
            <a:xfrm>
              <a:off x="1416430" y="0"/>
              <a:ext cx="4418577" cy="184308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68049E2-0FFD-4C49-98E2-307CB717C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124" b="1"/>
            <a:stretch/>
          </p:blipFill>
          <p:spPr>
            <a:xfrm>
              <a:off x="1416430" y="1575445"/>
              <a:ext cx="4418577" cy="3626182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544A70-E3F9-43FE-8E59-927CCFAB3789}"/>
              </a:ext>
            </a:extLst>
          </p:cNvPr>
          <p:cNvSpPr/>
          <p:nvPr/>
        </p:nvSpPr>
        <p:spPr>
          <a:xfrm>
            <a:off x="990600" y="2392680"/>
            <a:ext cx="4418577" cy="2743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28A6B7-9BA7-41E8-BC0F-7C4231285E74}"/>
              </a:ext>
            </a:extLst>
          </p:cNvPr>
          <p:cNvSpPr/>
          <p:nvPr/>
        </p:nvSpPr>
        <p:spPr>
          <a:xfrm>
            <a:off x="990599" y="5501640"/>
            <a:ext cx="4418577" cy="27432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A3275B-5742-4716-AE30-48413AEB2653}"/>
              </a:ext>
            </a:extLst>
          </p:cNvPr>
          <p:cNvSpPr/>
          <p:nvPr/>
        </p:nvSpPr>
        <p:spPr>
          <a:xfrm>
            <a:off x="6027421" y="2567873"/>
            <a:ext cx="2506980" cy="2743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A28902-FA22-481E-9AAE-317BCF720237}"/>
              </a:ext>
            </a:extLst>
          </p:cNvPr>
          <p:cNvSpPr/>
          <p:nvPr/>
        </p:nvSpPr>
        <p:spPr>
          <a:xfrm>
            <a:off x="8595360" y="4342006"/>
            <a:ext cx="2521196" cy="27432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7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93DB8B-D882-42EC-8833-EF9B83159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4601"/>
            <a:ext cx="4979881" cy="320135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4F029AA-BC13-4863-AB4E-4EDBDBD2BC2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그럼에도 왜 </a:t>
            </a: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4068E-78F0-44A0-B687-D570F4A18A82}"/>
              </a:ext>
            </a:extLst>
          </p:cNvPr>
          <p:cNvSpPr/>
          <p:nvPr/>
        </p:nvSpPr>
        <p:spPr>
          <a:xfrm>
            <a:off x="5611638" y="7450524"/>
            <a:ext cx="5894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질 좋은 일자리 밀집</a:t>
            </a:r>
            <a:r>
              <a:rPr lang="en-US" altLang="ko-KR" dirty="0"/>
              <a:t>(</a:t>
            </a:r>
            <a:r>
              <a:rPr lang="ko-KR" altLang="en-US" dirty="0" err="1"/>
              <a:t>잡플래닛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데이터로 보여줌</a:t>
            </a:r>
            <a:r>
              <a:rPr lang="en-US" altLang="ko-KR" dirty="0"/>
              <a:t>)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BB23EF64-E294-4969-BE63-36C55103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71" y="5307904"/>
            <a:ext cx="3992880" cy="1082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서울에 집중된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교육 인프라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BBF583D-6561-4762-8788-9682A1EB2B80}"/>
              </a:ext>
            </a:extLst>
          </p:cNvPr>
          <p:cNvSpPr txBox="1">
            <a:spLocks/>
          </p:cNvSpPr>
          <p:nvPr/>
        </p:nvSpPr>
        <p:spPr>
          <a:xfrm>
            <a:off x="4404170" y="5307904"/>
            <a:ext cx="3992880" cy="1082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전국에서 가장 높은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생산규모와 연봉수준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E3646663-1433-4DC9-81EA-70296668AC0B}"/>
              </a:ext>
            </a:extLst>
          </p:cNvPr>
          <p:cNvSpPr txBox="1">
            <a:spLocks/>
          </p:cNvSpPr>
          <p:nvPr/>
        </p:nvSpPr>
        <p:spPr>
          <a:xfrm>
            <a:off x="8460269" y="5307904"/>
            <a:ext cx="3992880" cy="1082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서울에 집중된 일자리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7B2F9-E89A-4C5C-A6D9-C154D84A4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99" y="1881071"/>
            <a:ext cx="4282440" cy="26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6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9E5DE0-07AD-4D79-B94B-0009C42B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27" y="729000"/>
            <a:ext cx="644036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5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9E5DE0-07AD-4D79-B94B-0009C42B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27" y="729000"/>
            <a:ext cx="6440367" cy="540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D504E9-046E-450E-88CC-38523D3B4C1A}"/>
              </a:ext>
            </a:extLst>
          </p:cNvPr>
          <p:cNvSpPr/>
          <p:nvPr/>
        </p:nvSpPr>
        <p:spPr>
          <a:xfrm>
            <a:off x="-518160" y="-246990"/>
            <a:ext cx="13534390" cy="843656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A06277-F9E7-49BD-8D1E-9EC661049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17" b="92890" l="4808" r="90000">
                        <a14:foregroundMark x1="48718" y1="34553" x2="48077" y2="42202"/>
                        <a14:foregroundMark x1="48846" y1="33028" x2="48731" y2="34402"/>
                        <a14:foregroundMark x1="48077" y1="42202" x2="52500" y2="51376"/>
                        <a14:foregroundMark x1="52500" y1="51376" x2="52308" y2="61009"/>
                        <a14:foregroundMark x1="52308" y1="61009" x2="47692" y2="66972"/>
                        <a14:foregroundMark x1="45769" y1="32569" x2="46923" y2="31193"/>
                        <a14:foregroundMark x1="46538" y1="31193" x2="46923" y2="34404"/>
                        <a14:foregroundMark x1="48654" y1="63532" x2="47500" y2="65826"/>
                        <a14:foregroundMark x1="46538" y1="66284" x2="47885" y2="66743"/>
                        <a14:foregroundMark x1="46346" y1="65138" x2="52692" y2="60321"/>
                        <a14:foregroundMark x1="52692" y1="60321" x2="54423" y2="64220"/>
                        <a14:foregroundMark x1="57115" y1="61468" x2="52115" y2="68349"/>
                        <a14:foregroundMark x1="52115" y1="68349" x2="51538" y2="68578"/>
                        <a14:foregroundMark x1="53077" y1="45183" x2="58077" y2="52982"/>
                        <a14:foregroundMark x1="58077" y1="52982" x2="57308" y2="55275"/>
                        <a14:foregroundMark x1="57308" y1="51376" x2="54038" y2="56881"/>
                        <a14:foregroundMark x1="54808" y1="46330" x2="52885" y2="43807"/>
                        <a14:foregroundMark x1="53077" y1="43578" x2="50769" y2="42431"/>
                        <a14:foregroundMark x1="52108" y1="42192" x2="50899" y2="40751"/>
                        <a14:foregroundMark x1="53269" y1="42661" x2="52115" y2="40596"/>
                        <a14:foregroundMark x1="52885" y1="41514" x2="51555" y2="40049"/>
                        <a14:foregroundMark x1="51994" y1="41521" x2="53269" y2="42890"/>
                        <a14:foregroundMark x1="51088" y1="40548" x2="51849" y2="41365"/>
                        <a14:foregroundMark x1="49423" y1="38761" x2="50180" y2="39573"/>
                        <a14:foregroundMark x1="47500" y1="41743" x2="46154" y2="45183"/>
                        <a14:foregroundMark x1="57115" y1="58486" x2="57308" y2="61468"/>
                        <a14:foregroundMark x1="57885" y1="61468" x2="57500" y2="62615"/>
                        <a14:foregroundMark x1="49808" y1="39450" x2="51538" y2="40826"/>
                        <a14:backgroundMark x1="34423" y1="52064" x2="34423" y2="52064"/>
                        <a14:backgroundMark x1="28077" y1="49312" x2="28077" y2="49312"/>
                        <a14:backgroundMark x1="27500" y1="50229" x2="27500" y2="50229"/>
                        <a14:backgroundMark x1="40962" y1="55046" x2="40962" y2="55046"/>
                        <a14:backgroundMark x1="38654" y1="42661" x2="38654" y2="42661"/>
                        <a14:backgroundMark x1="43654" y1="30046" x2="43654" y2="30046"/>
                        <a14:backgroundMark x1="39423" y1="30505" x2="39423" y2="30505"/>
                        <a14:backgroundMark x1="72529" y1="66153" x2="73462" y2="70413"/>
                        <a14:backgroundMark x1="83077" y1="54817" x2="71923" y2="81193"/>
                        <a14:backgroundMark x1="82500" y1="61697" x2="76154" y2="85321"/>
                        <a14:backgroundMark x1="87308" y1="74312" x2="75577" y2="94266"/>
                        <a14:backgroundMark x1="67516" y1="67107" x2="70577" y2="92661"/>
                        <a14:backgroundMark x1="67308" y1="65367" x2="67510" y2="67055"/>
                        <a14:backgroundMark x1="59611" y1="65447" x2="65962" y2="82110"/>
                        <a14:backgroundMark x1="62502" y1="60264" x2="65962" y2="64450"/>
                        <a14:backgroundMark x1="58956" y1="66348" x2="59808" y2="67202"/>
                        <a14:backgroundMark x1="59808" y1="67202" x2="64615" y2="67202"/>
                        <a14:backgroundMark x1="40192" y1="36697" x2="43467" y2="40522"/>
                        <a14:backgroundMark x1="9808" y1="35550" x2="13077" y2="35550"/>
                        <a14:backgroundMark x1="14038" y1="37385" x2="20769" y2="44037"/>
                        <a14:backgroundMark x1="22308" y1="44954" x2="30192" y2="52523"/>
                        <a14:backgroundMark x1="30192" y1="52523" x2="30962" y2="52752"/>
                        <a14:backgroundMark x1="44595" y1="44756" x2="41923" y2="50459"/>
                        <a14:backgroundMark x1="41923" y1="50459" x2="42308" y2="50459"/>
                        <a14:backgroundMark x1="47225" y1="50209" x2="45385" y2="52982"/>
                        <a14:backgroundMark x1="40385" y1="44954" x2="35769" y2="48853"/>
                        <a14:backgroundMark x1="40192" y1="42431" x2="38077" y2="51147"/>
                        <a14:backgroundMark x1="38077" y1="51147" x2="38269" y2="52294"/>
                        <a14:backgroundMark x1="34808" y1="54358" x2="27692" y2="65138"/>
                        <a14:backgroundMark x1="29423" y1="52752" x2="23462" y2="58028"/>
                        <a14:backgroundMark x1="23462" y1="58028" x2="23654" y2="58028"/>
                        <a14:backgroundMark x1="28462" y1="46330" x2="21538" y2="57339"/>
                        <a14:backgroundMark x1="22500" y1="48394" x2="18462" y2="56422"/>
                        <a14:backgroundMark x1="18462" y1="56422" x2="20192" y2="54587"/>
                        <a14:backgroundMark x1="19231" y1="45183" x2="18269" y2="56651"/>
                        <a14:backgroundMark x1="18269" y1="56651" x2="21923" y2="56193"/>
                        <a14:backgroundMark x1="17308" y1="46330" x2="19808" y2="55734"/>
                        <a14:backgroundMark x1="19808" y1="55734" x2="27692" y2="52752"/>
                        <a14:backgroundMark x1="27692" y1="52752" x2="26346" y2="49541"/>
                        <a14:backgroundMark x1="19423" y1="43807" x2="14038" y2="51376"/>
                        <a14:backgroundMark x1="14038" y1="51376" x2="14808" y2="51376"/>
                        <a14:backgroundMark x1="16346" y1="42890" x2="14038" y2="51147"/>
                        <a14:backgroundMark x1="14038" y1="51147" x2="15000" y2="52523"/>
                        <a14:backgroundMark x1="6731" y1="38991" x2="16346" y2="52523"/>
                        <a14:backgroundMark x1="16346" y1="52523" x2="20192" y2="54128"/>
                        <a14:backgroundMark x1="11538" y1="49771" x2="14615" y2="59633"/>
                        <a14:backgroundMark x1="14615" y1="59633" x2="15577" y2="57798"/>
                        <a14:backgroundMark x1="5577" y1="48853" x2="16538" y2="58257"/>
                        <a14:backgroundMark x1="16538" y1="58257" x2="25385" y2="62156"/>
                        <a14:backgroundMark x1="25385" y1="62156" x2="24231" y2="60092"/>
                        <a14:backgroundMark x1="13846" y1="48165" x2="9808" y2="57339"/>
                        <a14:backgroundMark x1="9808" y1="57339" x2="14423" y2="60321"/>
                        <a14:backgroundMark x1="25385" y1="57110" x2="23654" y2="68578"/>
                        <a14:backgroundMark x1="23654" y1="68578" x2="31731" y2="69725"/>
                        <a14:backgroundMark x1="31731" y1="69725" x2="33077" y2="68578"/>
                        <a14:backgroundMark x1="29038" y1="57569" x2="20769" y2="67431"/>
                        <a14:backgroundMark x1="20769" y1="67431" x2="26154" y2="74083"/>
                        <a14:backgroundMark x1="26154" y1="74083" x2="29231" y2="71789"/>
                        <a14:backgroundMark x1="24615" y1="65138" x2="24808" y2="74541"/>
                        <a14:backgroundMark x1="24808" y1="74541" x2="30769" y2="70872"/>
                        <a14:backgroundMark x1="35769" y1="65367" x2="37500" y2="76147"/>
                        <a14:backgroundMark x1="37500" y1="76147" x2="39423" y2="68349"/>
                        <a14:backgroundMark x1="33462" y1="59174" x2="28462" y2="66284"/>
                        <a14:backgroundMark x1="28462" y1="66284" x2="30000" y2="78211"/>
                        <a14:backgroundMark x1="30000" y1="78211" x2="39615" y2="77752"/>
                        <a14:backgroundMark x1="39615" y1="77752" x2="41154" y2="76147"/>
                        <a14:backgroundMark x1="45962" y1="71789" x2="42115" y2="84174"/>
                        <a14:backgroundMark x1="42115" y1="84174" x2="42885" y2="84862"/>
                        <a14:backgroundMark x1="37500" y1="70413" x2="32692" y2="78670"/>
                        <a14:backgroundMark x1="32692" y1="78670" x2="37500" y2="85550"/>
                        <a14:backgroundMark x1="37500" y1="85550" x2="37308" y2="83486"/>
                        <a14:backgroundMark x1="27115" y1="72018" x2="26923" y2="79128"/>
                        <a14:backgroundMark x1="43077" y1="75917" x2="36154" y2="85780"/>
                        <a14:backgroundMark x1="36154" y1="85780" x2="38462" y2="86468"/>
                        <a14:backgroundMark x1="49038" y1="80963" x2="34038" y2="93807"/>
                        <a14:backgroundMark x1="34038" y1="93807" x2="34231" y2="94037"/>
                        <a14:backgroundMark x1="52692" y1="86468" x2="47500" y2="90596"/>
                        <a14:backgroundMark x1="48462" y1="88532" x2="41731" y2="95642"/>
                        <a14:backgroundMark x1="41731" y1="95642" x2="41538" y2="99312"/>
                        <a14:backgroundMark x1="65192" y1="23165" x2="78654" y2="58028"/>
                        <a14:backgroundMark x1="78654" y1="58028" x2="79423" y2="61239"/>
                        <a14:backgroundMark x1="64808" y1="18807" x2="72115" y2="55046"/>
                        <a14:backgroundMark x1="68846" y1="23624" x2="60962" y2="32339"/>
                        <a14:backgroundMark x1="60962" y1="32339" x2="56923" y2="41972"/>
                        <a14:backgroundMark x1="56923" y1="41972" x2="67692" y2="52523"/>
                        <a14:backgroundMark x1="67692" y1="52523" x2="74038" y2="46789"/>
                        <a14:backgroundMark x1="61923" y1="18578" x2="55385" y2="32110"/>
                        <a14:backgroundMark x1="55385" y1="32110" x2="64808" y2="41284"/>
                        <a14:backgroundMark x1="64808" y1="41284" x2="72308" y2="33945"/>
                        <a14:backgroundMark x1="72308" y1="33945" x2="70192" y2="21330"/>
                        <a14:backgroundMark x1="70192" y1="21330" x2="54615" y2="21789"/>
                        <a14:backgroundMark x1="54615" y1="21789" x2="52115" y2="28440"/>
                        <a14:backgroundMark x1="68462" y1="17661" x2="56923" y2="20642"/>
                        <a14:backgroundMark x1="56923" y1="20642" x2="68269" y2="18807"/>
                        <a14:backgroundMark x1="68269" y1="18807" x2="68846" y2="18119"/>
                        <a14:backgroundMark x1="63846" y1="12615" x2="50000" y2="17431"/>
                        <a14:backgroundMark x1="50000" y1="17431" x2="42500" y2="23165"/>
                        <a14:backgroundMark x1="42500" y1="23165" x2="61346" y2="26606"/>
                        <a14:backgroundMark x1="80769" y1="12615" x2="40577" y2="16514"/>
                        <a14:backgroundMark x1="74038" y1="8028" x2="53846" y2="9404"/>
                        <a14:backgroundMark x1="81923" y1="12385" x2="60769" y2="14220"/>
                        <a14:backgroundMark x1="60769" y1="14220" x2="57885" y2="15826"/>
                        <a14:backgroundMark x1="90769" y1="18807" x2="55192" y2="27752"/>
                        <a14:backgroundMark x1="55192" y1="27752" x2="56346" y2="27982"/>
                        <a14:backgroundMark x1="78846" y1="23394" x2="54038" y2="35092"/>
                        <a14:backgroundMark x1="54038" y1="35092" x2="59038" y2="30734"/>
                        <a14:backgroundMark x1="84808" y1="18349" x2="54926" y2="38172"/>
                        <a14:backgroundMark x1="42910" y1="41946" x2="33077" y2="44725"/>
                        <a14:backgroundMark x1="66346" y1="35321" x2="55204" y2="38471"/>
                        <a14:backgroundMark x1="33077" y1="44725" x2="36346" y2="42661"/>
                        <a14:backgroundMark x1="62692" y1="35092" x2="55789" y2="39099"/>
                        <a14:backgroundMark x1="92885" y1="38303" x2="66538" y2="54817"/>
                        <a14:backgroundMark x1="74808" y1="50000" x2="61206" y2="58334"/>
                        <a14:backgroundMark x1="72115" y1="49312" x2="64615" y2="57339"/>
                        <a14:backgroundMark x1="64615" y1="57339" x2="61246" y2="58947"/>
                        <a14:backgroundMark x1="71731" y1="52064" x2="69808" y2="61927"/>
                        <a14:backgroundMark x1="69808" y1="61927" x2="74423" y2="60550"/>
                        <a14:backgroundMark x1="79423" y1="56193" x2="70769" y2="61927"/>
                        <a14:backgroundMark x1="70769" y1="61927" x2="68654" y2="59404"/>
                        <a14:backgroundMark x1="78462" y1="31193" x2="73846" y2="41972"/>
                        <a14:backgroundMark x1="73846" y1="41972" x2="74038" y2="44266"/>
                        <a14:backgroundMark x1="67308" y1="48853" x2="59940" y2="533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27" y="729000"/>
            <a:ext cx="6440368" cy="540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B89A543-4AD9-4B3C-B710-9D1928C7C1E2}"/>
              </a:ext>
            </a:extLst>
          </p:cNvPr>
          <p:cNvSpPr/>
          <p:nvPr/>
        </p:nvSpPr>
        <p:spPr>
          <a:xfrm>
            <a:off x="4314109" y="2426251"/>
            <a:ext cx="48910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도심권</a:t>
            </a:r>
            <a:endParaRPr lang="en-US" altLang="ko-KR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종로구</a:t>
            </a:r>
            <a:endParaRPr lang="en-US" altLang="ko-KR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중구</a:t>
            </a:r>
            <a:endParaRPr lang="en-US" altLang="ko-KR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용산구</a:t>
            </a:r>
            <a:endParaRPr lang="en-US" altLang="ko-KR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69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9E5DE0-07AD-4D79-B94B-0009C42B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27" y="729000"/>
            <a:ext cx="6440367" cy="540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4679BD-5643-4688-BD9E-25D3D5DE277F}"/>
              </a:ext>
            </a:extLst>
          </p:cNvPr>
          <p:cNvSpPr/>
          <p:nvPr/>
        </p:nvSpPr>
        <p:spPr>
          <a:xfrm>
            <a:off x="-518160" y="-246990"/>
            <a:ext cx="13534390" cy="843656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FB1813-9526-4C59-9C64-1F6474B28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17" b="92890" l="4808" r="90000">
                        <a14:foregroundMark x1="39808" y1="40367" x2="39423" y2="25688"/>
                        <a14:foregroundMark x1="42692" y1="21101" x2="42692" y2="21101"/>
                        <a14:foregroundMark x1="43462" y1="20413" x2="44808" y2="20413"/>
                        <a14:foregroundMark x1="42500" y1="20872" x2="42500" y2="20872"/>
                        <a14:foregroundMark x1="42885" y1="19725" x2="42885" y2="19725"/>
                        <a14:foregroundMark x1="42885" y1="19725" x2="42885" y2="19725"/>
                        <a14:foregroundMark x1="42885" y1="19725" x2="42885" y2="19725"/>
                        <a14:foregroundMark x1="42885" y1="19725" x2="42885" y2="19725"/>
                        <a14:foregroundMark x1="42885" y1="19725" x2="40385" y2="53440"/>
                        <a14:foregroundMark x1="27500" y1="47706" x2="35000" y2="50229"/>
                        <a14:foregroundMark x1="35000" y1="50229" x2="39423" y2="49771"/>
                        <a14:foregroundMark x1="32885" y1="45183" x2="28153" y2="49214"/>
                        <a14:foregroundMark x1="28359" y1="51545" x2="36154" y2="56422"/>
                        <a14:foregroundMark x1="37308" y1="55046" x2="42308" y2="55963"/>
                        <a14:foregroundMark x1="45577" y1="49083" x2="44808" y2="55275"/>
                        <a14:foregroundMark x1="47692" y1="50229" x2="47692" y2="50229"/>
                        <a14:foregroundMark x1="24943" y1="46557" x2="23654" y2="47018"/>
                        <a14:foregroundMark x1="25577" y1="46330" x2="25299" y2="46429"/>
                        <a14:foregroundMark x1="45577" y1="41055" x2="45577" y2="43578"/>
                        <a14:backgroundMark x1="45769" y1="62844" x2="45769" y2="62844"/>
                        <a14:backgroundMark x1="45577" y1="64679" x2="45577" y2="64679"/>
                        <a14:backgroundMark x1="47115" y1="66743" x2="47115" y2="66743"/>
                        <a14:backgroundMark x1="51346" y1="68119" x2="51346" y2="68119"/>
                        <a14:backgroundMark x1="53654" y1="66743" x2="53654" y2="66743"/>
                        <a14:backgroundMark x1="48077" y1="38303" x2="48077" y2="38303"/>
                        <a14:backgroundMark x1="46346" y1="32110" x2="46346" y2="32110"/>
                        <a14:backgroundMark x1="46346" y1="34633" x2="46346" y2="34633"/>
                        <a14:backgroundMark x1="46538" y1="34862" x2="48462" y2="35321"/>
                        <a14:backgroundMark x1="50577" y1="33486" x2="50577" y2="33486"/>
                        <a14:backgroundMark x1="72529" y1="66153" x2="73462" y2="70413"/>
                        <a14:backgroundMark x1="83077" y1="54817" x2="71923" y2="81193"/>
                        <a14:backgroundMark x1="82500" y1="61697" x2="76154" y2="85321"/>
                        <a14:backgroundMark x1="87308" y1="74312" x2="75577" y2="94266"/>
                        <a14:backgroundMark x1="67516" y1="67107" x2="70577" y2="92661"/>
                        <a14:backgroundMark x1="67308" y1="65367" x2="67510" y2="67055"/>
                        <a14:backgroundMark x1="58698" y1="63051" x2="65962" y2="82110"/>
                        <a14:backgroundMark x1="58269" y1="61927" x2="58575" y2="62729"/>
                        <a14:backgroundMark x1="62502" y1="60264" x2="65962" y2="64450"/>
                        <a14:backgroundMark x1="52500" y1="48165" x2="56057" y2="52468"/>
                        <a14:backgroundMark x1="58494" y1="63237" x2="59615" y2="64908"/>
                        <a14:backgroundMark x1="49769" y1="50229" x2="58423" y2="63132"/>
                        <a14:backgroundMark x1="49599" y1="49976" x2="49769" y2="50229"/>
                        <a14:backgroundMark x1="48846" y1="48853" x2="49456" y2="49763"/>
                        <a14:backgroundMark x1="51346" y1="58716" x2="59808" y2="67202"/>
                        <a14:backgroundMark x1="59808" y1="67202" x2="64615" y2="67202"/>
                        <a14:backgroundMark x1="50577" y1="41972" x2="59097" y2="47779"/>
                        <a14:backgroundMark x1="49665" y1="42719" x2="53077" y2="46789"/>
                        <a14:backgroundMark x1="45640" y1="37919" x2="48077" y2="40825"/>
                        <a14:backgroundMark x1="53077" y1="46789" x2="56821" y2="48915"/>
                        <a14:backgroundMark x1="46084" y1="43578" x2="49423" y2="47477"/>
                        <a14:backgroundMark x1="49423" y1="47477" x2="51154" y2="47936"/>
                        <a14:backgroundMark x1="9808" y1="35550" x2="13077" y2="35550"/>
                        <a14:backgroundMark x1="14038" y1="37385" x2="20769" y2="44037"/>
                        <a14:backgroundMark x1="60385" y1="50688" x2="58654" y2="50688"/>
                        <a14:backgroundMark x1="60577" y1="50459" x2="59808" y2="50688"/>
                        <a14:backgroundMark x1="49038" y1="47477" x2="47723" y2="49459"/>
                        <a14:backgroundMark x1="31751" y1="58989" x2="27692" y2="65138"/>
                        <a14:backgroundMark x1="26260" y1="55552" x2="23462" y2="58028"/>
                        <a14:backgroundMark x1="23462" y1="58028" x2="23654" y2="58028"/>
                        <a14:backgroundMark x1="23678" y1="53937" x2="21538" y2="57339"/>
                        <a14:backgroundMark x1="22500" y1="48394" x2="18462" y2="56422"/>
                        <a14:backgroundMark x1="18462" y1="56422" x2="20192" y2="54587"/>
                        <a14:backgroundMark x1="19231" y1="45183" x2="18269" y2="56651"/>
                        <a14:backgroundMark x1="18269" y1="56651" x2="21923" y2="56193"/>
                        <a14:backgroundMark x1="17308" y1="46330" x2="19808" y2="55734"/>
                        <a14:backgroundMark x1="19808" y1="55734" x2="24010" y2="54145"/>
                        <a14:backgroundMark x1="19423" y1="43807" x2="14038" y2="51376"/>
                        <a14:backgroundMark x1="14038" y1="51376" x2="14808" y2="51376"/>
                        <a14:backgroundMark x1="16346" y1="42890" x2="14038" y2="51147"/>
                        <a14:backgroundMark x1="14038" y1="51147" x2="15000" y2="52523"/>
                        <a14:backgroundMark x1="6731" y1="38991" x2="16346" y2="52523"/>
                        <a14:backgroundMark x1="16346" y1="52523" x2="20192" y2="54128"/>
                        <a14:backgroundMark x1="11538" y1="49771" x2="14615" y2="59633"/>
                        <a14:backgroundMark x1="14615" y1="59633" x2="15577" y2="57798"/>
                        <a14:backgroundMark x1="5577" y1="48853" x2="16538" y2="58257"/>
                        <a14:backgroundMark x1="16538" y1="58257" x2="25385" y2="62156"/>
                        <a14:backgroundMark x1="25385" y1="62156" x2="24231" y2="60092"/>
                        <a14:backgroundMark x1="13846" y1="48165" x2="9808" y2="57339"/>
                        <a14:backgroundMark x1="9808" y1="57339" x2="14423" y2="60321"/>
                        <a14:backgroundMark x1="25385" y1="57110" x2="23654" y2="68578"/>
                        <a14:backgroundMark x1="23654" y1="68578" x2="31731" y2="69725"/>
                        <a14:backgroundMark x1="31731" y1="69725" x2="33077" y2="68578"/>
                        <a14:backgroundMark x1="29038" y1="57569" x2="20769" y2="67431"/>
                        <a14:backgroundMark x1="20769" y1="67431" x2="26154" y2="74083"/>
                        <a14:backgroundMark x1="26154" y1="74083" x2="29231" y2="71789"/>
                        <a14:backgroundMark x1="24615" y1="65138" x2="24808" y2="74541"/>
                        <a14:backgroundMark x1="24808" y1="74541" x2="30769" y2="70872"/>
                        <a14:backgroundMark x1="35769" y1="65367" x2="37500" y2="76147"/>
                        <a14:backgroundMark x1="37500" y1="76147" x2="39423" y2="68349"/>
                        <a14:backgroundMark x1="33030" y1="59789" x2="28462" y2="66284"/>
                        <a14:backgroundMark x1="28462" y1="66284" x2="30000" y2="78211"/>
                        <a14:backgroundMark x1="30000" y1="78211" x2="39615" y2="77752"/>
                        <a14:backgroundMark x1="39615" y1="77752" x2="41154" y2="76147"/>
                        <a14:backgroundMark x1="45962" y1="71789" x2="42115" y2="84174"/>
                        <a14:backgroundMark x1="42115" y1="84174" x2="42885" y2="84862"/>
                        <a14:backgroundMark x1="37500" y1="70413" x2="32692" y2="78670"/>
                        <a14:backgroundMark x1="32692" y1="78670" x2="37500" y2="85550"/>
                        <a14:backgroundMark x1="37500" y1="85550" x2="37308" y2="83486"/>
                        <a14:backgroundMark x1="27115" y1="72018" x2="26923" y2="79128"/>
                        <a14:backgroundMark x1="43077" y1="75917" x2="36154" y2="85780"/>
                        <a14:backgroundMark x1="36154" y1="85780" x2="38462" y2="86468"/>
                        <a14:backgroundMark x1="49038" y1="80963" x2="34038" y2="93807"/>
                        <a14:backgroundMark x1="34038" y1="93807" x2="34231" y2="94037"/>
                        <a14:backgroundMark x1="52692" y1="86468" x2="47500" y2="90596"/>
                        <a14:backgroundMark x1="48462" y1="88532" x2="41731" y2="95642"/>
                        <a14:backgroundMark x1="41731" y1="95642" x2="41538" y2="99312"/>
                        <a14:backgroundMark x1="58269" y1="21101" x2="75577" y2="56881"/>
                        <a14:backgroundMark x1="64423" y1="20183" x2="57500" y2="50459"/>
                        <a14:backgroundMark x1="57500" y1="50459" x2="66154" y2="51147"/>
                        <a14:backgroundMark x1="71154" y1="19725" x2="57500" y2="28899"/>
                        <a14:backgroundMark x1="57500" y1="28899" x2="49423" y2="39679"/>
                        <a14:backgroundMark x1="49423" y1="39679" x2="57500" y2="47477"/>
                        <a14:backgroundMark x1="57500" y1="47477" x2="65769" y2="39450"/>
                        <a14:backgroundMark x1="65769" y1="39450" x2="68462" y2="26835"/>
                        <a14:backgroundMark x1="68462" y1="26835" x2="60385" y2="17661"/>
                        <a14:backgroundMark x1="60385" y1="17661" x2="50769" y2="14220"/>
                        <a14:backgroundMark x1="38712" y1="20642" x2="35000" y2="20642"/>
                        <a14:backgroundMark x1="75577" y1="20642" x2="46921" y2="20642"/>
                        <a14:backgroundMark x1="35000" y1="20642" x2="36731" y2="20183"/>
                        <a14:backgroundMark x1="45402" y1="16777" x2="41731" y2="17202"/>
                        <a14:backgroundMark x1="67500" y1="14220" x2="46837" y2="16611"/>
                        <a14:backgroundMark x1="41731" y1="17202" x2="41538" y2="16055"/>
                        <a14:backgroundMark x1="72308" y1="14220" x2="81538" y2="11697"/>
                        <a14:backgroundMark x1="81538" y1="11697" x2="45192" y2="7110"/>
                        <a14:backgroundMark x1="45192" y1="7110" x2="42885" y2="7569"/>
                        <a14:backgroundMark x1="72115" y1="11239" x2="58077" y2="16284"/>
                        <a14:backgroundMark x1="58077" y1="16284" x2="58077" y2="27294"/>
                        <a14:backgroundMark x1="58077" y1="27294" x2="65385" y2="26606"/>
                        <a14:backgroundMark x1="65769" y1="2982" x2="50192" y2="9404"/>
                        <a14:backgroundMark x1="50192" y1="9404" x2="50962" y2="13761"/>
                        <a14:backgroundMark x1="71346" y1="9862" x2="53462" y2="27752"/>
                        <a14:backgroundMark x1="53462" y1="27752" x2="50577" y2="36009"/>
                        <a14:backgroundMark x1="50577" y1="36009" x2="54231" y2="35321"/>
                        <a14:backgroundMark x1="77692" y1="21789" x2="60962" y2="36009"/>
                        <a14:backgroundMark x1="60962" y1="36009" x2="68077" y2="38532"/>
                        <a14:backgroundMark x1="79423" y1="30734" x2="61923" y2="58945"/>
                        <a14:backgroundMark x1="61923" y1="58945" x2="67500" y2="60780"/>
                        <a14:backgroundMark x1="77500" y1="47477" x2="58654" y2="70872"/>
                        <a14:backgroundMark x1="58654" y1="70872" x2="59615" y2="67202"/>
                        <a14:backgroundMark x1="62692" y1="31881" x2="57500" y2="47706"/>
                        <a14:backgroundMark x1="57500" y1="47706" x2="57308" y2="59633"/>
                        <a14:backgroundMark x1="57308" y1="59633" x2="62692" y2="62615"/>
                        <a14:backgroundMark x1="72115" y1="43578" x2="54038" y2="69495"/>
                        <a14:backgroundMark x1="54038" y1="69495" x2="59808" y2="63303"/>
                        <a14:backgroundMark x1="66538" y1="34862" x2="64423" y2="49541"/>
                        <a14:backgroundMark x1="64423" y1="49541" x2="68846" y2="53211"/>
                        <a14:backgroundMark x1="69615" y1="33945" x2="71154" y2="60092"/>
                        <a14:backgroundMark x1="71154" y1="60092" x2="72115" y2="59862"/>
                        <a14:backgroundMark x1="68077" y1="30734" x2="75385" y2="63073"/>
                        <a14:backgroundMark x1="75385" y1="63073" x2="80385" y2="59862"/>
                        <a14:backgroundMark x1="76538" y1="33716" x2="62885" y2="60550"/>
                        <a14:backgroundMark x1="76731" y1="55734" x2="72308" y2="65826"/>
                        <a14:backgroundMark x1="72308" y1="65826" x2="68462" y2="69725"/>
                        <a14:backgroundMark x1="25000" y1="61468" x2="14615" y2="84404"/>
                        <a14:backgroundMark x1="22115" y1="49541" x2="26346" y2="53670"/>
                        <a14:backgroundMark x1="48269" y1="55275" x2="47692" y2="52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27" y="729000"/>
            <a:ext cx="6440368" cy="540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8DC4850-8097-42D5-9730-E537F98A859D}"/>
              </a:ext>
            </a:extLst>
          </p:cNvPr>
          <p:cNvSpPr/>
          <p:nvPr/>
        </p:nvSpPr>
        <p:spPr>
          <a:xfrm>
            <a:off x="3650457" y="1643896"/>
            <a:ext cx="48910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서북권</a:t>
            </a:r>
            <a:endParaRPr lang="en-US" altLang="ko-KR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은평구</a:t>
            </a:r>
            <a:endParaRPr lang="en-US" altLang="ko-KR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서대문구</a:t>
            </a:r>
            <a:endParaRPr lang="en-US" altLang="ko-KR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마포구</a:t>
            </a:r>
            <a:endParaRPr lang="en-US" altLang="ko-KR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81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9E5DE0-07AD-4D79-B94B-0009C42B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27" y="729000"/>
            <a:ext cx="6440367" cy="5400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5F58F68-85C6-4FE8-AE41-F3F0818A850A}"/>
              </a:ext>
            </a:extLst>
          </p:cNvPr>
          <p:cNvGrpSpPr/>
          <p:nvPr/>
        </p:nvGrpSpPr>
        <p:grpSpPr>
          <a:xfrm>
            <a:off x="-518160" y="-246990"/>
            <a:ext cx="13534391" cy="8436560"/>
            <a:chOff x="-518160" y="-246990"/>
            <a:chExt cx="13534391" cy="84365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350018-3F6F-43EB-9752-4BDCE5B6D9C5}"/>
                </a:ext>
              </a:extLst>
            </p:cNvPr>
            <p:cNvSpPr/>
            <p:nvPr/>
          </p:nvSpPr>
          <p:spPr>
            <a:xfrm>
              <a:off x="-518160" y="-246990"/>
              <a:ext cx="13534390" cy="843656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724D4B-2860-448F-9F5C-6C16F9EC0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17" b="92890" l="4808" r="90000">
                          <a14:foregroundMark x1="60962" y1="19266" x2="74231" y2="50917"/>
                          <a14:foregroundMark x1="74231" y1="50917" x2="74423" y2="53211"/>
                          <a14:foregroundMark x1="60000" y1="4817" x2="62885" y2="9404"/>
                          <a14:foregroundMark x1="56923" y1="29128" x2="59231" y2="37844"/>
                          <a14:foregroundMark x1="59231" y1="37844" x2="59423" y2="37844"/>
                          <a14:foregroundMark x1="71538" y1="28440" x2="74038" y2="34404"/>
                          <a14:foregroundMark x1="71538" y1="27294" x2="71538" y2="34404"/>
                          <a14:foregroundMark x1="69038" y1="23853" x2="69615" y2="20413"/>
                          <a14:foregroundMark x1="69231" y1="24312" x2="65962" y2="22477"/>
                          <a14:foregroundMark x1="71346" y1="24083" x2="67500" y2="25917"/>
                          <a14:foregroundMark x1="71538" y1="25688" x2="69615" y2="27064"/>
                          <a14:foregroundMark x1="70192" y1="20183" x2="67885" y2="22477"/>
                          <a14:foregroundMark x1="59423" y1="27064" x2="55769" y2="29587"/>
                          <a14:foregroundMark x1="73654" y1="34633" x2="70769" y2="42202"/>
                          <a14:foregroundMark x1="70577" y1="42661" x2="68269" y2="52982"/>
                          <a14:foregroundMark x1="68269" y1="52982" x2="68077" y2="53211"/>
                          <a14:foregroundMark x1="65192" y1="50229" x2="64423" y2="55046"/>
                          <a14:foregroundMark x1="62371" y1="54741" x2="61923" y2="55275"/>
                          <a14:foregroundMark x1="60085" y1="53369" x2="59231" y2="57339"/>
                          <a14:foregroundMark x1="61154" y1="48394" x2="60676" y2="50616"/>
                          <a14:foregroundMark x1="59231" y1="57339" x2="58846" y2="58028"/>
                          <a14:foregroundMark x1="60000" y1="58945" x2="62500" y2="56651"/>
                          <a14:foregroundMark x1="69808" y1="57798" x2="68654" y2="51606"/>
                          <a14:foregroundMark x1="69808" y1="54128" x2="72500" y2="60321"/>
                          <a14:foregroundMark x1="70962" y1="61009" x2="71346" y2="62385"/>
                          <a14:foregroundMark x1="69615" y1="62844" x2="72500" y2="62385"/>
                          <a14:foregroundMark x1="71923" y1="63532" x2="72692" y2="63073"/>
                          <a14:foregroundMark x1="71154" y1="62844" x2="73077" y2="62615"/>
                          <a14:foregroundMark x1="72308" y1="63991" x2="72308" y2="63991"/>
                          <a14:foregroundMark x1="70000" y1="54128" x2="70000" y2="54128"/>
                          <a14:foregroundMark x1="70000" y1="54128" x2="70000" y2="54128"/>
                          <a14:foregroundMark x1="69615" y1="53440" x2="70577" y2="55963"/>
                          <a14:foregroundMark x1="50962" y1="38532" x2="50962" y2="38532"/>
                          <a14:foregroundMark x1="50577" y1="38303" x2="50577" y2="38303"/>
                          <a14:foregroundMark x1="50769" y1="38303" x2="50962" y2="38303"/>
                          <a14:foregroundMark x1="50769" y1="38303" x2="51154" y2="38761"/>
                          <a14:foregroundMark x1="50769" y1="38303" x2="51346" y2="38532"/>
                          <a14:foregroundMark x1="50577" y1="38303" x2="51154" y2="38532"/>
                          <a14:foregroundMark x1="50769" y1="38532" x2="51923" y2="38991"/>
                          <a14:foregroundMark x1="76538" y1="49083" x2="77308" y2="53899"/>
                          <a14:foregroundMark x1="72692" y1="63991" x2="71538" y2="62844"/>
                          <a14:foregroundMark x1="72885" y1="63991" x2="71346" y2="63761"/>
                          <a14:backgroundMark x1="34423" y1="52064" x2="34423" y2="52064"/>
                          <a14:backgroundMark x1="28077" y1="49312" x2="28077" y2="49312"/>
                          <a14:backgroundMark x1="27500" y1="50229" x2="27500" y2="50229"/>
                          <a14:backgroundMark x1="45769" y1="62844" x2="45769" y2="62844"/>
                          <a14:backgroundMark x1="45577" y1="64679" x2="45577" y2="64679"/>
                          <a14:backgroundMark x1="47115" y1="66743" x2="47115" y2="66743"/>
                          <a14:backgroundMark x1="51346" y1="68119" x2="51346" y2="68119"/>
                          <a14:backgroundMark x1="53654" y1="66743" x2="53654" y2="66743"/>
                          <a14:backgroundMark x1="40962" y1="55046" x2="40962" y2="55046"/>
                          <a14:backgroundMark x1="38654" y1="42661" x2="38654" y2="42661"/>
                          <a14:backgroundMark x1="48077" y1="38303" x2="48077" y2="38303"/>
                          <a14:backgroundMark x1="46346" y1="32110" x2="46346" y2="32110"/>
                          <a14:backgroundMark x1="45385" y1="32110" x2="45385" y2="32110"/>
                          <a14:backgroundMark x1="46346" y1="34633" x2="46346" y2="34633"/>
                          <a14:backgroundMark x1="46538" y1="34862" x2="48462" y2="35321"/>
                          <a14:backgroundMark x1="50577" y1="33486" x2="50577" y2="33486"/>
                          <a14:backgroundMark x1="43654" y1="30046" x2="43654" y2="30046"/>
                          <a14:backgroundMark x1="39423" y1="30505" x2="39423" y2="30505"/>
                          <a14:backgroundMark x1="72529" y1="66153" x2="73462" y2="70413"/>
                          <a14:backgroundMark x1="83077" y1="54817" x2="71923" y2="81193"/>
                          <a14:backgroundMark x1="82500" y1="61697" x2="76154" y2="85321"/>
                          <a14:backgroundMark x1="87308" y1="74312" x2="75577" y2="94266"/>
                          <a14:backgroundMark x1="67516" y1="67107" x2="70577" y2="92661"/>
                          <a14:backgroundMark x1="67308" y1="65367" x2="67510" y2="67055"/>
                          <a14:backgroundMark x1="58698" y1="63051" x2="65962" y2="82110"/>
                          <a14:backgroundMark x1="58269" y1="61927" x2="58575" y2="62729"/>
                          <a14:backgroundMark x1="62502" y1="60264" x2="65962" y2="64450"/>
                          <a14:backgroundMark x1="52500" y1="48165" x2="56057" y2="52468"/>
                          <a14:backgroundMark x1="58494" y1="63237" x2="59615" y2="64908"/>
                          <a14:backgroundMark x1="48846" y1="48853" x2="58423" y2="63132"/>
                          <a14:backgroundMark x1="51346" y1="58716" x2="59808" y2="67202"/>
                          <a14:backgroundMark x1="59808" y1="67202" x2="64615" y2="67202"/>
                          <a14:backgroundMark x1="50577" y1="41972" x2="59097" y2="47779"/>
                          <a14:backgroundMark x1="49529" y1="42557" x2="53077" y2="46789"/>
                          <a14:backgroundMark x1="44808" y1="36927" x2="48077" y2="40825"/>
                          <a14:backgroundMark x1="53077" y1="46789" x2="56821" y2="48915"/>
                          <a14:backgroundMark x1="40192" y1="36697" x2="49423" y2="47477"/>
                          <a14:backgroundMark x1="49423" y1="47477" x2="51154" y2="47936"/>
                          <a14:backgroundMark x1="9808" y1="35550" x2="13077" y2="35550"/>
                          <a14:backgroundMark x1="14038" y1="37385" x2="20769" y2="44037"/>
                          <a14:backgroundMark x1="22308" y1="44954" x2="30192" y2="52523"/>
                          <a14:backgroundMark x1="30192" y1="52523" x2="30962" y2="52752"/>
                          <a14:backgroundMark x1="60385" y1="50688" x2="58654" y2="50688"/>
                          <a14:backgroundMark x1="60577" y1="50459" x2="59808" y2="50688"/>
                          <a14:backgroundMark x1="45577" y1="42661" x2="41923" y2="50459"/>
                          <a14:backgroundMark x1="41923" y1="50459" x2="42308" y2="50459"/>
                          <a14:backgroundMark x1="49038" y1="47477" x2="45385" y2="52982"/>
                          <a14:backgroundMark x1="40385" y1="44954" x2="35769" y2="48853"/>
                          <a14:backgroundMark x1="40192" y1="42431" x2="38077" y2="51147"/>
                          <a14:backgroundMark x1="38077" y1="51147" x2="38269" y2="52294"/>
                          <a14:backgroundMark x1="34808" y1="54358" x2="27692" y2="65138"/>
                          <a14:backgroundMark x1="29423" y1="52752" x2="23462" y2="58028"/>
                          <a14:backgroundMark x1="23462" y1="58028" x2="23654" y2="58028"/>
                          <a14:backgroundMark x1="28462" y1="46330" x2="21538" y2="57339"/>
                          <a14:backgroundMark x1="22500" y1="48394" x2="18462" y2="56422"/>
                          <a14:backgroundMark x1="18462" y1="56422" x2="20192" y2="54587"/>
                          <a14:backgroundMark x1="19231" y1="45183" x2="18269" y2="56651"/>
                          <a14:backgroundMark x1="18269" y1="56651" x2="21923" y2="56193"/>
                          <a14:backgroundMark x1="17308" y1="46330" x2="19808" y2="55734"/>
                          <a14:backgroundMark x1="19808" y1="55734" x2="27692" y2="52752"/>
                          <a14:backgroundMark x1="27692" y1="52752" x2="26346" y2="49541"/>
                          <a14:backgroundMark x1="19423" y1="43807" x2="14038" y2="51376"/>
                          <a14:backgroundMark x1="14038" y1="51376" x2="14808" y2="51376"/>
                          <a14:backgroundMark x1="16346" y1="42890" x2="14038" y2="51147"/>
                          <a14:backgroundMark x1="14038" y1="51147" x2="15000" y2="52523"/>
                          <a14:backgroundMark x1="6731" y1="38991" x2="16346" y2="52523"/>
                          <a14:backgroundMark x1="16346" y1="52523" x2="20192" y2="54128"/>
                          <a14:backgroundMark x1="11538" y1="49771" x2="14615" y2="59633"/>
                          <a14:backgroundMark x1="14615" y1="59633" x2="15577" y2="57798"/>
                          <a14:backgroundMark x1="5577" y1="48853" x2="16538" y2="58257"/>
                          <a14:backgroundMark x1="16538" y1="58257" x2="25385" y2="62156"/>
                          <a14:backgroundMark x1="25385" y1="62156" x2="24231" y2="60092"/>
                          <a14:backgroundMark x1="13846" y1="48165" x2="9808" y2="57339"/>
                          <a14:backgroundMark x1="9808" y1="57339" x2="14423" y2="60321"/>
                          <a14:backgroundMark x1="25385" y1="57110" x2="23654" y2="68578"/>
                          <a14:backgroundMark x1="23654" y1="68578" x2="31731" y2="69725"/>
                          <a14:backgroundMark x1="31731" y1="69725" x2="33077" y2="68578"/>
                          <a14:backgroundMark x1="29038" y1="57569" x2="20769" y2="67431"/>
                          <a14:backgroundMark x1="20769" y1="67431" x2="26154" y2="74083"/>
                          <a14:backgroundMark x1="26154" y1="74083" x2="29231" y2="71789"/>
                          <a14:backgroundMark x1="24615" y1="65138" x2="24808" y2="74541"/>
                          <a14:backgroundMark x1="24808" y1="74541" x2="30769" y2="70872"/>
                          <a14:backgroundMark x1="35769" y1="65367" x2="37500" y2="76147"/>
                          <a14:backgroundMark x1="37500" y1="76147" x2="39423" y2="68349"/>
                          <a14:backgroundMark x1="33462" y1="59174" x2="28462" y2="66284"/>
                          <a14:backgroundMark x1="28462" y1="66284" x2="30000" y2="78211"/>
                          <a14:backgroundMark x1="30000" y1="78211" x2="39615" y2="77752"/>
                          <a14:backgroundMark x1="39615" y1="77752" x2="41154" y2="76147"/>
                          <a14:backgroundMark x1="45962" y1="71789" x2="42115" y2="84174"/>
                          <a14:backgroundMark x1="42115" y1="84174" x2="42885" y2="84862"/>
                          <a14:backgroundMark x1="37500" y1="70413" x2="32692" y2="78670"/>
                          <a14:backgroundMark x1="32692" y1="78670" x2="37500" y2="85550"/>
                          <a14:backgroundMark x1="37500" y1="85550" x2="37308" y2="83486"/>
                          <a14:backgroundMark x1="27115" y1="72018" x2="26923" y2="79128"/>
                          <a14:backgroundMark x1="43077" y1="75917" x2="36154" y2="85780"/>
                          <a14:backgroundMark x1="36154" y1="85780" x2="38462" y2="86468"/>
                          <a14:backgroundMark x1="49038" y1="80963" x2="34038" y2="93807"/>
                          <a14:backgroundMark x1="34038" y1="93807" x2="34231" y2="94037"/>
                          <a14:backgroundMark x1="52692" y1="86468" x2="47500" y2="90596"/>
                          <a14:backgroundMark x1="48462" y1="88532" x2="41731" y2="95642"/>
                          <a14:backgroundMark x1="41731" y1="95642" x2="41538" y2="993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827" y="729000"/>
              <a:ext cx="6440368" cy="540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8C083F-1FC1-4035-A428-7D0EA6FD9972}"/>
                </a:ext>
              </a:extLst>
            </p:cNvPr>
            <p:cNvSpPr/>
            <p:nvPr/>
          </p:nvSpPr>
          <p:spPr>
            <a:xfrm>
              <a:off x="8125145" y="1057943"/>
              <a:ext cx="4891086" cy="2739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동북권</a:t>
              </a:r>
              <a:endPara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lvl="0"/>
              <a:r>
                <a:rPr lang="ko-KR" altLang="en-US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강북구</a:t>
              </a:r>
              <a:endParaRPr lang="en-US" altLang="ko-KR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lvl="0"/>
              <a:r>
                <a:rPr lang="ko-KR" altLang="en-US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도봉구</a:t>
              </a:r>
              <a:endParaRPr lang="en-US" altLang="ko-KR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lvl="0"/>
              <a:r>
                <a:rPr lang="ko-KR" altLang="en-US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노원구</a:t>
              </a:r>
              <a:endParaRPr lang="en-US" altLang="ko-KR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lvl="0"/>
              <a:r>
                <a:rPr lang="ko-KR" altLang="en-US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성북구</a:t>
              </a:r>
              <a:endParaRPr lang="en-US" altLang="ko-KR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lvl="0"/>
              <a:r>
                <a:rPr lang="ko-KR" altLang="en-US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중랑구</a:t>
              </a:r>
              <a:endParaRPr lang="en-US" altLang="ko-KR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lvl="0"/>
              <a:r>
                <a:rPr lang="ko-KR" altLang="en-US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동대문구</a:t>
              </a:r>
              <a:endParaRPr lang="en-US" altLang="ko-KR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lvl="0"/>
              <a:r>
                <a:rPr lang="ko-KR" altLang="en-US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성동구</a:t>
              </a:r>
              <a:endParaRPr lang="en-US" altLang="ko-KR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lvl="0"/>
              <a:r>
                <a:rPr lang="ko-KR" altLang="en-US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광진구</a:t>
              </a:r>
              <a:endParaRPr lang="en-US" altLang="ko-KR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31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9E5DE0-07AD-4D79-B94B-0009C42B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27" y="729000"/>
            <a:ext cx="6440367" cy="5400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6F12251-F79A-4518-8519-05F5E943BD47}"/>
              </a:ext>
            </a:extLst>
          </p:cNvPr>
          <p:cNvGrpSpPr/>
          <p:nvPr/>
        </p:nvGrpSpPr>
        <p:grpSpPr>
          <a:xfrm>
            <a:off x="-518160" y="-246990"/>
            <a:ext cx="13534390" cy="8436560"/>
            <a:chOff x="-518160" y="-246990"/>
            <a:chExt cx="13534390" cy="84365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93AFFD5-CD6E-4A93-BD44-37DFBC2D65D9}"/>
                </a:ext>
              </a:extLst>
            </p:cNvPr>
            <p:cNvSpPr/>
            <p:nvPr/>
          </p:nvSpPr>
          <p:spPr>
            <a:xfrm>
              <a:off x="-518160" y="-246990"/>
              <a:ext cx="13534390" cy="843656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7EAEC5-22C8-4897-834D-33FDEDCEB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17" b="92890" l="4808" r="94423">
                          <a14:foregroundMark x1="65192" y1="64450" x2="59231" y2="69954"/>
                          <a14:foregroundMark x1="59231" y1="69954" x2="58654" y2="79128"/>
                          <a14:foregroundMark x1="58654" y1="79128" x2="65962" y2="75229"/>
                          <a14:foregroundMark x1="69808" y1="71330" x2="65769" y2="78670"/>
                          <a14:foregroundMark x1="65769" y1="78670" x2="70962" y2="76147"/>
                          <a14:foregroundMark x1="70000" y1="71789" x2="64423" y2="78440"/>
                          <a14:foregroundMark x1="64423" y1="78440" x2="63846" y2="78440"/>
                          <a14:foregroundMark x1="53846" y1="72248" x2="54423" y2="81881"/>
                          <a14:foregroundMark x1="54423" y1="81881" x2="54615" y2="82339"/>
                          <a14:foregroundMark x1="55192" y1="80505" x2="55769" y2="84174"/>
                          <a14:foregroundMark x1="64231" y1="74312" x2="69615" y2="78670"/>
                          <a14:foregroundMark x1="66923" y1="78440" x2="72308" y2="79587"/>
                          <a14:foregroundMark x1="69615" y1="66055" x2="67115" y2="68119"/>
                          <a14:foregroundMark x1="57115" y1="66743" x2="65192" y2="64908"/>
                          <a14:foregroundMark x1="65192" y1="64908" x2="73077" y2="67202"/>
                          <a14:foregroundMark x1="73077" y1="67202" x2="74038" y2="66972"/>
                          <a14:foregroundMark x1="75577" y1="69725" x2="80577" y2="61468"/>
                          <a14:foregroundMark x1="80577" y1="61468" x2="82885" y2="59633"/>
                          <a14:foregroundMark x1="79808" y1="70642" x2="86538" y2="58945"/>
                          <a14:foregroundMark x1="69038" y1="82569" x2="80385" y2="71789"/>
                          <a14:foregroundMark x1="71154" y1="87385" x2="81154" y2="79587"/>
                          <a14:foregroundMark x1="77500" y1="84633" x2="86154" y2="74771"/>
                          <a14:foregroundMark x1="84423" y1="79817" x2="88077" y2="74541"/>
                          <a14:foregroundMark x1="89423" y1="51376" x2="88846" y2="57339"/>
                          <a14:foregroundMark x1="90962" y1="49083" x2="88654" y2="57798"/>
                          <a14:foregroundMark x1="88654" y1="57798" x2="88462" y2="57798"/>
                          <a14:foregroundMark x1="92885" y1="49083" x2="94423" y2="53211"/>
                          <a14:foregroundMark x1="83846" y1="55046" x2="80192" y2="61009"/>
                          <a14:foregroundMark x1="82500" y1="57110" x2="82500" y2="57110"/>
                          <a14:foregroundMark x1="83654" y1="55046" x2="81923" y2="56422"/>
                          <a14:foregroundMark x1="83654" y1="53899" x2="81154" y2="59174"/>
                          <a14:foregroundMark x1="83654" y1="53899" x2="80962" y2="59404"/>
                          <a14:foregroundMark x1="82885" y1="53899" x2="80192" y2="60321"/>
                          <a14:foregroundMark x1="79231" y1="62156" x2="73846" y2="67431"/>
                          <a14:foregroundMark x1="79615" y1="62385" x2="69038" y2="68578"/>
                          <a14:foregroundMark x1="65192" y1="62615" x2="57308" y2="66055"/>
                          <a14:foregroundMark x1="57308" y1="66055" x2="56154" y2="67890"/>
                          <a14:foregroundMark x1="61538" y1="61468" x2="66923" y2="63761"/>
                          <a14:foregroundMark x1="75577" y1="75459" x2="81154" y2="69954"/>
                          <a14:foregroundMark x1="78077" y1="67890" x2="79808" y2="70642"/>
                          <a14:foregroundMark x1="78077" y1="68807" x2="71923" y2="74083"/>
                          <a14:foregroundMark x1="71923" y1="74083" x2="76154" y2="72018"/>
                          <a14:foregroundMark x1="77308" y1="68349" x2="78077" y2="72018"/>
                          <a14:foregroundMark x1="77885" y1="70872" x2="80769" y2="67890"/>
                          <a14:foregroundMark x1="82500" y1="64450" x2="78654" y2="72248"/>
                          <a14:foregroundMark x1="78654" y1="72248" x2="84423" y2="64679"/>
                          <a14:foregroundMark x1="84423" y1="64679" x2="85000" y2="62844"/>
                          <a14:foregroundMark x1="84615" y1="60092" x2="84423" y2="61927"/>
                          <a14:foregroundMark x1="85577" y1="60780" x2="81538" y2="65138"/>
                          <a14:foregroundMark x1="83654" y1="62156" x2="81154" y2="65138"/>
                          <a14:foregroundMark x1="81923" y1="64220" x2="79231" y2="77064"/>
                          <a14:foregroundMark x1="79231" y1="77064" x2="78462" y2="78211"/>
                          <a14:foregroundMark x1="77308" y1="77523" x2="72500" y2="81193"/>
                          <a14:foregroundMark x1="72500" y1="81193" x2="68846" y2="87615"/>
                          <a14:foregroundMark x1="70577" y1="87615" x2="68269" y2="90826"/>
                          <a14:foregroundMark x1="70769" y1="88761" x2="70000" y2="91284"/>
                          <a14:foregroundMark x1="70577" y1="90367" x2="67885" y2="92890"/>
                          <a14:foregroundMark x1="80385" y1="78211" x2="74423" y2="80275"/>
                          <a14:foregroundMark x1="78846" y1="76606" x2="79231" y2="78211"/>
                          <a14:foregroundMark x1="81923" y1="76376" x2="80769" y2="79817"/>
                          <a14:foregroundMark x1="83077" y1="78211" x2="81154" y2="81881"/>
                          <a14:foregroundMark x1="82692" y1="80505" x2="80385" y2="82798"/>
                          <a14:foregroundMark x1="82115" y1="81422" x2="80769" y2="83028"/>
                          <a14:foregroundMark x1="81154" y1="82569" x2="80000" y2="84633"/>
                          <a14:foregroundMark x1="82500" y1="82798" x2="80192" y2="84633"/>
                          <a14:foregroundMark x1="81923" y1="84633" x2="80769" y2="84862"/>
                          <a14:foregroundMark x1="81731" y1="84633" x2="81731" y2="84633"/>
                          <a14:foregroundMark x1="81731" y1="84633" x2="81731" y2="84633"/>
                          <a14:foregroundMark x1="81154" y1="84633" x2="81154" y2="84633"/>
                          <a14:foregroundMark x1="81154" y1="84633" x2="81154" y2="84633"/>
                          <a14:foregroundMark x1="81154" y1="84633" x2="81154" y2="84633"/>
                          <a14:foregroundMark x1="81154" y1="84633" x2="81154" y2="84633"/>
                          <a14:foregroundMark x1="81731" y1="84633" x2="78462" y2="83486"/>
                          <a14:foregroundMark x1="86538" y1="53440" x2="83654" y2="55275"/>
                          <a14:backgroundMark x1="34423" y1="52064" x2="34423" y2="52064"/>
                          <a14:backgroundMark x1="28077" y1="49312" x2="28077" y2="49312"/>
                          <a14:backgroundMark x1="27500" y1="50229" x2="27500" y2="50229"/>
                          <a14:backgroundMark x1="45769" y1="62844" x2="45769" y2="62844"/>
                          <a14:backgroundMark x1="45577" y1="64679" x2="45577" y2="64679"/>
                          <a14:backgroundMark x1="47115" y1="66743" x2="47115" y2="66743"/>
                          <a14:backgroundMark x1="51346" y1="68119" x2="51346" y2="68119"/>
                          <a14:backgroundMark x1="53654" y1="66743" x2="53654" y2="66743"/>
                          <a14:backgroundMark x1="40962" y1="55046" x2="40962" y2="55046"/>
                          <a14:backgroundMark x1="38654" y1="42661" x2="38654" y2="42661"/>
                          <a14:backgroundMark x1="48077" y1="38303" x2="48077" y2="38303"/>
                          <a14:backgroundMark x1="46346" y1="32110" x2="46346" y2="32110"/>
                          <a14:backgroundMark x1="45385" y1="32110" x2="45385" y2="32110"/>
                          <a14:backgroundMark x1="46346" y1="34633" x2="46346" y2="34633"/>
                          <a14:backgroundMark x1="46538" y1="34862" x2="48462" y2="35321"/>
                          <a14:backgroundMark x1="50577" y1="33486" x2="50577" y2="33486"/>
                          <a14:backgroundMark x1="43654" y1="30046" x2="43654" y2="30046"/>
                          <a14:backgroundMark x1="39423" y1="30505" x2="39423" y2="30505"/>
                          <a14:backgroundMark x1="79962" y1="86808" x2="75577" y2="94266"/>
                          <a14:backgroundMark x1="52500" y1="48165" x2="56057" y2="52468"/>
                          <a14:backgroundMark x1="48846" y1="48853" x2="57144" y2="61225"/>
                          <a14:backgroundMark x1="51346" y1="58716" x2="54847" y2="62227"/>
                          <a14:backgroundMark x1="50577" y1="41972" x2="59097" y2="47779"/>
                          <a14:backgroundMark x1="49529" y1="42557" x2="53077" y2="46789"/>
                          <a14:backgroundMark x1="44808" y1="36927" x2="48077" y2="40825"/>
                          <a14:backgroundMark x1="53077" y1="46789" x2="56821" y2="48915"/>
                          <a14:backgroundMark x1="40192" y1="36697" x2="49423" y2="47477"/>
                          <a14:backgroundMark x1="49423" y1="47477" x2="51154" y2="47936"/>
                          <a14:backgroundMark x1="9808" y1="35550" x2="13077" y2="35550"/>
                          <a14:backgroundMark x1="14038" y1="37385" x2="20769" y2="44037"/>
                          <a14:backgroundMark x1="22308" y1="44954" x2="30192" y2="52523"/>
                          <a14:backgroundMark x1="30192" y1="52523" x2="30962" y2="52752"/>
                          <a14:backgroundMark x1="60385" y1="50688" x2="58654" y2="50688"/>
                          <a14:backgroundMark x1="60577" y1="50459" x2="59808" y2="50688"/>
                          <a14:backgroundMark x1="45577" y1="42661" x2="41923" y2="50459"/>
                          <a14:backgroundMark x1="41923" y1="50459" x2="42308" y2="50459"/>
                          <a14:backgroundMark x1="49038" y1="47477" x2="45385" y2="52982"/>
                          <a14:backgroundMark x1="40385" y1="44954" x2="35769" y2="48853"/>
                          <a14:backgroundMark x1="40192" y1="42431" x2="38077" y2="51147"/>
                          <a14:backgroundMark x1="38077" y1="51147" x2="38269" y2="52294"/>
                          <a14:backgroundMark x1="34808" y1="54358" x2="27692" y2="65138"/>
                          <a14:backgroundMark x1="29423" y1="52752" x2="23462" y2="58028"/>
                          <a14:backgroundMark x1="23462" y1="58028" x2="23654" y2="58028"/>
                          <a14:backgroundMark x1="28462" y1="46330" x2="21538" y2="57339"/>
                          <a14:backgroundMark x1="22500" y1="48394" x2="18462" y2="56422"/>
                          <a14:backgroundMark x1="18462" y1="56422" x2="20192" y2="54587"/>
                          <a14:backgroundMark x1="19231" y1="45183" x2="18269" y2="56651"/>
                          <a14:backgroundMark x1="18269" y1="56651" x2="21923" y2="56193"/>
                          <a14:backgroundMark x1="17308" y1="46330" x2="19808" y2="55734"/>
                          <a14:backgroundMark x1="19808" y1="55734" x2="27692" y2="52752"/>
                          <a14:backgroundMark x1="27692" y1="52752" x2="26346" y2="49541"/>
                          <a14:backgroundMark x1="19423" y1="43807" x2="14038" y2="51376"/>
                          <a14:backgroundMark x1="14038" y1="51376" x2="14808" y2="51376"/>
                          <a14:backgroundMark x1="16346" y1="42890" x2="14038" y2="51147"/>
                          <a14:backgroundMark x1="14038" y1="51147" x2="15000" y2="52523"/>
                          <a14:backgroundMark x1="6731" y1="38991" x2="16346" y2="52523"/>
                          <a14:backgroundMark x1="16346" y1="52523" x2="20192" y2="54128"/>
                          <a14:backgroundMark x1="11538" y1="49771" x2="14615" y2="59633"/>
                          <a14:backgroundMark x1="14615" y1="59633" x2="15577" y2="57798"/>
                          <a14:backgroundMark x1="5577" y1="48853" x2="16538" y2="58257"/>
                          <a14:backgroundMark x1="16538" y1="58257" x2="25385" y2="62156"/>
                          <a14:backgroundMark x1="25385" y1="62156" x2="24231" y2="60092"/>
                          <a14:backgroundMark x1="13846" y1="48165" x2="9808" y2="57339"/>
                          <a14:backgroundMark x1="9808" y1="57339" x2="14423" y2="60321"/>
                          <a14:backgroundMark x1="25385" y1="57110" x2="23654" y2="68578"/>
                          <a14:backgroundMark x1="23654" y1="68578" x2="31731" y2="69725"/>
                          <a14:backgroundMark x1="31731" y1="69725" x2="33077" y2="68578"/>
                          <a14:backgroundMark x1="29038" y1="57569" x2="20769" y2="67431"/>
                          <a14:backgroundMark x1="20769" y1="67431" x2="26154" y2="74083"/>
                          <a14:backgroundMark x1="26154" y1="74083" x2="29231" y2="71789"/>
                          <a14:backgroundMark x1="24615" y1="65138" x2="24808" y2="74541"/>
                          <a14:backgroundMark x1="24808" y1="74541" x2="30769" y2="70872"/>
                          <a14:backgroundMark x1="35769" y1="65367" x2="37500" y2="76147"/>
                          <a14:backgroundMark x1="37500" y1="76147" x2="39423" y2="68349"/>
                          <a14:backgroundMark x1="33462" y1="59174" x2="28462" y2="66284"/>
                          <a14:backgroundMark x1="28462" y1="66284" x2="30000" y2="78211"/>
                          <a14:backgroundMark x1="30000" y1="78211" x2="39615" y2="77752"/>
                          <a14:backgroundMark x1="39615" y1="77752" x2="41154" y2="76147"/>
                          <a14:backgroundMark x1="45962" y1="71789" x2="42115" y2="84174"/>
                          <a14:backgroundMark x1="42115" y1="84174" x2="42885" y2="84862"/>
                          <a14:backgroundMark x1="37500" y1="70413" x2="32692" y2="78670"/>
                          <a14:backgroundMark x1="32692" y1="78670" x2="37500" y2="85550"/>
                          <a14:backgroundMark x1="37500" y1="85550" x2="37308" y2="83486"/>
                          <a14:backgroundMark x1="27115" y1="72018" x2="26923" y2="79128"/>
                          <a14:backgroundMark x1="43077" y1="75917" x2="36154" y2="85780"/>
                          <a14:backgroundMark x1="36154" y1="85780" x2="38462" y2="86468"/>
                          <a14:backgroundMark x1="49038" y1="80963" x2="34038" y2="93807"/>
                          <a14:backgroundMark x1="34038" y1="93807" x2="34231" y2="94037"/>
                          <a14:backgroundMark x1="52692" y1="86468" x2="47500" y2="90596"/>
                          <a14:backgroundMark x1="48462" y1="88532" x2="41731" y2="95642"/>
                          <a14:backgroundMark x1="41731" y1="95642" x2="41538" y2="99312"/>
                          <a14:backgroundMark x1="43077" y1="13073" x2="68654" y2="24771"/>
                          <a14:backgroundMark x1="68654" y1="24771" x2="74423" y2="32110"/>
                          <a14:backgroundMark x1="74423" y1="32110" x2="77308" y2="41743"/>
                          <a14:backgroundMark x1="77308" y1="58838" x2="77308" y2="59318"/>
                          <a14:backgroundMark x1="77308" y1="41743" x2="77308" y2="56302"/>
                          <a14:backgroundMark x1="55798" y1="63858" x2="40192" y2="53899"/>
                          <a14:backgroundMark x1="40192" y1="53899" x2="38077" y2="41514"/>
                          <a14:backgroundMark x1="38077" y1="41514" x2="54423" y2="27982"/>
                          <a14:backgroundMark x1="54423" y1="27982" x2="62692" y2="25229"/>
                          <a14:backgroundMark x1="62692" y1="25229" x2="67115" y2="36927"/>
                          <a14:backgroundMark x1="67115" y1="36927" x2="67115" y2="38532"/>
                          <a14:backgroundMark x1="75385" y1="27294" x2="63462" y2="39220"/>
                          <a14:backgroundMark x1="63462" y1="39220" x2="61154" y2="48165"/>
                          <a14:backgroundMark x1="61154" y1="48165" x2="79038" y2="50688"/>
                          <a14:backgroundMark x1="79038" y1="50688" x2="83846" y2="36009"/>
                          <a14:backgroundMark x1="83846" y1="36009" x2="79231" y2="25459"/>
                          <a14:backgroundMark x1="79231" y1="25459" x2="76154" y2="23394"/>
                          <a14:backgroundMark x1="67885" y1="27064" x2="60192" y2="43349"/>
                          <a14:backgroundMark x1="60192" y1="43349" x2="66346" y2="50688"/>
                          <a14:backgroundMark x1="66346" y1="50688" x2="75577" y2="46560"/>
                          <a14:backgroundMark x1="75577" y1="46560" x2="79231" y2="37156"/>
                          <a14:backgroundMark x1="79231" y1="37156" x2="75962" y2="28211"/>
                          <a14:backgroundMark x1="75962" y1="28211" x2="63462" y2="31193"/>
                          <a14:backgroundMark x1="63462" y1="31193" x2="57115" y2="42661"/>
                          <a14:backgroundMark x1="57115" y1="42661" x2="65385" y2="42890"/>
                          <a14:backgroundMark x1="65385" y1="42890" x2="65962" y2="41972"/>
                          <a14:backgroundMark x1="64231" y1="22018" x2="54615" y2="35321"/>
                          <a14:backgroundMark x1="54615" y1="35321" x2="59231" y2="45872"/>
                          <a14:backgroundMark x1="59231" y1="45872" x2="71538" y2="38991"/>
                          <a14:backgroundMark x1="71538" y1="38991" x2="77500" y2="27064"/>
                          <a14:backgroundMark x1="77500" y1="27064" x2="77500" y2="27064"/>
                          <a14:backgroundMark x1="68462" y1="19495" x2="56538" y2="28670"/>
                          <a14:backgroundMark x1="56538" y1="28670" x2="58846" y2="27294"/>
                          <a14:backgroundMark x1="75000" y1="15596" x2="43846" y2="21101"/>
                          <a14:backgroundMark x1="43846" y1="21101" x2="46923" y2="20183"/>
                          <a14:backgroundMark x1="68269" y1="8028" x2="53846" y2="3899"/>
                          <a14:backgroundMark x1="78462" y1="8486" x2="44038" y2="16514"/>
                          <a14:backgroundMark x1="78462" y1="27982" x2="64423" y2="34174"/>
                          <a14:backgroundMark x1="64423" y1="34174" x2="58462" y2="40596"/>
                          <a14:backgroundMark x1="58462" y1="40596" x2="58269" y2="44266"/>
                          <a14:backgroundMark x1="63077" y1="36009" x2="49231" y2="43578"/>
                          <a14:backgroundMark x1="49231" y1="43578" x2="48654" y2="44725"/>
                          <a14:backgroundMark x1="59231" y1="39220" x2="46346" y2="44495"/>
                          <a14:backgroundMark x1="46346" y1="44495" x2="57692" y2="44266"/>
                          <a14:backgroundMark x1="57692" y1="44266" x2="57692" y2="44266"/>
                          <a14:backgroundMark x1="85769" y1="41972" x2="70962" y2="49312"/>
                          <a14:backgroundMark x1="70962" y1="49312" x2="65000" y2="56193"/>
                          <a14:backgroundMark x1="65000" y1="56193" x2="65000" y2="56193"/>
                          <a14:backgroundMark x1="73269" y1="41284" x2="65127" y2="58116"/>
                          <a14:backgroundMark x1="66154" y1="41514" x2="55577" y2="50229"/>
                          <a14:backgroundMark x1="55577" y1="50229" x2="62115" y2="51835"/>
                          <a14:backgroundMark x1="79231" y1="47477" x2="64756" y2="57958"/>
                          <a14:backgroundMark x1="69038" y1="51147" x2="55385" y2="59633"/>
                          <a14:backgroundMark x1="72692" y1="55275" x2="55769" y2="59862"/>
                          <a14:backgroundMark x1="55769" y1="59862" x2="58032" y2="60837"/>
                          <a14:backgroundMark x1="71731" y1="56881" x2="69235" y2="61471"/>
                          <a14:backgroundMark x1="29038" y1="71330" x2="14808" y2="82569"/>
                          <a14:backgroundMark x1="20000" y1="66972" x2="15192" y2="77752"/>
                          <a14:backgroundMark x1="55577" y1="85550" x2="55577" y2="86697"/>
                          <a14:backgroundMark x1="55577" y1="84862" x2="55577" y2="86468"/>
                          <a14:backgroundMark x1="55962" y1="84633" x2="56346" y2="85780"/>
                          <a14:backgroundMark x1="55769" y1="84404" x2="55769" y2="85780"/>
                          <a14:backgroundMark x1="55192" y1="84404" x2="55577" y2="85550"/>
                          <a14:backgroundMark x1="80577" y1="51835" x2="86538" y2="46560"/>
                          <a14:backgroundMark x1="86538" y1="46560" x2="85769" y2="47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827" y="729000"/>
              <a:ext cx="6440368" cy="5400000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5CC559-C6BD-4513-A403-F864569B3DA2}"/>
              </a:ext>
            </a:extLst>
          </p:cNvPr>
          <p:cNvSpPr/>
          <p:nvPr/>
        </p:nvSpPr>
        <p:spPr>
          <a:xfrm>
            <a:off x="8665169" y="4081406"/>
            <a:ext cx="48910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동남권</a:t>
            </a:r>
            <a:endParaRPr lang="en-US" altLang="ko-KR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서초구</a:t>
            </a:r>
            <a:endParaRPr lang="en-US" altLang="ko-KR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강남구</a:t>
            </a:r>
            <a:endParaRPr lang="en-US" altLang="ko-KR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송파구</a:t>
            </a:r>
            <a:endParaRPr lang="en-US" altLang="ko-KR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강동구</a:t>
            </a:r>
            <a:endParaRPr lang="en-US" altLang="ko-KR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92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Pages>1</Pages>
  <Words>528</Words>
  <Characters>0</Characters>
  <Application>Microsoft Office PowerPoint</Application>
  <DocSecurity>0</DocSecurity>
  <PresentationFormat>와이드스크린</PresentationFormat>
  <Lines>0</Lines>
  <Paragraphs>121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서울살이의 어려움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그렇다면 청년들은 어디에 살고 있는가?</vt:lpstr>
      <vt:lpstr>데이터분석을 쉽게  이해하기 위한 11초 상식!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 론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 인준</dc:creator>
  <cp:lastModifiedBy>여 인준</cp:lastModifiedBy>
  <cp:revision>50</cp:revision>
  <dcterms:modified xsi:type="dcterms:W3CDTF">2020-07-31T07:20:21Z</dcterms:modified>
</cp:coreProperties>
</file>