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-468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829697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55d4b7e9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55d4b7e9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55d4b7e9d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55d4b7e9d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55d4b7e9d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55d4b7e9d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55d4b7e9d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55d4b7e9d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55d4b7e9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55d4b7e9d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55d4b7e9d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55d4b7e9d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55d4b7e9d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55d4b7e9d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55d4b7e9d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55d4b7e9d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55d4b7e9d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55d4b7e9d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55d4b7e9d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655d4b7e9d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55d4b7e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55d4b7e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55d4b7e9d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655d4b7e9d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55d4b7e9d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655d4b7e9d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655d4b7e9d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655d4b7e9d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655d4b7e9d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655d4b7e9d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708754403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708754403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655d4b7e9d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655d4b7e9d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55d4b7e9d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655d4b7e9d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6f8d97b531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6f8d97b531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655d4b7e9d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655d4b7e9d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655d4b7e9d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655d4b7e9d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55d4b7e9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55d4b7e9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655d4b7e9d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655d4b7e9d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655d4b7e9d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655d4b7e9d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655d4b7e9d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655d4b7e9d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55d4b7e9d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55d4b7e9d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655d4b7e9d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655d4b7e9d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655d4b7e9d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655d4b7e9d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655d4b7e9d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655d4b7e9d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6f8d97b531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6f8d97b531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6f8d97b531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6f8d97b531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6f8d97b531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6f8d97b531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55d4b7e9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55d4b7e9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6f8d97b531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6f8d97b531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6f8d97b531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6f8d97b531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6f8d97b531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6f8d97b531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6f8d97b531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6f8d97b531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6f8d97b531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6f8d97b531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655d4b7e9d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655d4b7e9d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6f8d97b531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6f8d97b531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6f8d97b53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6f8d97b531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6f8d97b53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6f8d97b53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6f8d97b53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6f8d97b531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55d4b7e9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55d4b7e9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6f8d97b53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6f8d97b53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6f8d97b531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6f8d97b531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6f8d97b531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6f8d97b531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6f8d97b531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6f8d97b531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55d4b7e9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55d4b7e9d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55d4b7e9d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55d4b7e9d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55d4b7e9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55d4b7e9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55d4b7e9d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55d4b7e9d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Agents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AIMA Chapter 7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a wumpus world</a:t>
            </a:r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body" idx="1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666666"/>
                </a:solidFill>
              </a:rPr>
              <a:t>Percept: [Stench, Breeze, Glitter, Bump, Scream]</a:t>
            </a:r>
            <a:endParaRPr sz="1400">
              <a:solidFill>
                <a:srgbClr val="666666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rgbClr val="666666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</a:rPr>
              <a:t>[Stench, None, None, None, None]</a:t>
            </a:r>
            <a:endParaRPr sz="1400">
              <a:solidFill>
                <a:srgbClr val="666666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666666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</a:rPr>
              <a:t>Agent draws a conclusion that there is a wumpus in [3,1] and pit in [1,3]</a:t>
            </a:r>
            <a:endParaRPr sz="1400">
              <a:solidFill>
                <a:srgbClr val="666666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666666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</a:rPr>
              <a:t>Difficult inference because it combines knowledge gained at different times in different locations and relies on the lack of a percept </a:t>
            </a:r>
            <a:endParaRPr sz="1400">
              <a:solidFill>
                <a:srgbClr val="666666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23" name="Google Shape;123;p22"/>
          <p:cNvSpPr txBox="1"/>
          <p:nvPr/>
        </p:nvSpPr>
        <p:spPr>
          <a:xfrm>
            <a:off x="2196100" y="4457425"/>
            <a:ext cx="30000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Wumpus</a:t>
            </a:r>
            <a:endParaRPr/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750" y="1322525"/>
            <a:ext cx="3140343" cy="313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a wumpus world</a:t>
            </a:r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31" name="Google Shape;131;p23"/>
          <p:cNvSpPr/>
          <p:nvPr/>
        </p:nvSpPr>
        <p:spPr>
          <a:xfrm>
            <a:off x="4432950" y="2467675"/>
            <a:ext cx="474000" cy="78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4095" y="1152463"/>
            <a:ext cx="3474983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6675" y="1199224"/>
            <a:ext cx="3221725" cy="318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a wumpus world</a:t>
            </a:r>
            <a:endParaRPr/>
          </a:p>
        </p:txBody>
      </p:sp>
      <p:sp>
        <p:nvSpPr>
          <p:cNvPr id="139" name="Google Shape;139;p24"/>
          <p:cNvSpPr txBox="1">
            <a:spLocks noGrp="1"/>
          </p:cNvSpPr>
          <p:nvPr>
            <p:ph type="body" idx="1"/>
          </p:nvPr>
        </p:nvSpPr>
        <p:spPr>
          <a:xfrm>
            <a:off x="4461825" y="1152475"/>
            <a:ext cx="43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666666"/>
                </a:solidFill>
              </a:rPr>
              <a:t>Percept: [Stench, Breeze, Glitter, Bump, Scream]</a:t>
            </a:r>
            <a:endParaRPr sz="1400">
              <a:solidFill>
                <a:srgbClr val="666666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rgbClr val="666666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666666"/>
                </a:solidFill>
              </a:rPr>
              <a:t>[Stench, Breeze, Glitter, None, None]</a:t>
            </a:r>
            <a:endParaRPr sz="1400">
              <a:solidFill>
                <a:srgbClr val="666666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rgbClr val="666666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666666"/>
                </a:solidFill>
              </a:rPr>
              <a:t>Agent draws a conclusion that there is a gold in [3,2] and grabs it</a:t>
            </a:r>
            <a:endParaRPr sz="1400">
              <a:solidFill>
                <a:srgbClr val="666666"/>
              </a:solidFill>
            </a:endParaRPr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750" y="1152472"/>
            <a:ext cx="3388071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learn</a:t>
            </a:r>
            <a:endParaRPr/>
          </a:p>
        </p:txBody>
      </p:sp>
      <p:sp>
        <p:nvSpPr>
          <p:cNvPr id="146" name="Google Shape;146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how to build logical agents that can represent the necessary information and draw the conclusions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 in general</a:t>
            </a:r>
            <a:endParaRPr/>
          </a:p>
        </p:txBody>
      </p:sp>
      <p:sp>
        <p:nvSpPr>
          <p:cNvPr id="152" name="Google Shape;152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Logics</a:t>
            </a:r>
            <a:r>
              <a:rPr lang="en"/>
              <a:t> are formal languages for representing information such that conclusions can be drawn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Syntax</a:t>
            </a:r>
            <a:r>
              <a:rPr lang="en"/>
              <a:t> defines the sentences in the language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x+2 ≥ y is a sentence; x2+y &gt;= is not a sentence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Semantics</a:t>
            </a:r>
            <a:r>
              <a:rPr lang="en"/>
              <a:t> define the "meaning" of sentences; truth of a sentence in a world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x+2 ≥ y is true iff the number x+2 is no less than the number 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x+2 ≥ y is true in a world where x = 7, y = 1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x+2 ≥ y is false in a world where x = 0, y = 6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Reasoning: Entailment</a:t>
            </a:r>
            <a:endParaRPr/>
          </a:p>
        </p:txBody>
      </p:sp>
      <p:sp>
        <p:nvSpPr>
          <p:cNvPr id="158" name="Google Shape;158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Entailment</a:t>
            </a:r>
            <a:r>
              <a:rPr lang="en"/>
              <a:t> means that one sentence follows logically from another sentence:</a:t>
            </a:r>
            <a:endParaRPr/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KB ╞ α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Knowledge base </a:t>
            </a:r>
            <a:r>
              <a:rPr lang="en" i="1"/>
              <a:t>KB</a:t>
            </a:r>
            <a:r>
              <a:rPr lang="en"/>
              <a:t> </a:t>
            </a:r>
            <a:r>
              <a:rPr lang="en" b="1"/>
              <a:t>entails</a:t>
            </a:r>
            <a:r>
              <a:rPr lang="en"/>
              <a:t> sentence α if and only</a:t>
            </a:r>
            <a:r>
              <a:rPr lang="en" b="1"/>
              <a:t> if α is true in all worlds where KB is true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E.g., the KB containing “the Giants won” and “the Reds won” </a:t>
            </a:r>
            <a:r>
              <a:rPr lang="en" b="1"/>
              <a:t>entails</a:t>
            </a:r>
            <a:r>
              <a:rPr lang="en"/>
              <a:t> “Either the Giants won or the Reds won”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E.g., x+y = 4 </a:t>
            </a:r>
            <a:r>
              <a:rPr lang="en" b="1"/>
              <a:t>entails</a:t>
            </a:r>
            <a:r>
              <a:rPr lang="en"/>
              <a:t>  4 = x+y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Entailment is a relationship between sentences that is based on semantics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E.g., Where </a:t>
            </a:r>
            <a:r>
              <a:rPr lang="en" i="1"/>
              <a:t>x</a:t>
            </a:r>
            <a:r>
              <a:rPr lang="en"/>
              <a:t> means the number of men and </a:t>
            </a:r>
            <a:r>
              <a:rPr lang="en" i="1"/>
              <a:t>y</a:t>
            </a:r>
            <a:r>
              <a:rPr lang="en"/>
              <a:t> means the number of women sitting on a bench, x + y = 4 is true only when there are four in total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</p:txBody>
      </p:sp>
      <p:sp>
        <p:nvSpPr>
          <p:cNvPr id="164" name="Google Shape;16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Models</a:t>
            </a:r>
            <a:r>
              <a:rPr lang="en"/>
              <a:t> are possible worlds with respect to which truth can be evaluated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 is a model of a sentence α </a:t>
            </a:r>
            <a:r>
              <a:rPr lang="en" b="1"/>
              <a:t>if α is true in m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M(α) is the set of all models of α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Then KB ╞ α iff M(KB) </a:t>
            </a:r>
            <a:r>
              <a:rPr lang="en" sz="2000">
                <a:solidFill>
                  <a:schemeClr val="dk1"/>
                </a:solidFill>
              </a:rPr>
              <a:t>⊆</a:t>
            </a:r>
            <a:r>
              <a:rPr lang="en"/>
              <a:t> M(α)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E.g. KB = Giants won and Reds won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α = Giants won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65" name="Google Shape;1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8275" y="1859625"/>
            <a:ext cx="2686050" cy="24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Entailment in the wumpus world</a:t>
            </a:r>
            <a:endParaRPr/>
          </a:p>
        </p:txBody>
      </p:sp>
      <p:sp>
        <p:nvSpPr>
          <p:cNvPr id="171" name="Google Shape;171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Situation after detecting nothing in [1,1], moving right, breeze in [2,1]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possible models for KB when the agent is interested in whether adjacents squares contain pits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 Boolean choices =&gt; 8 possible models</a:t>
            </a:r>
            <a:endParaRPr/>
          </a:p>
        </p:txBody>
      </p:sp>
      <p:pic>
        <p:nvPicPr>
          <p:cNvPr id="172" name="Google Shape;17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7653" y="2082578"/>
            <a:ext cx="2470675" cy="247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Wumpus models</a:t>
            </a:r>
            <a:endParaRPr/>
          </a:p>
        </p:txBody>
      </p:sp>
      <p:sp>
        <p:nvSpPr>
          <p:cNvPr id="178" name="Google Shape;178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79" name="Google Shape;17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8300" y="530724"/>
            <a:ext cx="5400200" cy="400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728" y="1577203"/>
            <a:ext cx="2470675" cy="247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0"/>
          <p:cNvSpPr/>
          <p:nvPr/>
        </p:nvSpPr>
        <p:spPr>
          <a:xfrm>
            <a:off x="3257075" y="2202125"/>
            <a:ext cx="786000" cy="999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Wumpus models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745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KB = wumpus-world rules + observations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88" name="Google Shape;18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0100" y="571000"/>
            <a:ext cx="4782000" cy="3709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Knowledge-based agents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Wumpus world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Logic in general - models and entailment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Propositional (Boolean) logic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Equivalence, validity, satisfiability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Inference rules and theorem proving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forward chaining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backward chaining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resolution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4650" y="955850"/>
            <a:ext cx="4071224" cy="321737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Wumpus models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KB = wumpus-world rules + observations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Conclusion α1 = "[1,2] is safe",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every model in which KB is true, α1 is also true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KB ╞ α1, proved by model checking</a:t>
            </a:r>
            <a:endParaRPr/>
          </a:p>
        </p:txBody>
      </p:sp>
      <p:sp>
        <p:nvSpPr>
          <p:cNvPr id="196" name="Google Shape;196;p32"/>
          <p:cNvSpPr/>
          <p:nvPr/>
        </p:nvSpPr>
        <p:spPr>
          <a:xfrm>
            <a:off x="5202600" y="2327900"/>
            <a:ext cx="196500" cy="184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32"/>
          <p:cNvSpPr/>
          <p:nvPr/>
        </p:nvSpPr>
        <p:spPr>
          <a:xfrm>
            <a:off x="6446900" y="2386950"/>
            <a:ext cx="196500" cy="184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32"/>
          <p:cNvSpPr/>
          <p:nvPr/>
        </p:nvSpPr>
        <p:spPr>
          <a:xfrm>
            <a:off x="5813300" y="1395200"/>
            <a:ext cx="196500" cy="184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32"/>
          <p:cNvSpPr/>
          <p:nvPr/>
        </p:nvSpPr>
        <p:spPr>
          <a:xfrm>
            <a:off x="5441900" y="3168475"/>
            <a:ext cx="196500" cy="184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Wumpus models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532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KB = wumpus-world rules + observations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06" name="Google Shape;20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0123" y="533025"/>
            <a:ext cx="5044674" cy="3901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4175" y="873150"/>
            <a:ext cx="4956749" cy="385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Wumpus models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196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KB = wumpus-world rules + observations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Conclusion α2 = "[2,2] is safe"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some models in which KB is true, α2 is false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KB </a:t>
            </a:r>
            <a:r>
              <a:rPr lang="en" sz="2400"/>
              <a:t>⊭</a:t>
            </a:r>
            <a:r>
              <a:rPr lang="en"/>
              <a:t>α2</a:t>
            </a:r>
            <a:endParaRPr/>
          </a:p>
        </p:txBody>
      </p:sp>
      <p:sp>
        <p:nvSpPr>
          <p:cNvPr id="214" name="Google Shape;214;p34"/>
          <p:cNvSpPr/>
          <p:nvPr/>
        </p:nvSpPr>
        <p:spPr>
          <a:xfrm>
            <a:off x="7943200" y="2479350"/>
            <a:ext cx="196500" cy="184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4"/>
          <p:cNvSpPr/>
          <p:nvPr/>
        </p:nvSpPr>
        <p:spPr>
          <a:xfrm>
            <a:off x="7148806" y="1342480"/>
            <a:ext cx="196500" cy="184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34"/>
          <p:cNvSpPr/>
          <p:nvPr/>
        </p:nvSpPr>
        <p:spPr>
          <a:xfrm>
            <a:off x="6359750" y="2664150"/>
            <a:ext cx="196500" cy="184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Inference</a:t>
            </a:r>
            <a:endParaRPr/>
          </a:p>
        </p:txBody>
      </p:sp>
      <p:sp>
        <p:nvSpPr>
          <p:cNvPr id="222" name="Google Shape;222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KB├i α: α can be derived from KB by inference algorithm i, or i derives α from KB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Soundness</a:t>
            </a:r>
            <a:r>
              <a:rPr lang="en"/>
              <a:t>: i is sound if whenever KB ├i α, it is also true that KB╞ α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Completeness</a:t>
            </a:r>
            <a:r>
              <a:rPr lang="en"/>
              <a:t>: i is complete if whenever KB╞ α, it is also true that KB ├i α; i.e., it can derive any sentence that is entailed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now present a simple logic called propositional logic and will define a logic (first-order logic) which is expressive enough to say almost anything of interest, and for which there exists a sound and complete inference procedure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That is, the procedure will answer any question whose answer follows from what is known by the KB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Propositional Logic</a:t>
            </a:r>
            <a:endParaRPr/>
          </a:p>
        </p:txBody>
      </p:sp>
      <p:sp>
        <p:nvSpPr>
          <p:cNvPr id="228" name="Google Shape;228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Propositional logic is the simplest logic –  illustrates basic ideas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Proposition is a statement that can be defined as a declarative sentence, or part of a sentence, that is capable of having a truth-value, such as being true or false. So, for example, the following are statements: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George W. Bush is the 43rd President of the United States.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Paris is the capital of France.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Everyone born on Monday has purple hair.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Propositional logic: Syntax</a:t>
            </a:r>
            <a:endParaRPr/>
          </a:p>
        </p:txBody>
      </p:sp>
      <p:sp>
        <p:nvSpPr>
          <p:cNvPr id="234" name="Google Shape;234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Atomic sentence</a:t>
            </a:r>
            <a:r>
              <a:rPr lang="en"/>
              <a:t>: consists of a single proposition symbol. e.g., </a:t>
            </a:r>
            <a:r>
              <a:rPr lang="en" i="1"/>
              <a:t>P, Q, R</a:t>
            </a:r>
            <a:endParaRPr i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symbol stands for a proposition that an be true or false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symbols with fixed meaning: </a:t>
            </a:r>
            <a:r>
              <a:rPr lang="en" i="1"/>
              <a:t>True</a:t>
            </a:r>
            <a:r>
              <a:rPr lang="en"/>
              <a:t> is always-true proposition and </a:t>
            </a:r>
            <a:r>
              <a:rPr lang="en" i="1"/>
              <a:t>False</a:t>
            </a:r>
            <a:r>
              <a:rPr lang="en"/>
              <a:t> is always-false proposition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Complex sentences</a:t>
            </a:r>
            <a:r>
              <a:rPr lang="en"/>
              <a:t> are constructed from simpler sentences using logical connectives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Propositional logic: Connectives</a:t>
            </a:r>
            <a:endParaRPr/>
          </a:p>
        </p:txBody>
      </p:sp>
      <p:sp>
        <p:nvSpPr>
          <p:cNvPr id="240" name="Google Shape;240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S is a sentence, </a:t>
            </a:r>
            <a:r>
              <a:rPr lang="en">
                <a:solidFill>
                  <a:schemeClr val="dk1"/>
                </a:solidFill>
              </a:rPr>
              <a:t>￢</a:t>
            </a:r>
            <a:r>
              <a:rPr lang="en"/>
              <a:t>S is a sentence (</a:t>
            </a:r>
            <a:r>
              <a:rPr lang="en" b="1"/>
              <a:t>negation</a:t>
            </a:r>
            <a:r>
              <a:rPr lang="en"/>
              <a:t>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Literal is either an atomic sentence (a positive literal) or a negated atomic sentence (a negative literal)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S1 and S2 are sentences, S1 </a:t>
            </a:r>
            <a:r>
              <a:rPr lang="en">
                <a:solidFill>
                  <a:schemeClr val="dk1"/>
                </a:solidFill>
              </a:rPr>
              <a:t>⋀</a:t>
            </a:r>
            <a:r>
              <a:rPr lang="en"/>
              <a:t> S2 is a sentence (</a:t>
            </a:r>
            <a:r>
              <a:rPr lang="en" b="1"/>
              <a:t>conjunction, and</a:t>
            </a:r>
            <a:r>
              <a:rPr lang="en"/>
              <a:t>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S1 and S2 are sentences, S1 </a:t>
            </a:r>
            <a:r>
              <a:rPr lang="en">
                <a:solidFill>
                  <a:schemeClr val="dk1"/>
                </a:solidFill>
              </a:rPr>
              <a:t>⋁</a:t>
            </a:r>
            <a:r>
              <a:rPr lang="en"/>
              <a:t>  S2 is a sentence (</a:t>
            </a:r>
            <a:r>
              <a:rPr lang="en" b="1"/>
              <a:t>disjunction, or</a:t>
            </a:r>
            <a:r>
              <a:rPr lang="en"/>
              <a:t>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S1 and S2 are sentences, S1 ⟹ S2 is a sentence (</a:t>
            </a:r>
            <a:r>
              <a:rPr lang="en" b="1"/>
              <a:t>implication, rule, if-then statement</a:t>
            </a:r>
            <a:r>
              <a:rPr lang="en"/>
              <a:t>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S1: premise or antecedent, S2: conclusion or consequent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S1 and S2 are sentences, S1 ⟺ S2 is a sentence (</a:t>
            </a:r>
            <a:r>
              <a:rPr lang="en" b="1"/>
              <a:t>biconditional, if and only if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Sentence Examples</a:t>
            </a:r>
            <a:endParaRPr/>
          </a:p>
        </p:txBody>
      </p:sp>
      <p:sp>
        <p:nvSpPr>
          <p:cNvPr id="246" name="Google Shape;246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학생이 시험에서 90점을 맞는다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학생이 시험에서 90점을 맞지 않는다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A학점을 받는다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학생이 시험에서 90점을 맞고 A학점을 받는다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학생이 시험에서 90점을 맞거나 A학점을 받는다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학생이 시험에서 90점을 맞으면 A학점을 받는다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Truth tables for connectives</a:t>
            </a:r>
            <a:endParaRPr/>
          </a:p>
        </p:txBody>
      </p:sp>
      <p:sp>
        <p:nvSpPr>
          <p:cNvPr id="252" name="Google Shape;252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53" name="Google Shape;25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525" y="1187650"/>
            <a:ext cx="8002926" cy="186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Propositional logic: Semantics</a:t>
            </a:r>
            <a:endParaRPr/>
          </a:p>
        </p:txBody>
      </p:sp>
      <p:sp>
        <p:nvSpPr>
          <p:cNvPr id="259" name="Google Shape;259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3 symbols, 8 possible models can be enumerated automatically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E.g. 	P</a:t>
            </a:r>
            <a:r>
              <a:rPr lang="en" baseline="-25000"/>
              <a:t>1,2 </a:t>
            </a:r>
            <a:r>
              <a:rPr lang="en"/>
              <a:t>		P</a:t>
            </a:r>
            <a:r>
              <a:rPr lang="en" baseline="-25000"/>
              <a:t>2,2</a:t>
            </a:r>
            <a:r>
              <a:rPr lang="en"/>
              <a:t> 		P</a:t>
            </a:r>
            <a:r>
              <a:rPr lang="en" baseline="-25000"/>
              <a:t>3,1</a:t>
            </a:r>
            <a:endParaRPr baseline="-25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aseline="-250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model specifies true/false for each proposition symbol</a:t>
            </a:r>
            <a:endParaRPr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E.g. 	m</a:t>
            </a:r>
            <a:r>
              <a:rPr lang="en" baseline="-25000"/>
              <a:t>1</a:t>
            </a:r>
            <a:r>
              <a:rPr lang="en"/>
              <a:t> = { P</a:t>
            </a:r>
            <a:r>
              <a:rPr lang="en" baseline="-25000"/>
              <a:t>1,2 </a:t>
            </a:r>
            <a:r>
              <a:rPr lang="en"/>
              <a:t>= false, P</a:t>
            </a:r>
            <a:r>
              <a:rPr lang="en" baseline="-25000"/>
              <a:t>2,2</a:t>
            </a:r>
            <a:r>
              <a:rPr lang="en"/>
              <a:t> = false, P</a:t>
            </a:r>
            <a:r>
              <a:rPr lang="en" baseline="-25000"/>
              <a:t>3,1</a:t>
            </a:r>
            <a:r>
              <a:rPr lang="en"/>
              <a:t> = true}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Knowledge Base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Knowledge base = set of sentences in a formal language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Declarative approach to building an agent: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Tell it what it needs to know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Ask itself what to do - answers should follow from the KB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Agents can be viewed at the knowledge level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i.e., what they know, regardless of how implemented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Agents at the implementation level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i.e., data structures in KB and algorithms that manipulate them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0225" y="3658550"/>
            <a:ext cx="4914900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Propositional logic: Semantics</a:t>
            </a:r>
            <a:endParaRPr/>
          </a:p>
        </p:txBody>
      </p:sp>
      <p:sp>
        <p:nvSpPr>
          <p:cNvPr id="265" name="Google Shape;265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Rules for evaluating truth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￢</a:t>
            </a:r>
            <a:r>
              <a:rPr lang="en"/>
              <a:t>S	is true iff S is false 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S1 </a:t>
            </a:r>
            <a:r>
              <a:rPr lang="en">
                <a:solidFill>
                  <a:schemeClr val="dk1"/>
                </a:solidFill>
              </a:rPr>
              <a:t>⋀</a:t>
            </a:r>
            <a:r>
              <a:rPr lang="en"/>
              <a:t> S2 is true iff S1 is true and S2 is true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S1 </a:t>
            </a:r>
            <a:r>
              <a:rPr lang="en">
                <a:solidFill>
                  <a:schemeClr val="dk1"/>
                </a:solidFill>
              </a:rPr>
              <a:t>⋁</a:t>
            </a:r>
            <a:r>
              <a:rPr lang="en"/>
              <a:t> S2 is true iff S1 is true or S2 is true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S1 ⟹ S2 is true iff S1 is false or S2 is true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i.e., S1 ⟹ S2 	is false iff	S1 is true and S2 is false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S1 ⟺ S2	is true iff		S1⟺S2 is true and S2⟺S1 is true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Simple recursive process evaluates an arbitrary sentence, e.g.,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￢</a:t>
            </a:r>
            <a:r>
              <a:rPr lang="en"/>
              <a:t>P</a:t>
            </a:r>
            <a:r>
              <a:rPr lang="en" baseline="-25000"/>
              <a:t>1,2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</a:rPr>
              <a:t>⋀</a:t>
            </a:r>
            <a:r>
              <a:rPr lang="en"/>
              <a:t>  (P</a:t>
            </a:r>
            <a:r>
              <a:rPr lang="en" baseline="-25000"/>
              <a:t>2,2</a:t>
            </a:r>
            <a:r>
              <a:rPr lang="en"/>
              <a:t>  </a:t>
            </a:r>
            <a:r>
              <a:rPr lang="en">
                <a:solidFill>
                  <a:schemeClr val="dk1"/>
                </a:solidFill>
              </a:rPr>
              <a:t>⋁</a:t>
            </a:r>
            <a:r>
              <a:rPr lang="en"/>
              <a:t>  P</a:t>
            </a:r>
            <a:r>
              <a:rPr lang="en" baseline="-25000"/>
              <a:t>3,1</a:t>
            </a:r>
            <a:r>
              <a:rPr lang="en"/>
              <a:t>) = true </a:t>
            </a:r>
            <a:r>
              <a:rPr lang="en">
                <a:solidFill>
                  <a:schemeClr val="dk1"/>
                </a:solidFill>
              </a:rPr>
              <a:t>⋀</a:t>
            </a:r>
            <a:r>
              <a:rPr lang="en"/>
              <a:t>  (false  </a:t>
            </a:r>
            <a:r>
              <a:rPr lang="en">
                <a:solidFill>
                  <a:schemeClr val="dk1"/>
                </a:solidFill>
              </a:rPr>
              <a:t>⋁</a:t>
            </a:r>
            <a:r>
              <a:rPr lang="en"/>
              <a:t>  true) =  true </a:t>
            </a:r>
            <a:r>
              <a:rPr lang="en">
                <a:solidFill>
                  <a:schemeClr val="dk1"/>
                </a:solidFill>
              </a:rPr>
              <a:t>⋀</a:t>
            </a:r>
            <a:r>
              <a:rPr lang="en"/>
              <a:t>  true = true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Wumpus world sentences</a:t>
            </a:r>
            <a:endParaRPr/>
          </a:p>
        </p:txBody>
      </p:sp>
      <p:sp>
        <p:nvSpPr>
          <p:cNvPr id="271" name="Google Shape;271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 P</a:t>
            </a:r>
            <a:r>
              <a:rPr lang="en" baseline="-25000"/>
              <a:t>i,j</a:t>
            </a:r>
            <a:r>
              <a:rPr lang="en"/>
              <a:t> be true if there is a pit in [i, j]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 B</a:t>
            </a:r>
            <a:r>
              <a:rPr lang="en" baseline="-25000"/>
              <a:t>i,j</a:t>
            </a:r>
            <a:r>
              <a:rPr lang="en"/>
              <a:t> be true if there is a breeze in [i, j]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is no pit in [1,1]: </a:t>
            </a:r>
            <a:r>
              <a:rPr lang="en">
                <a:solidFill>
                  <a:schemeClr val="dk1"/>
                </a:solidFill>
              </a:rPr>
              <a:t>￢</a:t>
            </a:r>
            <a:r>
              <a:rPr lang="en"/>
              <a:t>P</a:t>
            </a:r>
            <a:r>
              <a:rPr lang="en" baseline="-25000"/>
              <a:t>1,1</a:t>
            </a:r>
            <a:endParaRPr baseline="-250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is a breeze in [1,1]: B</a:t>
            </a:r>
            <a:r>
              <a:rPr lang="en" baseline="-25000"/>
              <a:t>1,1</a:t>
            </a:r>
            <a:endParaRPr baseline="-250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is a breeze in [2,1]: B</a:t>
            </a:r>
            <a:r>
              <a:rPr lang="en" baseline="-25000"/>
              <a:t>2,1</a:t>
            </a:r>
            <a:endParaRPr baseline="-250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"Pits cause breezes in adjacent squares"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 baseline="-25000"/>
              <a:t>1,1</a:t>
            </a:r>
            <a:r>
              <a:rPr lang="en"/>
              <a:t>    ⟺ 	(P</a:t>
            </a:r>
            <a:r>
              <a:rPr lang="en" baseline="-25000"/>
              <a:t>1,2</a:t>
            </a:r>
            <a:r>
              <a:rPr lang="en"/>
              <a:t>   </a:t>
            </a:r>
            <a:r>
              <a:rPr lang="en">
                <a:solidFill>
                  <a:schemeClr val="dk1"/>
                </a:solidFill>
              </a:rPr>
              <a:t>⋁ </a:t>
            </a:r>
            <a:r>
              <a:rPr lang="en"/>
              <a:t>P</a:t>
            </a:r>
            <a:r>
              <a:rPr lang="en" baseline="-25000"/>
              <a:t>2,1</a:t>
            </a:r>
            <a:r>
              <a:rPr lang="en"/>
              <a:t>)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</a:t>
            </a:r>
            <a:r>
              <a:rPr lang="en" baseline="-25000"/>
              <a:t>2,1</a:t>
            </a:r>
            <a:r>
              <a:rPr lang="en"/>
              <a:t>    ⟺ 	(P</a:t>
            </a:r>
            <a:r>
              <a:rPr lang="en" baseline="-25000"/>
              <a:t>1,1</a:t>
            </a:r>
            <a:r>
              <a:rPr lang="en"/>
              <a:t>   </a:t>
            </a:r>
            <a:r>
              <a:rPr lang="en">
                <a:solidFill>
                  <a:schemeClr val="dk1"/>
                </a:solidFill>
              </a:rPr>
              <a:t>⋁ </a:t>
            </a:r>
            <a:r>
              <a:rPr lang="en"/>
              <a:t>P</a:t>
            </a:r>
            <a:r>
              <a:rPr lang="en" baseline="-25000"/>
              <a:t>2,2</a:t>
            </a:r>
            <a:r>
              <a:rPr lang="en"/>
              <a:t>   </a:t>
            </a:r>
            <a:r>
              <a:rPr lang="en">
                <a:solidFill>
                  <a:schemeClr val="dk1"/>
                </a:solidFill>
              </a:rPr>
              <a:t>⋁ </a:t>
            </a:r>
            <a:r>
              <a:rPr lang="en"/>
              <a:t>P</a:t>
            </a:r>
            <a:r>
              <a:rPr lang="en" baseline="-25000"/>
              <a:t>3,1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Truth tables for inference</a:t>
            </a:r>
            <a:endParaRPr/>
          </a:p>
        </p:txBody>
      </p:sp>
      <p:sp>
        <p:nvSpPr>
          <p:cNvPr id="277" name="Google Shape;277;p44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Enumerate rows (different assignments to symbols),</a:t>
            </a:r>
            <a:r>
              <a:rPr lang="en" b="1"/>
              <a:t> if KB is true in row, check that α is too</a:t>
            </a:r>
            <a:endParaRPr b="1"/>
          </a:p>
        </p:txBody>
      </p:sp>
      <p:pic>
        <p:nvPicPr>
          <p:cNvPr id="278" name="Google Shape;27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650" y="1664476"/>
            <a:ext cx="8063675" cy="33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Inference by enumeration</a:t>
            </a:r>
            <a:endParaRPr/>
          </a:p>
        </p:txBody>
      </p:sp>
      <p:sp>
        <p:nvSpPr>
          <p:cNvPr id="284" name="Google Shape;284;p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720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 truth-table enumeration algorithm for deciding propositional entailment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Depth-first enumeration of all models is sound and complete 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</p:txBody>
      </p:sp>
      <p:pic>
        <p:nvPicPr>
          <p:cNvPr id="285" name="Google Shape;28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3604" y="1170125"/>
            <a:ext cx="5604974" cy="320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45"/>
          <p:cNvSpPr txBox="1"/>
          <p:nvPr/>
        </p:nvSpPr>
        <p:spPr>
          <a:xfrm>
            <a:off x="3077400" y="4378925"/>
            <a:ext cx="5754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n symbols, time complexity is O(2</a:t>
            </a:r>
            <a:r>
              <a:rPr lang="en" baseline="30000"/>
              <a:t>n</a:t>
            </a:r>
            <a:r>
              <a:rPr lang="en"/>
              <a:t>), space complexity is O(n)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equivalence</a:t>
            </a:r>
            <a:endParaRPr/>
          </a:p>
        </p:txBody>
      </p:sp>
      <p:sp>
        <p:nvSpPr>
          <p:cNvPr id="292" name="Google Shape;292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α and ß are </a:t>
            </a:r>
            <a:r>
              <a:rPr lang="en" b="1"/>
              <a:t>logically</a:t>
            </a:r>
            <a:r>
              <a:rPr lang="en"/>
              <a:t> </a:t>
            </a:r>
            <a:r>
              <a:rPr lang="en" b="1"/>
              <a:t>equivalent</a:t>
            </a:r>
            <a:r>
              <a:rPr lang="en"/>
              <a:t> iff true in same models: α ≡ ß iff α╞ β and β╞ α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93" name="Google Shape;29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100" y="1621298"/>
            <a:ext cx="6383650" cy="3262024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46"/>
          <p:cNvSpPr/>
          <p:nvPr/>
        </p:nvSpPr>
        <p:spPr>
          <a:xfrm>
            <a:off x="1616625" y="2989225"/>
            <a:ext cx="4336500" cy="235500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46"/>
          <p:cNvSpPr/>
          <p:nvPr/>
        </p:nvSpPr>
        <p:spPr>
          <a:xfrm>
            <a:off x="1616625" y="3246355"/>
            <a:ext cx="4336500" cy="235500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Validity and satisfiability</a:t>
            </a:r>
            <a:endParaRPr/>
          </a:p>
        </p:txBody>
      </p:sp>
      <p:sp>
        <p:nvSpPr>
          <p:cNvPr id="301" name="Google Shape;301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 sentence is </a:t>
            </a:r>
            <a:r>
              <a:rPr lang="en" b="1" dirty="0"/>
              <a:t>valid</a:t>
            </a:r>
            <a:r>
              <a:rPr lang="en" dirty="0"/>
              <a:t> if it is true in </a:t>
            </a:r>
            <a:r>
              <a:rPr lang="en" b="1" dirty="0">
                <a:solidFill>
                  <a:srgbClr val="FF0000"/>
                </a:solidFill>
              </a:rPr>
              <a:t>all</a:t>
            </a:r>
            <a:r>
              <a:rPr lang="en" dirty="0"/>
              <a:t> models,</a:t>
            </a:r>
            <a:endParaRPr dirty="0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e.g., True, </a:t>
            </a:r>
            <a:r>
              <a:rPr lang="en" sz="1400" dirty="0">
                <a:solidFill>
                  <a:schemeClr val="dk1"/>
                </a:solidFill>
              </a:rPr>
              <a:t>￢</a:t>
            </a:r>
            <a:r>
              <a:rPr lang="en" sz="1400" dirty="0"/>
              <a:t>A</a:t>
            </a:r>
            <a:r>
              <a:rPr lang="en" sz="1400" dirty="0">
                <a:solidFill>
                  <a:schemeClr val="dk1"/>
                </a:solidFill>
              </a:rPr>
              <a:t>⋁</a:t>
            </a:r>
            <a:r>
              <a:rPr lang="en" sz="1400" dirty="0"/>
              <a:t> A,  A  ⟹ A, 	(A </a:t>
            </a:r>
            <a:r>
              <a:rPr lang="en" sz="1400" dirty="0">
                <a:solidFill>
                  <a:schemeClr val="dk1"/>
                </a:solidFill>
              </a:rPr>
              <a:t>⋀</a:t>
            </a:r>
            <a:r>
              <a:rPr lang="en" sz="1400" dirty="0"/>
              <a:t> (A  ⟹ B))  ⟹ B</a:t>
            </a:r>
            <a:endParaRPr sz="1400" dirty="0"/>
          </a:p>
          <a:p>
            <a:pPr marL="4572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Validity is connected to inference via the </a:t>
            </a:r>
            <a:r>
              <a:rPr lang="en" b="1" dirty="0"/>
              <a:t>Deduction Theorem</a:t>
            </a:r>
            <a:r>
              <a:rPr lang="en" dirty="0"/>
              <a:t>:</a:t>
            </a:r>
            <a:endParaRPr dirty="0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KB ╞ α if and only if (KB ⟹ α) is valid</a:t>
            </a:r>
            <a:endParaRPr sz="1400" dirty="0"/>
          </a:p>
          <a:p>
            <a:pPr marL="4572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 sentence is </a:t>
            </a:r>
            <a:r>
              <a:rPr lang="en" b="1" dirty="0"/>
              <a:t>satisfiable</a:t>
            </a:r>
            <a:r>
              <a:rPr lang="en" dirty="0"/>
              <a:t> if it is true in </a:t>
            </a:r>
            <a:r>
              <a:rPr lang="en" b="1" dirty="0"/>
              <a:t>some</a:t>
            </a:r>
            <a:r>
              <a:rPr lang="en" dirty="0"/>
              <a:t> model</a:t>
            </a:r>
            <a:endParaRPr dirty="0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e.g., A </a:t>
            </a:r>
            <a:r>
              <a:rPr lang="en" sz="1400" dirty="0">
                <a:solidFill>
                  <a:schemeClr val="dk1"/>
                </a:solidFill>
              </a:rPr>
              <a:t>⋁</a:t>
            </a:r>
            <a:r>
              <a:rPr lang="en" sz="1400" dirty="0"/>
              <a:t> B, 	C</a:t>
            </a:r>
            <a:endParaRPr sz="1400" dirty="0"/>
          </a:p>
          <a:p>
            <a:pPr marL="4572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 sentence is </a:t>
            </a:r>
            <a:r>
              <a:rPr lang="en" b="1" dirty="0"/>
              <a:t>unsatisfiable</a:t>
            </a:r>
            <a:r>
              <a:rPr lang="en" dirty="0"/>
              <a:t> if it is true in no models</a:t>
            </a:r>
            <a:endParaRPr dirty="0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e.g., </a:t>
            </a:r>
            <a:r>
              <a:rPr lang="en" sz="1400" dirty="0">
                <a:solidFill>
                  <a:schemeClr val="dk1"/>
                </a:solidFill>
              </a:rPr>
              <a:t>￢</a:t>
            </a:r>
            <a:r>
              <a:rPr lang="en" sz="1400" dirty="0"/>
              <a:t>A </a:t>
            </a:r>
            <a:r>
              <a:rPr lang="en" sz="1400" dirty="0">
                <a:solidFill>
                  <a:schemeClr val="dk1"/>
                </a:solidFill>
              </a:rPr>
              <a:t>⋀ </a:t>
            </a:r>
            <a:r>
              <a:rPr lang="en" sz="1400" dirty="0"/>
              <a:t>A</a:t>
            </a:r>
            <a:endParaRPr sz="1400" dirty="0"/>
          </a:p>
          <a:p>
            <a:pPr marL="4572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Satisfiability is connected to inference via the following:</a:t>
            </a:r>
            <a:endParaRPr dirty="0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KB ╞ α if and only if (KB </a:t>
            </a:r>
            <a:r>
              <a:rPr lang="en" dirty="0">
                <a:solidFill>
                  <a:schemeClr val="dk1"/>
                </a:solidFill>
              </a:rPr>
              <a:t>⋀ ￢</a:t>
            </a:r>
            <a:r>
              <a:rPr lang="en" dirty="0"/>
              <a:t>α) is unsatisfiable</a:t>
            </a:r>
            <a:endParaRPr dirty="0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i.e., prove </a:t>
            </a:r>
            <a:r>
              <a:rPr lang="en" i="1" dirty="0"/>
              <a:t>α</a:t>
            </a:r>
            <a:r>
              <a:rPr lang="en" dirty="0"/>
              <a:t> by contradiction or </a:t>
            </a:r>
            <a:r>
              <a:rPr lang="en" i="1" dirty="0"/>
              <a:t>reductio ad absurdum (reduction to an absurd thing)</a:t>
            </a:r>
            <a:endParaRPr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 methods</a:t>
            </a:r>
            <a:endParaRPr/>
          </a:p>
        </p:txBody>
      </p:sp>
      <p:sp>
        <p:nvSpPr>
          <p:cNvPr id="307" name="Google Shape;307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 methods divide into (roughly) two kinds: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Application of inference rules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Legitimate (sound) generation of new sentences from old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Proof = a sequence of inference rule applications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Can use inference rules as operators in a standard search algorithm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Typically require transformation of sentences into a normal form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checking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Truth table enumeration (always exponential in n)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Improved backtracking, e.g., Davis--Putnam-Logemann-Loveland (DPLL)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Heuristic search in model space (sound but incomplete) 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e.g., min-conflicts-like hill-climbing algorithms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Inference Rules</a:t>
            </a:r>
            <a:endParaRPr/>
          </a:p>
        </p:txBody>
      </p:sp>
      <p:sp>
        <p:nvSpPr>
          <p:cNvPr id="313" name="Google Shape;313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Apply </a:t>
            </a:r>
            <a:r>
              <a:rPr lang="en" b="1"/>
              <a:t>inference rules</a:t>
            </a:r>
            <a:r>
              <a:rPr lang="en"/>
              <a:t> to derive a </a:t>
            </a:r>
            <a:r>
              <a:rPr lang="en" b="1"/>
              <a:t>proof</a:t>
            </a:r>
            <a:r>
              <a:rPr lang="en"/>
              <a:t> - a chain of conclusions that leads to the desired goal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Modus Ponens </a:t>
            </a:r>
            <a:r>
              <a:rPr lang="en"/>
              <a:t>(Latin for </a:t>
            </a:r>
            <a:r>
              <a:rPr lang="en" i="1"/>
              <a:t>mode that affirms</a:t>
            </a:r>
            <a:r>
              <a:rPr lang="en"/>
              <a:t>, if-then reasoning)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And-Elimination</a:t>
            </a:r>
            <a:endParaRPr b="1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14" name="Google Shape;314;p49"/>
          <p:cNvSpPr txBox="1"/>
          <p:nvPr/>
        </p:nvSpPr>
        <p:spPr>
          <a:xfrm>
            <a:off x="508150" y="2061625"/>
            <a:ext cx="26466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A86E8"/>
                </a:solidFill>
              </a:rPr>
              <a:t>antecedent, premise</a:t>
            </a:r>
            <a:endParaRPr sz="1800">
              <a:solidFill>
                <a:srgbClr val="4A86E8"/>
              </a:solidFill>
            </a:endParaRPr>
          </a:p>
        </p:txBody>
      </p:sp>
      <p:sp>
        <p:nvSpPr>
          <p:cNvPr id="315" name="Google Shape;315;p49"/>
          <p:cNvSpPr txBox="1"/>
          <p:nvPr/>
        </p:nvSpPr>
        <p:spPr>
          <a:xfrm>
            <a:off x="201750" y="2843959"/>
            <a:ext cx="39234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A86E8"/>
                </a:solidFill>
              </a:rPr>
              <a:t>consequent, conclusion </a:t>
            </a:r>
            <a:endParaRPr sz="1800">
              <a:solidFill>
                <a:srgbClr val="4A86E8"/>
              </a:solidFill>
            </a:endParaRPr>
          </a:p>
        </p:txBody>
      </p:sp>
      <p:sp>
        <p:nvSpPr>
          <p:cNvPr id="316" name="Google Shape;316;p49"/>
          <p:cNvSpPr txBox="1"/>
          <p:nvPr/>
        </p:nvSpPr>
        <p:spPr>
          <a:xfrm>
            <a:off x="1429225" y="2214025"/>
            <a:ext cx="3000000" cy="8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𝛂</a:t>
            </a:r>
            <a:r>
              <a:rPr lang="en" sz="2400">
                <a:solidFill>
                  <a:schemeClr val="dk1"/>
                </a:solidFill>
              </a:rPr>
              <a:t> </a:t>
            </a:r>
            <a:r>
              <a:rPr lang="en" sz="2400">
                <a:solidFill>
                  <a:schemeClr val="dk2"/>
                </a:solidFill>
              </a:rPr>
              <a:t>⟹ 𝛃,  𝛂</a:t>
            </a:r>
            <a:endParaRPr sz="240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𝛃</a:t>
            </a:r>
            <a:endParaRPr sz="2400">
              <a:solidFill>
                <a:schemeClr val="dk2"/>
              </a:solidFill>
            </a:endParaRPr>
          </a:p>
        </p:txBody>
      </p:sp>
      <p:cxnSp>
        <p:nvCxnSpPr>
          <p:cNvPr id="317" name="Google Shape;317;p49"/>
          <p:cNvCxnSpPr/>
          <p:nvPr/>
        </p:nvCxnSpPr>
        <p:spPr>
          <a:xfrm>
            <a:off x="1676425" y="2824825"/>
            <a:ext cx="2617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8" name="Google Shape;318;p49"/>
          <p:cNvSpPr txBox="1"/>
          <p:nvPr/>
        </p:nvSpPr>
        <p:spPr>
          <a:xfrm>
            <a:off x="1429225" y="3738025"/>
            <a:ext cx="3000000" cy="8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𝛂</a:t>
            </a:r>
            <a:r>
              <a:rPr lang="en" sz="2400">
                <a:solidFill>
                  <a:schemeClr val="dk1"/>
                </a:solidFill>
              </a:rPr>
              <a:t> ⋀</a:t>
            </a:r>
            <a:r>
              <a:rPr lang="en" sz="2400">
                <a:solidFill>
                  <a:schemeClr val="dk2"/>
                </a:solidFill>
              </a:rPr>
              <a:t> 𝛃</a:t>
            </a:r>
            <a:endParaRPr sz="240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  𝛂</a:t>
            </a:r>
            <a:endParaRPr sz="2400">
              <a:solidFill>
                <a:schemeClr val="dk2"/>
              </a:solidFill>
            </a:endParaRPr>
          </a:p>
        </p:txBody>
      </p:sp>
      <p:cxnSp>
        <p:nvCxnSpPr>
          <p:cNvPr id="319" name="Google Shape;319;p49"/>
          <p:cNvCxnSpPr/>
          <p:nvPr/>
        </p:nvCxnSpPr>
        <p:spPr>
          <a:xfrm>
            <a:off x="2496550" y="4351550"/>
            <a:ext cx="9630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Inference Rules</a:t>
            </a:r>
            <a:endParaRPr/>
          </a:p>
        </p:txBody>
      </p:sp>
      <p:sp>
        <p:nvSpPr>
          <p:cNvPr id="325" name="Google Shape;325;p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Apply </a:t>
            </a:r>
            <a:r>
              <a:rPr lang="en" b="1"/>
              <a:t>inference rules</a:t>
            </a:r>
            <a:r>
              <a:rPr lang="en"/>
              <a:t> to derive a </a:t>
            </a:r>
            <a:r>
              <a:rPr lang="en" b="1"/>
              <a:t>proof</a:t>
            </a:r>
            <a:r>
              <a:rPr lang="en"/>
              <a:t> - a chain of conclusions that leads to the desired goal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Modus Ponens </a:t>
            </a:r>
            <a:r>
              <a:rPr lang="en"/>
              <a:t>(Latin for </a:t>
            </a:r>
            <a:r>
              <a:rPr lang="en" i="1"/>
              <a:t>mode that affirms</a:t>
            </a:r>
            <a:r>
              <a:rPr lang="en"/>
              <a:t>, if-then reasoning)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And-Elimination</a:t>
            </a:r>
            <a:endParaRPr b="1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26" name="Google Shape;326;p50"/>
          <p:cNvSpPr txBox="1"/>
          <p:nvPr/>
        </p:nvSpPr>
        <p:spPr>
          <a:xfrm>
            <a:off x="508150" y="2061625"/>
            <a:ext cx="26466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A86E8"/>
                </a:solidFill>
              </a:rPr>
              <a:t>antecedent, premise</a:t>
            </a:r>
            <a:endParaRPr sz="1800">
              <a:solidFill>
                <a:srgbClr val="4A86E8"/>
              </a:solidFill>
            </a:endParaRPr>
          </a:p>
        </p:txBody>
      </p:sp>
      <p:sp>
        <p:nvSpPr>
          <p:cNvPr id="327" name="Google Shape;327;p50"/>
          <p:cNvSpPr txBox="1"/>
          <p:nvPr/>
        </p:nvSpPr>
        <p:spPr>
          <a:xfrm>
            <a:off x="201750" y="2843959"/>
            <a:ext cx="39234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A86E8"/>
                </a:solidFill>
              </a:rPr>
              <a:t>consequent, conclusion </a:t>
            </a:r>
            <a:endParaRPr sz="1800">
              <a:solidFill>
                <a:srgbClr val="4A86E8"/>
              </a:solidFill>
            </a:endParaRPr>
          </a:p>
        </p:txBody>
      </p:sp>
      <p:sp>
        <p:nvSpPr>
          <p:cNvPr id="328" name="Google Shape;328;p50"/>
          <p:cNvSpPr txBox="1"/>
          <p:nvPr/>
        </p:nvSpPr>
        <p:spPr>
          <a:xfrm>
            <a:off x="1429225" y="2214025"/>
            <a:ext cx="3000000" cy="8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𝛂</a:t>
            </a:r>
            <a:r>
              <a:rPr lang="en" sz="2400">
                <a:solidFill>
                  <a:schemeClr val="dk1"/>
                </a:solidFill>
              </a:rPr>
              <a:t> </a:t>
            </a:r>
            <a:r>
              <a:rPr lang="en" sz="2400">
                <a:solidFill>
                  <a:schemeClr val="dk2"/>
                </a:solidFill>
              </a:rPr>
              <a:t>⟹ 𝛃,  𝛂</a:t>
            </a:r>
            <a:endParaRPr sz="240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𝛃</a:t>
            </a:r>
            <a:endParaRPr sz="2400">
              <a:solidFill>
                <a:schemeClr val="dk2"/>
              </a:solidFill>
            </a:endParaRPr>
          </a:p>
        </p:txBody>
      </p:sp>
      <p:cxnSp>
        <p:nvCxnSpPr>
          <p:cNvPr id="329" name="Google Shape;329;p50"/>
          <p:cNvCxnSpPr/>
          <p:nvPr/>
        </p:nvCxnSpPr>
        <p:spPr>
          <a:xfrm>
            <a:off x="1676425" y="2824825"/>
            <a:ext cx="2617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0" name="Google Shape;330;p50"/>
          <p:cNvSpPr txBox="1"/>
          <p:nvPr/>
        </p:nvSpPr>
        <p:spPr>
          <a:xfrm>
            <a:off x="1429225" y="3738025"/>
            <a:ext cx="3000000" cy="8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𝛂</a:t>
            </a:r>
            <a:r>
              <a:rPr lang="en" sz="2400">
                <a:solidFill>
                  <a:schemeClr val="dk1"/>
                </a:solidFill>
              </a:rPr>
              <a:t> ⋀</a:t>
            </a:r>
            <a:r>
              <a:rPr lang="en" sz="2400">
                <a:solidFill>
                  <a:schemeClr val="dk2"/>
                </a:solidFill>
              </a:rPr>
              <a:t> 𝛃</a:t>
            </a:r>
            <a:endParaRPr sz="240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  𝛂</a:t>
            </a:r>
            <a:endParaRPr sz="2400">
              <a:solidFill>
                <a:schemeClr val="dk2"/>
              </a:solidFill>
            </a:endParaRPr>
          </a:p>
        </p:txBody>
      </p:sp>
      <p:cxnSp>
        <p:nvCxnSpPr>
          <p:cNvPr id="331" name="Google Shape;331;p50"/>
          <p:cNvCxnSpPr/>
          <p:nvPr/>
        </p:nvCxnSpPr>
        <p:spPr>
          <a:xfrm>
            <a:off x="2496550" y="4351550"/>
            <a:ext cx="9630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2" name="Google Shape;332;p50"/>
          <p:cNvSpPr txBox="1"/>
          <p:nvPr/>
        </p:nvSpPr>
        <p:spPr>
          <a:xfrm>
            <a:off x="4743325" y="2415025"/>
            <a:ext cx="4089000" cy="4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WumpusAhead</a:t>
            </a:r>
            <a:r>
              <a:rPr lang="en"/>
              <a:t>  ⟹ </a:t>
            </a:r>
            <a:r>
              <a:rPr lang="en" i="1"/>
              <a:t>Shoot, </a:t>
            </a:r>
            <a:r>
              <a:rPr lang="en" i="1">
                <a:solidFill>
                  <a:schemeClr val="dk1"/>
                </a:solidFill>
              </a:rPr>
              <a:t>WumpusAhead</a:t>
            </a:r>
            <a:endParaRPr i="1"/>
          </a:p>
          <a:p>
            <a: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i="1"/>
              <a:t>Shoot</a:t>
            </a:r>
            <a:endParaRPr i="1"/>
          </a:p>
        </p:txBody>
      </p:sp>
      <p:cxnSp>
        <p:nvCxnSpPr>
          <p:cNvPr id="333" name="Google Shape;333;p50"/>
          <p:cNvCxnSpPr/>
          <p:nvPr/>
        </p:nvCxnSpPr>
        <p:spPr>
          <a:xfrm>
            <a:off x="5099950" y="2818050"/>
            <a:ext cx="3544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4" name="Google Shape;334;p50"/>
          <p:cNvSpPr txBox="1"/>
          <p:nvPr/>
        </p:nvSpPr>
        <p:spPr>
          <a:xfrm>
            <a:off x="4743325" y="3862825"/>
            <a:ext cx="4089000" cy="4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WumpusAhead</a:t>
            </a:r>
            <a:r>
              <a:rPr lang="en"/>
              <a:t>  </a:t>
            </a:r>
            <a:r>
              <a:rPr lang="en" sz="1800">
                <a:solidFill>
                  <a:schemeClr val="dk1"/>
                </a:solidFill>
              </a:rPr>
              <a:t>⋀</a:t>
            </a:r>
            <a:r>
              <a:rPr lang="en" sz="2400">
                <a:solidFill>
                  <a:schemeClr val="dk1"/>
                </a:solidFill>
              </a:rPr>
              <a:t> </a:t>
            </a:r>
            <a:r>
              <a:rPr lang="en" i="1">
                <a:solidFill>
                  <a:schemeClr val="dk1"/>
                </a:solidFill>
              </a:rPr>
              <a:t>WumpusAlive</a:t>
            </a:r>
            <a:endParaRPr i="1"/>
          </a:p>
          <a:p>
            <a:pPr marL="0" lvl="0" indent="0" algn="ctr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>
                <a:solidFill>
                  <a:schemeClr val="dk1"/>
                </a:solidFill>
              </a:rPr>
              <a:t>WumpusAlive</a:t>
            </a:r>
            <a:endParaRPr i="1"/>
          </a:p>
        </p:txBody>
      </p:sp>
      <p:cxnSp>
        <p:nvCxnSpPr>
          <p:cNvPr id="335" name="Google Shape;335;p50"/>
          <p:cNvCxnSpPr/>
          <p:nvPr/>
        </p:nvCxnSpPr>
        <p:spPr>
          <a:xfrm>
            <a:off x="5404750" y="4418250"/>
            <a:ext cx="2883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of Modus-Ponens for Inference/Proof</a:t>
            </a:r>
            <a:endParaRPr/>
          </a:p>
        </p:txBody>
      </p:sp>
      <p:sp>
        <p:nvSpPr>
          <p:cNvPr id="341" name="Google Shape;341;p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Forward chaining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 facts are added to the knowledge base, modus ponens is used to fire all applicable implication rules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These new propositions can be used to fire implication rules applicable to them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process continues until no further facts can be deduced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Backward chaining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First, the query formula is true if it is present in the knowledge base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not present, search for applicable implication rules present in the knowledge base. An applicable rule is one where the consequent of the rule matches the query formula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there are any such rules, then the query can be proved if the antecedent of any one them are true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can be performed recursively by backward chaining on the antecedent as a new query.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simple knowledge-based agent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3077225"/>
            <a:ext cx="8520600" cy="18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agent must be able to: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Represent states, actions, etc.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Incorporate new percepts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Update internal representations of the world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Deduce hidden properties of the world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Deduce appropriate actions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1675" y="1017725"/>
            <a:ext cx="5715000" cy="207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Wumpus world sentences</a:t>
            </a:r>
            <a:endParaRPr/>
          </a:p>
        </p:txBody>
      </p:sp>
      <p:sp>
        <p:nvSpPr>
          <p:cNvPr id="347" name="Google Shape;347;p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There is no pit in [1,1] </a:t>
            </a:r>
            <a:endParaRPr dirty="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R1: </a:t>
            </a:r>
            <a:r>
              <a:rPr lang="en" dirty="0">
                <a:solidFill>
                  <a:schemeClr val="dk1"/>
                </a:solidFill>
              </a:rPr>
              <a:t>￢</a:t>
            </a:r>
            <a:r>
              <a:rPr lang="en" dirty="0"/>
              <a:t>P</a:t>
            </a:r>
            <a:r>
              <a:rPr lang="en" baseline="-25000" dirty="0"/>
              <a:t>1,1</a:t>
            </a:r>
            <a:endParaRPr dirty="0"/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"Pits cause breezes in adjacent squares"</a:t>
            </a:r>
            <a:endParaRPr dirty="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R2: B</a:t>
            </a:r>
            <a:r>
              <a:rPr lang="en" baseline="-25000" dirty="0"/>
              <a:t>1,1</a:t>
            </a:r>
            <a:r>
              <a:rPr lang="en" dirty="0"/>
              <a:t>    ⟺ 	(P</a:t>
            </a:r>
            <a:r>
              <a:rPr lang="en" baseline="-25000" dirty="0"/>
              <a:t>1,2</a:t>
            </a:r>
            <a:r>
              <a:rPr lang="en" dirty="0"/>
              <a:t>   </a:t>
            </a:r>
            <a:r>
              <a:rPr lang="en" dirty="0">
                <a:solidFill>
                  <a:schemeClr val="dk1"/>
                </a:solidFill>
              </a:rPr>
              <a:t>⋁ </a:t>
            </a:r>
            <a:r>
              <a:rPr lang="en" dirty="0"/>
              <a:t>P</a:t>
            </a:r>
            <a:r>
              <a:rPr lang="en" baseline="-25000" dirty="0"/>
              <a:t>2,1</a:t>
            </a:r>
            <a:r>
              <a:rPr lang="en" dirty="0"/>
              <a:t>)</a:t>
            </a:r>
            <a:endParaRPr dirty="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R3: B</a:t>
            </a:r>
            <a:r>
              <a:rPr lang="en" baseline="-25000" dirty="0"/>
              <a:t>2,1</a:t>
            </a:r>
            <a:r>
              <a:rPr lang="en" dirty="0"/>
              <a:t>    ⟺ 	(P</a:t>
            </a:r>
            <a:r>
              <a:rPr lang="en" baseline="-25000" dirty="0"/>
              <a:t>1,1</a:t>
            </a:r>
            <a:r>
              <a:rPr lang="en" dirty="0"/>
              <a:t>   </a:t>
            </a:r>
            <a:r>
              <a:rPr lang="en" dirty="0">
                <a:solidFill>
                  <a:schemeClr val="dk1"/>
                </a:solidFill>
              </a:rPr>
              <a:t>⋁ </a:t>
            </a:r>
            <a:r>
              <a:rPr lang="en" dirty="0"/>
              <a:t>P</a:t>
            </a:r>
            <a:r>
              <a:rPr lang="en" baseline="-25000" dirty="0"/>
              <a:t>2,2</a:t>
            </a:r>
            <a:r>
              <a:rPr lang="en" dirty="0"/>
              <a:t>   </a:t>
            </a:r>
            <a:r>
              <a:rPr lang="en" dirty="0">
                <a:solidFill>
                  <a:schemeClr val="dk1"/>
                </a:solidFill>
              </a:rPr>
              <a:t>⋁ </a:t>
            </a:r>
            <a:r>
              <a:rPr lang="en" dirty="0"/>
              <a:t>P</a:t>
            </a:r>
            <a:r>
              <a:rPr lang="en" baseline="-25000" dirty="0"/>
              <a:t>3,1</a:t>
            </a:r>
            <a:r>
              <a:rPr lang="en" dirty="0"/>
              <a:t>)</a:t>
            </a:r>
            <a:endParaRPr dirty="0"/>
          </a:p>
          <a:p>
            <a:pPr marL="4572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</a:t>
            </a:r>
            <a:r>
              <a:rPr lang="en" baseline="-25000" dirty="0"/>
              <a:t>i,j</a:t>
            </a:r>
            <a:r>
              <a:rPr lang="en" dirty="0"/>
              <a:t> is true if there is a breeze in [i, j]</a:t>
            </a:r>
            <a:endParaRPr dirty="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R4: </a:t>
            </a:r>
            <a:r>
              <a:rPr lang="en" dirty="0">
                <a:solidFill>
                  <a:schemeClr val="dk1"/>
                </a:solidFill>
              </a:rPr>
              <a:t>￢</a:t>
            </a:r>
            <a:r>
              <a:rPr lang="en" dirty="0"/>
              <a:t>B</a:t>
            </a:r>
            <a:r>
              <a:rPr lang="en" baseline="-25000" dirty="0"/>
              <a:t>1,1</a:t>
            </a:r>
            <a:r>
              <a:rPr lang="en" dirty="0"/>
              <a:t> </a:t>
            </a:r>
            <a:endParaRPr dirty="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R5: B</a:t>
            </a:r>
            <a:r>
              <a:rPr lang="en" baseline="-25000" dirty="0"/>
              <a:t>2,1</a:t>
            </a:r>
            <a:endParaRPr baseline="-25000" dirty="0"/>
          </a:p>
          <a:p>
            <a:pPr marL="4572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FF"/>
              </a:buClr>
              <a:buSzPts val="1800"/>
              <a:buChar char="●"/>
            </a:pPr>
            <a:r>
              <a:rPr lang="en" dirty="0">
                <a:solidFill>
                  <a:srgbClr val="0000FF"/>
                </a:solidFill>
              </a:rPr>
              <a:t>Prove ￢</a:t>
            </a:r>
            <a:r>
              <a:rPr lang="en" dirty="0" smtClean="0">
                <a:solidFill>
                  <a:srgbClr val="0000FF"/>
                </a:solidFill>
              </a:rPr>
              <a:t>P1,2</a:t>
            </a:r>
            <a:endParaRPr baseline="-250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Prove by applications of inference rules</a:t>
            </a:r>
            <a:endParaRPr/>
          </a:p>
        </p:txBody>
      </p:sp>
      <p:sp>
        <p:nvSpPr>
          <p:cNvPr id="353" name="Google Shape;353;p5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Knowledge Base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R1: ￢P1,1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R2: B</a:t>
            </a:r>
            <a:r>
              <a:rPr lang="en" baseline="-25000"/>
              <a:t>1,1</a:t>
            </a:r>
            <a:r>
              <a:rPr lang="en"/>
              <a:t>  ⟺ (P</a:t>
            </a:r>
            <a:r>
              <a:rPr lang="en" baseline="-25000"/>
              <a:t>1,2</a:t>
            </a:r>
            <a:r>
              <a:rPr lang="en"/>
              <a:t>   </a:t>
            </a:r>
            <a:r>
              <a:rPr lang="en">
                <a:solidFill>
                  <a:schemeClr val="dk1"/>
                </a:solidFill>
              </a:rPr>
              <a:t>⋁ </a:t>
            </a:r>
            <a:r>
              <a:rPr lang="en"/>
              <a:t>P</a:t>
            </a:r>
            <a:r>
              <a:rPr lang="en" baseline="-25000"/>
              <a:t>2,1</a:t>
            </a:r>
            <a:r>
              <a:rPr lang="en"/>
              <a:t>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R3: B</a:t>
            </a:r>
            <a:r>
              <a:rPr lang="en" baseline="-25000"/>
              <a:t>2,1</a:t>
            </a:r>
            <a:r>
              <a:rPr lang="en"/>
              <a:t>   ⟺ (P</a:t>
            </a:r>
            <a:r>
              <a:rPr lang="en" baseline="-25000"/>
              <a:t>1,1</a:t>
            </a:r>
            <a:r>
              <a:rPr lang="en"/>
              <a:t>   </a:t>
            </a:r>
            <a:r>
              <a:rPr lang="en">
                <a:solidFill>
                  <a:schemeClr val="dk1"/>
                </a:solidFill>
              </a:rPr>
              <a:t>⋁ </a:t>
            </a:r>
            <a:r>
              <a:rPr lang="en"/>
              <a:t>P</a:t>
            </a:r>
            <a:r>
              <a:rPr lang="en" baseline="-25000"/>
              <a:t>2,2</a:t>
            </a:r>
            <a:r>
              <a:rPr lang="en"/>
              <a:t>   </a:t>
            </a:r>
            <a:r>
              <a:rPr lang="en">
                <a:solidFill>
                  <a:schemeClr val="dk1"/>
                </a:solidFill>
              </a:rPr>
              <a:t>⋁ </a:t>
            </a:r>
            <a:r>
              <a:rPr lang="en"/>
              <a:t>P</a:t>
            </a:r>
            <a:r>
              <a:rPr lang="en" baseline="-25000"/>
              <a:t>3,1</a:t>
            </a:r>
            <a:r>
              <a:rPr lang="en"/>
              <a:t>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Percept R4: </a:t>
            </a:r>
            <a:r>
              <a:rPr lang="en">
                <a:solidFill>
                  <a:schemeClr val="dk1"/>
                </a:solidFill>
              </a:rPr>
              <a:t>￢</a:t>
            </a:r>
            <a:r>
              <a:rPr lang="en"/>
              <a:t>B</a:t>
            </a:r>
            <a:r>
              <a:rPr lang="en" baseline="-25000"/>
              <a:t>1,1</a:t>
            </a:r>
            <a:r>
              <a:rPr lang="en"/>
              <a:t>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Percept R5: B</a:t>
            </a:r>
            <a:r>
              <a:rPr lang="en" baseline="-25000"/>
              <a:t>2,1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Apply biconditional elimination to R2:</a:t>
            </a:r>
            <a:r>
              <a:rPr lang="en" sz="1400"/>
              <a:t> 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R6: </a:t>
            </a:r>
            <a:r>
              <a:rPr lang="en" sz="1400"/>
              <a:t>(B1,1 ⟹(P1,2   ⋁ P2,1)) </a:t>
            </a:r>
            <a:r>
              <a:rPr lang="en">
                <a:solidFill>
                  <a:schemeClr val="dk1"/>
                </a:solidFill>
              </a:rPr>
              <a:t>⋀ (</a:t>
            </a:r>
            <a:r>
              <a:rPr lang="en" sz="1400"/>
              <a:t>(P1,2   ⋁ P2,1) ⟹B1,1)</a:t>
            </a:r>
            <a:endParaRPr sz="14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Appy And-Elimination to R6: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R7: (P1,2   ⋁ P2,1) ⟹ B1,1)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Apply logical equivalence for contrapositives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R8: (</a:t>
            </a:r>
            <a:r>
              <a:rPr lang="en">
                <a:solidFill>
                  <a:schemeClr val="dk1"/>
                </a:solidFill>
              </a:rPr>
              <a:t>￢</a:t>
            </a:r>
            <a:r>
              <a:rPr lang="en"/>
              <a:t>B1,1  ⟹ </a:t>
            </a:r>
            <a:r>
              <a:rPr lang="en">
                <a:solidFill>
                  <a:schemeClr val="dk1"/>
                </a:solidFill>
              </a:rPr>
              <a:t>￢</a:t>
            </a:r>
            <a:r>
              <a:rPr lang="en"/>
              <a:t>(P1,2   ⋁ P2,1))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Prove by applications of inference rules</a:t>
            </a:r>
            <a:endParaRPr/>
          </a:p>
        </p:txBody>
      </p:sp>
      <p:sp>
        <p:nvSpPr>
          <p:cNvPr id="359" name="Google Shape;359;p5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Knowledge Base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R1: ￢P1,1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R2: B</a:t>
            </a:r>
            <a:r>
              <a:rPr lang="en" baseline="-25000"/>
              <a:t>1,1</a:t>
            </a:r>
            <a:r>
              <a:rPr lang="en"/>
              <a:t>  ⟺ (P</a:t>
            </a:r>
            <a:r>
              <a:rPr lang="en" baseline="-25000"/>
              <a:t>1,2</a:t>
            </a:r>
            <a:r>
              <a:rPr lang="en"/>
              <a:t>   </a:t>
            </a:r>
            <a:r>
              <a:rPr lang="en">
                <a:solidFill>
                  <a:schemeClr val="dk1"/>
                </a:solidFill>
              </a:rPr>
              <a:t>⋁ </a:t>
            </a:r>
            <a:r>
              <a:rPr lang="en"/>
              <a:t>P</a:t>
            </a:r>
            <a:r>
              <a:rPr lang="en" baseline="-25000"/>
              <a:t>2,1</a:t>
            </a:r>
            <a:r>
              <a:rPr lang="en"/>
              <a:t>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R3: B</a:t>
            </a:r>
            <a:r>
              <a:rPr lang="en" baseline="-25000"/>
              <a:t>2,1</a:t>
            </a:r>
            <a:r>
              <a:rPr lang="en"/>
              <a:t>   ⟺ (P</a:t>
            </a:r>
            <a:r>
              <a:rPr lang="en" baseline="-25000"/>
              <a:t>1,1</a:t>
            </a:r>
            <a:r>
              <a:rPr lang="en"/>
              <a:t>   </a:t>
            </a:r>
            <a:r>
              <a:rPr lang="en">
                <a:solidFill>
                  <a:schemeClr val="dk1"/>
                </a:solidFill>
              </a:rPr>
              <a:t>⋁ </a:t>
            </a:r>
            <a:r>
              <a:rPr lang="en"/>
              <a:t>P</a:t>
            </a:r>
            <a:r>
              <a:rPr lang="en" baseline="-25000"/>
              <a:t>2,2</a:t>
            </a:r>
            <a:r>
              <a:rPr lang="en"/>
              <a:t>   </a:t>
            </a:r>
            <a:r>
              <a:rPr lang="en">
                <a:solidFill>
                  <a:schemeClr val="dk1"/>
                </a:solidFill>
              </a:rPr>
              <a:t>⋁ </a:t>
            </a:r>
            <a:r>
              <a:rPr lang="en"/>
              <a:t>P</a:t>
            </a:r>
            <a:r>
              <a:rPr lang="en" baseline="-25000"/>
              <a:t>3,1</a:t>
            </a:r>
            <a:r>
              <a:rPr lang="en"/>
              <a:t>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Percept R4: </a:t>
            </a:r>
            <a:r>
              <a:rPr lang="en">
                <a:solidFill>
                  <a:schemeClr val="dk1"/>
                </a:solidFill>
              </a:rPr>
              <a:t>￢</a:t>
            </a:r>
            <a:r>
              <a:rPr lang="en"/>
              <a:t>B</a:t>
            </a:r>
            <a:r>
              <a:rPr lang="en" baseline="-25000"/>
              <a:t>1,1</a:t>
            </a:r>
            <a:r>
              <a:rPr lang="en"/>
              <a:t>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Percept R5: B</a:t>
            </a:r>
            <a:r>
              <a:rPr lang="en" baseline="-25000"/>
              <a:t>2,1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Apply logical equivalence for contrapositives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R8: (</a:t>
            </a:r>
            <a:r>
              <a:rPr lang="en">
                <a:solidFill>
                  <a:schemeClr val="dk1"/>
                </a:solidFill>
              </a:rPr>
              <a:t>￢</a:t>
            </a:r>
            <a:r>
              <a:rPr lang="en"/>
              <a:t>B1,1  ⟹ </a:t>
            </a:r>
            <a:r>
              <a:rPr lang="en">
                <a:solidFill>
                  <a:schemeClr val="dk1"/>
                </a:solidFill>
              </a:rPr>
              <a:t>￢</a:t>
            </a:r>
            <a:r>
              <a:rPr lang="en"/>
              <a:t>(P1,2   ⋁ P2,1))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Apply Modus Ponens with R8 and the percept R4: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R9: </a:t>
            </a:r>
            <a:r>
              <a:rPr lang="en">
                <a:solidFill>
                  <a:schemeClr val="dk1"/>
                </a:solidFill>
              </a:rPr>
              <a:t>￢</a:t>
            </a:r>
            <a:r>
              <a:rPr lang="en"/>
              <a:t>(P1,2   ⋁ P2,1)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Apply De Morgan to R9: R10: </a:t>
            </a:r>
            <a:r>
              <a:rPr lang="en" sz="1400">
                <a:solidFill>
                  <a:schemeClr val="dk1"/>
                </a:solidFill>
              </a:rPr>
              <a:t>￢</a:t>
            </a:r>
            <a:r>
              <a:rPr lang="en" sz="1400"/>
              <a:t>P1,2  </a:t>
            </a:r>
            <a:r>
              <a:rPr lang="en" sz="1400">
                <a:solidFill>
                  <a:schemeClr val="dk1"/>
                </a:solidFill>
              </a:rPr>
              <a:t>⋀ </a:t>
            </a:r>
            <a:r>
              <a:rPr lang="en" sz="1400"/>
              <a:t> </a:t>
            </a:r>
            <a:r>
              <a:rPr lang="en" sz="1400">
                <a:solidFill>
                  <a:schemeClr val="dk1"/>
                </a:solidFill>
              </a:rPr>
              <a:t>￢</a:t>
            </a:r>
            <a:r>
              <a:rPr lang="en" sz="1400"/>
              <a:t>P2,1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 search algorithms to find proof</a:t>
            </a:r>
            <a:endParaRPr/>
          </a:p>
        </p:txBody>
      </p:sp>
      <p:sp>
        <p:nvSpPr>
          <p:cNvPr id="365" name="Google Shape;365;p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a proof problem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 state: the initial knowledge base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Actions: set of actions consisting of the inference rules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Result: the result of applying the matched inference rules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Goal: a state that contains the sentence we try to prove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 many practical cases finding a proof can be more efficient than enumerating models because the proof can ignore irrelevant propositions, no matter how many of them there are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 by contradiction</a:t>
            </a:r>
            <a:endParaRPr/>
          </a:p>
        </p:txBody>
      </p:sp>
      <p:sp>
        <p:nvSpPr>
          <p:cNvPr id="371" name="Google Shape;371;p5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i="1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/>
              <a:t>KB ╞ α if and only if (KB </a:t>
            </a:r>
            <a:r>
              <a:rPr lang="en" i="1">
                <a:solidFill>
                  <a:schemeClr val="dk1"/>
                </a:solidFill>
              </a:rPr>
              <a:t>⋀ ￢</a:t>
            </a:r>
            <a:r>
              <a:rPr lang="en" i="1"/>
              <a:t>α) is unsatisfiable</a:t>
            </a:r>
            <a:endParaRPr i="1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Prove </a:t>
            </a:r>
            <a:r>
              <a:rPr lang="en" i="1"/>
              <a:t>α</a:t>
            </a:r>
            <a:r>
              <a:rPr lang="en"/>
              <a:t> by contradiction or </a:t>
            </a:r>
            <a:r>
              <a:rPr lang="en" i="1"/>
              <a:t>reductio ad absurdum (reduction to an absurd thing)</a:t>
            </a:r>
            <a:endParaRPr i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Resolution</a:t>
            </a:r>
            <a:endParaRPr/>
          </a:p>
        </p:txBody>
      </p:sp>
      <p:sp>
        <p:nvSpPr>
          <p:cNvPr id="377" name="Google Shape;377;p5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Conjunctive Normal Form (CNF)</a:t>
            </a:r>
            <a:r>
              <a:rPr lang="en"/>
              <a:t>:conjunction of disjunctions of literals (=clauses)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E.g., (A </a:t>
            </a:r>
            <a:r>
              <a:rPr lang="en">
                <a:solidFill>
                  <a:schemeClr val="dk1"/>
                </a:solidFill>
              </a:rPr>
              <a:t>⋁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</a:rPr>
              <a:t>￢</a:t>
            </a:r>
            <a:r>
              <a:rPr lang="en"/>
              <a:t>B)  </a:t>
            </a:r>
            <a:r>
              <a:rPr lang="en">
                <a:solidFill>
                  <a:schemeClr val="dk1"/>
                </a:solidFill>
              </a:rPr>
              <a:t>⋀</a:t>
            </a:r>
            <a:r>
              <a:rPr lang="en"/>
              <a:t> (B  </a:t>
            </a:r>
            <a:r>
              <a:rPr lang="en">
                <a:solidFill>
                  <a:schemeClr val="dk1"/>
                </a:solidFill>
              </a:rPr>
              <a:t>⋁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</a:rPr>
              <a:t>￢</a:t>
            </a:r>
            <a:r>
              <a:rPr lang="en"/>
              <a:t>C </a:t>
            </a:r>
            <a:r>
              <a:rPr lang="en">
                <a:solidFill>
                  <a:schemeClr val="dk1"/>
                </a:solidFill>
              </a:rPr>
              <a:t>⋁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</a:rPr>
              <a:t>￢</a:t>
            </a:r>
            <a:r>
              <a:rPr lang="en"/>
              <a:t>D)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Resolution inference rule (for CNF): complete for propositional logic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78" name="Google Shape;378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775" y="2637376"/>
            <a:ext cx="7817349" cy="845600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57"/>
          <p:cNvSpPr txBox="1"/>
          <p:nvPr/>
        </p:nvSpPr>
        <p:spPr>
          <a:xfrm>
            <a:off x="1248175" y="3661275"/>
            <a:ext cx="62910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</a:rPr>
              <a:t>where </a:t>
            </a:r>
            <a:r>
              <a:rPr lang="en" sz="1800" i="1">
                <a:solidFill>
                  <a:srgbClr val="A64D79"/>
                </a:solidFill>
              </a:rPr>
              <a:t>l</a:t>
            </a:r>
            <a:r>
              <a:rPr lang="en" sz="1800" i="1" baseline="-25000">
                <a:solidFill>
                  <a:srgbClr val="A64D79"/>
                </a:solidFill>
              </a:rPr>
              <a:t>i</a:t>
            </a:r>
            <a:r>
              <a:rPr lang="en" sz="1800">
                <a:solidFill>
                  <a:srgbClr val="A64D79"/>
                </a:solidFill>
              </a:rPr>
              <a:t> </a:t>
            </a:r>
            <a:r>
              <a:rPr lang="en" sz="1800">
                <a:solidFill>
                  <a:srgbClr val="666666"/>
                </a:solidFill>
              </a:rPr>
              <a:t>and </a:t>
            </a:r>
            <a:r>
              <a:rPr lang="en" sz="1800" i="1">
                <a:solidFill>
                  <a:srgbClr val="A64D79"/>
                </a:solidFill>
              </a:rPr>
              <a:t>m</a:t>
            </a:r>
            <a:r>
              <a:rPr lang="en" sz="1800" i="1" baseline="-25000">
                <a:solidFill>
                  <a:srgbClr val="A64D79"/>
                </a:solidFill>
              </a:rPr>
              <a:t>j</a:t>
            </a:r>
            <a:r>
              <a:rPr lang="en" sz="1800">
                <a:solidFill>
                  <a:srgbClr val="A64D79"/>
                </a:solidFill>
              </a:rPr>
              <a:t> </a:t>
            </a:r>
            <a:r>
              <a:rPr lang="en" sz="1800">
                <a:solidFill>
                  <a:srgbClr val="666666"/>
                </a:solidFill>
              </a:rPr>
              <a:t>are complementary literals.  </a:t>
            </a:r>
            <a:endParaRPr sz="1800">
              <a:solidFill>
                <a:srgbClr val="66666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</a:rPr>
              <a:t>					</a:t>
            </a:r>
            <a:endParaRPr sz="18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</a:rPr>
              <a:t>		</a:t>
            </a:r>
            <a:endParaRPr sz="18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Resolution</a:t>
            </a:r>
            <a:endParaRPr/>
          </a:p>
        </p:txBody>
      </p:sp>
      <p:sp>
        <p:nvSpPr>
          <p:cNvPr id="385" name="Google Shape;385;p5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Soundness of resolution inference rule: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86" name="Google Shape;386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47463"/>
            <a:ext cx="8640674" cy="164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725" y="3684748"/>
            <a:ext cx="7715180" cy="848425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58"/>
          <p:cNvSpPr/>
          <p:nvPr/>
        </p:nvSpPr>
        <p:spPr>
          <a:xfrm>
            <a:off x="3630650" y="3396025"/>
            <a:ext cx="855900" cy="342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89" name="Google Shape;389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48300" y="1747475"/>
            <a:ext cx="855900" cy="459904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Resolution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5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96" name="Google Shape;396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150" y="1281125"/>
            <a:ext cx="8180524" cy="267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8400" y="2161175"/>
            <a:ext cx="855900" cy="459904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Conversion to CNF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6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404" name="Google Shape;404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600" y="1116600"/>
            <a:ext cx="5748701" cy="368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Resolution algorithm</a:t>
            </a:r>
            <a:endParaRPr/>
          </a:p>
        </p:txBody>
      </p:sp>
      <p:sp>
        <p:nvSpPr>
          <p:cNvPr id="410" name="Google Shape;410;p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Proof by contradiction, i.e., show </a:t>
            </a:r>
            <a:r>
              <a:rPr lang="en" b="1"/>
              <a:t>KB ∧ ¬α unsatisfiable</a:t>
            </a:r>
            <a:endParaRPr b="1"/>
          </a:p>
        </p:txBody>
      </p:sp>
      <p:pic>
        <p:nvPicPr>
          <p:cNvPr id="411" name="Google Shape;411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625" y="1564975"/>
            <a:ext cx="7056920" cy="3502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Wumpus World PEAS description</a:t>
            </a: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Performance measure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gold +1000, death -1000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-1 per step, -10 for using the arrow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Environment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Squares adjacent (not dialonal) to wumpus are </a:t>
            </a:r>
            <a:r>
              <a:rPr lang="en" i="1"/>
              <a:t>smelly</a:t>
            </a:r>
            <a:endParaRPr i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Squares adjacent to pit are </a:t>
            </a:r>
            <a:r>
              <a:rPr lang="en" i="1"/>
              <a:t>breezy</a:t>
            </a:r>
            <a:endParaRPr i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i="1"/>
              <a:t>Glitter</a:t>
            </a:r>
            <a:r>
              <a:rPr lang="en"/>
              <a:t> if gold is in the same square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i="1"/>
              <a:t>Shooting</a:t>
            </a:r>
            <a:r>
              <a:rPr lang="en"/>
              <a:t> kills wumpus if you are facing it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Shooting uses the only one arrow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i="1"/>
              <a:t>Grabbing</a:t>
            </a:r>
            <a:r>
              <a:rPr lang="en"/>
              <a:t> picks up gold if in same square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i="1"/>
              <a:t>Releasing</a:t>
            </a:r>
            <a:r>
              <a:rPr lang="en"/>
              <a:t> drops the gold in same square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square other than the start can be a pit with a probability 0.2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Sensors: </a:t>
            </a:r>
            <a:r>
              <a:rPr lang="en" sz="1400"/>
              <a:t>[Stench, Breeze, Glitter, Bump, Scream]</a:t>
            </a:r>
            <a:endParaRPr sz="14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Actuators: Left turn, Right turn, Forward, Grab, Release, Shoot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3625" y="1092675"/>
            <a:ext cx="3915950" cy="313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Resolution</a:t>
            </a:r>
            <a:endParaRPr/>
          </a:p>
        </p:txBody>
      </p:sp>
      <p:sp>
        <p:nvSpPr>
          <p:cNvPr id="417" name="Google Shape;417;p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418" name="Google Shape;418;p62"/>
          <p:cNvPicPr preferRelativeResize="0"/>
          <p:nvPr/>
        </p:nvPicPr>
        <p:blipFill rotWithShape="1">
          <a:blip r:embed="rId3">
            <a:alphaModFix/>
          </a:blip>
          <a:srcRect b="78073"/>
          <a:stretch/>
        </p:blipFill>
        <p:spPr>
          <a:xfrm>
            <a:off x="-92600" y="1205541"/>
            <a:ext cx="9143999" cy="685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6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Resolution</a:t>
            </a:r>
            <a:endParaRPr/>
          </a:p>
        </p:txBody>
      </p:sp>
      <p:sp>
        <p:nvSpPr>
          <p:cNvPr id="424" name="Google Shape;424;p6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425" name="Google Shape;425;p63"/>
          <p:cNvPicPr preferRelativeResize="0"/>
          <p:nvPr/>
        </p:nvPicPr>
        <p:blipFill rotWithShape="1">
          <a:blip r:embed="rId3">
            <a:alphaModFix/>
          </a:blip>
          <a:srcRect b="57988"/>
          <a:stretch/>
        </p:blipFill>
        <p:spPr>
          <a:xfrm>
            <a:off x="-92600" y="1205558"/>
            <a:ext cx="9143999" cy="131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6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432" name="Google Shape;432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2600" y="1205538"/>
            <a:ext cx="9143999" cy="3125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438" name="Google Shape;438;p6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Logical agents apply inference to a knowledge base to derive new information and make decisions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Basic concepts of logic: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syntax: formal structure of sentences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semantics: truth of sentences wrt models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entailment: necessary truth of one sentence given another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inference: deriving sentences from other sentences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soundness: derivations produce only entailed sentences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completeness: derivations can produce all entailed sentences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Wumpus world requires the ability to represent partial and negated information, reason by cases, etc.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Wumpus world characterization</a:t>
            </a: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Fully Observable? No – only local perception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Deterministic? Yes – outcomes exactly specified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Episodic? No – sequential at the level of actions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Static ? Yes – Wumpus and Pits do not move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Discrete? Yes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Single-agent? Yes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a wumpus world</a:t>
            </a:r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509275" y="4374950"/>
            <a:ext cx="4889100" cy="2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The agent’s state of knowledge at this point </a:t>
            </a:r>
            <a:endParaRPr sz="1400"/>
          </a:p>
        </p:txBody>
      </p:sp>
      <p:sp>
        <p:nvSpPr>
          <p:cNvPr id="95" name="Google Shape;95;p19"/>
          <p:cNvSpPr txBox="1"/>
          <p:nvPr/>
        </p:nvSpPr>
        <p:spPr>
          <a:xfrm>
            <a:off x="4323125" y="1457375"/>
            <a:ext cx="4727400" cy="7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Percept: [Stench, Breeze, Glitter, Bump, Scream]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[None, None, None, None, None]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A </a:t>
            </a:r>
            <a:r>
              <a:rPr lang="en" i="1">
                <a:solidFill>
                  <a:srgbClr val="666666"/>
                </a:solidFill>
              </a:rPr>
              <a:t>cautious</a:t>
            </a:r>
            <a:r>
              <a:rPr lang="en">
                <a:solidFill>
                  <a:srgbClr val="666666"/>
                </a:solidFill>
              </a:rPr>
              <a:t> agent will move only into a square that it knows is </a:t>
            </a:r>
            <a:r>
              <a:rPr lang="en" i="1">
                <a:solidFill>
                  <a:srgbClr val="666666"/>
                </a:solidFill>
              </a:rPr>
              <a:t>OK</a:t>
            </a:r>
            <a:endParaRPr i="1">
              <a:solidFill>
                <a:srgbClr val="666666"/>
              </a:solidFill>
            </a:endParaRPr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400" y="1246325"/>
            <a:ext cx="3084445" cy="3052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a wumpus world</a:t>
            </a: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03" name="Google Shape;103;p20"/>
          <p:cNvSpPr txBox="1"/>
          <p:nvPr/>
        </p:nvSpPr>
        <p:spPr>
          <a:xfrm>
            <a:off x="381000" y="2734650"/>
            <a:ext cx="12138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Breeze</a:t>
            </a:r>
            <a:endParaRPr/>
          </a:p>
        </p:txBody>
      </p:sp>
      <p:sp>
        <p:nvSpPr>
          <p:cNvPr id="104" name="Google Shape;104;p20"/>
          <p:cNvSpPr/>
          <p:nvPr/>
        </p:nvSpPr>
        <p:spPr>
          <a:xfrm>
            <a:off x="4745025" y="2467675"/>
            <a:ext cx="474000" cy="78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0"/>
          <p:cNvSpPr txBox="1"/>
          <p:nvPr/>
        </p:nvSpPr>
        <p:spPr>
          <a:xfrm>
            <a:off x="4976625" y="1883275"/>
            <a:ext cx="12138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Pit</a:t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9597" y="1152475"/>
            <a:ext cx="3515675" cy="3551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9348" y="1202725"/>
            <a:ext cx="3398902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a wumpus world</a:t>
            </a:r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14" name="Google Shape;114;p21"/>
          <p:cNvSpPr txBox="1"/>
          <p:nvPr/>
        </p:nvSpPr>
        <p:spPr>
          <a:xfrm>
            <a:off x="1479475" y="4474125"/>
            <a:ext cx="30000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Stench</a:t>
            </a:r>
            <a:endParaRPr/>
          </a:p>
        </p:txBody>
      </p:sp>
      <p:sp>
        <p:nvSpPr>
          <p:cNvPr id="115" name="Google Shape;115;p21"/>
          <p:cNvSpPr txBox="1"/>
          <p:nvPr/>
        </p:nvSpPr>
        <p:spPr>
          <a:xfrm>
            <a:off x="4375525" y="3533475"/>
            <a:ext cx="2947800" cy="8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A </a:t>
            </a:r>
            <a:r>
              <a:rPr lang="en" i="1">
                <a:solidFill>
                  <a:srgbClr val="666666"/>
                </a:solidFill>
              </a:rPr>
              <a:t>cautious</a:t>
            </a:r>
            <a:r>
              <a:rPr lang="en">
                <a:solidFill>
                  <a:srgbClr val="666666"/>
                </a:solidFill>
              </a:rPr>
              <a:t> agent will move only into a square that it knows is </a:t>
            </a:r>
            <a:r>
              <a:rPr lang="en" i="1">
                <a:solidFill>
                  <a:srgbClr val="666666"/>
                </a:solidFill>
              </a:rPr>
              <a:t>OK</a:t>
            </a:r>
            <a:endParaRPr i="1">
              <a:solidFill>
                <a:srgbClr val="666666"/>
              </a:solidFill>
            </a:endParaRPr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597" y="1246325"/>
            <a:ext cx="3317924" cy="331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2382</Words>
  <Application>Microsoft Office PowerPoint</Application>
  <PresentationFormat>화면 슬라이드 쇼(16:9)</PresentationFormat>
  <Paragraphs>331</Paragraphs>
  <Slides>53</Slides>
  <Notes>53</Notes>
  <HiddenSlides>1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54" baseType="lpstr">
      <vt:lpstr>Simple Light</vt:lpstr>
      <vt:lpstr>Logical Agents</vt:lpstr>
      <vt:lpstr>Outline</vt:lpstr>
      <vt:lpstr>Knowledge Base</vt:lpstr>
      <vt:lpstr>A simple knowledge-based agent</vt:lpstr>
      <vt:lpstr>Wumpus World PEAS description</vt:lpstr>
      <vt:lpstr>Wumpus world characterization</vt:lpstr>
      <vt:lpstr>Exploring a wumpus world</vt:lpstr>
      <vt:lpstr>Exploring a wumpus world</vt:lpstr>
      <vt:lpstr>Exploring a wumpus world</vt:lpstr>
      <vt:lpstr>Exploring a wumpus world</vt:lpstr>
      <vt:lpstr>Exploring a wumpus world</vt:lpstr>
      <vt:lpstr>Exploring a wumpus world</vt:lpstr>
      <vt:lpstr>We will learn</vt:lpstr>
      <vt:lpstr>Logic in general</vt:lpstr>
      <vt:lpstr>Reasoning: Entailment</vt:lpstr>
      <vt:lpstr>Models</vt:lpstr>
      <vt:lpstr>Entailment in the wumpus world</vt:lpstr>
      <vt:lpstr>Wumpus models</vt:lpstr>
      <vt:lpstr>Wumpus models </vt:lpstr>
      <vt:lpstr>Wumpus models </vt:lpstr>
      <vt:lpstr>Wumpus models </vt:lpstr>
      <vt:lpstr>Wumpus models </vt:lpstr>
      <vt:lpstr>Inference</vt:lpstr>
      <vt:lpstr>Propositional Logic</vt:lpstr>
      <vt:lpstr>Propositional logic: Syntax</vt:lpstr>
      <vt:lpstr>Propositional logic: Connectives</vt:lpstr>
      <vt:lpstr>Sentence Examples</vt:lpstr>
      <vt:lpstr>Truth tables for connectives</vt:lpstr>
      <vt:lpstr>Propositional logic: Semantics</vt:lpstr>
      <vt:lpstr>Propositional logic: Semantics</vt:lpstr>
      <vt:lpstr>Wumpus world sentences</vt:lpstr>
      <vt:lpstr>Truth tables for inference</vt:lpstr>
      <vt:lpstr>Inference by enumeration</vt:lpstr>
      <vt:lpstr>Logical equivalence</vt:lpstr>
      <vt:lpstr>Validity and satisfiability</vt:lpstr>
      <vt:lpstr>Proof methods</vt:lpstr>
      <vt:lpstr>Inference Rules</vt:lpstr>
      <vt:lpstr>Inference Rules</vt:lpstr>
      <vt:lpstr>Application of Modus-Ponens for Inference/Proof</vt:lpstr>
      <vt:lpstr>Wumpus world sentences</vt:lpstr>
      <vt:lpstr>Prove by applications of inference rules</vt:lpstr>
      <vt:lpstr>Prove by applications of inference rules</vt:lpstr>
      <vt:lpstr>Apply search algorithms to find proof</vt:lpstr>
      <vt:lpstr>Proof by contradiction</vt:lpstr>
      <vt:lpstr>Resolution</vt:lpstr>
      <vt:lpstr>Resolution</vt:lpstr>
      <vt:lpstr>Resolution </vt:lpstr>
      <vt:lpstr>Conversion to CNF </vt:lpstr>
      <vt:lpstr>Resolution algorithm</vt:lpstr>
      <vt:lpstr>Resolution</vt:lpstr>
      <vt:lpstr>Resolution</vt:lpstr>
      <vt:lpstr>PowerPoint 프레젠테이션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Logical Agents</dc:title>
  <cp:lastModifiedBy>SKKU</cp:lastModifiedBy>
  <cp:revision>2</cp:revision>
  <dcterms:modified xsi:type="dcterms:W3CDTF">2019-11-08T08:39:39Z</dcterms:modified>
</cp:coreProperties>
</file>