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5fe5390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5fe539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45fe5390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45fe5390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5fe539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45fe539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45fe5390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45fe5390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5fe5390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5fe5390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45fe5390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45fe5390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5fe5390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5fe5390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5fe5390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5fe5390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da5eb5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da5eb5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5fe5390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5fe5390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= stochastic local beam search + generate successors from pairs of states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5fe539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5fe539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45fe5390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45fe5390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= stochastic local beam search + generate successors from pairs of states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45fe5390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45fe5390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45fe5390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45fe5390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4e34c2b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4e34c2b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45fe5390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45fe5390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45fe5390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45fe5390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45fe5390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45fe5390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45fe5390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45fe5390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45fe5390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45fe5390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5fe539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5fe539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5fe539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5fe539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5fe5390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45fe5390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5fe5390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5fe5390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5fe5390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45fe5390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5fe53902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5fe5390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5fe5390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5fe5390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nltk.org/book/ch03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hyperlink" Target="https://www.semanticscholar.org/paper/A-new-Hybrid-Filtered-Beam-Search-algorithm-for-of-Mej%C3%ADa-Ni%C3%B1o/2a27cdfa0e344aecbacb4f13439fb46f2c581584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youtube.com/watch?v=OLa_akdwDXY" TargetMode="External"/><Relationship Id="rId4" Type="http://schemas.openxmlformats.org/officeDocument/2006/relationships/image" Target="../media/image10.jpg"/><Relationship Id="rId5" Type="http://schemas.openxmlformats.org/officeDocument/2006/relationships/hyperlink" Target="http://www.youtube.com/watch?v=05rEefXlmhI" TargetMode="External"/><Relationship Id="rId6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://blog.pluszero.ca/blog/2016/07/17/using-simulated-annealing-to-solve-logic-puzzles/" TargetMode="Externa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search algorithms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AIMA </a:t>
            </a:r>
            <a:r>
              <a:rPr lang="en"/>
              <a:t>Chapter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 Algorithm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159300" y="1304875"/>
            <a:ext cx="1873200" cy="3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75" y="1101200"/>
            <a:ext cx="7001025" cy="393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3906425" y="4168900"/>
            <a:ext cx="6718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</a:t>
            </a:r>
            <a:r>
              <a:rPr lang="en">
                <a:solidFill>
                  <a:schemeClr val="dk2"/>
                </a:solidFill>
              </a:rPr>
              <a:t>최소값을 찾는 경우. 𝛥</a:t>
            </a:r>
            <a:r>
              <a:rPr i="1" lang="en">
                <a:solidFill>
                  <a:schemeClr val="dk2"/>
                </a:solidFill>
              </a:rPr>
              <a:t>E</a:t>
            </a:r>
            <a:r>
              <a:rPr lang="en">
                <a:solidFill>
                  <a:schemeClr val="dk2"/>
                </a:solidFill>
              </a:rPr>
              <a:t> = value[current] - value[next]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2637450" y="3197400"/>
            <a:ext cx="62955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</a:t>
            </a:r>
            <a:r>
              <a:rPr lang="en">
                <a:solidFill>
                  <a:schemeClr val="dk2"/>
                </a:solidFill>
              </a:rPr>
              <a:t>반복될수록 T 값이 작아지고 나쁜해가 선택될 확률이 낮아짐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Simulated Annealing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31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반복될수록</a:t>
            </a:r>
            <a:r>
              <a:rPr lang="en"/>
              <a:t> T 값이 작아지고 나쁜해가 선택될 확률이 낮아짐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이 예제는 </a:t>
            </a:r>
            <a:r>
              <a:rPr lang="en"/>
              <a:t>최소값을 찾는 경우. 𝛥</a:t>
            </a:r>
            <a:r>
              <a:rPr i="1" lang="en"/>
              <a:t>E</a:t>
            </a:r>
            <a:r>
              <a:rPr lang="en"/>
              <a:t> = value[current] - value[next]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4" y="1965900"/>
            <a:ext cx="7240123" cy="26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Word Segmentation Example</a:t>
            </a:r>
            <a:endParaRPr sz="24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Annotate each character with a boolean value to indicate </a:t>
            </a:r>
            <a:r>
              <a:rPr b="1" lang="en"/>
              <a:t>whether or not a word-break appears after the character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Segmentation becomes a </a:t>
            </a:r>
            <a:r>
              <a:rPr b="1" lang="en"/>
              <a:t>search problem</a:t>
            </a:r>
            <a:r>
              <a:rPr lang="en"/>
              <a:t>: find the bit string that causes the text string to be correctly segmented into words</a:t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360875" y="2656675"/>
            <a:ext cx="84714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&gt;&gt;&gt; text = "doyouseethekittyseethedoggydoyoulikethekittylikethedoggy"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&gt;&gt;&gt; seg1 = "0000000000000001000000000010000000000000000100000000000"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&gt;&gt;&gt; seg2 = "0100100100100001001001000010100100010010000100010010000"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&gt;&gt;&gt; segment(text, seg1)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['doyouseethekitty', 'seethedoggy', 'doyoulikethekitty', 'likethedoggy']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&gt;&gt;&gt; segment(text, seg2)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['do', 'you', 'see', 'the', 'kitty', 'see', 'the', 'doggy', 'do', 'you',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'like', 'the', 'kitty', 'like', 'the', 'doggy']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5832275" y="466322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https://www.nltk.org/book/ch03.html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Word Segmentation Example</a:t>
            </a:r>
            <a:endParaRPr sz="2400"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Annotate each character with a boolean value to indicate </a:t>
            </a:r>
            <a:r>
              <a:rPr b="1" lang="en"/>
              <a:t>whether or not a word-break appears after the character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Segmentation becomes a </a:t>
            </a:r>
            <a:r>
              <a:rPr b="1" lang="en"/>
              <a:t>search problem</a:t>
            </a:r>
            <a:r>
              <a:rPr lang="en"/>
              <a:t>: find the bit string that causes the text string to be correctly segmented into words</a:t>
            </a:r>
            <a:endParaRPr/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360875" y="2656675"/>
            <a:ext cx="84714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&gt;&gt;&gt; text = "doyouseethekittyseethedoggydoyoulikethekittylikethedoggy"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&gt;&gt;&gt; seg1 = "0000000000000001000000000010000000000000000100000000000"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&gt;&gt;&gt; seg2 = "0100100100100001001001000010100100010010000100010010000"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&gt;&gt;&gt; segment(text, seg1)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['doyouseethekitty', 'seethedoggy', 'doyoulikethekitty', 'likethedoggy']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&gt;&gt;&gt; segment(text, seg2)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['do', 'you', 'see', 'the', 'kitty', 'see', 'the', 'doggy', 'do', 'you',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'like', 'the', 'kitty', 'like', 'the', 'doggy']</a:t>
            </a:r>
            <a:endParaRPr sz="1200"/>
          </a:p>
        </p:txBody>
      </p:sp>
      <p:sp>
        <p:nvSpPr>
          <p:cNvPr id="148" name="Google Shape;148;p25"/>
          <p:cNvSpPr txBox="1"/>
          <p:nvPr>
            <p:ph idx="4294967295" type="body"/>
          </p:nvPr>
        </p:nvSpPr>
        <p:spPr>
          <a:xfrm>
            <a:off x="6164550" y="2589625"/>
            <a:ext cx="2673300" cy="2149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def segment(text, segs):</a:t>
            </a:r>
            <a:br>
              <a:rPr lang="en" sz="1200"/>
            </a:br>
            <a:r>
              <a:rPr lang="en" sz="1200"/>
              <a:t>    words = []</a:t>
            </a:r>
            <a:br>
              <a:rPr lang="en" sz="1200"/>
            </a:br>
            <a:r>
              <a:rPr lang="en" sz="1200"/>
              <a:t>    last = 0</a:t>
            </a:r>
            <a:br>
              <a:rPr lang="en" sz="1200"/>
            </a:br>
            <a:r>
              <a:rPr lang="en" sz="1200"/>
              <a:t>    for i in range(len(segs)):</a:t>
            </a:r>
            <a:br>
              <a:rPr lang="en" sz="1200"/>
            </a:br>
            <a:r>
              <a:rPr lang="en" sz="1200"/>
              <a:t>        if segs[i] == '1':</a:t>
            </a:r>
            <a:br>
              <a:rPr lang="en" sz="1200"/>
            </a:br>
            <a:r>
              <a:rPr lang="en" sz="1200"/>
              <a:t>            words.append(text[last:i+1])</a:t>
            </a:r>
            <a:br>
              <a:rPr lang="en" sz="1200"/>
            </a:br>
            <a:r>
              <a:rPr lang="en" sz="1200"/>
              <a:t>            last = i+1</a:t>
            </a:r>
            <a:br>
              <a:rPr lang="en" sz="1200"/>
            </a:br>
            <a:r>
              <a:rPr lang="en" sz="1200"/>
              <a:t>    words.append(text[last:])</a:t>
            </a:r>
            <a:br>
              <a:rPr lang="en" sz="1200"/>
            </a:br>
            <a:r>
              <a:rPr lang="en" sz="1200"/>
              <a:t>    return words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4294967295" type="body"/>
          </p:nvPr>
        </p:nvSpPr>
        <p:spPr>
          <a:xfrm>
            <a:off x="243925" y="719625"/>
            <a:ext cx="850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Given a suitable lexicon, reconstruct the source text as a sequence of lexical items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Objective function,</a:t>
            </a:r>
            <a:r>
              <a:rPr lang="en" sz="1400"/>
              <a:t> a scoring function whose value we will try to optimize, based on the </a:t>
            </a:r>
            <a:r>
              <a:rPr b="1" lang="en" sz="1400"/>
              <a:t>size of the lexicon</a:t>
            </a:r>
            <a:r>
              <a:rPr lang="en" sz="1400"/>
              <a:t> (number of characters in the words plus an extra delimiter character to mark the end of each word) and the amount of </a:t>
            </a:r>
            <a:r>
              <a:rPr b="1" lang="en" sz="1400"/>
              <a:t>information needed to reconstruct the source text from the lexicon</a:t>
            </a:r>
            <a:endParaRPr b="1" sz="1400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63" y="2083650"/>
            <a:ext cx="7397324" cy="27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6"/>
          <p:cNvSpPr txBox="1"/>
          <p:nvPr>
            <p:ph idx="4294967295"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r>
              <a:rPr lang="en"/>
              <a:t> function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4294967295" type="body"/>
          </p:nvPr>
        </p:nvSpPr>
        <p:spPr>
          <a:xfrm>
            <a:off x="384325" y="1259875"/>
            <a:ext cx="7841400" cy="357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def evaluate(text, segs):</a:t>
            </a:r>
            <a:br>
              <a:rPr lang="en" sz="1400"/>
            </a:br>
            <a:r>
              <a:rPr lang="en" sz="1400"/>
              <a:t>    words = segment(text, segs)</a:t>
            </a:r>
            <a:br>
              <a:rPr lang="en" sz="1400"/>
            </a:br>
            <a:r>
              <a:rPr lang="en" sz="1400"/>
              <a:t>    text_size = len(words)</a:t>
            </a:r>
            <a:br>
              <a:rPr lang="en" sz="1400"/>
            </a:br>
            <a:r>
              <a:rPr lang="en" sz="1400"/>
              <a:t>    lexicon_size = sum(</a:t>
            </a:r>
            <a:r>
              <a:rPr b="1" lang="en" sz="1400"/>
              <a:t>len(word) + 1 for word in set(words)</a:t>
            </a:r>
            <a:r>
              <a:rPr lang="en" sz="1400"/>
              <a:t>)</a:t>
            </a:r>
            <a:br>
              <a:rPr lang="en" sz="1400"/>
            </a:br>
            <a:r>
              <a:rPr lang="en" sz="1400"/>
              <a:t>    return text_size + lexicon_size</a:t>
            </a:r>
            <a:br>
              <a:rPr lang="en" sz="1400"/>
            </a:br>
            <a:r>
              <a:rPr lang="en" sz="1400"/>
              <a:t>&gt;&gt;&gt; text = "doyouseethekittyseethedoggydoyoulikethekittylikethedoggy"</a:t>
            </a:r>
            <a:br>
              <a:rPr lang="en" sz="1400"/>
            </a:br>
            <a:r>
              <a:rPr lang="en" sz="1400"/>
              <a:t>&gt;&gt;&gt; seg1 = "0000000000000001000000000010000000000000000100000000000"</a:t>
            </a:r>
            <a:br>
              <a:rPr lang="en" sz="1400"/>
            </a:br>
            <a:r>
              <a:rPr lang="en" sz="1400"/>
              <a:t>&gt;&gt;&gt; seg3 = "0000100100000011001000000110000100010000001100010000001"</a:t>
            </a:r>
            <a:br>
              <a:rPr lang="en" sz="1400"/>
            </a:br>
            <a:r>
              <a:rPr lang="en" sz="1400"/>
              <a:t>&gt;&gt;&gt; segment(text, seg3)</a:t>
            </a:r>
            <a:br>
              <a:rPr lang="en" sz="1400"/>
            </a:br>
            <a:r>
              <a:rPr lang="en" sz="1400"/>
              <a:t>['doyou', 'see', 'thekitt', 'y', 'see', 'thedogg', 'y', 'doyou', 'like', 'thekitt', 'y', 'like', 'thedogg', 'y']</a:t>
            </a:r>
            <a:br>
              <a:rPr lang="en" sz="1400"/>
            </a:br>
            <a:r>
              <a:rPr lang="en" sz="1400"/>
              <a:t>&gt;&gt;&gt; evaluate(text, seg3)</a:t>
            </a:r>
            <a:br>
              <a:rPr lang="en" sz="1400"/>
            </a:br>
            <a:r>
              <a:rPr lang="en" sz="1400"/>
              <a:t>47</a:t>
            </a:r>
            <a:br>
              <a:rPr lang="en" sz="1400"/>
            </a:br>
            <a:r>
              <a:rPr lang="en" sz="1400"/>
              <a:t>&gt;&gt;&gt; evaluate(text, seg1)</a:t>
            </a:r>
            <a:br>
              <a:rPr lang="en" sz="1400"/>
            </a:br>
            <a:r>
              <a:rPr lang="en" sz="1400"/>
              <a:t>64</a:t>
            </a:r>
            <a:endParaRPr sz="1400"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function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381000" y="841625"/>
            <a:ext cx="8380200" cy="20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search for the </a:t>
            </a:r>
            <a:r>
              <a:rPr b="1" lang="en">
                <a:solidFill>
                  <a:schemeClr val="dk2"/>
                </a:solidFill>
              </a:rPr>
              <a:t>pattern of zeros and ones that minimizes this objective function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69" name="Google Shape;169;p28"/>
          <p:cNvSpPr txBox="1"/>
          <p:nvPr>
            <p:ph idx="4294967295" type="body"/>
          </p:nvPr>
        </p:nvSpPr>
        <p:spPr>
          <a:xfrm>
            <a:off x="4849100" y="406675"/>
            <a:ext cx="4211700" cy="421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def flip(segs, pos): # pos의 값을 반전</a:t>
            </a:r>
            <a:br>
              <a:rPr lang="en" sz="1200"/>
            </a:br>
            <a:r>
              <a:rPr lang="en" sz="1200"/>
              <a:t>    return segs[:pos] + </a:t>
            </a:r>
            <a:r>
              <a:rPr b="1" lang="en" sz="1200"/>
              <a:t>str(1-int(segs[pos])</a:t>
            </a:r>
            <a:r>
              <a:rPr lang="en" sz="1200"/>
              <a:t>) + segs[pos+1:]</a:t>
            </a:r>
            <a:br>
              <a:rPr lang="en" sz="1200"/>
            </a:br>
            <a:br>
              <a:rPr lang="en" sz="1200"/>
            </a:br>
            <a:r>
              <a:rPr lang="en" sz="1200"/>
              <a:t>def flip_n(segs, n): #n개의 포인트를 랜덤하게 반전</a:t>
            </a:r>
            <a:br>
              <a:rPr lang="en" sz="1200"/>
            </a:br>
            <a:r>
              <a:rPr lang="en" sz="1200"/>
              <a:t>    for i in range(n):</a:t>
            </a:r>
            <a:br>
              <a:rPr lang="en" sz="1200"/>
            </a:br>
            <a:r>
              <a:rPr lang="en" sz="1200"/>
              <a:t>        segs = flip(segs, randint(0, len(segs)-1))</a:t>
            </a:r>
            <a:br>
              <a:rPr lang="en" sz="1200"/>
            </a:br>
            <a:r>
              <a:rPr lang="en" sz="1200"/>
              <a:t>    return segs</a:t>
            </a:r>
            <a:br>
              <a:rPr lang="en" sz="1200"/>
            </a:br>
            <a:br>
              <a:rPr lang="en" sz="1200"/>
            </a:br>
            <a:r>
              <a:rPr b="1" lang="en" sz="1200"/>
              <a:t>def anneal(text, segs, iterations, cooling_rate):</a:t>
            </a:r>
            <a:br>
              <a:rPr b="1" lang="en" sz="1200"/>
            </a:br>
            <a:r>
              <a:rPr b="1" lang="en" sz="1200"/>
              <a:t>    temperature = float(len(segs))</a:t>
            </a:r>
            <a:br>
              <a:rPr b="1" lang="en" sz="1200"/>
            </a:br>
            <a:r>
              <a:rPr b="1" lang="en" sz="1200"/>
              <a:t>    while temperature &gt; 0.5:</a:t>
            </a:r>
            <a:br>
              <a:rPr b="1" lang="en" sz="1200"/>
            </a:br>
            <a:r>
              <a:rPr b="1" lang="en" sz="1200"/>
              <a:t>        best_segs, best = segs, evaluate(text, segs)</a:t>
            </a:r>
            <a:br>
              <a:rPr b="1" lang="en" sz="1200"/>
            </a:br>
            <a:r>
              <a:rPr b="1" lang="en" sz="1200"/>
              <a:t>        for i in range(iterations):</a:t>
            </a:r>
            <a:br>
              <a:rPr b="1" lang="en" sz="1200"/>
            </a:br>
            <a:r>
              <a:rPr b="1" lang="en" sz="1200"/>
              <a:t>            guess = flip_n(segs, round(temperature))</a:t>
            </a:r>
            <a:br>
              <a:rPr b="1" lang="en" sz="1200"/>
            </a:br>
            <a:r>
              <a:rPr b="1" lang="en" sz="1200"/>
              <a:t>            score = evaluate(text, guess)</a:t>
            </a:r>
            <a:br>
              <a:rPr b="1" lang="en" sz="1200"/>
            </a:br>
            <a:r>
              <a:rPr b="1" lang="en" sz="1200"/>
              <a:t>            if score &lt; best:</a:t>
            </a:r>
            <a:br>
              <a:rPr b="1" lang="en" sz="1200"/>
            </a:br>
            <a:r>
              <a:rPr b="1" lang="en" sz="1200"/>
              <a:t>                best, best_segs = score, guess</a:t>
            </a:r>
            <a:br>
              <a:rPr b="1" lang="en" sz="1200"/>
            </a:br>
            <a:r>
              <a:rPr b="1" lang="en" sz="1200"/>
              <a:t>        score, segs = best, best_segs</a:t>
            </a:r>
            <a:br>
              <a:rPr b="1" lang="en" sz="1200"/>
            </a:br>
            <a:r>
              <a:rPr b="1" lang="en" sz="1200"/>
              <a:t>        temperature = temperature / cooling_rate</a:t>
            </a:r>
            <a:br>
              <a:rPr b="1" lang="en" sz="1200"/>
            </a:br>
            <a:r>
              <a:rPr b="1" lang="en" sz="1200"/>
              <a:t>        print(evaluate(text, segs), segment(text, segs))</a:t>
            </a:r>
            <a:br>
              <a:rPr b="1" lang="en" sz="1200"/>
            </a:br>
            <a:r>
              <a:rPr b="1" lang="en" sz="1200"/>
              <a:t>    print()</a:t>
            </a:r>
            <a:br>
              <a:rPr b="1" lang="en" sz="1200"/>
            </a:br>
            <a:r>
              <a:rPr b="1" lang="en" sz="1200"/>
              <a:t>    return segs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0" name="Google Shape;170;p28"/>
          <p:cNvSpPr txBox="1"/>
          <p:nvPr/>
        </p:nvSpPr>
        <p:spPr>
          <a:xfrm>
            <a:off x="-16825" y="1479900"/>
            <a:ext cx="5592600" cy="25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&gt;&gt;&gt; text = "doyouseethekittyseethedoggydoyoulikethekittylikethedoggy"</a:t>
            </a:r>
            <a:br>
              <a:rPr lang="en" sz="1000"/>
            </a:br>
            <a:r>
              <a:rPr lang="en" sz="1000"/>
              <a:t>&gt;&gt;&gt; seg1 = "0000000000000001000000000010000000000000000100000000000"</a:t>
            </a:r>
            <a:br>
              <a:rPr lang="en" sz="1000"/>
            </a:br>
            <a:r>
              <a:rPr lang="en" sz="1000"/>
              <a:t>&gt;&gt;&gt; anneal(text, seg1, 5000, 1.2)</a:t>
            </a:r>
            <a:br>
              <a:rPr lang="en" sz="1000"/>
            </a:br>
            <a:r>
              <a:rPr lang="en" sz="1000"/>
              <a:t>61 ['doyouseetheki', 'tty', 'see', 'thedoggy', 'doyouliketh', 'ekittylike', 'thedoggy']</a:t>
            </a:r>
            <a:br>
              <a:rPr lang="en" sz="1000"/>
            </a:br>
            <a:r>
              <a:rPr lang="en" sz="1000"/>
              <a:t>59 ['doy', 'ouseetheki', 'ttysee', 'thedoggy', 'doy', 'o', 'ulikethekittylike', 'thedoggy']</a:t>
            </a:r>
            <a:br>
              <a:rPr lang="en" sz="1000"/>
            </a:br>
            <a:r>
              <a:rPr lang="en" sz="1000"/>
              <a:t>57 ['doyou', 'seetheki', 'ttysee', 'thedoggy', 'doyou', 'liketh', 'ekittylike', 'thedoggy']</a:t>
            </a:r>
            <a:br>
              <a:rPr lang="en" sz="1000"/>
            </a:br>
            <a:r>
              <a:rPr lang="en" sz="1000"/>
              <a:t>55 ['doyou', 'seethekit', 'tysee', 'thedoggy', 'doyou', 'likethekittylike', 'thedoggy']</a:t>
            </a:r>
            <a:br>
              <a:rPr lang="en" sz="1000"/>
            </a:br>
            <a:r>
              <a:rPr lang="en" sz="1000"/>
              <a:t>54 ['doyou', 'seethekit', 'tysee', 'thedoggy', 'doyou', 'like', 'thekitty', 'like', 'thedoggy']</a:t>
            </a:r>
            <a:br>
              <a:rPr lang="en" sz="1000"/>
            </a:br>
            <a:r>
              <a:rPr lang="en" sz="1000"/>
              <a:t>52 ['doyou', 'seethekittysee', 'thedoggy', 'doyou', 'like', 'thekitty', 'like', 'thedoggy']</a:t>
            </a:r>
            <a:br>
              <a:rPr lang="en" sz="1000"/>
            </a:br>
            <a:r>
              <a:rPr lang="en" sz="1000"/>
              <a:t>43 ['doyou', 'see', 'thekitty', 'see', 'thedoggy', 'doyou', 'like', 'thekitty', 'like', 'thedoggy']</a:t>
            </a:r>
            <a:br>
              <a:rPr lang="en" sz="1000"/>
            </a:br>
            <a:r>
              <a:rPr lang="en" sz="1000"/>
              <a:t>'0000100100000001001000000010000100010000000100010000000'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beam search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keep 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>
                <a:solidFill>
                  <a:srgbClr val="0000FF"/>
                </a:solidFill>
              </a:rPr>
              <a:t> states instead of 1</a:t>
            </a:r>
            <a:r>
              <a:rPr lang="en"/>
              <a:t>; choose </a:t>
            </a:r>
            <a:r>
              <a:rPr b="1" i="1" lang="en"/>
              <a:t>top k</a:t>
            </a:r>
            <a:r>
              <a:rPr lang="en"/>
              <a:t> of all their successors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Searches that find good states recruit other searches to join them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r>
              <a:rPr lang="en"/>
              <a:t>: quite often, all </a:t>
            </a:r>
            <a:r>
              <a:rPr i="1" lang="en"/>
              <a:t>k</a:t>
            </a:r>
            <a:r>
              <a:rPr lang="en"/>
              <a:t> states end up on same local hill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Idea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choose 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>
                <a:solidFill>
                  <a:srgbClr val="0000FF"/>
                </a:solidFill>
              </a:rPr>
              <a:t> successors randomly</a:t>
            </a:r>
            <a:r>
              <a:rPr lang="en"/>
              <a:t>, biased towards good ones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Observe the close analogy to natural selection!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Local beam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4942" l="0" r="0" t="0"/>
          <a:stretch/>
        </p:blipFill>
        <p:spPr>
          <a:xfrm>
            <a:off x="719257" y="1126700"/>
            <a:ext cx="7722243" cy="34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311700" y="4594650"/>
            <a:ext cx="8334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https://www.semanticscholar.org/paper/A-new-Hybrid-Filtered-Beam-Search-algorithm-for-of-Mej%C3%ADa-Ni%C3%B1o/2a27cdfa0e344aecbacb4f13439fb46f2c581584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Genetic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b="1" lang="en"/>
              <a:t>optimization</a:t>
            </a:r>
            <a:r>
              <a:rPr lang="en"/>
              <a:t> and search problems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k randomly generated states (</a:t>
            </a:r>
            <a:r>
              <a:rPr b="1" lang="en">
                <a:solidFill>
                  <a:srgbClr val="0000FF"/>
                </a:solidFill>
              </a:rPr>
              <a:t>population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state is represented as a string over a finite alphabet (often a string of 0s and 1s)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function (</a:t>
            </a:r>
            <a:r>
              <a:rPr b="1" lang="en">
                <a:solidFill>
                  <a:srgbClr val="0000FF"/>
                </a:solidFill>
              </a:rPr>
              <a:t>fitness function</a:t>
            </a:r>
            <a:r>
              <a:rPr lang="en"/>
              <a:t>). Higher values for better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successor state is generated by combining two parent states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Hill-climbing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Simulated annealing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Genetic algorithms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b="1" lang="en"/>
              <a:t>optimization</a:t>
            </a:r>
            <a:r>
              <a:rPr lang="en"/>
              <a:t> and search problems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13910" l="5141" r="0" t="18002"/>
          <a:stretch/>
        </p:blipFill>
        <p:spPr>
          <a:xfrm>
            <a:off x="733625" y="1459075"/>
            <a:ext cx="6505375" cy="350220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8-queen problem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800" y="1152475"/>
            <a:ext cx="6936401" cy="39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 for 8-queen problem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078154"/>
            <a:ext cx="8800948" cy="283562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 txBox="1"/>
          <p:nvPr/>
        </p:nvSpPr>
        <p:spPr>
          <a:xfrm>
            <a:off x="320925" y="3913775"/>
            <a:ext cx="77157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Fitness function</a:t>
            </a:r>
            <a:r>
              <a:rPr lang="en"/>
              <a:t>: # of non-attacking pairs of queens (min = 0, max = 8 × 7/2 = 28)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24/(24+23+20+11) = 31%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23/(24+23+20+11) = 29%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Roulette wheel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650" y="381000"/>
            <a:ext cx="47625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07" y="-10575"/>
            <a:ext cx="84852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 examples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 require states encoded as strings (GPs use programs)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Crossover helps iff substrings are meaningful components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00" y="1973175"/>
            <a:ext cx="8783525" cy="28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 - Neural net optimization, flappy bird example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rogram learns to play Flappy Bird by machine learning&#10;&#10;Over 2 Million Points after couple of hours. &#10;&#10;play: https://xviniette.github.io/FlappyLearning/&#10;github: https://github.com/xviniette/FlappyLearning" id="240" name="Google Shape;240;p38" title="Flappy Bird - Mashine Learning - Over 2000000 Points After 86 Generation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3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code here: http://pastebin.com/0RJrwspT&#10;&#10;This is a demonstration of a neural network learning to play an NES game using a genetic algorithm to adapt. &#10;&#10;This was made using the emulator FCEUX running a LUA script." id="241" name="Google Shape;241;p38" title="Super Mario Bros. - Neural Network with Genetic Algorithm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075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Hill-climbing optimizes the solution to minimize/maximize an objective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overcome local minima/maxima, randomness is introduced in Simulated annealing and Genetic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search algorithms can be used in many optimization/search problems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Hill-climbing (or gradient ascent/descent)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275" y="1000075"/>
            <a:ext cx="6934650" cy="3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52400" y="4560900"/>
            <a:ext cx="87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Random-restart hill climbing</a:t>
            </a:r>
            <a:r>
              <a:rPr lang="en" sz="1800"/>
              <a:t> overcomes local maxima—trivially complete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Hill-climbing (or gradient ascent/descent)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250" y="1074457"/>
            <a:ext cx="9143998" cy="3877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Hill-climbing: drawbacks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Maxima: peaks that aren’t the highest point in the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Plateaus: the space has a broad flat region that gives the search algorithm no direction (random walk)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Hill-climbing for 8-queens problem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function</a:t>
            </a:r>
            <a:r>
              <a:rPr lang="en"/>
              <a:t> = number of pairs of queens that are attacking each other, either directly or indirectly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 = 17 for this state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450" y="1085125"/>
            <a:ext cx="3779675" cy="37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Hill-climbing for 8-queens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local minimum with h =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300" y="1004175"/>
            <a:ext cx="3713000" cy="371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9"/>
          <p:cNvCxnSpPr/>
          <p:nvPr/>
        </p:nvCxnSpPr>
        <p:spPr>
          <a:xfrm flipH="1" rot="10800000">
            <a:off x="7043100" y="1503325"/>
            <a:ext cx="831000" cy="857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Simulated Annealing (Kirkpatrick, 1983)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뜨거운 욕조에서 재료의 냉각을 시뮬레이션하는 알고리즘에 기반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Local(neighborhood)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확률론적 메타휴리스틱 방법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Escape local maxima by </a:t>
            </a:r>
            <a:r>
              <a:rPr b="1" lang="en">
                <a:solidFill>
                  <a:srgbClr val="434343"/>
                </a:solidFill>
              </a:rPr>
              <a:t>allowing some “bad” moves</a:t>
            </a:r>
            <a:r>
              <a:rPr lang="en"/>
              <a:t> but gradually decrease their size and frequency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Annealing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내부 강도를 제거하기 위해 금속이나 유리를 가열하고 천천히 냉각시키는 방법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금속재료를 가열한 다음 조금씩 냉각해 결정을 성장시켜 그 결함을 줄이는 작업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열에 의해서 원자는 초기의 위치(내부 에너지가 극소점에 머무르는 상태)로부터 멀어져 에너지가 더욱 높은 상태로 추이됨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천천히 냉각함으로써 원자는 초기 상태보다 내부 에너지가 한층 더 극소인 상태를 얻을 가능성이 많아짐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 Algorithm</a:t>
            </a:r>
            <a:endParaRPr/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550" y="1620713"/>
            <a:ext cx="372427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245125" y="1152475"/>
            <a:ext cx="4540500" cy="242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1) 초기해를 만든다</a:t>
            </a:r>
            <a:br>
              <a:rPr lang="en" sz="1400"/>
            </a:br>
            <a:r>
              <a:rPr lang="en" sz="1400"/>
              <a:t>2) 현재의 해를 랜덤하게 변화</a:t>
            </a:r>
            <a:br>
              <a:rPr lang="en" sz="1400"/>
            </a:br>
            <a:r>
              <a:rPr lang="en" sz="1400"/>
              <a:t>3) 새로운 해가 원래의 해보다 더 좋다면 바꾸고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4) </a:t>
            </a:r>
            <a:r>
              <a:rPr b="1" lang="en" sz="1400">
                <a:solidFill>
                  <a:schemeClr val="accent5"/>
                </a:solidFill>
              </a:rPr>
              <a:t>새로운 해가 원래의 해보다 조금 나쁘고 (delta) 랜덤하게 생성한 0-1 사이의 수가 acceptance probability보다 적으면 나쁜 해로 </a:t>
            </a:r>
            <a:r>
              <a:rPr lang="en" sz="1400"/>
              <a:t>바꾼다. 처음에는 나쁜 해로의 이동을 </a:t>
            </a:r>
            <a:r>
              <a:rPr lang="en"/>
              <a:t>높은 </a:t>
            </a:r>
            <a:r>
              <a:rPr lang="en" sz="1400"/>
              <a:t>확률로 </a:t>
            </a:r>
            <a:r>
              <a:rPr lang="en"/>
              <a:t>허가하고</a:t>
            </a:r>
            <a:r>
              <a:rPr lang="en" sz="1400"/>
              <a:t>, 점</a:t>
            </a:r>
            <a:r>
              <a:rPr lang="en"/>
              <a:t>차</a:t>
            </a:r>
            <a:r>
              <a:rPr lang="en" sz="1400"/>
              <a:t> </a:t>
            </a:r>
            <a:r>
              <a:rPr lang="en"/>
              <a:t>낮춘다</a:t>
            </a:r>
            <a:r>
              <a:rPr lang="en" sz="1400"/>
              <a:t> ( difference/temprature).</a:t>
            </a:r>
            <a:br>
              <a:rPr lang="en" sz="1400"/>
            </a:br>
            <a:r>
              <a:rPr lang="en" sz="1400"/>
              <a:t>5) 2~4의 과정을 반복</a:t>
            </a:r>
            <a:endParaRPr sz="1400"/>
          </a:p>
        </p:txBody>
      </p:sp>
      <p:sp>
        <p:nvSpPr>
          <p:cNvPr id="112" name="Google Shape;112;p21"/>
          <p:cNvSpPr txBox="1"/>
          <p:nvPr/>
        </p:nvSpPr>
        <p:spPr>
          <a:xfrm>
            <a:off x="196475" y="4266575"/>
            <a:ext cx="8172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accent5"/>
                </a:solidFill>
              </a:rPr>
              <a:t>출처:</a:t>
            </a:r>
            <a:r>
              <a:rPr lang="en" sz="1200" u="sng">
                <a:solidFill>
                  <a:schemeClr val="accent5"/>
                </a:solidFill>
                <a:hlinkClick r:id="rId4"/>
              </a:rPr>
              <a:t>http://blog.pluszero.ca/blog/2016/07/17/using-simulated-annealing-to-solve-logic-puzzles/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245125" y="3705975"/>
            <a:ext cx="7847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 decreases slowly enough, then simulated annealing search will find a global optimum with probability approaching 1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5">
            <a:alphaModFix/>
          </a:blip>
          <a:srcRect b="27750" l="55966" r="0" t="0"/>
          <a:stretch/>
        </p:blipFill>
        <p:spPr>
          <a:xfrm>
            <a:off x="4965175" y="1485225"/>
            <a:ext cx="4026424" cy="223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