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volvy.com/page/Minimax-%252D-Alpha-Beta-Pruning-(Artificial-Intelligence)-by-Ice-Blended?stype=videos&amp;cmd=list&amp;sml=SROIGH1P2No&amp;cr=1"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solidFill>
                  <a:schemeClr val="dk2"/>
                </a:solidFill>
              </a:rPr>
              <a:t>Lecture notes are modified from the class of Dan Weld’s at U of Washington</a:t>
            </a:r>
            <a:endParaRPr sz="14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a189ce7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a189ce7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473c614f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473c614f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473c614f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473c614f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73c614f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73c614f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473c614f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473c614f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473c614f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473c614f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73c614f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73c614f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1a189ce7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1a189ce7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473c614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73c614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a189ce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a189ce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5c61a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5c61a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473c614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73c614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473c614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473c614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473c614f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473c614f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473c614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473c614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473c614f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473c614f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473c614f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473c614f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473c614f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473c614f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1a189ce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1a189ce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https://www.revolvy.com/page/Minimax-%252D-Alpha-Beta-Pruning-(Artificial-Intelligence)-by-Ice-Blended?stype=videos&amp;cmd=list&amp;sml=SROIGH1P2No&amp;cr=1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1a189ce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1a189ce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4a81b4a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4a81b4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45c61ab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45c61ab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4a81b4a8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4a81b4a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4a81b4a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4a81b4a8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4a81b4a8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4a81b4a8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4a81b4a8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4a81b4a8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4a81b4a8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4a81b4a8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4a81b4a8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4a81b4a8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4a81b4a8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4a81b4a8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4a81b4a8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4a81b4a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4a81b4a8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4a81b4a8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64a81b4a8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64a81b4a8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1a189ce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1a189ce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4a81b4a8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4a81b4a8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4a81b4a8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4a81b4a8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4a81b4a8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4a81b4a8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64a81b4a8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4a81b4a8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64a81b4a8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4a81b4a8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64a81b4a8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64a81b4a8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4a81b4a8c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4a81b4a8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64a81b4a8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4a81b4a8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64a81b4a8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4a81b4a8c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64a81b4a8c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64a81b4a8c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1a189ce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1a189ce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64a81b4a8c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4a81b4a8c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64a81b4a8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64a81b4a8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64a8875d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64a8875dd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64a81b4a8c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64a81b4a8c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4a81b4a8c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4a81b4a8c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64a81b4a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64a81b4a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62f8f996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62f8f996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62f8f996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62f8f996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6473c614f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6473c614f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64a81b4a8c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4a81b4a8c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1a189ce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1a189ce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a189ce7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a189ce7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a189ce7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a189ce7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a189ce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a189ce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1.png"/><Relationship Id="rId4" Type="http://schemas.openxmlformats.org/officeDocument/2006/relationships/hyperlink" Target="https://www.ques10.com/p/13506/apply-alpha-beta-pruning-on-example-given-in-fig-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Adversarial Search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Yun-Gyung Cheong</a:t>
            </a:r>
            <a:endParaRPr sz="2400"/>
          </a:p>
          <a:p>
            <a:pPr indent="0" lvl="0" marL="0" rtl="0" algn="ctr">
              <a:spcBef>
                <a:spcPts val="0"/>
              </a:spcBef>
              <a:spcAft>
                <a:spcPts val="0"/>
              </a:spcAft>
              <a:buNone/>
            </a:pPr>
            <a:r>
              <a:rPr lang="en" sz="2400"/>
              <a:t>College of Software</a:t>
            </a:r>
            <a:endParaRPr sz="2400"/>
          </a:p>
          <a:p>
            <a:pPr indent="0" lvl="0" marL="0" rtl="0" algn="ctr">
              <a:spcBef>
                <a:spcPts val="0"/>
              </a:spcBef>
              <a:spcAft>
                <a:spcPts val="0"/>
              </a:spcAft>
              <a:buNone/>
            </a:pPr>
            <a:r>
              <a:rPr lang="en" sz="2400"/>
              <a:t>SKKU</a:t>
            </a:r>
            <a:endParaRPr sz="2400"/>
          </a:p>
          <a:p>
            <a:pPr indent="0" lvl="0" marL="0" rtl="0" algn="ctr">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2972426" y="720900"/>
            <a:ext cx="5755074" cy="4214376"/>
          </a:xfrm>
          <a:prstGeom prst="rect">
            <a:avLst/>
          </a:prstGeom>
          <a:noFill/>
          <a:ln>
            <a:noFill/>
          </a:ln>
        </p:spPr>
      </p:pic>
      <p:sp>
        <p:nvSpPr>
          <p:cNvPr id="116" name="Google Shape;116;p22"/>
          <p:cNvSpPr txBox="1"/>
          <p:nvPr>
            <p:ph type="title"/>
          </p:nvPr>
        </p:nvSpPr>
        <p:spPr>
          <a:xfrm>
            <a:off x="311700" y="179975"/>
            <a:ext cx="3563100" cy="13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Optimal path on Minimax</a:t>
            </a:r>
            <a:endParaRPr sz="2400"/>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2975100" y="535148"/>
            <a:ext cx="5857201" cy="426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2615518" y="294374"/>
            <a:ext cx="6349282" cy="461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2690575" y="445025"/>
            <a:ext cx="6141725" cy="446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2690575" y="445025"/>
            <a:ext cx="6141725" cy="446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Practice</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7"/>
          <p:cNvPicPr preferRelativeResize="0"/>
          <p:nvPr/>
        </p:nvPicPr>
        <p:blipFill>
          <a:blip r:embed="rId3">
            <a:alphaModFix/>
          </a:blip>
          <a:stretch>
            <a:fillRect/>
          </a:stretch>
        </p:blipFill>
        <p:spPr>
          <a:xfrm>
            <a:off x="2887625" y="473850"/>
            <a:ext cx="5876326" cy="427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2746500" y="529573"/>
            <a:ext cx="5857201" cy="426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Minimax</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Complete?</a:t>
            </a:r>
            <a:r>
              <a:rPr lang="en"/>
              <a:t> Yes, if tree is finite (chess has specific rules for this) Optimal?? Yes, against an optimal opponent. Otherwise??</a:t>
            </a:r>
            <a:endParaRPr/>
          </a:p>
          <a:p>
            <a:pPr indent="-342900" lvl="0" marL="457200" rtl="0" algn="l">
              <a:spcBef>
                <a:spcPts val="0"/>
              </a:spcBef>
              <a:spcAft>
                <a:spcPts val="0"/>
              </a:spcAft>
              <a:buSzPts val="1800"/>
              <a:buChar char="●"/>
            </a:pPr>
            <a:r>
              <a:rPr b="1" lang="en"/>
              <a:t>Time complexity?</a:t>
            </a:r>
            <a:r>
              <a:rPr lang="en"/>
              <a:t> O(b</a:t>
            </a:r>
            <a:r>
              <a:rPr baseline="30000" lang="en"/>
              <a:t>m</a:t>
            </a:r>
            <a:r>
              <a:rPr lang="en"/>
              <a:t>)</a:t>
            </a:r>
            <a:endParaRPr/>
          </a:p>
          <a:p>
            <a:pPr indent="-342900" lvl="0" marL="457200" rtl="0" algn="l">
              <a:spcBef>
                <a:spcPts val="0"/>
              </a:spcBef>
              <a:spcAft>
                <a:spcPts val="0"/>
              </a:spcAft>
              <a:buSzPts val="1800"/>
              <a:buChar char="●"/>
            </a:pPr>
            <a:r>
              <a:rPr b="1" lang="en"/>
              <a:t>Space complexity?</a:t>
            </a:r>
            <a:r>
              <a:rPr lang="en"/>
              <a:t> O(bm) (depth-first exploration)</a:t>
            </a:r>
            <a:endParaRPr/>
          </a:p>
          <a:p>
            <a:pPr indent="0" lvl="0" marL="0" rtl="0" algn="l">
              <a:spcBef>
                <a:spcPts val="1600"/>
              </a:spcBef>
              <a:spcAft>
                <a:spcPts val="0"/>
              </a:spcAft>
              <a:buNone/>
            </a:pPr>
            <a:r>
              <a:rPr lang="en"/>
              <a:t>For chess, b ≈ 35, m ≈ 100 for “reasonable” games </a:t>
            </a:r>
            <a:endParaRPr/>
          </a:p>
          <a:p>
            <a:pPr indent="0" lvl="0" marL="0" rtl="0" algn="l">
              <a:spcBef>
                <a:spcPts val="1600"/>
              </a:spcBef>
              <a:spcAft>
                <a:spcPts val="1600"/>
              </a:spcAft>
              <a:buNone/>
            </a:pPr>
            <a:r>
              <a:rPr lang="en"/>
              <a:t>⇒ exact solution completely infeasible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But do we need to explore every path?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α–β</a:t>
            </a:r>
            <a:r>
              <a:rPr lang="en"/>
              <a:t> pruning </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John McCarthy proposed the idea of Alpha-Beta after the representation of the Chess Program by Alex Bernstein at the Dartmouth Workshop in 1956</a:t>
            </a:r>
            <a:endParaRPr/>
          </a:p>
          <a:p>
            <a:pPr indent="-342900" lvl="0" marL="457200" rtl="0" algn="l">
              <a:spcBef>
                <a:spcPts val="0"/>
              </a:spcBef>
              <a:spcAft>
                <a:spcPts val="0"/>
              </a:spcAft>
              <a:buSzPts val="1800"/>
              <a:buChar char="●"/>
            </a:pPr>
            <a:r>
              <a:rPr lang="en"/>
              <a:t>Alpha-beta pruning is a way of finding the optimal minimax solution while avoiding searching subtrees of moves which won't be selected</a:t>
            </a:r>
            <a:endParaRPr/>
          </a:p>
          <a:p>
            <a:pPr indent="-342900" lvl="0" marL="457200" rtl="0" algn="l">
              <a:spcBef>
                <a:spcPts val="0"/>
              </a:spcBef>
              <a:spcAft>
                <a:spcPts val="0"/>
              </a:spcAft>
              <a:buSzPts val="1800"/>
              <a:buChar char="●"/>
            </a:pPr>
            <a:r>
              <a:rPr lang="en"/>
              <a:t>𝜷 (Minimizer) is the </a:t>
            </a:r>
            <a:r>
              <a:rPr b="1" lang="en"/>
              <a:t>minimum upper bound </a:t>
            </a:r>
            <a:r>
              <a:rPr lang="en"/>
              <a:t>of possible solutions</a:t>
            </a:r>
            <a:endParaRPr/>
          </a:p>
          <a:p>
            <a:pPr indent="-342900" lvl="0" marL="457200" rtl="0" algn="l">
              <a:spcBef>
                <a:spcPts val="0"/>
              </a:spcBef>
              <a:spcAft>
                <a:spcPts val="0"/>
              </a:spcAft>
              <a:buSzPts val="1800"/>
              <a:buChar char="●"/>
            </a:pPr>
            <a:r>
              <a:rPr lang="en"/>
              <a:t>𝜶</a:t>
            </a:r>
            <a:r>
              <a:rPr lang="en"/>
              <a:t> (</a:t>
            </a:r>
            <a:r>
              <a:rPr lang="en"/>
              <a:t>Maximizer) </a:t>
            </a:r>
            <a:r>
              <a:rPr lang="en"/>
              <a:t>is the </a:t>
            </a:r>
            <a:r>
              <a:rPr b="1" lang="en"/>
              <a:t>maximum lower bound</a:t>
            </a:r>
            <a:r>
              <a:rPr lang="en"/>
              <a:t> of possible solutions</a:t>
            </a:r>
            <a:endParaRPr/>
          </a:p>
          <a:p>
            <a:pPr indent="-342900" lvl="0" marL="457200" rtl="0" algn="l">
              <a:spcBef>
                <a:spcPts val="0"/>
              </a:spcBef>
              <a:spcAft>
                <a:spcPts val="0"/>
              </a:spcAft>
              <a:buSzPts val="1800"/>
              <a:buChar char="●"/>
            </a:pPr>
            <a:r>
              <a:rPr lang="en"/>
              <a:t>Thus, when any new node is being considered as a possible path to the solution, it can only work if:     </a:t>
            </a:r>
            <a:r>
              <a:rPr lang="en"/>
              <a:t>𝜶  ≤  </a:t>
            </a:r>
            <a:r>
              <a:rPr i="1" lang="en"/>
              <a:t>N</a:t>
            </a:r>
            <a:r>
              <a:rPr lang="en"/>
              <a:t>  ≤  𝜷</a:t>
            </a:r>
            <a:endParaRPr/>
          </a:p>
          <a:p>
            <a:pPr indent="0" lvl="0" marL="0" rtl="0" algn="l">
              <a:spcBef>
                <a:spcPts val="1600"/>
              </a:spcBef>
              <a:spcAft>
                <a:spcPts val="1600"/>
              </a:spcAft>
              <a:buNone/>
            </a:pPr>
            <a:r>
              <a:rPr lang="en"/>
              <a:t>       where </a:t>
            </a:r>
            <a:r>
              <a:rPr i="1" lang="en"/>
              <a:t>N</a:t>
            </a:r>
            <a:r>
              <a:rPr lang="en"/>
              <a:t> is the current estimate of the value of the node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Adversarial Search</a:t>
            </a:r>
            <a:endParaRPr/>
          </a:p>
          <a:p>
            <a:pPr indent="-342900" lvl="0" marL="457200" rtl="0" algn="l">
              <a:spcBef>
                <a:spcPts val="0"/>
              </a:spcBef>
              <a:spcAft>
                <a:spcPts val="0"/>
              </a:spcAft>
              <a:buSzPts val="1800"/>
              <a:buChar char="●"/>
            </a:pPr>
            <a:r>
              <a:rPr lang="en"/>
              <a:t>Minimax algorithm</a:t>
            </a:r>
            <a:endParaRPr/>
          </a:p>
          <a:p>
            <a:pPr indent="-342900" lvl="0" marL="457200" rtl="0" algn="l">
              <a:spcBef>
                <a:spcPts val="0"/>
              </a:spcBef>
              <a:spcAft>
                <a:spcPts val="0"/>
              </a:spcAft>
              <a:buSzPts val="1800"/>
              <a:buChar char="●"/>
            </a:pPr>
            <a:r>
              <a:rPr lang="en"/>
              <a:t>Alpha beta pruning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2"/>
          <p:cNvPicPr preferRelativeResize="0"/>
          <p:nvPr/>
        </p:nvPicPr>
        <p:blipFill>
          <a:blip r:embed="rId3">
            <a:alphaModFix/>
          </a:blip>
          <a:stretch>
            <a:fillRect/>
          </a:stretch>
        </p:blipFill>
        <p:spPr>
          <a:xfrm>
            <a:off x="386196" y="922625"/>
            <a:ext cx="8237303"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α–β pruning example</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3"/>
          <p:cNvPicPr preferRelativeResize="0"/>
          <p:nvPr/>
        </p:nvPicPr>
        <p:blipFill>
          <a:blip r:embed="rId3">
            <a:alphaModFix/>
          </a:blip>
          <a:stretch>
            <a:fillRect/>
          </a:stretch>
        </p:blipFill>
        <p:spPr>
          <a:xfrm>
            <a:off x="915150" y="1453075"/>
            <a:ext cx="4723801" cy="3033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4"/>
          <p:cNvPicPr preferRelativeResize="0"/>
          <p:nvPr/>
        </p:nvPicPr>
        <p:blipFill>
          <a:blip r:embed="rId3">
            <a:alphaModFix/>
          </a:blip>
          <a:stretch>
            <a:fillRect/>
          </a:stretch>
        </p:blipFill>
        <p:spPr>
          <a:xfrm>
            <a:off x="624875" y="1316488"/>
            <a:ext cx="4828775" cy="30883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5"/>
          <p:cNvPicPr preferRelativeResize="0"/>
          <p:nvPr/>
        </p:nvPicPr>
        <p:blipFill>
          <a:blip r:embed="rId3">
            <a:alphaModFix/>
          </a:blip>
          <a:stretch>
            <a:fillRect/>
          </a:stretch>
        </p:blipFill>
        <p:spPr>
          <a:xfrm>
            <a:off x="643800" y="1312825"/>
            <a:ext cx="6135074" cy="2918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6"/>
          <p:cNvPicPr preferRelativeResize="0"/>
          <p:nvPr/>
        </p:nvPicPr>
        <p:blipFill>
          <a:blip r:embed="rId3">
            <a:alphaModFix/>
          </a:blip>
          <a:stretch>
            <a:fillRect/>
          </a:stretch>
        </p:blipFill>
        <p:spPr>
          <a:xfrm>
            <a:off x="440825" y="1212250"/>
            <a:ext cx="6478548" cy="3060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37"/>
          <p:cNvPicPr preferRelativeResize="0"/>
          <p:nvPr/>
        </p:nvPicPr>
        <p:blipFill>
          <a:blip r:embed="rId3">
            <a:alphaModFix/>
          </a:blip>
          <a:stretch>
            <a:fillRect/>
          </a:stretch>
        </p:blipFill>
        <p:spPr>
          <a:xfrm>
            <a:off x="533925" y="966124"/>
            <a:ext cx="7745777" cy="3526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is it called α–β?</a:t>
            </a:r>
            <a:endParaRPr/>
          </a:p>
          <a:p>
            <a:pPr indent="0" lvl="0" marL="0" rtl="0" algn="l">
              <a:spcBef>
                <a:spcPts val="0"/>
              </a:spcBef>
              <a:spcAft>
                <a:spcPts val="0"/>
              </a:spcAft>
              <a:buNone/>
            </a:pPr>
            <a:r>
              <a:t/>
            </a:r>
            <a:endParaRPr/>
          </a:p>
        </p:txBody>
      </p:sp>
      <p:sp>
        <p:nvSpPr>
          <p:cNvPr id="224" name="Google Shape;224;p38"/>
          <p:cNvSpPr txBox="1"/>
          <p:nvPr>
            <p:ph idx="1" type="body"/>
          </p:nvPr>
        </p:nvSpPr>
        <p:spPr>
          <a:xfrm>
            <a:off x="311700" y="3993625"/>
            <a:ext cx="8520600" cy="133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α is the best value (to max) found so far off the current path </a:t>
            </a:r>
            <a:endParaRPr sz="1400"/>
          </a:p>
          <a:p>
            <a:pPr indent="-317500" lvl="0" marL="457200" rtl="0" algn="l">
              <a:spcBef>
                <a:spcPts val="0"/>
              </a:spcBef>
              <a:spcAft>
                <a:spcPts val="0"/>
              </a:spcAft>
              <a:buSzPts val="1400"/>
              <a:buChar char="●"/>
            </a:pPr>
            <a:r>
              <a:rPr lang="en" sz="1400"/>
              <a:t>If V is worse than α, max will avoid it ⇒ prune that branch </a:t>
            </a:r>
            <a:endParaRPr sz="1400"/>
          </a:p>
          <a:p>
            <a:pPr indent="-317500" lvl="0" marL="457200" rtl="0" algn="l">
              <a:spcBef>
                <a:spcPts val="0"/>
              </a:spcBef>
              <a:spcAft>
                <a:spcPts val="0"/>
              </a:spcAft>
              <a:buSzPts val="1400"/>
              <a:buChar char="●"/>
            </a:pPr>
            <a:r>
              <a:rPr lang="en" sz="1400"/>
              <a:t>Define β similarly for min</a:t>
            </a:r>
            <a:endParaRPr sz="1400"/>
          </a:p>
        </p:txBody>
      </p:sp>
      <p:pic>
        <p:nvPicPr>
          <p:cNvPr id="225" name="Google Shape;225;p38"/>
          <p:cNvPicPr preferRelativeResize="0"/>
          <p:nvPr/>
        </p:nvPicPr>
        <p:blipFill>
          <a:blip r:embed="rId3">
            <a:alphaModFix/>
          </a:blip>
          <a:stretch>
            <a:fillRect/>
          </a:stretch>
        </p:blipFill>
        <p:spPr>
          <a:xfrm>
            <a:off x="4543725" y="483775"/>
            <a:ext cx="3224726" cy="34449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idx="1" type="body"/>
          </p:nvPr>
        </p:nvSpPr>
        <p:spPr>
          <a:xfrm>
            <a:off x="311700" y="1152475"/>
            <a:ext cx="4812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𝞪 and </a:t>
            </a:r>
            <a:r>
              <a:rPr lang="en" sz="1400"/>
              <a:t>𝞫</a:t>
            </a:r>
            <a:r>
              <a:rPr lang="en" sz="1400"/>
              <a:t> are parameters representing the lower and upper bounds on possible solution values</a:t>
            </a:r>
            <a:endParaRPr sz="1400"/>
          </a:p>
          <a:p>
            <a:pPr indent="-317500" lvl="0" marL="457200" rtl="0" algn="l">
              <a:spcBef>
                <a:spcPts val="0"/>
              </a:spcBef>
              <a:spcAft>
                <a:spcPts val="0"/>
              </a:spcAft>
              <a:buSzPts val="1400"/>
              <a:buChar char="●"/>
            </a:pPr>
            <a:r>
              <a:rPr lang="en" sz="1400"/>
              <a:t>As we move through the search tree, these bounds get closer and closer together</a:t>
            </a:r>
            <a:endParaRPr sz="1400"/>
          </a:p>
          <a:p>
            <a:pPr indent="-317500" lvl="0" marL="457200" rtl="0" algn="l">
              <a:spcBef>
                <a:spcPts val="0"/>
              </a:spcBef>
              <a:spcAft>
                <a:spcPts val="0"/>
              </a:spcAft>
              <a:buSzPts val="1400"/>
              <a:buChar char="●"/>
            </a:pPr>
            <a:r>
              <a:rPr lang="en" sz="1400"/>
              <a:t>At some point in evaluating a node, we may find one of </a:t>
            </a:r>
            <a:r>
              <a:rPr b="1" lang="en" sz="1400"/>
              <a:t>the bounds such that there is no longer any overlap between the ranges of alpha and beta</a:t>
            </a:r>
            <a:r>
              <a:rPr lang="en" sz="1400"/>
              <a:t>. This node could never result in a solution path that we will consider</a:t>
            </a:r>
            <a:endParaRPr sz="1400"/>
          </a:p>
          <a:p>
            <a:pPr indent="-317500" lvl="0" marL="457200" rtl="0" algn="l">
              <a:spcBef>
                <a:spcPts val="0"/>
              </a:spcBef>
              <a:spcAft>
                <a:spcPts val="0"/>
              </a:spcAft>
              <a:buSzPts val="1400"/>
              <a:buChar char="●"/>
            </a:pPr>
            <a:r>
              <a:rPr lang="en" sz="1400"/>
              <a:t>Stop generating its children and </a:t>
            </a:r>
            <a:r>
              <a:rPr b="1" lang="en" sz="1400"/>
              <a:t>move back to its parent node and pass to the parent the value we changed which exceeded the other bound</a:t>
            </a:r>
            <a:endParaRPr b="1" sz="1400"/>
          </a:p>
        </p:txBody>
      </p:sp>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α</a:t>
            </a:r>
            <a:r>
              <a:rPr lang="en"/>
              <a:t>–β algorithm</a:t>
            </a:r>
            <a:endParaRPr/>
          </a:p>
        </p:txBody>
      </p:sp>
      <p:grpSp>
        <p:nvGrpSpPr>
          <p:cNvPr id="232" name="Google Shape;232;p39"/>
          <p:cNvGrpSpPr/>
          <p:nvPr/>
        </p:nvGrpSpPr>
        <p:grpSpPr>
          <a:xfrm>
            <a:off x="5307403" y="1330258"/>
            <a:ext cx="3466065" cy="2774356"/>
            <a:chOff x="3722125" y="1330225"/>
            <a:chExt cx="5051100" cy="3238800"/>
          </a:xfrm>
        </p:grpSpPr>
        <p:sp>
          <p:nvSpPr>
            <p:cNvPr id="233" name="Google Shape;233;p39"/>
            <p:cNvSpPr/>
            <p:nvPr/>
          </p:nvSpPr>
          <p:spPr>
            <a:xfrm>
              <a:off x="3722125" y="1330225"/>
              <a:ext cx="5051100" cy="3238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9"/>
            <p:cNvPicPr preferRelativeResize="0"/>
            <p:nvPr/>
          </p:nvPicPr>
          <p:blipFill>
            <a:blip r:embed="rId3">
              <a:alphaModFix/>
            </a:blip>
            <a:stretch>
              <a:fillRect/>
            </a:stretch>
          </p:blipFill>
          <p:spPr>
            <a:xfrm>
              <a:off x="3835275" y="1551125"/>
              <a:ext cx="4762500" cy="733425"/>
            </a:xfrm>
            <a:prstGeom prst="rect">
              <a:avLst/>
            </a:prstGeom>
            <a:noFill/>
            <a:ln>
              <a:noFill/>
            </a:ln>
          </p:spPr>
        </p:pic>
        <p:pic>
          <p:nvPicPr>
            <p:cNvPr id="235" name="Google Shape;235;p39"/>
            <p:cNvPicPr preferRelativeResize="0"/>
            <p:nvPr/>
          </p:nvPicPr>
          <p:blipFill>
            <a:blip r:embed="rId4">
              <a:alphaModFix/>
            </a:blip>
            <a:stretch>
              <a:fillRect/>
            </a:stretch>
          </p:blipFill>
          <p:spPr>
            <a:xfrm>
              <a:off x="3810650" y="2486713"/>
              <a:ext cx="4762500" cy="733425"/>
            </a:xfrm>
            <a:prstGeom prst="rect">
              <a:avLst/>
            </a:prstGeom>
            <a:noFill/>
            <a:ln>
              <a:noFill/>
            </a:ln>
          </p:spPr>
        </p:pic>
        <p:pic>
          <p:nvPicPr>
            <p:cNvPr id="236" name="Google Shape;236;p39"/>
            <p:cNvPicPr preferRelativeResize="0"/>
            <p:nvPr/>
          </p:nvPicPr>
          <p:blipFill>
            <a:blip r:embed="rId5">
              <a:alphaModFix/>
            </a:blip>
            <a:stretch>
              <a:fillRect/>
            </a:stretch>
          </p:blipFill>
          <p:spPr>
            <a:xfrm>
              <a:off x="3835275" y="3702488"/>
              <a:ext cx="4762500" cy="733425"/>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40"/>
          <p:cNvPicPr preferRelativeResize="0"/>
          <p:nvPr/>
        </p:nvPicPr>
        <p:blipFill rotWithShape="1">
          <a:blip r:embed="rId3">
            <a:alphaModFix/>
          </a:blip>
          <a:srcRect b="14871" l="0" r="0" t="0"/>
          <a:stretch/>
        </p:blipFill>
        <p:spPr>
          <a:xfrm>
            <a:off x="311700" y="221175"/>
            <a:ext cx="7468825" cy="4701149"/>
          </a:xfrm>
          <a:prstGeom prst="rect">
            <a:avLst/>
          </a:prstGeom>
          <a:noFill/>
          <a:ln>
            <a:noFill/>
          </a:ln>
        </p:spPr>
      </p:pic>
      <p:sp>
        <p:nvSpPr>
          <p:cNvPr id="244" name="Google Shape;244;p40"/>
          <p:cNvSpPr txBox="1"/>
          <p:nvPr/>
        </p:nvSpPr>
        <p:spPr>
          <a:xfrm rot="-1038499">
            <a:off x="7159134" y="4083254"/>
            <a:ext cx="1727317" cy="77674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rPr>
              <a:t>DFS based</a:t>
            </a:r>
            <a:endParaRPr sz="240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41"/>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252" name="Google Shape;252;p41"/>
          <p:cNvSpPr txBox="1"/>
          <p:nvPr/>
        </p:nvSpPr>
        <p:spPr>
          <a:xfrm>
            <a:off x="3409125" y="4988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3" name="Google Shape;253;p41"/>
          <p:cNvSpPr/>
          <p:nvPr/>
        </p:nvSpPr>
        <p:spPr>
          <a:xfrm>
            <a:off x="4478175" y="468150"/>
            <a:ext cx="508500" cy="444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Games</a:t>
            </a:r>
            <a:endParaRPr/>
          </a:p>
        </p:txBody>
      </p:sp>
      <p:sp>
        <p:nvSpPr>
          <p:cNvPr id="67" name="Google Shape;67;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lang="en"/>
              <a:t>world chess champion Garry Kasparov and an IBM supercomputer called Deep Blue. The first match was played in Philadelphia in 1996 and won by Kasparov. The second was played in New York City in 1997 and won by Deep Blue.</a:t>
            </a:r>
            <a:endParaRPr/>
          </a:p>
        </p:txBody>
      </p:sp>
      <p:pic>
        <p:nvPicPr>
          <p:cNvPr id="68" name="Google Shape;68;p15"/>
          <p:cNvPicPr preferRelativeResize="0"/>
          <p:nvPr/>
        </p:nvPicPr>
        <p:blipFill>
          <a:blip r:embed="rId3">
            <a:alphaModFix/>
          </a:blip>
          <a:stretch>
            <a:fillRect/>
          </a:stretch>
        </p:blipFill>
        <p:spPr>
          <a:xfrm>
            <a:off x="4724400" y="1170125"/>
            <a:ext cx="4267201" cy="240457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1" name="Google Shape;261;p42"/>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262" name="Google Shape;262;p42"/>
          <p:cNvSpPr txBox="1"/>
          <p:nvPr/>
        </p:nvSpPr>
        <p:spPr>
          <a:xfrm>
            <a:off x="3409125" y="4988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3" name="Google Shape;263;p42"/>
          <p:cNvSpPr/>
          <p:nvPr/>
        </p:nvSpPr>
        <p:spPr>
          <a:xfrm>
            <a:off x="1773500" y="1728000"/>
            <a:ext cx="508500" cy="444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2"/>
          <p:cNvSpPr txBox="1"/>
          <p:nvPr/>
        </p:nvSpPr>
        <p:spPr>
          <a:xfrm>
            <a:off x="1656525" y="13370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5" name="Google Shape;265;p42"/>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43"/>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273" name="Google Shape;273;p43"/>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4" name="Google Shape;274;p43"/>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5" name="Google Shape;275;p43"/>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6" name="Google Shape;276;p43"/>
          <p:cNvSpPr/>
          <p:nvPr/>
        </p:nvSpPr>
        <p:spPr>
          <a:xfrm>
            <a:off x="1124900" y="284917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3"/>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44"/>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285" name="Google Shape;285;p44"/>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6" name="Google Shape;286;p44"/>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7" name="Google Shape;287;p44"/>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8" name="Google Shape;288;p44"/>
          <p:cNvSpPr/>
          <p:nvPr/>
        </p:nvSpPr>
        <p:spPr>
          <a:xfrm>
            <a:off x="651000" y="3912552"/>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4"/>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45"/>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297" name="Google Shape;297;p45"/>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8" name="Google Shape;298;p45"/>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9" name="Google Shape;299;p45"/>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00" name="Google Shape;300;p45"/>
          <p:cNvSpPr/>
          <p:nvPr/>
        </p:nvSpPr>
        <p:spPr>
          <a:xfrm>
            <a:off x="1113375" y="2853886"/>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5"/>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8" name="Google Shape;308;p46"/>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309" name="Google Shape;309;p46"/>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0" name="Google Shape;310;p46"/>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11" name="Google Shape;311;p46"/>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12" name="Google Shape;312;p46"/>
          <p:cNvSpPr/>
          <p:nvPr/>
        </p:nvSpPr>
        <p:spPr>
          <a:xfrm>
            <a:off x="1734533" y="17571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6"/>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cxnSp>
        <p:nvCxnSpPr>
          <p:cNvPr id="314" name="Google Shape;314;p46"/>
          <p:cNvCxnSpPr>
            <a:stCxn id="311" idx="0"/>
          </p:cNvCxnSpPr>
          <p:nvPr/>
        </p:nvCxnSpPr>
        <p:spPr>
          <a:xfrm flipH="1" rot="10800000">
            <a:off x="1443825" y="2211550"/>
            <a:ext cx="209100" cy="344700"/>
          </a:xfrm>
          <a:prstGeom prst="straightConnector1">
            <a:avLst/>
          </a:prstGeom>
          <a:noFill/>
          <a:ln cap="flat" cmpd="sng" w="28575">
            <a:solidFill>
              <a:srgbClr val="FF0000"/>
            </a:solidFill>
            <a:prstDash val="solid"/>
            <a:round/>
            <a:headEnd len="med" w="med" type="none"/>
            <a:tailEnd len="med" w="med" type="triangle"/>
          </a:ln>
        </p:spPr>
      </p:cxnSp>
      <p:sp>
        <p:nvSpPr>
          <p:cNvPr id="315" name="Google Shape;315;p46"/>
          <p:cNvSpPr txBox="1"/>
          <p:nvPr/>
        </p:nvSpPr>
        <p:spPr>
          <a:xfrm>
            <a:off x="1215150" y="2070100"/>
            <a:ext cx="7017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4</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2" name="Google Shape;322;p47"/>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323" name="Google Shape;323;p47"/>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4" name="Google Shape;324;p47"/>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25" name="Google Shape;325;p47"/>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26" name="Google Shape;326;p47"/>
          <p:cNvSpPr txBox="1"/>
          <p:nvPr/>
        </p:nvSpPr>
        <p:spPr>
          <a:xfrm>
            <a:off x="2418525" y="24800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27" name="Google Shape;327;p47"/>
          <p:cNvSpPr/>
          <p:nvPr/>
        </p:nvSpPr>
        <p:spPr>
          <a:xfrm>
            <a:off x="2267933" y="28239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7"/>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5" name="Google Shape;335;p48"/>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336" name="Google Shape;336;p48"/>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7" name="Google Shape;337;p48"/>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38" name="Google Shape;338;p48"/>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39" name="Google Shape;339;p48"/>
          <p:cNvSpPr txBox="1"/>
          <p:nvPr/>
        </p:nvSpPr>
        <p:spPr>
          <a:xfrm>
            <a:off x="2418525" y="24800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40" name="Google Shape;340;p48"/>
          <p:cNvSpPr/>
          <p:nvPr/>
        </p:nvSpPr>
        <p:spPr>
          <a:xfrm>
            <a:off x="2039333" y="39669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8"/>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8" name="Google Shape;348;p49"/>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349" name="Google Shape;349;p49"/>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50" name="Google Shape;350;p49"/>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51" name="Google Shape;351;p49"/>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52" name="Google Shape;352;p49"/>
          <p:cNvSpPr txBox="1"/>
          <p:nvPr/>
        </p:nvSpPr>
        <p:spPr>
          <a:xfrm>
            <a:off x="2418525" y="24800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 4]</a:t>
            </a:r>
            <a:endParaRPr/>
          </a:p>
        </p:txBody>
      </p:sp>
      <p:sp>
        <p:nvSpPr>
          <p:cNvPr id="353" name="Google Shape;353;p49"/>
          <p:cNvSpPr/>
          <p:nvPr/>
        </p:nvSpPr>
        <p:spPr>
          <a:xfrm>
            <a:off x="2267933" y="28239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9"/>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1" name="Google Shape;361;p50"/>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362" name="Google Shape;362;p50"/>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3" name="Google Shape;363;p50"/>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64" name="Google Shape;364;p50"/>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65" name="Google Shape;365;p50"/>
          <p:cNvSpPr txBox="1"/>
          <p:nvPr/>
        </p:nvSpPr>
        <p:spPr>
          <a:xfrm>
            <a:off x="2418525" y="24800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 4]</a:t>
            </a:r>
            <a:endParaRPr/>
          </a:p>
        </p:txBody>
      </p:sp>
      <p:sp>
        <p:nvSpPr>
          <p:cNvPr id="366" name="Google Shape;366;p50"/>
          <p:cNvSpPr/>
          <p:nvPr/>
        </p:nvSpPr>
        <p:spPr>
          <a:xfrm>
            <a:off x="2267933" y="28239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0"/>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368" name="Google Shape;368;p50"/>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369" name="Google Shape;369;p50"/>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6" name="Google Shape;376;p51"/>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377" name="Google Shape;377;p51"/>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8" name="Google Shape;378;p51"/>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79" name="Google Shape;379;p51"/>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80" name="Google Shape;380;p51"/>
          <p:cNvSpPr txBox="1"/>
          <p:nvPr/>
        </p:nvSpPr>
        <p:spPr>
          <a:xfrm>
            <a:off x="2418525" y="2480050"/>
            <a:ext cx="730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
        <p:nvSpPr>
          <p:cNvPr id="381" name="Google Shape;381;p51"/>
          <p:cNvSpPr/>
          <p:nvPr/>
        </p:nvSpPr>
        <p:spPr>
          <a:xfrm>
            <a:off x="1734533" y="17571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383" name="Google Shape;383;p51"/>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384" name="Google Shape;384;p51"/>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1038425" y="1270075"/>
            <a:ext cx="2952850" cy="2952850"/>
          </a:xfrm>
          <a:prstGeom prst="rect">
            <a:avLst/>
          </a:prstGeom>
          <a:noFill/>
          <a:ln>
            <a:noFill/>
          </a:ln>
        </p:spPr>
      </p:pic>
      <p:pic>
        <p:nvPicPr>
          <p:cNvPr id="76" name="Google Shape;76;p16"/>
          <p:cNvPicPr preferRelativeResize="0"/>
          <p:nvPr/>
        </p:nvPicPr>
        <p:blipFill>
          <a:blip r:embed="rId4">
            <a:alphaModFix/>
          </a:blip>
          <a:stretch>
            <a:fillRect/>
          </a:stretch>
        </p:blipFill>
        <p:spPr>
          <a:xfrm>
            <a:off x="5184900" y="1225246"/>
            <a:ext cx="2952850" cy="296605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1" name="Google Shape;391;p52"/>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392" name="Google Shape;392;p52"/>
          <p:cNvSpPr txBox="1"/>
          <p:nvPr/>
        </p:nvSpPr>
        <p:spPr>
          <a:xfrm>
            <a:off x="3409125" y="498850"/>
            <a:ext cx="71658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3" name="Google Shape;393;p52"/>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t>
            </a:r>
            <a:r>
              <a:rPr lang="en"/>
              <a:t>, 4]</a:t>
            </a:r>
            <a:endParaRPr/>
          </a:p>
        </p:txBody>
      </p:sp>
      <p:sp>
        <p:nvSpPr>
          <p:cNvPr id="394" name="Google Shape;394;p52"/>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395" name="Google Shape;395;p52"/>
          <p:cNvSpPr txBox="1"/>
          <p:nvPr/>
        </p:nvSpPr>
        <p:spPr>
          <a:xfrm>
            <a:off x="2418525" y="2480050"/>
            <a:ext cx="730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
        <p:nvSpPr>
          <p:cNvPr id="396" name="Google Shape;396;p52"/>
          <p:cNvSpPr/>
          <p:nvPr/>
        </p:nvSpPr>
        <p:spPr>
          <a:xfrm>
            <a:off x="1734533" y="17571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398" name="Google Shape;398;p52"/>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399" name="Google Shape;399;p52"/>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6" name="Google Shape;406;p53"/>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407" name="Google Shape;407;p53"/>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08" name="Google Shape;408;p53"/>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09" name="Google Shape;409;p53"/>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
        <p:nvSpPr>
          <p:cNvPr id="410" name="Google Shape;410;p53"/>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11" name="Google Shape;411;p53"/>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12" name="Google Shape;412;p53"/>
          <p:cNvSpPr txBox="1"/>
          <p:nvPr/>
        </p:nvSpPr>
        <p:spPr>
          <a:xfrm>
            <a:off x="4323525" y="1940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a:t>∞</a:t>
            </a:r>
            <a:r>
              <a:rPr lang="en"/>
              <a:t>]</a:t>
            </a:r>
            <a:endParaRPr/>
          </a:p>
        </p:txBody>
      </p:sp>
      <p:sp>
        <p:nvSpPr>
          <p:cNvPr id="413" name="Google Shape;413;p53"/>
          <p:cNvSpPr/>
          <p:nvPr/>
        </p:nvSpPr>
        <p:spPr>
          <a:xfrm>
            <a:off x="4477733" y="5379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53"/>
          <p:cNvCxnSpPr/>
          <p:nvPr/>
        </p:nvCxnSpPr>
        <p:spPr>
          <a:xfrm flipH="1" rot="10800000">
            <a:off x="2556925" y="682800"/>
            <a:ext cx="1491000" cy="624300"/>
          </a:xfrm>
          <a:prstGeom prst="straightConnector1">
            <a:avLst/>
          </a:prstGeom>
          <a:noFill/>
          <a:ln cap="flat" cmpd="sng" w="28575">
            <a:solidFill>
              <a:srgbClr val="FF0000"/>
            </a:solidFill>
            <a:prstDash val="solid"/>
            <a:round/>
            <a:headEnd len="med" w="med" type="none"/>
            <a:tailEnd len="med" w="med" type="triangle"/>
          </a:ln>
        </p:spPr>
      </p:cxnSp>
      <p:sp>
        <p:nvSpPr>
          <p:cNvPr id="415" name="Google Shape;415;p53"/>
          <p:cNvSpPr txBox="1"/>
          <p:nvPr/>
        </p:nvSpPr>
        <p:spPr>
          <a:xfrm>
            <a:off x="2813775" y="623025"/>
            <a:ext cx="5664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4</a:t>
            </a:r>
            <a:endParaRPr sz="1800"/>
          </a:p>
        </p:txBody>
      </p:sp>
      <p:sp>
        <p:nvSpPr>
          <p:cNvPr id="416" name="Google Shape;416;p53"/>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3" name="Google Shape;423;p54"/>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424" name="Google Shape;424;p54"/>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25" name="Google Shape;425;p54"/>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26" name="Google Shape;426;p54"/>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
        <p:nvSpPr>
          <p:cNvPr id="427" name="Google Shape;427;p54"/>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28" name="Google Shape;428;p54"/>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29" name="Google Shape;429;p54"/>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30" name="Google Shape;430;p54"/>
          <p:cNvSpPr txBox="1"/>
          <p:nvPr/>
        </p:nvSpPr>
        <p:spPr>
          <a:xfrm>
            <a:off x="4247325" y="1718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31" name="Google Shape;431;p54"/>
          <p:cNvSpPr/>
          <p:nvPr/>
        </p:nvSpPr>
        <p:spPr>
          <a:xfrm>
            <a:off x="3639533" y="28239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4"/>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33" name="Google Shape;433;p54"/>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0" name="Google Shape;440;p55"/>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441" name="Google Shape;441;p55"/>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42" name="Google Shape;442;p55"/>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43" name="Google Shape;443;p55"/>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44" name="Google Shape;444;p55"/>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45" name="Google Shape;445;p55"/>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46" name="Google Shape;446;p55"/>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447" name="Google Shape;447;p55"/>
          <p:cNvSpPr/>
          <p:nvPr/>
        </p:nvSpPr>
        <p:spPr>
          <a:xfrm>
            <a:off x="4630133" y="17571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5"/>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49" name="Google Shape;449;p55"/>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450" name="Google Shape;450;p55"/>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7" name="Google Shape;457;p56"/>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458" name="Google Shape;458;p56"/>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59" name="Google Shape;459;p56"/>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60" name="Google Shape;460;p56"/>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61" name="Google Shape;461;p56"/>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62" name="Google Shape;462;p56"/>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63" name="Google Shape;463;p56"/>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464" name="Google Shape;464;p56"/>
          <p:cNvSpPr/>
          <p:nvPr/>
        </p:nvSpPr>
        <p:spPr>
          <a:xfrm>
            <a:off x="4630133" y="17571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6"/>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66" name="Google Shape;466;p56"/>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67" name="Google Shape;467;p56"/>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68" name="Google Shape;468;p56"/>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69" name="Google Shape;469;p56"/>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70" name="Google Shape;470;p56"/>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71" name="Google Shape;471;p56"/>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72" name="Google Shape;472;p56"/>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473" name="Google Shape;473;p56"/>
          <p:cNvSpPr txBox="1"/>
          <p:nvPr/>
        </p:nvSpPr>
        <p:spPr>
          <a:xfrm>
            <a:off x="3903975" y="2112138"/>
            <a:ext cx="15036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2</a:t>
            </a:r>
            <a:endParaRPr sz="1800"/>
          </a:p>
        </p:txBody>
      </p:sp>
      <p:cxnSp>
        <p:nvCxnSpPr>
          <p:cNvPr id="474" name="Google Shape;474;p56"/>
          <p:cNvCxnSpPr/>
          <p:nvPr/>
        </p:nvCxnSpPr>
        <p:spPr>
          <a:xfrm flipH="1" rot="10800000">
            <a:off x="4126575" y="2188338"/>
            <a:ext cx="453000" cy="361200"/>
          </a:xfrm>
          <a:prstGeom prst="straightConnector1">
            <a:avLst/>
          </a:prstGeom>
          <a:noFill/>
          <a:ln cap="flat" cmpd="sng" w="28575">
            <a:solidFill>
              <a:srgbClr val="FF0000"/>
            </a:solidFill>
            <a:prstDash val="solid"/>
            <a:round/>
            <a:headEnd len="med" w="med" type="none"/>
            <a:tailEnd len="med" w="med" type="triangle"/>
          </a:ln>
        </p:spPr>
      </p:cxnSp>
      <p:sp>
        <p:nvSpPr>
          <p:cNvPr id="475" name="Google Shape;475;p56"/>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2" name="Google Shape;482;p57"/>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483" name="Google Shape;483;p57"/>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84" name="Google Shape;484;p57"/>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85" name="Google Shape;485;p57"/>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86" name="Google Shape;486;p57"/>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87" name="Google Shape;487;p57"/>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88" name="Google Shape;488;p57"/>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489" name="Google Shape;489;p57"/>
          <p:cNvSpPr/>
          <p:nvPr/>
        </p:nvSpPr>
        <p:spPr>
          <a:xfrm>
            <a:off x="4477733" y="537919"/>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7"/>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491" name="Google Shape;491;p57"/>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92" name="Google Shape;492;p57"/>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93" name="Google Shape;493;p57"/>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94" name="Google Shape;494;p57"/>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495" name="Google Shape;495;p57"/>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496" name="Google Shape;496;p57"/>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cxnSp>
        <p:nvCxnSpPr>
          <p:cNvPr id="497" name="Google Shape;497;p57"/>
          <p:cNvCxnSpPr/>
          <p:nvPr/>
        </p:nvCxnSpPr>
        <p:spPr>
          <a:xfrm rot="10800000">
            <a:off x="4542875" y="1075825"/>
            <a:ext cx="69300" cy="450900"/>
          </a:xfrm>
          <a:prstGeom prst="straightConnector1">
            <a:avLst/>
          </a:prstGeom>
          <a:noFill/>
          <a:ln cap="flat" cmpd="sng" w="28575">
            <a:solidFill>
              <a:srgbClr val="FF0000"/>
            </a:solidFill>
            <a:prstDash val="solid"/>
            <a:round/>
            <a:headEnd len="med" w="med" type="none"/>
            <a:tailEnd len="med" w="med" type="triangle"/>
          </a:ln>
        </p:spPr>
      </p:cxnSp>
      <p:sp>
        <p:nvSpPr>
          <p:cNvPr id="498" name="Google Shape;498;p57"/>
          <p:cNvSpPr txBox="1"/>
          <p:nvPr/>
        </p:nvSpPr>
        <p:spPr>
          <a:xfrm>
            <a:off x="4208775" y="1121538"/>
            <a:ext cx="15036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499" name="Google Shape;499;p57"/>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500" name="Google Shape;500;p57"/>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7" name="Google Shape;507;p58"/>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508" name="Google Shape;508;p58"/>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509" name="Google Shape;509;p58"/>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10" name="Google Shape;510;p58"/>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11" name="Google Shape;511;p58"/>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12" name="Google Shape;512;p58"/>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13" name="Google Shape;513;p58"/>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514" name="Google Shape;514;p58"/>
          <p:cNvSpPr/>
          <p:nvPr/>
        </p:nvSpPr>
        <p:spPr>
          <a:xfrm>
            <a:off x="7634783" y="1794244"/>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8"/>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16" name="Google Shape;516;p58"/>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17" name="Google Shape;517;p58"/>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18" name="Google Shape;518;p58"/>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19" name="Google Shape;519;p58"/>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20" name="Google Shape;520;p58"/>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21" name="Google Shape;521;p58"/>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22" name="Google Shape;522;p58"/>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23" name="Google Shape;523;p58"/>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524" name="Google Shape;524;p58"/>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31" name="Google Shape;531;p59"/>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532" name="Google Shape;532;p59"/>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533" name="Google Shape;533;p59"/>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34" name="Google Shape;534;p59"/>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35" name="Google Shape;535;p59"/>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36" name="Google Shape;536;p59"/>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37" name="Google Shape;537;p59"/>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538" name="Google Shape;538;p59"/>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39" name="Google Shape;539;p59"/>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40" name="Google Shape;540;p59"/>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41" name="Google Shape;541;p59"/>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42" name="Google Shape;542;p59"/>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43" name="Google Shape;543;p59"/>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44" name="Google Shape;544;p59"/>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45" name="Google Shape;545;p59"/>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46" name="Google Shape;546;p59"/>
          <p:cNvSpPr/>
          <p:nvPr/>
        </p:nvSpPr>
        <p:spPr>
          <a:xfrm>
            <a:off x="69905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9"/>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48" name="Google Shape;548;p59"/>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549" name="Google Shape;549;p59"/>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56" name="Google Shape;556;p60"/>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557" name="Google Shape;557;p60"/>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558" name="Google Shape;558;p60"/>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59" name="Google Shape;559;p60"/>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60" name="Google Shape;560;p60"/>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61" name="Google Shape;561;p60"/>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62" name="Google Shape;562;p60"/>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563" name="Google Shape;563;p60"/>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64" name="Google Shape;564;p60"/>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65" name="Google Shape;565;p60"/>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66" name="Google Shape;566;p60"/>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67" name="Google Shape;567;p60"/>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68" name="Google Shape;568;p60"/>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69" name="Google Shape;569;p60"/>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70" name="Google Shape;570;p60"/>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71" name="Google Shape;571;p60"/>
          <p:cNvSpPr/>
          <p:nvPr/>
        </p:nvSpPr>
        <p:spPr>
          <a:xfrm>
            <a:off x="69905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0"/>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endParaRPr/>
          </a:p>
        </p:txBody>
      </p:sp>
      <p:sp>
        <p:nvSpPr>
          <p:cNvPr id="573" name="Google Shape;573;p60"/>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574" name="Google Shape;574;p60"/>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81" name="Google Shape;581;p61"/>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582" name="Google Shape;582;p61"/>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583" name="Google Shape;583;p61"/>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84" name="Google Shape;584;p61"/>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85" name="Google Shape;585;p61"/>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86" name="Google Shape;586;p61"/>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87" name="Google Shape;587;p61"/>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588" name="Google Shape;588;p61"/>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589" name="Google Shape;589;p61"/>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90" name="Google Shape;590;p61"/>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91" name="Google Shape;591;p61"/>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92" name="Google Shape;592;p61"/>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593" name="Google Shape;593;p61"/>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94" name="Google Shape;594;p61"/>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595" name="Google Shape;595;p61"/>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5]</a:t>
            </a:r>
            <a:endParaRPr/>
          </a:p>
        </p:txBody>
      </p:sp>
      <p:sp>
        <p:nvSpPr>
          <p:cNvPr id="596" name="Google Shape;596;p61"/>
          <p:cNvSpPr/>
          <p:nvPr/>
        </p:nvSpPr>
        <p:spPr>
          <a:xfrm>
            <a:off x="82097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1"/>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endParaRPr/>
          </a:p>
        </p:txBody>
      </p:sp>
      <p:sp>
        <p:nvSpPr>
          <p:cNvPr id="598" name="Google Shape;598;p61"/>
          <p:cNvSpPr txBox="1"/>
          <p:nvPr/>
        </p:nvSpPr>
        <p:spPr>
          <a:xfrm>
            <a:off x="8285925" y="2480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5]</a:t>
            </a:r>
            <a:endParaRPr/>
          </a:p>
        </p:txBody>
      </p:sp>
      <p:sp>
        <p:nvSpPr>
          <p:cNvPr id="599" name="Google Shape;599;p61"/>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600" name="Google Shape;600;p61"/>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Search in zero-sum games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Chess, tic-tac-toe, connect-four, checkers, go, etc. etc. are </a:t>
            </a:r>
            <a:r>
              <a:rPr b="1" lang="en"/>
              <a:t>zero-sum games</a:t>
            </a:r>
            <a:r>
              <a:rPr lang="en"/>
              <a:t>, meaning in the end, the gains and losses among the players add up to zero </a:t>
            </a:r>
            <a:endParaRPr/>
          </a:p>
          <a:p>
            <a:pPr indent="-342900" lvl="0" marL="457200" rtl="0" algn="l">
              <a:spcBef>
                <a:spcPts val="0"/>
              </a:spcBef>
              <a:spcAft>
                <a:spcPts val="0"/>
              </a:spcAft>
              <a:buSzPts val="1800"/>
              <a:buChar char="●"/>
            </a:pPr>
            <a:r>
              <a:rPr lang="en"/>
              <a:t>One player wins, another loses, so the sum of "utility" for each player at the end is zero</a:t>
            </a:r>
            <a:endParaRPr/>
          </a:p>
          <a:p>
            <a:pPr indent="-342900" lvl="0" marL="457200" rtl="0" algn="l">
              <a:spcBef>
                <a:spcPts val="0"/>
              </a:spcBef>
              <a:spcAft>
                <a:spcPts val="0"/>
              </a:spcAft>
              <a:buSzPts val="1800"/>
              <a:buChar char="●"/>
            </a:pPr>
            <a:r>
              <a:rPr lang="en"/>
              <a:t>Poker is another zero-sum game, although there is one winner and many losers. However, the amount the winner wins is equal to the sum of the amounts the losers lose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07" name="Google Shape;607;p62"/>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608" name="Google Shape;608;p62"/>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09" name="Google Shape;609;p62"/>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10" name="Google Shape;610;p62"/>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11" name="Google Shape;611;p62"/>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12" name="Google Shape;612;p62"/>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13" name="Google Shape;613;p62"/>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614" name="Google Shape;614;p62"/>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15" name="Google Shape;615;p62"/>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16" name="Google Shape;616;p62"/>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17" name="Google Shape;617;p62"/>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18" name="Google Shape;618;p62"/>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19" name="Google Shape;619;p62"/>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20" name="Google Shape;620;p62"/>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21" name="Google Shape;621;p62"/>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5]</a:t>
            </a:r>
            <a:endParaRPr/>
          </a:p>
        </p:txBody>
      </p:sp>
      <p:sp>
        <p:nvSpPr>
          <p:cNvPr id="622" name="Google Shape;622;p62"/>
          <p:cNvSpPr/>
          <p:nvPr/>
        </p:nvSpPr>
        <p:spPr>
          <a:xfrm>
            <a:off x="82097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2"/>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endParaRPr/>
          </a:p>
        </p:txBody>
      </p:sp>
      <p:sp>
        <p:nvSpPr>
          <p:cNvPr id="624" name="Google Shape;624;p62"/>
          <p:cNvSpPr txBox="1"/>
          <p:nvPr/>
        </p:nvSpPr>
        <p:spPr>
          <a:xfrm>
            <a:off x="8285925" y="2480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 5]</a:t>
            </a:r>
            <a:endParaRPr/>
          </a:p>
        </p:txBody>
      </p:sp>
      <p:sp>
        <p:nvSpPr>
          <p:cNvPr id="625" name="Google Shape;625;p62"/>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626" name="Google Shape;626;p62"/>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3" name="Google Shape;633;p63"/>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634" name="Google Shape;634;p63"/>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35" name="Google Shape;635;p63"/>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36" name="Google Shape;636;p63"/>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37" name="Google Shape;637;p63"/>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38" name="Google Shape;638;p63"/>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39" name="Google Shape;639;p63"/>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640" name="Google Shape;640;p63"/>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41" name="Google Shape;641;p63"/>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42" name="Google Shape;642;p63"/>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43" name="Google Shape;643;p63"/>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44" name="Google Shape;644;p63"/>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45" name="Google Shape;645;p63"/>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46" name="Google Shape;646;p63"/>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47" name="Google Shape;647;p63"/>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5]</a:t>
            </a:r>
            <a:endParaRPr/>
          </a:p>
        </p:txBody>
      </p:sp>
      <p:sp>
        <p:nvSpPr>
          <p:cNvPr id="648" name="Google Shape;648;p63"/>
          <p:cNvSpPr/>
          <p:nvPr/>
        </p:nvSpPr>
        <p:spPr>
          <a:xfrm>
            <a:off x="82097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3"/>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endParaRPr/>
          </a:p>
        </p:txBody>
      </p:sp>
      <p:sp>
        <p:nvSpPr>
          <p:cNvPr id="650" name="Google Shape;650;p63"/>
          <p:cNvSpPr txBox="1"/>
          <p:nvPr/>
        </p:nvSpPr>
        <p:spPr>
          <a:xfrm>
            <a:off x="8362125" y="24038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 5]</a:t>
            </a:r>
            <a:endParaRPr/>
          </a:p>
        </p:txBody>
      </p:sp>
      <p:sp>
        <p:nvSpPr>
          <p:cNvPr id="651" name="Google Shape;651;p63"/>
          <p:cNvSpPr txBox="1"/>
          <p:nvPr/>
        </p:nvSpPr>
        <p:spPr>
          <a:xfrm rot="1019449">
            <a:off x="8470045" y="33815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52" name="Google Shape;652;p63"/>
          <p:cNvSpPr txBox="1"/>
          <p:nvPr/>
        </p:nvSpPr>
        <p:spPr>
          <a:xfrm>
            <a:off x="8580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53" name="Google Shape;653;p63"/>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654" name="Google Shape;654;p63"/>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61" name="Google Shape;661;p64"/>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662" name="Google Shape;662;p64"/>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63" name="Google Shape;663;p64"/>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64" name="Google Shape;664;p64"/>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65" name="Google Shape;665;p64"/>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66" name="Google Shape;666;p64"/>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67" name="Google Shape;667;p64"/>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668" name="Google Shape;668;p64"/>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69" name="Google Shape;669;p64"/>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70" name="Google Shape;670;p64"/>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71" name="Google Shape;671;p64"/>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72" name="Google Shape;672;p64"/>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73" name="Google Shape;673;p64"/>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74" name="Google Shape;674;p64"/>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75" name="Google Shape;675;p64"/>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5]</a:t>
            </a:r>
            <a:endParaRPr/>
          </a:p>
        </p:txBody>
      </p:sp>
      <p:sp>
        <p:nvSpPr>
          <p:cNvPr id="676" name="Google Shape;676;p64"/>
          <p:cNvSpPr/>
          <p:nvPr/>
        </p:nvSpPr>
        <p:spPr>
          <a:xfrm>
            <a:off x="82097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4"/>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endParaRPr/>
          </a:p>
        </p:txBody>
      </p:sp>
      <p:sp>
        <p:nvSpPr>
          <p:cNvPr id="678" name="Google Shape;678;p64"/>
          <p:cNvSpPr txBox="1"/>
          <p:nvPr/>
        </p:nvSpPr>
        <p:spPr>
          <a:xfrm>
            <a:off x="8362125" y="24038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 5]</a:t>
            </a:r>
            <a:endParaRPr/>
          </a:p>
        </p:txBody>
      </p:sp>
      <p:sp>
        <p:nvSpPr>
          <p:cNvPr id="679" name="Google Shape;679;p64"/>
          <p:cNvSpPr txBox="1"/>
          <p:nvPr/>
        </p:nvSpPr>
        <p:spPr>
          <a:xfrm rot="1019449">
            <a:off x="8470045" y="33815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80" name="Google Shape;680;p64"/>
          <p:cNvSpPr txBox="1"/>
          <p:nvPr/>
        </p:nvSpPr>
        <p:spPr>
          <a:xfrm>
            <a:off x="8580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81" name="Google Shape;681;p64"/>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682" name="Google Shape;682;p64"/>
          <p:cNvSpPr txBox="1"/>
          <p:nvPr/>
        </p:nvSpPr>
        <p:spPr>
          <a:xfrm>
            <a:off x="8233450" y="1949400"/>
            <a:ext cx="15036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7</a:t>
            </a:r>
            <a:endParaRPr sz="1800"/>
          </a:p>
        </p:txBody>
      </p:sp>
      <p:cxnSp>
        <p:nvCxnSpPr>
          <p:cNvPr id="683" name="Google Shape;683;p64"/>
          <p:cNvCxnSpPr/>
          <p:nvPr/>
        </p:nvCxnSpPr>
        <p:spPr>
          <a:xfrm rot="10800000">
            <a:off x="8087600" y="2046500"/>
            <a:ext cx="240900" cy="437700"/>
          </a:xfrm>
          <a:prstGeom prst="straightConnector1">
            <a:avLst/>
          </a:prstGeom>
          <a:noFill/>
          <a:ln cap="flat" cmpd="sng" w="28575">
            <a:solidFill>
              <a:srgbClr val="FF0000"/>
            </a:solidFill>
            <a:prstDash val="solid"/>
            <a:round/>
            <a:headEnd len="med" w="med" type="none"/>
            <a:tailEnd len="med" w="med" type="triangle"/>
          </a:ln>
        </p:spPr>
      </p:cxnSp>
      <p:sp>
        <p:nvSpPr>
          <p:cNvPr id="684" name="Google Shape;684;p64"/>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1" name="Google Shape;691;p65"/>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692" name="Google Shape;692;p65"/>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93" name="Google Shape;693;p65"/>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94" name="Google Shape;694;p65"/>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695" name="Google Shape;695;p65"/>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696" name="Google Shape;696;p65"/>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97" name="Google Shape;697;p65"/>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698" name="Google Shape;698;p65"/>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699" name="Google Shape;699;p65"/>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00" name="Google Shape;700;p65"/>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01" name="Google Shape;701;p65"/>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02" name="Google Shape;702;p65"/>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03" name="Google Shape;703;p65"/>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704" name="Google Shape;704;p65"/>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705" name="Google Shape;705;p65"/>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5]</a:t>
            </a:r>
            <a:endParaRPr/>
          </a:p>
        </p:txBody>
      </p:sp>
      <p:sp>
        <p:nvSpPr>
          <p:cNvPr id="706" name="Google Shape;706;p65"/>
          <p:cNvSpPr/>
          <p:nvPr/>
        </p:nvSpPr>
        <p:spPr>
          <a:xfrm>
            <a:off x="82097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5"/>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endParaRPr/>
          </a:p>
        </p:txBody>
      </p:sp>
      <p:sp>
        <p:nvSpPr>
          <p:cNvPr id="708" name="Google Shape;708;p65"/>
          <p:cNvSpPr txBox="1"/>
          <p:nvPr/>
        </p:nvSpPr>
        <p:spPr>
          <a:xfrm>
            <a:off x="8362125" y="24038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 5]</a:t>
            </a:r>
            <a:endParaRPr/>
          </a:p>
        </p:txBody>
      </p:sp>
      <p:sp>
        <p:nvSpPr>
          <p:cNvPr id="709" name="Google Shape;709;p65"/>
          <p:cNvSpPr txBox="1"/>
          <p:nvPr/>
        </p:nvSpPr>
        <p:spPr>
          <a:xfrm rot="1019449">
            <a:off x="8470045" y="33815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710" name="Google Shape;710;p65"/>
          <p:cNvSpPr txBox="1"/>
          <p:nvPr/>
        </p:nvSpPr>
        <p:spPr>
          <a:xfrm>
            <a:off x="8580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cxnSp>
        <p:nvCxnSpPr>
          <p:cNvPr id="711" name="Google Shape;711;p65"/>
          <p:cNvCxnSpPr/>
          <p:nvPr/>
        </p:nvCxnSpPr>
        <p:spPr>
          <a:xfrm rot="10800000">
            <a:off x="5698725" y="648300"/>
            <a:ext cx="1710600" cy="635700"/>
          </a:xfrm>
          <a:prstGeom prst="straightConnector1">
            <a:avLst/>
          </a:prstGeom>
          <a:noFill/>
          <a:ln cap="flat" cmpd="sng" w="28575">
            <a:solidFill>
              <a:srgbClr val="FF0000"/>
            </a:solidFill>
            <a:prstDash val="solid"/>
            <a:round/>
            <a:headEnd len="med" w="med" type="none"/>
            <a:tailEnd len="med" w="med" type="triangle"/>
          </a:ln>
        </p:spPr>
      </p:cxnSp>
      <p:sp>
        <p:nvSpPr>
          <p:cNvPr id="712" name="Google Shape;712;p65"/>
          <p:cNvSpPr txBox="1"/>
          <p:nvPr/>
        </p:nvSpPr>
        <p:spPr>
          <a:xfrm>
            <a:off x="6404650" y="577800"/>
            <a:ext cx="15036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5</a:t>
            </a:r>
            <a:endParaRPr sz="1800"/>
          </a:p>
        </p:txBody>
      </p:sp>
      <p:sp>
        <p:nvSpPr>
          <p:cNvPr id="713" name="Google Shape;713;p65"/>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714" name="Google Shape;714;p65"/>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21" name="Google Shape;721;p66"/>
          <p:cNvPicPr preferRelativeResize="0"/>
          <p:nvPr/>
        </p:nvPicPr>
        <p:blipFill>
          <a:blip r:embed="rId3">
            <a:alphaModFix/>
          </a:blip>
          <a:stretch>
            <a:fillRect/>
          </a:stretch>
        </p:blipFill>
        <p:spPr>
          <a:xfrm>
            <a:off x="0" y="183274"/>
            <a:ext cx="9143999" cy="4776951"/>
          </a:xfrm>
          <a:prstGeom prst="rect">
            <a:avLst/>
          </a:prstGeom>
          <a:noFill/>
          <a:ln>
            <a:noFill/>
          </a:ln>
        </p:spPr>
      </p:pic>
      <p:sp>
        <p:nvSpPr>
          <p:cNvPr id="722" name="Google Shape;722;p66"/>
          <p:cNvSpPr txBox="1"/>
          <p:nvPr/>
        </p:nvSpPr>
        <p:spPr>
          <a:xfrm>
            <a:off x="1580325" y="1413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723" name="Google Shape;723;p66"/>
          <p:cNvSpPr txBox="1"/>
          <p:nvPr/>
        </p:nvSpPr>
        <p:spPr>
          <a:xfrm>
            <a:off x="970725" y="2556250"/>
            <a:ext cx="9462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724" name="Google Shape;724;p66"/>
          <p:cNvSpPr txBox="1"/>
          <p:nvPr/>
        </p:nvSpPr>
        <p:spPr>
          <a:xfrm>
            <a:off x="26373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25" name="Google Shape;725;p66"/>
          <p:cNvSpPr txBox="1"/>
          <p:nvPr/>
        </p:nvSpPr>
        <p:spPr>
          <a:xfrm rot="1019449">
            <a:off x="2450245" y="33053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726" name="Google Shape;726;p66"/>
          <p:cNvSpPr txBox="1"/>
          <p:nvPr/>
        </p:nvSpPr>
        <p:spPr>
          <a:xfrm>
            <a:off x="4323525" y="1940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r>
              <a:rPr lang="en">
                <a:solidFill>
                  <a:schemeClr val="dk1"/>
                </a:solidFill>
              </a:rPr>
              <a:t>∞</a:t>
            </a:r>
            <a:r>
              <a:rPr lang="en"/>
              <a:t>]</a:t>
            </a:r>
            <a:endParaRPr/>
          </a:p>
        </p:txBody>
      </p:sp>
      <p:sp>
        <p:nvSpPr>
          <p:cNvPr id="727" name="Google Shape;727;p66"/>
          <p:cNvSpPr txBox="1"/>
          <p:nvPr/>
        </p:nvSpPr>
        <p:spPr>
          <a:xfrm>
            <a:off x="3942525" y="17180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728" name="Google Shape;728;p66"/>
          <p:cNvSpPr txBox="1"/>
          <p:nvPr/>
        </p:nvSpPr>
        <p:spPr>
          <a:xfrm>
            <a:off x="3574125" y="2438425"/>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729" name="Google Shape;729;p66"/>
          <p:cNvSpPr txBox="1"/>
          <p:nvPr/>
        </p:nvSpPr>
        <p:spPr>
          <a:xfrm>
            <a:off x="4237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30" name="Google Shape;730;p66"/>
          <p:cNvSpPr txBox="1"/>
          <p:nvPr/>
        </p:nvSpPr>
        <p:spPr>
          <a:xfrm>
            <a:off x="49995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31" name="Google Shape;731;p66"/>
          <p:cNvSpPr txBox="1"/>
          <p:nvPr/>
        </p:nvSpPr>
        <p:spPr>
          <a:xfrm>
            <a:off x="56091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32" name="Google Shape;732;p66"/>
          <p:cNvSpPr txBox="1"/>
          <p:nvPr/>
        </p:nvSpPr>
        <p:spPr>
          <a:xfrm>
            <a:off x="6294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33" name="Google Shape;733;p66"/>
          <p:cNvSpPr txBox="1"/>
          <p:nvPr/>
        </p:nvSpPr>
        <p:spPr>
          <a:xfrm rot="1019449">
            <a:off x="4660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734" name="Google Shape;734;p66"/>
          <p:cNvSpPr txBox="1"/>
          <p:nvPr/>
        </p:nvSpPr>
        <p:spPr>
          <a:xfrm rot="1019449">
            <a:off x="5422045" y="23147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735" name="Google Shape;735;p66"/>
          <p:cNvSpPr txBox="1"/>
          <p:nvPr/>
        </p:nvSpPr>
        <p:spPr>
          <a:xfrm>
            <a:off x="7523925" y="1489450"/>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5]</a:t>
            </a:r>
            <a:endParaRPr/>
          </a:p>
        </p:txBody>
      </p:sp>
      <p:sp>
        <p:nvSpPr>
          <p:cNvPr id="736" name="Google Shape;736;p66"/>
          <p:cNvSpPr/>
          <p:nvPr/>
        </p:nvSpPr>
        <p:spPr>
          <a:xfrm>
            <a:off x="8209708" y="2837927"/>
            <a:ext cx="508500" cy="38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6"/>
          <p:cNvSpPr txBox="1"/>
          <p:nvPr/>
        </p:nvSpPr>
        <p:spPr>
          <a:xfrm>
            <a:off x="6879650" y="2533133"/>
            <a:ext cx="730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a:t>
            </a:r>
            <a:endParaRPr/>
          </a:p>
        </p:txBody>
      </p:sp>
      <p:sp>
        <p:nvSpPr>
          <p:cNvPr id="738" name="Google Shape;738;p66"/>
          <p:cNvSpPr txBox="1"/>
          <p:nvPr/>
        </p:nvSpPr>
        <p:spPr>
          <a:xfrm>
            <a:off x="8362125" y="2403850"/>
            <a:ext cx="6327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 5]</a:t>
            </a:r>
            <a:endParaRPr/>
          </a:p>
        </p:txBody>
      </p:sp>
      <p:sp>
        <p:nvSpPr>
          <p:cNvPr id="739" name="Google Shape;739;p66"/>
          <p:cNvSpPr txBox="1"/>
          <p:nvPr/>
        </p:nvSpPr>
        <p:spPr>
          <a:xfrm rot="1019449">
            <a:off x="8470045" y="3381522"/>
            <a:ext cx="564646" cy="10003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a:t>
            </a:r>
            <a:endParaRPr sz="3000"/>
          </a:p>
        </p:txBody>
      </p:sp>
      <p:sp>
        <p:nvSpPr>
          <p:cNvPr id="740" name="Google Shape;740;p66"/>
          <p:cNvSpPr txBox="1"/>
          <p:nvPr/>
        </p:nvSpPr>
        <p:spPr>
          <a:xfrm>
            <a:off x="8580975" y="4028050"/>
            <a:ext cx="50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X</a:t>
            </a:r>
            <a:endParaRPr sz="4800">
              <a:solidFill>
                <a:srgbClr val="FF0000"/>
              </a:solidFill>
            </a:endParaRPr>
          </a:p>
        </p:txBody>
      </p:sp>
      <p:sp>
        <p:nvSpPr>
          <p:cNvPr id="741" name="Google Shape;741;p66"/>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sp>
        <p:nvSpPr>
          <p:cNvPr id="742" name="Google Shape;742;p66"/>
          <p:cNvSpPr txBox="1"/>
          <p:nvPr/>
        </p:nvSpPr>
        <p:spPr>
          <a:xfrm>
            <a:off x="2526525" y="2480050"/>
            <a:ext cx="622200" cy="387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[6, 4]</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748" name="Google Shape;74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49" name="Google Shape;749;p67"/>
          <p:cNvSpPr txBox="1"/>
          <p:nvPr/>
        </p:nvSpPr>
        <p:spPr>
          <a:xfrm>
            <a:off x="7823475" y="183275"/>
            <a:ext cx="1214700" cy="57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MAX: v &gt;= </a:t>
            </a:r>
            <a:r>
              <a:rPr lang="en">
                <a:solidFill>
                  <a:schemeClr val="dk2"/>
                </a:solidFill>
              </a:rPr>
              <a:t>β</a:t>
            </a:r>
            <a:endParaRPr/>
          </a:p>
          <a:p>
            <a:pPr indent="0" lvl="0" marL="0" rtl="0" algn="l">
              <a:spcBef>
                <a:spcPts val="0"/>
              </a:spcBef>
              <a:spcAft>
                <a:spcPts val="0"/>
              </a:spcAft>
              <a:buNone/>
            </a:pPr>
            <a:r>
              <a:rPr lang="en"/>
              <a:t>MIN: v &lt;= </a:t>
            </a:r>
            <a:r>
              <a:rPr lang="en">
                <a:solidFill>
                  <a:schemeClr val="dk2"/>
                </a:solidFill>
              </a:rPr>
              <a:t>α</a:t>
            </a:r>
            <a:endParaRPr/>
          </a:p>
        </p:txBody>
      </p:sp>
      <p:pic>
        <p:nvPicPr>
          <p:cNvPr id="750" name="Google Shape;750;p67"/>
          <p:cNvPicPr preferRelativeResize="0"/>
          <p:nvPr/>
        </p:nvPicPr>
        <p:blipFill>
          <a:blip r:embed="rId3">
            <a:alphaModFix/>
          </a:blip>
          <a:stretch>
            <a:fillRect/>
          </a:stretch>
        </p:blipFill>
        <p:spPr>
          <a:xfrm>
            <a:off x="-3925" y="1152481"/>
            <a:ext cx="9144001" cy="352268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7" name="Google Shape;757;p68"/>
          <p:cNvPicPr preferRelativeResize="0"/>
          <p:nvPr/>
        </p:nvPicPr>
        <p:blipFill rotWithShape="1">
          <a:blip r:embed="rId3">
            <a:alphaModFix/>
          </a:blip>
          <a:srcRect b="9584" l="0" r="0" t="0"/>
          <a:stretch/>
        </p:blipFill>
        <p:spPr>
          <a:xfrm>
            <a:off x="1206250" y="687000"/>
            <a:ext cx="6401250" cy="3509700"/>
          </a:xfrm>
          <a:prstGeom prst="rect">
            <a:avLst/>
          </a:prstGeom>
          <a:noFill/>
          <a:ln>
            <a:noFill/>
          </a:ln>
        </p:spPr>
      </p:pic>
      <p:sp>
        <p:nvSpPr>
          <p:cNvPr id="758" name="Google Shape;758;p68"/>
          <p:cNvSpPr txBox="1"/>
          <p:nvPr/>
        </p:nvSpPr>
        <p:spPr>
          <a:xfrm>
            <a:off x="924675" y="4138925"/>
            <a:ext cx="75249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https://www.ques10.com/p/13506/apply-alpha-beta-pruning-on-example-given-in-fig-1/</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5" name="Google Shape;765;p69"/>
          <p:cNvPicPr preferRelativeResize="0"/>
          <p:nvPr/>
        </p:nvPicPr>
        <p:blipFill>
          <a:blip r:embed="rId3">
            <a:alphaModFix/>
          </a:blip>
          <a:stretch>
            <a:fillRect/>
          </a:stretch>
        </p:blipFill>
        <p:spPr>
          <a:xfrm>
            <a:off x="820425" y="375895"/>
            <a:ext cx="7410449" cy="4252305"/>
          </a:xfrm>
          <a:prstGeom prst="rect">
            <a:avLst/>
          </a:prstGeom>
          <a:noFill/>
          <a:ln>
            <a:noFill/>
          </a:ln>
        </p:spPr>
      </p:pic>
      <p:cxnSp>
        <p:nvCxnSpPr>
          <p:cNvPr id="766" name="Google Shape;766;p69"/>
          <p:cNvCxnSpPr/>
          <p:nvPr/>
        </p:nvCxnSpPr>
        <p:spPr>
          <a:xfrm flipH="1" rot="10800000">
            <a:off x="4836500" y="3706450"/>
            <a:ext cx="277500" cy="2775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of α–β</a:t>
            </a:r>
            <a:endParaRPr/>
          </a:p>
        </p:txBody>
      </p:sp>
      <p:sp>
        <p:nvSpPr>
          <p:cNvPr id="772" name="Google Shape;772;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Pruning does not affect final result</a:t>
            </a:r>
            <a:endParaRPr/>
          </a:p>
          <a:p>
            <a:pPr indent="-342900" lvl="0" marL="457200" rtl="0" algn="l">
              <a:spcBef>
                <a:spcPts val="0"/>
              </a:spcBef>
              <a:spcAft>
                <a:spcPts val="0"/>
              </a:spcAft>
              <a:buSzPts val="1800"/>
              <a:buChar char="●"/>
            </a:pPr>
            <a:r>
              <a:rPr lang="en"/>
              <a:t>Pruning depends on the order of search</a:t>
            </a:r>
            <a:endParaRPr/>
          </a:p>
          <a:p>
            <a:pPr indent="-342900" lvl="0" marL="457200" rtl="0" algn="l">
              <a:spcBef>
                <a:spcPts val="0"/>
              </a:spcBef>
              <a:spcAft>
                <a:spcPts val="0"/>
              </a:spcAft>
              <a:buSzPts val="1800"/>
              <a:buChar char="●"/>
            </a:pPr>
            <a:r>
              <a:rPr lang="en"/>
              <a:t>Good move ordering improves effectiveness of pruning</a:t>
            </a:r>
            <a:endParaRPr/>
          </a:p>
          <a:p>
            <a:pPr indent="-342900" lvl="0" marL="457200" rtl="0" algn="l">
              <a:spcBef>
                <a:spcPts val="0"/>
              </a:spcBef>
              <a:spcAft>
                <a:spcPts val="0"/>
              </a:spcAft>
              <a:buSzPts val="1800"/>
              <a:buChar char="●"/>
            </a:pPr>
            <a:r>
              <a:rPr lang="en"/>
              <a:t>With “perfect ordering,” time complexity = O(b</a:t>
            </a:r>
            <a:r>
              <a:rPr baseline="30000" lang="en"/>
              <a:t>m/2</a:t>
            </a:r>
            <a:r>
              <a:rPr lang="en"/>
              <a:t>) </a:t>
            </a:r>
            <a:endParaRPr/>
          </a:p>
          <a:p>
            <a:pPr indent="0" lvl="0" marL="0" rtl="0" algn="l">
              <a:spcBef>
                <a:spcPts val="1600"/>
              </a:spcBef>
              <a:spcAft>
                <a:spcPts val="1600"/>
              </a:spcAft>
              <a:buNone/>
            </a:pPr>
            <a:r>
              <a:rPr lang="en"/>
              <a:t>⇒ doubles solvable depth</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78" name="Google Shape;77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Games are fun to work on! </a:t>
            </a:r>
            <a:endParaRPr/>
          </a:p>
          <a:p>
            <a:pPr indent="-342900" lvl="0" marL="457200" rtl="0" algn="l">
              <a:spcBef>
                <a:spcPts val="0"/>
              </a:spcBef>
              <a:spcAft>
                <a:spcPts val="0"/>
              </a:spcAft>
              <a:buSzPts val="1800"/>
              <a:buChar char="●"/>
            </a:pPr>
            <a:r>
              <a:rPr lang="en"/>
              <a:t>They illustrate several important points about AI</a:t>
            </a:r>
            <a:endParaRPr/>
          </a:p>
          <a:p>
            <a:pPr indent="-342900" lvl="0" marL="457200" rtl="0" algn="l">
              <a:spcBef>
                <a:spcPts val="0"/>
              </a:spcBef>
              <a:spcAft>
                <a:spcPts val="0"/>
              </a:spcAft>
              <a:buSzPts val="1800"/>
              <a:buChar char="●"/>
            </a:pPr>
            <a:r>
              <a:rPr lang="en"/>
              <a:t>perfection is unattainable ⇒ must approximate</a:t>
            </a:r>
            <a:endParaRPr/>
          </a:p>
          <a:p>
            <a:pPr indent="-342900" lvl="0" marL="457200" rtl="0" algn="l">
              <a:spcBef>
                <a:spcPts val="0"/>
              </a:spcBef>
              <a:spcAft>
                <a:spcPts val="0"/>
              </a:spcAft>
              <a:buSzPts val="1800"/>
              <a:buChar char="●"/>
            </a:pPr>
            <a:r>
              <a:rPr lang="en"/>
              <a:t>Minimax algorithm is a type of DFS and approximates the best achievable payoff against best play</a:t>
            </a:r>
            <a:endParaRPr/>
          </a:p>
          <a:p>
            <a:pPr indent="-342900" lvl="0" marL="457200" rtl="0" algn="l">
              <a:spcBef>
                <a:spcPts val="0"/>
              </a:spcBef>
              <a:spcAft>
                <a:spcPts val="0"/>
              </a:spcAft>
              <a:buSzPts val="1800"/>
              <a:buChar char="●"/>
            </a:pPr>
            <a:r>
              <a:rPr lang="en"/>
              <a:t>Alpha-beta pruning works on the top of Minimax to reduce the number of search nodes</a:t>
            </a:r>
            <a:endParaRPr/>
          </a:p>
          <a:p>
            <a:pPr indent="-342900" lvl="0" marL="457200" rtl="0" algn="l">
              <a:spcBef>
                <a:spcPts val="0"/>
              </a:spcBef>
              <a:spcAft>
                <a:spcPts val="0"/>
              </a:spcAft>
              <a:buSzPts val="1800"/>
              <a:buChar char="●"/>
            </a:pPr>
            <a:r>
              <a:rPr lang="en"/>
              <a:t>Alpha-beta efficiency depends on the order</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1714200" cy="18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tree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1987627" y="-3225"/>
            <a:ext cx="7209198"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Minimax</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Perfect play for deterministic, perfect-information games </a:t>
            </a:r>
            <a:endParaRPr/>
          </a:p>
          <a:p>
            <a:pPr indent="-342900" lvl="0" marL="457200" rtl="0" algn="l">
              <a:spcBef>
                <a:spcPts val="0"/>
              </a:spcBef>
              <a:spcAft>
                <a:spcPts val="0"/>
              </a:spcAft>
              <a:buSzPts val="1800"/>
              <a:buChar char="●"/>
            </a:pPr>
            <a:r>
              <a:rPr lang="en"/>
              <a:t>Idea: choose move to position with highest minimax value = best achievable payoff </a:t>
            </a:r>
            <a:r>
              <a:rPr b="1" lang="en"/>
              <a:t>against best play</a:t>
            </a:r>
            <a:endParaRPr b="1"/>
          </a:p>
        </p:txBody>
      </p:sp>
      <p:pic>
        <p:nvPicPr>
          <p:cNvPr id="96" name="Google Shape;96;p19"/>
          <p:cNvPicPr preferRelativeResize="0"/>
          <p:nvPr/>
        </p:nvPicPr>
        <p:blipFill>
          <a:blip r:embed="rId3">
            <a:alphaModFix/>
          </a:blip>
          <a:stretch>
            <a:fillRect/>
          </a:stretch>
        </p:blipFill>
        <p:spPr>
          <a:xfrm>
            <a:off x="1470475" y="2235900"/>
            <a:ext cx="6622927" cy="274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1143000" y="0"/>
            <a:ext cx="6857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rotWithShape="1">
          <a:blip r:embed="rId3">
            <a:alphaModFix/>
          </a:blip>
          <a:srcRect b="23960" l="0" r="0" t="0"/>
          <a:stretch/>
        </p:blipFill>
        <p:spPr>
          <a:xfrm>
            <a:off x="566225" y="616200"/>
            <a:ext cx="7762875" cy="391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