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4"/>
  </p:notesMasterIdLst>
  <p:sldIdLst>
    <p:sldId id="256" r:id="rId2"/>
    <p:sldId id="371" r:id="rId3"/>
    <p:sldId id="373" r:id="rId4"/>
    <p:sldId id="400" r:id="rId5"/>
    <p:sldId id="375" r:id="rId6"/>
    <p:sldId id="376" r:id="rId7"/>
    <p:sldId id="401" r:id="rId8"/>
    <p:sldId id="390" r:id="rId9"/>
    <p:sldId id="391" r:id="rId10"/>
    <p:sldId id="403" r:id="rId11"/>
    <p:sldId id="392" r:id="rId12"/>
    <p:sldId id="395" r:id="rId13"/>
    <p:sldId id="404" r:id="rId14"/>
    <p:sldId id="405" r:id="rId15"/>
    <p:sldId id="406" r:id="rId16"/>
    <p:sldId id="407" r:id="rId17"/>
    <p:sldId id="377" r:id="rId18"/>
    <p:sldId id="379" r:id="rId19"/>
    <p:sldId id="378" r:id="rId20"/>
    <p:sldId id="380" r:id="rId21"/>
    <p:sldId id="387" r:id="rId22"/>
    <p:sldId id="388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C"/>
    <a:srgbClr val="365579"/>
    <a:srgbClr val="CC0000"/>
    <a:srgbClr val="1B1446"/>
    <a:srgbClr val="F77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DF17-614F-46DD-ACF4-57229D63E37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C0743-FAF1-45D4-85C3-261F3618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205154" y="230736"/>
            <a:ext cx="11716228" cy="617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5932892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4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076FD2-FB1C-41CE-92C9-A91C4551679C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BA497F-2874-4494-BB0B-6124DCFB35E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205154" y="230736"/>
            <a:ext cx="11716228" cy="617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8429557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BA497F-2874-4494-BB0B-6124DCFB35E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34E5-CAD8-444D-BA96-0F14D9BEE8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14064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6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E401B-90F2-4379-84F4-F72E1842A02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14600"/>
            <a:ext cx="0" cy="182880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B8AE056-429A-44DF-83FB-42428409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D520613E-A9E4-4D13-8BFE-C5302A7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AC2BA5-ABC2-4DC5-B2D8-AC4CD331BD10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AEE451-02FF-41FE-B763-E991790C6E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5BF1C70-2768-4C6B-8C53-14E4EDA7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29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067615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6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-1" y="0"/>
            <a:ext cx="9006703" cy="6858000"/>
          </a:xfrm>
          <a:prstGeom prst="homePlate">
            <a:avLst>
              <a:gd name="adj" fmla="val 952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4B33ABC-BD4B-4CCA-86BD-7C3D30E0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1D58BB0-6D2D-4875-ACAD-8BEBA812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6B98CB-4136-47DB-A1CE-75553741C078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752724-06B1-4A65-A787-D2B331386B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8386343-0EBC-455D-B823-F5BEF08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8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921168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DE56F90-71D5-4E07-A091-4BB4379A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E628BD5-AAD5-445B-92CC-4E2C66D7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5A2FFE-5B7B-45DD-9A63-85C249A5E6EA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A2DFC4-6B34-4290-95EB-35423FCB832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D005B96-AB7E-4172-B5E0-295E982E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49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77112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4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37879CD-BCEB-46FE-8A35-A53A7AC8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7309" y="6507909"/>
            <a:ext cx="374073" cy="271993"/>
          </a:xfrm>
        </p:spPr>
        <p:txBody>
          <a:bodyPr/>
          <a:lstStyle>
            <a:lvl1pPr algn="ct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4E4A957-F8B9-4B04-A71F-559F464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55" y="6502196"/>
            <a:ext cx="11237664" cy="28341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88843-137D-4F0C-A9DA-5FA6030630C0}"/>
              </a:ext>
            </a:extLst>
          </p:cNvPr>
          <p:cNvCxnSpPr/>
          <p:nvPr userDrawn="1"/>
        </p:nvCxnSpPr>
        <p:spPr>
          <a:xfrm>
            <a:off x="350432" y="767539"/>
            <a:ext cx="9144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DAEBC2-6B12-4920-BA45-7E7E857808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5A4D4E0-5951-47E2-867B-AFA1712C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0" y="350091"/>
            <a:ext cx="11294701" cy="396875"/>
          </a:xfrm>
        </p:spPr>
        <p:txBody>
          <a:bodyPr>
            <a:normAutofit/>
          </a:bodyPr>
          <a:lstStyle>
            <a:lvl1pPr>
              <a:defRPr sz="2133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12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864007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3971365" cy="6858000"/>
          </a:xfrm>
          <a:prstGeom prst="homePlate">
            <a:avLst>
              <a:gd name="adj" fmla="val 213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69" y="3124731"/>
            <a:ext cx="3329483" cy="608541"/>
          </a:xfrm>
        </p:spPr>
        <p:txBody>
          <a:bodyPr>
            <a:normAutofit/>
          </a:bodyPr>
          <a:lstStyle>
            <a:lvl1pPr>
              <a:defRPr sz="25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9A71657B-2E7A-4DC9-A23D-AC9485FEC8B3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6" y="6519334"/>
            <a:ext cx="10343488" cy="271993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7118" y="6513622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ABDDB-EAD9-4C9F-BBC3-DA5B4B7834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5064" y="6502196"/>
            <a:ext cx="0" cy="283419"/>
          </a:xfrm>
          <a:prstGeom prst="line">
            <a:avLst/>
          </a:prstGeom>
          <a:ln w="28575">
            <a:solidFill>
              <a:srgbClr val="001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234006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02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722" y="6518274"/>
            <a:ext cx="876300" cy="27199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fld id="{9A71657B-2E7A-4DC9-A23D-AC9485FEC8B3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4326" y="6519334"/>
            <a:ext cx="10343488" cy="271993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0371" y="6513622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796445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1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67" b="0" i="1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09696"/>
            <a:ext cx="12192000" cy="1038608"/>
          </a:xfrm>
          <a:solidFill>
            <a:srgbClr val="00148C"/>
          </a:solidFill>
          <a:ln>
            <a:noFill/>
          </a:ln>
        </p:spPr>
        <p:txBody>
          <a:bodyPr anchor="ctr">
            <a:noAutofit/>
          </a:bodyPr>
          <a:lstStyle>
            <a:lvl1pPr marL="231775" indent="0" algn="l">
              <a:defRPr sz="3667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0950837" y="3938331"/>
            <a:ext cx="494271" cy="483287"/>
          </a:xfrm>
          <a:prstGeom prst="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5134" y="6518274"/>
            <a:ext cx="374073" cy="271993"/>
          </a:xfrm>
        </p:spPr>
        <p:txBody>
          <a:bodyPr/>
          <a:lstStyle>
            <a:lvl1pPr algn="ctr">
              <a:defRPr sz="933" b="0" i="0">
                <a:solidFill>
                  <a:schemeClr val="tx1"/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10971090"/>
              </p:ext>
            </p:extLst>
          </p:nvPr>
        </p:nvGraphicFramePr>
        <p:xfrm>
          <a:off x="662" y="663"/>
          <a:ext cx="661" cy="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81" name="think-cell Slide" r:id="rId14" imgW="592" imgH="595" progId="TCLayout.ActiveDocument.1">
                  <p:embed/>
                </p:oleObj>
              </mc:Choice>
              <mc:Fallback>
                <p:oleObj name="think-cell Slide" r:id="rId1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2" y="663"/>
                        <a:ext cx="661" cy="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3"/>
            </p:custDataLst>
          </p:nvPr>
        </p:nvSpPr>
        <p:spPr>
          <a:xfrm>
            <a:off x="4" y="2"/>
            <a:ext cx="66145" cy="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Bookman Old Style" panose="02050604050505020204" pitchFamily="18" charset="0"/>
              <a:ea typeface="+mj-ea"/>
              <a:cs typeface="+mj-cs"/>
              <a:sym typeface="Bookman Old Style" panose="020506040505050202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E15306F-1960-48AF-8CEE-C1253C2F6427}" type="datetime1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43B0D6-116A-40B0-BB61-80544E316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6" r:id="rId2"/>
    <p:sldLayoutId id="2147483702" r:id="rId3"/>
    <p:sldLayoutId id="2147483699" r:id="rId4"/>
    <p:sldLayoutId id="2147483703" r:id="rId5"/>
    <p:sldLayoutId id="2147483705" r:id="rId6"/>
    <p:sldLayoutId id="2147483670" r:id="rId7"/>
    <p:sldLayoutId id="2147483671" r:id="rId8"/>
    <p:sldLayoutId id="2147483700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9E381-FD7F-4DDD-8BE2-A8293351B891}"/>
              </a:ext>
            </a:extLst>
          </p:cNvPr>
          <p:cNvSpPr txBox="1"/>
          <p:nvPr/>
        </p:nvSpPr>
        <p:spPr>
          <a:xfrm>
            <a:off x="269715" y="2859613"/>
            <a:ext cx="115319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148C"/>
                </a:solidFill>
              </a:rPr>
              <a:t>Corona Trend (EDA + Prediction) MVP</a:t>
            </a:r>
            <a:endParaRPr lang="en-US" sz="3600" b="1" dirty="0">
              <a:solidFill>
                <a:srgbClr val="00148C"/>
              </a:solidFill>
            </a:endParaRPr>
          </a:p>
          <a:p>
            <a:r>
              <a:rPr lang="en-US" sz="2400" i="1" dirty="0">
                <a:solidFill>
                  <a:srgbClr val="00148C"/>
                </a:solidFill>
              </a:rPr>
              <a:t>Using deep-learning methods (LSTM)</a:t>
            </a:r>
          </a:p>
        </p:txBody>
      </p:sp>
    </p:spTree>
    <p:extLst>
      <p:ext uri="{BB962C8B-B14F-4D97-AF65-F5344CB8AC3E}">
        <p14:creationId xmlns:p14="http://schemas.microsoft.com/office/powerpoint/2010/main" val="133078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D3446-EF4C-48DE-8E2E-81D70135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3" y="894606"/>
            <a:ext cx="8085110" cy="53616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(grain = town) – population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2975876" y="1548639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576236" y="900004"/>
            <a:ext cx="3139514" cy="535624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Middlesex and Worcester counties are the most populated.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population in Essex and in </a:t>
            </a:r>
            <a:r>
              <a:rPr lang="en-US" sz="1400" i="1" dirty="0" err="1"/>
              <a:t>Suffox</a:t>
            </a:r>
            <a:r>
              <a:rPr lang="en-US" sz="1400" i="1" dirty="0"/>
              <a:t> counties are much smaller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6096000" y="252813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110490" y="32461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19667-8A51-4EE8-9C7F-5F2D6643CA02}"/>
              </a:ext>
            </a:extLst>
          </p:cNvPr>
          <p:cNvSpPr/>
          <p:nvPr/>
        </p:nvSpPr>
        <p:spPr>
          <a:xfrm>
            <a:off x="2792996" y="32461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0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2782A7-BC7C-4B87-B19D-23BCC440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894606"/>
            <a:ext cx="8225695" cy="54548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– cumulative incidence till 04/07/2020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5000" y="2192253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737600" y="894607"/>
            <a:ext cx="2978150" cy="54602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Although Middlesex is the </a:t>
            </a:r>
            <a:r>
              <a:rPr lang="en-US" sz="1400" i="1" dirty="0" err="1"/>
              <a:t>the</a:t>
            </a:r>
            <a:r>
              <a:rPr lang="en-US" sz="1400" i="1" dirty="0"/>
              <a:t> largest county by population, Suffolk county has more cases likely due to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128019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5471EA-4803-4544-9112-F87D67EF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900002"/>
            <a:ext cx="8225692" cy="5454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trend over 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7200077" y="266439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612094" y="900003"/>
            <a:ext cx="3103656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The user can drill into and add / remove towns to understand trends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7 different trends and 2 views (at the state-level or at an individual-town level) help one to understand different growth disease spread patterns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chart on the left auto-refreshes based on selections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B050FF-A13B-46D8-B552-8BA84C6D7C57}"/>
              </a:ext>
            </a:extLst>
          </p:cNvPr>
          <p:cNvSpPr/>
          <p:nvPr/>
        </p:nvSpPr>
        <p:spPr>
          <a:xfrm>
            <a:off x="7200077" y="3943358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D0D8E0-B4B1-4C4E-B554-973F8CEE1064}"/>
              </a:ext>
            </a:extLst>
          </p:cNvPr>
          <p:cNvSpPr/>
          <p:nvPr/>
        </p:nvSpPr>
        <p:spPr>
          <a:xfrm>
            <a:off x="2717724" y="3550189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597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03DF35-1746-4E16-8D4E-95340C1F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900002"/>
            <a:ext cx="8225692" cy="5454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trend over 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6207983" y="549724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612094" y="900003"/>
            <a:ext cx="3103656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Toggling to the state view, one can see the state-level information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B050FF-A13B-46D8-B552-8BA84C6D7C57}"/>
              </a:ext>
            </a:extLst>
          </p:cNvPr>
          <p:cNvSpPr/>
          <p:nvPr/>
        </p:nvSpPr>
        <p:spPr>
          <a:xfrm>
            <a:off x="4588359" y="3627436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527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CAA951-52F3-4DC7-9E44-CC7D25E5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" y="900004"/>
            <a:ext cx="8225693" cy="5454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increase over 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7200077" y="266439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612094" y="900003"/>
            <a:ext cx="3103656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Incidence counts seem to be a function of size of the counties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D0D8E0-B4B1-4C4E-B554-973F8CEE1064}"/>
              </a:ext>
            </a:extLst>
          </p:cNvPr>
          <p:cNvSpPr/>
          <p:nvPr/>
        </p:nvSpPr>
        <p:spPr>
          <a:xfrm>
            <a:off x="3811418" y="284727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761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20797B-AA35-4914-AE33-D8C6EC46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" y="900003"/>
            <a:ext cx="8225693" cy="5454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 trend – incidence increase over 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7200077" y="266439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612094" y="900003"/>
            <a:ext cx="3103656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Incidence counts seem to be a function of size of the counties as most day over day growth rates are almost similar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day over day growth seem to be more or less steady. So, social distancing seems to be indeed helping and will need to continue.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D0D8E0-B4B1-4C4E-B554-973F8CEE1064}"/>
              </a:ext>
            </a:extLst>
          </p:cNvPr>
          <p:cNvSpPr/>
          <p:nvPr/>
        </p:nvSpPr>
        <p:spPr>
          <a:xfrm>
            <a:off x="3811418" y="284727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80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F73E5-86B5-4451-A4D1-A76B8EBF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" y="900003"/>
            <a:ext cx="8225693" cy="5454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 data-table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7200077" y="266439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612094" y="900003"/>
            <a:ext cx="3103656" cy="54548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A data table construct helps navigate the data a bit more easily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D0D8E0-B4B1-4C4E-B554-973F8CEE1064}"/>
              </a:ext>
            </a:extLst>
          </p:cNvPr>
          <p:cNvSpPr/>
          <p:nvPr/>
        </p:nvSpPr>
        <p:spPr>
          <a:xfrm>
            <a:off x="3811418" y="284727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753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MVP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36546" name="Picture 2">
            <a:extLst>
              <a:ext uri="{FF2B5EF4-FFF2-40B4-BE49-F238E27FC236}">
                <a16:creationId xmlns:a16="http://schemas.microsoft.com/office/drawing/2014/main" id="{678F862F-F985-470F-8D43-72E144C3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454" y="3125320"/>
            <a:ext cx="607359" cy="6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7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2E1C-9F01-4C2C-9347-D1B8CB4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16ED63-D811-46E4-A028-94FDD24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development steps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BD099F5-139E-4DAD-A204-9665FF063B64}"/>
              </a:ext>
            </a:extLst>
          </p:cNvPr>
          <p:cNvSpPr/>
          <p:nvPr/>
        </p:nvSpPr>
        <p:spPr>
          <a:xfrm rot="10800000">
            <a:off x="11277145" y="0"/>
            <a:ext cx="914400" cy="914400"/>
          </a:xfrm>
          <a:prstGeom prst="rt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0571AF-13FB-48F9-AEAC-D58AF26E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695" y="104072"/>
            <a:ext cx="319373" cy="3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46FA8-6925-4C3F-B5A8-6A54BA285620}"/>
              </a:ext>
            </a:extLst>
          </p:cNvPr>
          <p:cNvSpPr txBox="1"/>
          <p:nvPr/>
        </p:nvSpPr>
        <p:spPr>
          <a:xfrm>
            <a:off x="283183" y="820058"/>
            <a:ext cx="1140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Generating forecasts @ scale involves getting through 18 steps including …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DD95359-8D7D-42F5-AD99-A383655D8801}"/>
              </a:ext>
            </a:extLst>
          </p:cNvPr>
          <p:cNvSpPr/>
          <p:nvPr/>
        </p:nvSpPr>
        <p:spPr>
          <a:xfrm>
            <a:off x="341316" y="1150644"/>
            <a:ext cx="2347186" cy="457200"/>
          </a:xfrm>
          <a:prstGeom prst="homePlate">
            <a:avLst>
              <a:gd name="adj" fmla="val 27215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Prepare</a:t>
            </a:r>
          </a:p>
          <a:p>
            <a:pPr algn="ctr"/>
            <a:r>
              <a:rPr lang="en-US" sz="1100" dirty="0"/>
              <a:t>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F605A28-F37E-4DB8-A6D9-0B41BFE0A8E9}"/>
              </a:ext>
            </a:extLst>
          </p:cNvPr>
          <p:cNvSpPr/>
          <p:nvPr/>
        </p:nvSpPr>
        <p:spPr>
          <a:xfrm>
            <a:off x="2635624" y="1150643"/>
            <a:ext cx="7358603" cy="457200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Build MVP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using 1 algorithms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DE4CBD0-8756-4C6C-8792-2C0560F9DF45}"/>
              </a:ext>
            </a:extLst>
          </p:cNvPr>
          <p:cNvSpPr/>
          <p:nvPr/>
        </p:nvSpPr>
        <p:spPr>
          <a:xfrm>
            <a:off x="9994227" y="1150643"/>
            <a:ext cx="1767468" cy="457200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23B0FD60-4A32-4FC6-8425-4A76CB6D8AE5}"/>
              </a:ext>
            </a:extLst>
          </p:cNvPr>
          <p:cNvSpPr/>
          <p:nvPr/>
        </p:nvSpPr>
        <p:spPr>
          <a:xfrm>
            <a:off x="872893" y="1751769"/>
            <a:ext cx="1087718" cy="457200"/>
          </a:xfrm>
          <a:prstGeom prst="flowChartTermina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44420691-683D-4695-A6FC-4A31479AA983}"/>
              </a:ext>
            </a:extLst>
          </p:cNvPr>
          <p:cNvSpPr/>
          <p:nvPr/>
        </p:nvSpPr>
        <p:spPr>
          <a:xfrm>
            <a:off x="341316" y="2492438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Git 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C492F-0898-4E1A-9E67-C38AE88CB3A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416752" y="2208969"/>
            <a:ext cx="0" cy="283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C5687D22-3F5B-45FE-A1BA-478D4BA180ED}"/>
              </a:ext>
            </a:extLst>
          </p:cNvPr>
          <p:cNvSpPr/>
          <p:nvPr/>
        </p:nvSpPr>
        <p:spPr>
          <a:xfrm>
            <a:off x="341316" y="3474150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Load 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Data into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C52EF-28FA-4CA7-B299-75F4CED2D67D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1416752" y="3143873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edefined Process 34">
            <a:extLst>
              <a:ext uri="{FF2B5EF4-FFF2-40B4-BE49-F238E27FC236}">
                <a16:creationId xmlns:a16="http://schemas.microsoft.com/office/drawing/2014/main" id="{EDA35CF8-4EE6-4DEA-8106-7DF2CF1EE589}"/>
              </a:ext>
            </a:extLst>
          </p:cNvPr>
          <p:cNvSpPr/>
          <p:nvPr/>
        </p:nvSpPr>
        <p:spPr>
          <a:xfrm>
            <a:off x="341316" y="4455862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Merge datasets &amp; prepare Modeling Data 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16D49F-3F87-4367-A071-BE9E8D98381A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1416752" y="4125585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0F3F1D1F-5436-469D-B6E3-647DF7587C47}"/>
              </a:ext>
            </a:extLst>
          </p:cNvPr>
          <p:cNvSpPr/>
          <p:nvPr/>
        </p:nvSpPr>
        <p:spPr>
          <a:xfrm>
            <a:off x="341316" y="5437574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Visualizations &amp; Explore Data in Dash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B8D4A9-0EB6-4FB8-849C-BDD950CDD30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1416752" y="5107297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D40D0D93-BD09-4FE4-A68F-FF33934C66CE}"/>
              </a:ext>
            </a:extLst>
          </p:cNvPr>
          <p:cNvSpPr/>
          <p:nvPr/>
        </p:nvSpPr>
        <p:spPr>
          <a:xfrm>
            <a:off x="2743856" y="2491156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Configuration File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EC9305-6FBD-4AEC-A193-67971D3B6A62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rot="5400000" flipH="1" flipV="1">
            <a:off x="819095" y="3088813"/>
            <a:ext cx="3597853" cy="2402540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A285C7C1-9D8E-4A2D-9CF2-2B7059CAC989}"/>
              </a:ext>
            </a:extLst>
          </p:cNvPr>
          <p:cNvSpPr/>
          <p:nvPr/>
        </p:nvSpPr>
        <p:spPr>
          <a:xfrm>
            <a:off x="2738699" y="3474150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Utility Libraries</a:t>
            </a:r>
          </a:p>
          <a:p>
            <a:pPr algn="ctr"/>
            <a:r>
              <a:rPr lang="en-US" sz="1200" dirty="0">
                <a:solidFill>
                  <a:srgbClr val="00148C"/>
                </a:solidFill>
              </a:rPr>
              <a:t>(IO, Data)</a:t>
            </a:r>
          </a:p>
        </p:txBody>
      </p:sp>
      <p:sp>
        <p:nvSpPr>
          <p:cNvPr id="56" name="Flowchart: Predefined Process 55">
            <a:extLst>
              <a:ext uri="{FF2B5EF4-FFF2-40B4-BE49-F238E27FC236}">
                <a16:creationId xmlns:a16="http://schemas.microsoft.com/office/drawing/2014/main" id="{B3551E09-9CF6-45E9-A752-7D08E21F0CF8}"/>
              </a:ext>
            </a:extLst>
          </p:cNvPr>
          <p:cNvSpPr/>
          <p:nvPr/>
        </p:nvSpPr>
        <p:spPr>
          <a:xfrm>
            <a:off x="2738699" y="4455862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Parametrize forecast generation</a:t>
            </a:r>
          </a:p>
        </p:txBody>
      </p:sp>
      <p:sp>
        <p:nvSpPr>
          <p:cNvPr id="57" name="Flowchart: Predefined Process 56">
            <a:extLst>
              <a:ext uri="{FF2B5EF4-FFF2-40B4-BE49-F238E27FC236}">
                <a16:creationId xmlns:a16="http://schemas.microsoft.com/office/drawing/2014/main" id="{2BFCF618-B875-4141-A9F7-E5F7632B9DEE}"/>
              </a:ext>
            </a:extLst>
          </p:cNvPr>
          <p:cNvSpPr/>
          <p:nvPr/>
        </p:nvSpPr>
        <p:spPr>
          <a:xfrm>
            <a:off x="2745167" y="5437574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wrapper code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4C318185-B17D-4679-A95A-4D372B910A0C}"/>
              </a:ext>
            </a:extLst>
          </p:cNvPr>
          <p:cNvSpPr/>
          <p:nvPr/>
        </p:nvSpPr>
        <p:spPr>
          <a:xfrm>
            <a:off x="5146396" y="2491156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Prophet Forecast Module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1B50ED9C-01BC-465C-BBA1-1CC9724DA155}"/>
              </a:ext>
            </a:extLst>
          </p:cNvPr>
          <p:cNvSpPr/>
          <p:nvPr/>
        </p:nvSpPr>
        <p:spPr>
          <a:xfrm>
            <a:off x="5146396" y="3478708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Holt-Winter Forecast Module</a:t>
            </a:r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id="{FD0883AB-0C3A-41E0-A140-1FB154918187}"/>
              </a:ext>
            </a:extLst>
          </p:cNvPr>
          <p:cNvSpPr/>
          <p:nvPr/>
        </p:nvSpPr>
        <p:spPr>
          <a:xfrm>
            <a:off x="5146396" y="4466260"/>
            <a:ext cx="2150872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LSTM</a:t>
            </a:r>
          </a:p>
        </p:txBody>
      </p:sp>
      <p:sp>
        <p:nvSpPr>
          <p:cNvPr id="61" name="Flowchart: Predefined Process 60">
            <a:extLst>
              <a:ext uri="{FF2B5EF4-FFF2-40B4-BE49-F238E27FC236}">
                <a16:creationId xmlns:a16="http://schemas.microsoft.com/office/drawing/2014/main" id="{85CA374B-7C8B-4BA9-B6C3-8C005F86C83A}"/>
              </a:ext>
            </a:extLst>
          </p:cNvPr>
          <p:cNvSpPr/>
          <p:nvPr/>
        </p:nvSpPr>
        <p:spPr>
          <a:xfrm>
            <a:off x="5141238" y="5437573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Canonical Model to Consume Results</a:t>
            </a:r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62E1A8E4-DAFF-417F-BE0C-549B7CE3C795}"/>
              </a:ext>
            </a:extLst>
          </p:cNvPr>
          <p:cNvSpPr/>
          <p:nvPr/>
        </p:nvSpPr>
        <p:spPr>
          <a:xfrm>
            <a:off x="7548936" y="2491155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Outlier handling Module</a:t>
            </a:r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57CFBCB5-DFC5-4733-8C4A-2E614DF31D84}"/>
              </a:ext>
            </a:extLst>
          </p:cNvPr>
          <p:cNvSpPr/>
          <p:nvPr/>
        </p:nvSpPr>
        <p:spPr>
          <a:xfrm>
            <a:off x="7554093" y="3474149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Result Visualization Module</a:t>
            </a:r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2667B897-64AE-4799-84F9-29B9B7493A96}"/>
              </a:ext>
            </a:extLst>
          </p:cNvPr>
          <p:cNvSpPr/>
          <p:nvPr/>
        </p:nvSpPr>
        <p:spPr>
          <a:xfrm>
            <a:off x="7551514" y="4455861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Result Ensemble Module</a:t>
            </a:r>
          </a:p>
        </p:txBody>
      </p: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9E27B37F-7600-4337-AA98-0F6ED61B42DD}"/>
              </a:ext>
            </a:extLst>
          </p:cNvPr>
          <p:cNvSpPr/>
          <p:nvPr/>
        </p:nvSpPr>
        <p:spPr>
          <a:xfrm>
            <a:off x="9951478" y="2491154"/>
            <a:ext cx="1735300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Saving of Results to DB</a:t>
            </a:r>
          </a:p>
        </p:txBody>
      </p:sp>
      <p:sp>
        <p:nvSpPr>
          <p:cNvPr id="66" name="Flowchart: Predefined Process 65">
            <a:extLst>
              <a:ext uri="{FF2B5EF4-FFF2-40B4-BE49-F238E27FC236}">
                <a16:creationId xmlns:a16="http://schemas.microsoft.com/office/drawing/2014/main" id="{52E8D151-43F0-4936-B4A4-74C1B9E54D59}"/>
              </a:ext>
            </a:extLst>
          </p:cNvPr>
          <p:cNvSpPr/>
          <p:nvPr/>
        </p:nvSpPr>
        <p:spPr>
          <a:xfrm>
            <a:off x="9951478" y="3474148"/>
            <a:ext cx="1735300" cy="651435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Saving of Results to Excel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05F4A2-D77A-4586-BB1B-71B7CCEC8778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3814135" y="3142591"/>
            <a:ext cx="5157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0EB781-AB9D-43CA-A4CC-7FA8E6F095FD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3814135" y="4125585"/>
            <a:ext cx="0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107CED-3C96-4FD8-8992-6522F5A0A6C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3814135" y="5107297"/>
            <a:ext cx="6468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A3D816-28B1-4B23-BA07-8F98498820F4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6221832" y="3142591"/>
            <a:ext cx="0" cy="336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DB8228-E971-4B69-9776-1CDDF3F8CCDD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221832" y="4130143"/>
            <a:ext cx="0" cy="336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FE2537-4F59-499A-B5A8-27F5C2ACB96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6216674" y="5117695"/>
            <a:ext cx="5158" cy="319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8B4E4C6-A0CB-4744-9062-F261BB624325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5400000" flipH="1" flipV="1">
            <a:off x="3222290" y="3089468"/>
            <a:ext cx="3597853" cy="2401229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D743CF-CD64-4D57-A7A7-AC9EBCE5B6DB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 flipH="1" flipV="1">
            <a:off x="5621596" y="3086233"/>
            <a:ext cx="3597853" cy="2407698"/>
          </a:xfrm>
          <a:prstGeom prst="bentConnector5">
            <a:avLst>
              <a:gd name="adj1" fmla="val -6354"/>
              <a:gd name="adj2" fmla="val 50000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1DDBE1-8B1F-4B54-9CDB-05C2D85B7CC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624372" y="3142590"/>
            <a:ext cx="5157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F71FF7-A0D5-4EF6-9E66-C2FD0DEDA40A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8626950" y="4125584"/>
            <a:ext cx="2579" cy="330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8E44A1-4199-42A9-911A-ECA10714CD45}"/>
              </a:ext>
            </a:extLst>
          </p:cNvPr>
          <p:cNvCxnSpPr>
            <a:cxnSpLocks/>
            <a:stCxn id="127" idx="2"/>
            <a:endCxn id="65" idx="0"/>
          </p:cNvCxnSpPr>
          <p:nvPr/>
        </p:nvCxnSpPr>
        <p:spPr>
          <a:xfrm rot="5400000" flipH="1" flipV="1">
            <a:off x="7923467" y="3193347"/>
            <a:ext cx="3597853" cy="2193467"/>
          </a:xfrm>
          <a:prstGeom prst="bentConnector5">
            <a:avLst>
              <a:gd name="adj1" fmla="val -6354"/>
              <a:gd name="adj2" fmla="val 54736"/>
              <a:gd name="adj3" fmla="val 10635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9CB994-ACAC-49FA-8850-2D2E24029B00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819128" y="3142589"/>
            <a:ext cx="0" cy="3315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4A1503E-3A9B-497B-A556-415F896CD4CC}"/>
              </a:ext>
            </a:extLst>
          </p:cNvPr>
          <p:cNvSpPr/>
          <p:nvPr/>
        </p:nvSpPr>
        <p:spPr>
          <a:xfrm>
            <a:off x="10275270" y="4551694"/>
            <a:ext cx="1087718" cy="457200"/>
          </a:xfrm>
          <a:prstGeom prst="flowChartTerminator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B741DD9-6C50-4534-999A-B22B6E5E7195}"/>
              </a:ext>
            </a:extLst>
          </p:cNvPr>
          <p:cNvCxnSpPr>
            <a:cxnSpLocks/>
            <a:stCxn id="66" idx="2"/>
            <a:endCxn id="122" idx="0"/>
          </p:cNvCxnSpPr>
          <p:nvPr/>
        </p:nvCxnSpPr>
        <p:spPr>
          <a:xfrm>
            <a:off x="10819128" y="4125583"/>
            <a:ext cx="1" cy="4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edefined Process 126">
            <a:extLst>
              <a:ext uri="{FF2B5EF4-FFF2-40B4-BE49-F238E27FC236}">
                <a16:creationId xmlns:a16="http://schemas.microsoft.com/office/drawing/2014/main" id="{9F241F9D-28CF-4E27-89D2-2FC757B84F78}"/>
              </a:ext>
            </a:extLst>
          </p:cNvPr>
          <p:cNvSpPr/>
          <p:nvPr/>
        </p:nvSpPr>
        <p:spPr>
          <a:xfrm>
            <a:off x="7550225" y="5437572"/>
            <a:ext cx="2150872" cy="651435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>
            <a:solidFill>
              <a:srgbClr val="0014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148C"/>
                </a:solidFill>
              </a:rPr>
              <a:t>Build Metrics Reporting Module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5EBE62D-CC89-40BE-B322-3B405127F964}"/>
              </a:ext>
            </a:extLst>
          </p:cNvPr>
          <p:cNvCxnSpPr>
            <a:cxnSpLocks/>
            <a:stCxn id="64" idx="2"/>
            <a:endCxn id="127" idx="0"/>
          </p:cNvCxnSpPr>
          <p:nvPr/>
        </p:nvCxnSpPr>
        <p:spPr>
          <a:xfrm flipH="1">
            <a:off x="8625661" y="5107296"/>
            <a:ext cx="1289" cy="3302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B5DAA-8141-4A3D-A06F-91356EBD676E}"/>
              </a:ext>
            </a:extLst>
          </p:cNvPr>
          <p:cNvSpPr/>
          <p:nvPr/>
        </p:nvSpPr>
        <p:spPr>
          <a:xfrm>
            <a:off x="209779" y="6488858"/>
            <a:ext cx="374073" cy="27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37B6EC-B294-4662-950F-45252E1778A1}"/>
              </a:ext>
            </a:extLst>
          </p:cNvPr>
          <p:cNvSpPr/>
          <p:nvPr/>
        </p:nvSpPr>
        <p:spPr>
          <a:xfrm>
            <a:off x="2118115" y="6488857"/>
            <a:ext cx="374073" cy="2719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3EE3F-364D-4239-B6CC-DAC7EEE42278}"/>
              </a:ext>
            </a:extLst>
          </p:cNvPr>
          <p:cNvSpPr txBox="1"/>
          <p:nvPr/>
        </p:nvSpPr>
        <p:spPr>
          <a:xfrm>
            <a:off x="583852" y="644018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#1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BFF3DD-08A9-44B8-B5B4-5757F386CF4C}"/>
              </a:ext>
            </a:extLst>
          </p:cNvPr>
          <p:cNvSpPr txBox="1"/>
          <p:nvPr/>
        </p:nvSpPr>
        <p:spPr>
          <a:xfrm>
            <a:off x="2521197" y="644018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1+</a:t>
            </a:r>
          </a:p>
        </p:txBody>
      </p:sp>
    </p:spTree>
    <p:extLst>
      <p:ext uri="{BB962C8B-B14F-4D97-AF65-F5344CB8AC3E}">
        <p14:creationId xmlns:p14="http://schemas.microsoft.com/office/powerpoint/2010/main" val="187752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 Forecasting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38594" name="Picture 2">
            <a:extLst>
              <a:ext uri="{FF2B5EF4-FFF2-40B4-BE49-F238E27FC236}">
                <a16:creationId xmlns:a16="http://schemas.microsoft.com/office/drawing/2014/main" id="{1A14C060-BEED-4DC2-9F4B-08F67334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60" y="3161926"/>
            <a:ext cx="534147" cy="5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BC0A-BA81-4B04-B374-AA21C78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60A8A2-9C25-42F3-80E2-E3D03D82E681}"/>
              </a:ext>
            </a:extLst>
          </p:cNvPr>
          <p:cNvGrpSpPr/>
          <p:nvPr/>
        </p:nvGrpSpPr>
        <p:grpSpPr>
          <a:xfrm>
            <a:off x="2194134" y="2075427"/>
            <a:ext cx="7803732" cy="1828800"/>
            <a:chOff x="1862782" y="2075427"/>
            <a:chExt cx="7803732" cy="1828800"/>
          </a:xfrm>
          <a:solidFill>
            <a:srgbClr val="00148C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F1A742-7299-42B2-8904-2357E24F6A68}"/>
                </a:ext>
              </a:extLst>
            </p:cNvPr>
            <p:cNvSpPr/>
            <p:nvPr/>
          </p:nvSpPr>
          <p:spPr>
            <a:xfrm>
              <a:off x="3111644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9B275D-3261-400A-9BDA-13C21E90DC25}"/>
                </a:ext>
              </a:extLst>
            </p:cNvPr>
            <p:cNvSpPr/>
            <p:nvPr/>
          </p:nvSpPr>
          <p:spPr>
            <a:xfrm>
              <a:off x="6588852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1B07B0-D806-4E53-ADBB-429E1697B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782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82A8F-EF7F-4328-9FB9-2056BA6F306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990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0BB2DF-3C18-44FA-9EE2-A1D390BF6AEB}"/>
                </a:ext>
              </a:extLst>
            </p:cNvPr>
            <p:cNvCxnSpPr>
              <a:cxnSpLocks/>
            </p:cNvCxnSpPr>
            <p:nvPr/>
          </p:nvCxnSpPr>
          <p:spPr>
            <a:xfrm>
              <a:off x="8817198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E7EE-6B91-40D0-99AD-3B417F7E30E8}"/>
              </a:ext>
            </a:extLst>
          </p:cNvPr>
          <p:cNvSpPr/>
          <p:nvPr/>
        </p:nvSpPr>
        <p:spPr>
          <a:xfrm>
            <a:off x="3670878" y="4029642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92FC3-9BDC-4107-A127-619CF6A88CB5}"/>
              </a:ext>
            </a:extLst>
          </p:cNvPr>
          <p:cNvSpPr/>
          <p:nvPr/>
        </p:nvSpPr>
        <p:spPr>
          <a:xfrm>
            <a:off x="7331907" y="402964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Details</a:t>
            </a:r>
          </a:p>
        </p:txBody>
      </p:sp>
      <p:pic>
        <p:nvPicPr>
          <p:cNvPr id="232450" name="Picture 2">
            <a:extLst>
              <a:ext uri="{FF2B5EF4-FFF2-40B4-BE49-F238E27FC236}">
                <a16:creationId xmlns:a16="http://schemas.microsoft.com/office/drawing/2014/main" id="{695E52CC-E8CE-4D32-86A8-0708A495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82" y="2390312"/>
            <a:ext cx="1199028" cy="11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52" name="Picture 4">
            <a:extLst>
              <a:ext uri="{FF2B5EF4-FFF2-40B4-BE49-F238E27FC236}">
                <a16:creationId xmlns:a16="http://schemas.microsoft.com/office/drawing/2014/main" id="{0E10F28E-94BC-4B32-8839-E6CD4953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00" y="2560643"/>
            <a:ext cx="858366" cy="8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3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2E1C-9F01-4C2C-9347-D1B8CB4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16ED63-D811-46E4-A028-94FDD24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Enriching components – data &amp; algorithms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BD099F5-139E-4DAD-A204-9665FF063B64}"/>
              </a:ext>
            </a:extLst>
          </p:cNvPr>
          <p:cNvSpPr/>
          <p:nvPr/>
        </p:nvSpPr>
        <p:spPr>
          <a:xfrm rot="10800000">
            <a:off x="11277145" y="0"/>
            <a:ext cx="914400" cy="914400"/>
          </a:xfrm>
          <a:prstGeom prst="rtTriangle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06D20BA-07BD-40A0-A6C4-467AFE17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345" y="34365"/>
            <a:ext cx="374074" cy="37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A3AA13-D457-46C5-BE03-5384FB612D98}"/>
              </a:ext>
            </a:extLst>
          </p:cNvPr>
          <p:cNvSpPr/>
          <p:nvPr/>
        </p:nvSpPr>
        <p:spPr>
          <a:xfrm>
            <a:off x="247880" y="1097057"/>
            <a:ext cx="49648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Data enrichment can occur through the inclusion of data sources such as … 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D1CD7-FD89-45A8-883C-9133C47C2651}"/>
              </a:ext>
            </a:extLst>
          </p:cNvPr>
          <p:cNvSpPr/>
          <p:nvPr/>
        </p:nvSpPr>
        <p:spPr>
          <a:xfrm>
            <a:off x="6322290" y="1119122"/>
            <a:ext cx="57727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… and algorithm enrichment can occur by evaluating output from algorithms including … </a:t>
            </a:r>
            <a:endParaRPr lang="en-US" sz="1000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24503CD-3190-4B60-80C3-62E22C89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03072"/>
              </p:ext>
            </p:extLst>
          </p:nvPr>
        </p:nvGraphicFramePr>
        <p:xfrm>
          <a:off x="328706" y="1391383"/>
          <a:ext cx="5384800" cy="51165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3048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241336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701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Data Type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Example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152059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Population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Size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Age distributions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Find similar towns around the globe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289411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Others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Lock-down period start</a:t>
                      </a:r>
                    </a:p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Degree of lock-down</a:t>
                      </a:r>
                    </a:p>
                    <a:p>
                      <a:pPr marL="341313" indent="-341313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Exposed individuals and Susceptible Individual movements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2992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2F2CEBC-A4AE-4747-8FB3-DC9F33DC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6737"/>
              </p:ext>
            </p:extLst>
          </p:nvPr>
        </p:nvGraphicFramePr>
        <p:xfrm>
          <a:off x="6406777" y="1409668"/>
          <a:ext cx="5384800" cy="50065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3048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241336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41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Algo. Type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Example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265111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Explainable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Naïve (Moving average)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Multi-variate regression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Decision tree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Exponential Smoothing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ARIMA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ARIMAX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19419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148C"/>
                          </a:solidFill>
                        </a:rPr>
                        <a:t>Blackbox (with SHAP)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Multi-variate scenarios (with exogenous variables)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00148C"/>
                          </a:solidFill>
                        </a:rPr>
                        <a:t>Random Forest</a:t>
                      </a:r>
                    </a:p>
                    <a:p>
                      <a:pPr marL="342900" indent="-3429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err="1">
                          <a:solidFill>
                            <a:srgbClr val="00148C"/>
                          </a:solidFill>
                        </a:rPr>
                        <a:t>Adaboost</a:t>
                      </a:r>
                      <a:endParaRPr lang="en-US" sz="1200" b="0" dirty="0">
                        <a:solidFill>
                          <a:srgbClr val="00148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5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0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– Files in package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38594" name="Picture 2">
            <a:extLst>
              <a:ext uri="{FF2B5EF4-FFF2-40B4-BE49-F238E27FC236}">
                <a16:creationId xmlns:a16="http://schemas.microsoft.com/office/drawing/2014/main" id="{1A14C060-BEED-4DC2-9F4B-08F67334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60" y="3161926"/>
            <a:ext cx="534147" cy="5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8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914A8-638C-410C-B391-F6EEAC7B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49D0D-18DA-4991-A11C-2D9070C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package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729F0998-A9C8-46DA-8D93-B534973D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5492"/>
              </p:ext>
            </p:extLst>
          </p:nvPr>
        </p:nvGraphicFramePr>
        <p:xfrm>
          <a:off x="346841" y="907026"/>
          <a:ext cx="11422119" cy="52219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9876">
                  <a:extLst>
                    <a:ext uri="{9D8B030D-6E8A-4147-A177-3AD203B41FA5}">
                      <a16:colId xmlns:a16="http://schemas.microsoft.com/office/drawing/2014/main" val="2320996968"/>
                    </a:ext>
                  </a:extLst>
                </a:gridCol>
                <a:gridCol w="2149623">
                  <a:extLst>
                    <a:ext uri="{9D8B030D-6E8A-4147-A177-3AD203B41FA5}">
                      <a16:colId xmlns:a16="http://schemas.microsoft.com/office/drawing/2014/main" val="2754353645"/>
                    </a:ext>
                  </a:extLst>
                </a:gridCol>
                <a:gridCol w="3173440">
                  <a:extLst>
                    <a:ext uri="{9D8B030D-6E8A-4147-A177-3AD203B41FA5}">
                      <a16:colId xmlns:a16="http://schemas.microsoft.com/office/drawing/2014/main" val="3026520106"/>
                    </a:ext>
                  </a:extLst>
                </a:gridCol>
                <a:gridCol w="5769180">
                  <a:extLst>
                    <a:ext uri="{9D8B030D-6E8A-4147-A177-3AD203B41FA5}">
                      <a16:colId xmlns:a16="http://schemas.microsoft.com/office/drawing/2014/main" val="1755433446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148C"/>
                          </a:solidFill>
                        </a:rPr>
                        <a:t>#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Component 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File(s)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148C"/>
                          </a:solidFill>
                        </a:rPr>
                        <a:t>Purpose</a:t>
                      </a:r>
                    </a:p>
                  </a:txBody>
                  <a:tcPr anchor="b">
                    <a:lnB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0635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Git Clone &amp; Daily Pull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Time_series_covid19_confirmed_us.csv</a:t>
                      </a:r>
                    </a:p>
                    <a:p>
                      <a:pPr marL="342900" marR="0" lvl="0" indent="-3429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Time_series_covid19_deaths_us.csv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>
                          <a:solidFill>
                            <a:schemeClr val="tx1"/>
                          </a:solidFill>
                        </a:rPr>
                        <a:t>Raw data (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https://github.com/CSSEGISandData/COVID-19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1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7737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Prep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01_parse_covid_data.ipynb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02_create_modeling_data_set.ipynb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03_build_lstm_model.ipynb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Load data into SQL (for posterity)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Prepare data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Leverage output from data &amp; model in Dash / Other viz. tools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53986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(&amp; Result)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Exploration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04_app.py (Launches a dashboard on the Web)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Understand the various dimensions of data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Use dimensions to infer patterns and improve forecasting 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29929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Covid19_2020_04_05.csv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Covid_ms_data.xlsx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The modeling dataset for data prepared till 04/05/2020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The output of 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2133"/>
                  </a:ext>
                </a:extLst>
              </a:tr>
              <a:tr h="9712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05_corona_trend_mvp_2020_04_05_v2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This deck to summarize insights for broader discussion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7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E0788-B236-4F14-BF92-C9BA0950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62FB5B-74CA-4521-BF2F-242F1E79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293EB3-C084-46F0-98AC-8B7E8894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0623"/>
              </p:ext>
            </p:extLst>
          </p:nvPr>
        </p:nvGraphicFramePr>
        <p:xfrm>
          <a:off x="322729" y="1163935"/>
          <a:ext cx="8504518" cy="4785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1793440646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2924912583"/>
                    </a:ext>
                  </a:extLst>
                </a:gridCol>
                <a:gridCol w="5462494">
                  <a:extLst>
                    <a:ext uri="{9D8B030D-6E8A-4147-A177-3AD203B41FA5}">
                      <a16:colId xmlns:a16="http://schemas.microsoft.com/office/drawing/2014/main" val="976718324"/>
                    </a:ext>
                  </a:extLst>
                </a:gridCol>
              </a:tblGrid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Build forecasts for COVID19 disease progression using Deep Learning Method (LSTM)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559026"/>
                  </a:ext>
                </a:extLst>
              </a:tr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Complication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3253 trends in 58 states (one trend per town)</a:t>
                      </a:r>
                    </a:p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77 days of data (2020/01/22 – 2020/04/07)</a:t>
                      </a:r>
                    </a:p>
                    <a:p>
                      <a:pPr marL="228600" indent="-228600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/>
                        <a:t>Uni-variate (temporal) data for forecasting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008183"/>
                  </a:ext>
                </a:extLst>
              </a:tr>
              <a:tr h="1595149">
                <a:tc>
                  <a:txBody>
                    <a:bodyPr/>
                    <a:lstStyle/>
                    <a:p>
                      <a:pPr algn="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Approach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45763"/>
                  </a:ext>
                </a:extLst>
              </a:tr>
            </a:tbl>
          </a:graphicData>
        </a:graphic>
      </p:graphicFrame>
      <p:pic>
        <p:nvPicPr>
          <p:cNvPr id="233474" name="Picture 2">
            <a:extLst>
              <a:ext uri="{FF2B5EF4-FFF2-40B4-BE49-F238E27FC236}">
                <a16:creationId xmlns:a16="http://schemas.microsoft.com/office/drawing/2014/main" id="{285C7AA2-141D-471B-8677-CF53AC42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1" y="1364877"/>
            <a:ext cx="1127311" cy="11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6" name="Picture 4">
            <a:extLst>
              <a:ext uri="{FF2B5EF4-FFF2-40B4-BE49-F238E27FC236}">
                <a16:creationId xmlns:a16="http://schemas.microsoft.com/office/drawing/2014/main" id="{F1E6F4CF-896F-4774-9F3C-EFB4669E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3028839"/>
            <a:ext cx="904688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8" name="Picture 6">
            <a:extLst>
              <a:ext uri="{FF2B5EF4-FFF2-40B4-BE49-F238E27FC236}">
                <a16:creationId xmlns:a16="http://schemas.microsoft.com/office/drawing/2014/main" id="{148B6261-298B-48D0-84FB-F79D6280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5" y="4774810"/>
            <a:ext cx="962603" cy="9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EE7F1FB-E40F-4D2E-A103-49D09030ED08}"/>
              </a:ext>
            </a:extLst>
          </p:cNvPr>
          <p:cNvSpPr/>
          <p:nvPr/>
        </p:nvSpPr>
        <p:spPr>
          <a:xfrm>
            <a:off x="3401269" y="4665642"/>
            <a:ext cx="1709271" cy="472141"/>
          </a:xfrm>
          <a:prstGeom prst="homePlate">
            <a:avLst>
              <a:gd name="adj" fmla="val 27215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</a:t>
            </a:r>
          </a:p>
          <a:p>
            <a:pPr algn="ctr"/>
            <a:r>
              <a:rPr lang="en-US" sz="1100" dirty="0"/>
              <a:t>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4014CBC-656C-4D5B-BD1D-27074D935F82}"/>
              </a:ext>
            </a:extLst>
          </p:cNvPr>
          <p:cNvSpPr/>
          <p:nvPr/>
        </p:nvSpPr>
        <p:spPr>
          <a:xfrm>
            <a:off x="5038164" y="4665642"/>
            <a:ext cx="1984187" cy="472141"/>
          </a:xfrm>
          <a:prstGeom prst="chevron">
            <a:avLst>
              <a:gd name="adj" fmla="val 25949"/>
            </a:avLst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MVP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using 1 algorithm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C111735-6115-4CD7-983F-A0B3BB5A856D}"/>
              </a:ext>
            </a:extLst>
          </p:cNvPr>
          <p:cNvSpPr/>
          <p:nvPr/>
        </p:nvSpPr>
        <p:spPr>
          <a:xfrm>
            <a:off x="6976212" y="4665642"/>
            <a:ext cx="1709271" cy="472141"/>
          </a:xfrm>
          <a:prstGeom prst="chevron">
            <a:avLst>
              <a:gd name="adj" fmla="val 259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Enhance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Forecasting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E780D-00B0-44FC-B692-4BE35AF223AA}"/>
              </a:ext>
            </a:extLst>
          </p:cNvPr>
          <p:cNvSpPr txBox="1"/>
          <p:nvPr/>
        </p:nvSpPr>
        <p:spPr>
          <a:xfrm>
            <a:off x="3307317" y="5149692"/>
            <a:ext cx="16830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Create Modeling Dataset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Distributions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Temporal trends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Build Dash framework to visualize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06B41-1943-4C9D-B412-597C66ABA4F4}"/>
              </a:ext>
            </a:extLst>
          </p:cNvPr>
          <p:cNvSpPr txBox="1"/>
          <p:nvPr/>
        </p:nvSpPr>
        <p:spPr>
          <a:xfrm>
            <a:off x="4963091" y="5149692"/>
            <a:ext cx="202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LSTM on 1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51ABA-6042-4337-9C13-4E88F35FFB9A}"/>
              </a:ext>
            </a:extLst>
          </p:cNvPr>
          <p:cNvSpPr txBox="1"/>
          <p:nvPr/>
        </p:nvSpPr>
        <p:spPr>
          <a:xfrm>
            <a:off x="6897857" y="5149692"/>
            <a:ext cx="17092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Data enrichment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(exogenous data)</a:t>
            </a:r>
          </a:p>
          <a:p>
            <a:pPr marL="227013" indent="-227013">
              <a:spcAft>
                <a:spcPts val="600"/>
              </a:spcAft>
              <a:buFont typeface="+mj-lt"/>
              <a:buAutoNum type="arabicPeriod"/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Algorithm enrichment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6D2DC-FB56-4CD8-8B79-C77098DA5AC9}"/>
              </a:ext>
            </a:extLst>
          </p:cNvPr>
          <p:cNvCxnSpPr>
            <a:cxnSpLocks/>
          </p:cNvCxnSpPr>
          <p:nvPr/>
        </p:nvCxnSpPr>
        <p:spPr>
          <a:xfrm>
            <a:off x="3401269" y="4496187"/>
            <a:ext cx="3441790" cy="0"/>
          </a:xfrm>
          <a:prstGeom prst="line">
            <a:avLst/>
          </a:prstGeom>
          <a:ln>
            <a:solidFill>
              <a:srgbClr val="00148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911DA9-968E-461B-855B-D8A2B15A4FF8}"/>
              </a:ext>
            </a:extLst>
          </p:cNvPr>
          <p:cNvSpPr txBox="1"/>
          <p:nvPr/>
        </p:nvSpPr>
        <p:spPr>
          <a:xfrm>
            <a:off x="4403597" y="4365382"/>
            <a:ext cx="166423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148C"/>
                </a:solidFill>
              </a:rPr>
              <a:t>  Current Deliverable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4428A1-B820-4011-A63B-80E0322BC313}"/>
              </a:ext>
            </a:extLst>
          </p:cNvPr>
          <p:cNvCxnSpPr>
            <a:cxnSpLocks/>
          </p:cNvCxnSpPr>
          <p:nvPr/>
        </p:nvCxnSpPr>
        <p:spPr>
          <a:xfrm>
            <a:off x="7022351" y="4496187"/>
            <a:ext cx="1551306" cy="0"/>
          </a:xfrm>
          <a:prstGeom prst="line">
            <a:avLst/>
          </a:prstGeom>
          <a:ln>
            <a:solidFill>
              <a:srgbClr val="00148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A6279-D465-493C-A507-8982B3B53D4E}"/>
              </a:ext>
            </a:extLst>
          </p:cNvPr>
          <p:cNvSpPr txBox="1"/>
          <p:nvPr/>
        </p:nvSpPr>
        <p:spPr>
          <a:xfrm>
            <a:off x="7333579" y="4365382"/>
            <a:ext cx="106150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 Next Phase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B5807-D8BE-4D81-B187-9DC49860EA91}"/>
              </a:ext>
            </a:extLst>
          </p:cNvPr>
          <p:cNvSpPr txBox="1"/>
          <p:nvPr/>
        </p:nvSpPr>
        <p:spPr>
          <a:xfrm>
            <a:off x="247880" y="827953"/>
            <a:ext cx="808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To better understand disease progression, we’ve developed a robust (and extensible) MVP forecasting engine using Deep Learning Method (LSTM)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E1FC8-298A-46D3-B4DC-4183A13E5EDD}"/>
              </a:ext>
            </a:extLst>
          </p:cNvPr>
          <p:cNvSpPr txBox="1"/>
          <p:nvPr/>
        </p:nvSpPr>
        <p:spPr>
          <a:xfrm>
            <a:off x="8943095" y="758235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 … with the following insights.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46D3E-80D1-41FB-805E-0EB9F4D58A41}"/>
              </a:ext>
            </a:extLst>
          </p:cNvPr>
          <p:cNvSpPr txBox="1"/>
          <p:nvPr/>
        </p:nvSpPr>
        <p:spPr>
          <a:xfrm>
            <a:off x="9017659" y="4365382"/>
            <a:ext cx="2923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000" b="1" i="1" dirty="0"/>
              <a:t>Accuracy = </a:t>
            </a:r>
            <a:r>
              <a:rPr lang="en-US" sz="1000" i="1" dirty="0"/>
              <a:t>1 – abs(RMSE / Actual Volume)</a:t>
            </a:r>
            <a:endParaRPr lang="en-US" sz="1000" b="1" i="1" dirty="0"/>
          </a:p>
          <a:p>
            <a:endParaRPr lang="en-US" sz="1000" b="1" i="1" dirty="0"/>
          </a:p>
          <a:p>
            <a:pPr marL="227013" lvl="1"/>
            <a:r>
              <a:rPr lang="en-US" sz="1000" b="1" i="1" dirty="0"/>
              <a:t>RMSE</a:t>
            </a:r>
            <a:r>
              <a:rPr lang="en-US" sz="1000" i="1" dirty="0"/>
              <a:t> = Root Mean Square Error, a measure of how good the forecasts are in out-of-time hold-out days (1 week)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0F85B-7ED8-4352-8F85-13F931A1056B}"/>
              </a:ext>
            </a:extLst>
          </p:cNvPr>
          <p:cNvSpPr txBox="1"/>
          <p:nvPr/>
        </p:nvSpPr>
        <p:spPr>
          <a:xfrm>
            <a:off x="9060330" y="2078401"/>
            <a:ext cx="2923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Accuracy using LSTM on trend for Middlesex county using 7 hold-out days = </a:t>
            </a:r>
            <a:r>
              <a:rPr lang="en-US" sz="1400" b="1" i="1" dirty="0"/>
              <a:t>86%</a:t>
            </a:r>
          </a:p>
          <a:p>
            <a:pPr marL="342900" indent="-342900">
              <a:buAutoNum type="arabicParenR"/>
            </a:pPr>
            <a:endParaRPr lang="en-US" sz="1400" b="1" i="1" dirty="0"/>
          </a:p>
          <a:p>
            <a:pPr marL="342900" indent="-342900">
              <a:buAutoNum type="arabicParenR"/>
            </a:pPr>
            <a:r>
              <a:rPr lang="en-US" sz="1400" i="1" dirty="0"/>
              <a:t>The lower accuracies are in the recent days, where the trend seems to be getting better</a:t>
            </a:r>
          </a:p>
          <a:p>
            <a:pPr marL="342900" indent="-342900">
              <a:buAutoNum type="arabicParenR"/>
            </a:pP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45656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A199C-3BA2-4C6D-ADA9-21E995E4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1D4F4-BF83-41D7-8839-59A435CA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trend vs. predicted using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A67F9-3EA6-4585-8E87-5DFF3EAA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0" y="1414998"/>
            <a:ext cx="7951483" cy="42407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217615-4D9F-47EA-AE2A-C1876F394304}"/>
              </a:ext>
            </a:extLst>
          </p:cNvPr>
          <p:cNvCxnSpPr>
            <a:cxnSpLocks/>
          </p:cNvCxnSpPr>
          <p:nvPr/>
        </p:nvCxnSpPr>
        <p:spPr>
          <a:xfrm flipH="1">
            <a:off x="8099385" y="2294965"/>
            <a:ext cx="939572" cy="1599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EA3BA2-452D-4014-A183-D00E97800016}"/>
              </a:ext>
            </a:extLst>
          </p:cNvPr>
          <p:cNvSpPr/>
          <p:nvPr/>
        </p:nvSpPr>
        <p:spPr>
          <a:xfrm>
            <a:off x="9038957" y="1577742"/>
            <a:ext cx="2695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difference between actual vs. predicted incidence (where actual incidence is lower) is a good thing.</a:t>
            </a:r>
          </a:p>
        </p:txBody>
      </p:sp>
    </p:spTree>
    <p:extLst>
      <p:ext uri="{BB962C8B-B14F-4D97-AF65-F5344CB8AC3E}">
        <p14:creationId xmlns:p14="http://schemas.microsoft.com/office/powerpoint/2010/main" val="16924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BC0A-BA81-4B04-B374-AA21C78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60A8A2-9C25-42F3-80E2-E3D03D82E681}"/>
              </a:ext>
            </a:extLst>
          </p:cNvPr>
          <p:cNvGrpSpPr/>
          <p:nvPr/>
        </p:nvGrpSpPr>
        <p:grpSpPr>
          <a:xfrm>
            <a:off x="2194134" y="2075427"/>
            <a:ext cx="7803732" cy="1828800"/>
            <a:chOff x="1862782" y="2075427"/>
            <a:chExt cx="7803732" cy="1828800"/>
          </a:xfrm>
          <a:solidFill>
            <a:srgbClr val="00148C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F1A742-7299-42B2-8904-2357E24F6A68}"/>
                </a:ext>
              </a:extLst>
            </p:cNvPr>
            <p:cNvSpPr/>
            <p:nvPr/>
          </p:nvSpPr>
          <p:spPr>
            <a:xfrm>
              <a:off x="3111644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9B275D-3261-400A-9BDA-13C21E90DC25}"/>
                </a:ext>
              </a:extLst>
            </p:cNvPr>
            <p:cNvSpPr/>
            <p:nvPr/>
          </p:nvSpPr>
          <p:spPr>
            <a:xfrm>
              <a:off x="6588852" y="2075427"/>
              <a:ext cx="1828800" cy="1828800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1B07B0-D806-4E53-ADBB-429E1697B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782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82A8F-EF7F-4328-9FB9-2056BA6F306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990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0BB2DF-3C18-44FA-9EE2-A1D390BF6AEB}"/>
                </a:ext>
              </a:extLst>
            </p:cNvPr>
            <p:cNvCxnSpPr>
              <a:cxnSpLocks/>
            </p:cNvCxnSpPr>
            <p:nvPr/>
          </p:nvCxnSpPr>
          <p:spPr>
            <a:xfrm>
              <a:off x="8817198" y="2989827"/>
              <a:ext cx="8493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E7EE-6B91-40D0-99AD-3B417F7E30E8}"/>
              </a:ext>
            </a:extLst>
          </p:cNvPr>
          <p:cNvSpPr/>
          <p:nvPr/>
        </p:nvSpPr>
        <p:spPr>
          <a:xfrm>
            <a:off x="3670878" y="4029642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92FC3-9BDC-4107-A127-619CF6A88CB5}"/>
              </a:ext>
            </a:extLst>
          </p:cNvPr>
          <p:cNvSpPr/>
          <p:nvPr/>
        </p:nvSpPr>
        <p:spPr>
          <a:xfrm>
            <a:off x="7331907" y="402964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Details</a:t>
            </a:r>
          </a:p>
        </p:txBody>
      </p:sp>
      <p:pic>
        <p:nvPicPr>
          <p:cNvPr id="232450" name="Picture 2">
            <a:extLst>
              <a:ext uri="{FF2B5EF4-FFF2-40B4-BE49-F238E27FC236}">
                <a16:creationId xmlns:a16="http://schemas.microsoft.com/office/drawing/2014/main" id="{695E52CC-E8CE-4D32-86A8-0708A495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82" y="2390312"/>
            <a:ext cx="1199028" cy="11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52" name="Picture 4">
            <a:extLst>
              <a:ext uri="{FF2B5EF4-FFF2-40B4-BE49-F238E27FC236}">
                <a16:creationId xmlns:a16="http://schemas.microsoft.com/office/drawing/2014/main" id="{0E10F28E-94BC-4B32-8839-E6CD4953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00" y="2560643"/>
            <a:ext cx="858366" cy="8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2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0B2F4-F11A-4A52-9321-DFD177D74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B341-18AC-4E9A-855E-FDC701D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4498" name="Picture 2">
            <a:extLst>
              <a:ext uri="{FF2B5EF4-FFF2-40B4-BE49-F238E27FC236}">
                <a16:creationId xmlns:a16="http://schemas.microsoft.com/office/drawing/2014/main" id="{5C63082E-953A-47E8-865B-F043D26D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083" y="3095438"/>
            <a:ext cx="667124" cy="6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B24AF0-C939-43DE-A74E-8EB5D4DF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3" y="909951"/>
            <a:ext cx="7597223" cy="5038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layout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1876097" y="106417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4"/>
            <a:ext cx="3702534" cy="50480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When this dashboard is launched from the command line, one can view the results in a web-browser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1</a:t>
            </a:r>
            <a:r>
              <a:rPr lang="en-US" sz="1400" i="1" baseline="30000" dirty="0"/>
              <a:t>st</a:t>
            </a:r>
            <a:r>
              <a:rPr lang="en-US" sz="1400" i="1" dirty="0"/>
              <a:t> tab is a summary snapshot of the latest trends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2</a:t>
            </a:r>
            <a:r>
              <a:rPr lang="en-US" sz="1400" i="1" baseline="30000" dirty="0"/>
              <a:t>nd</a:t>
            </a:r>
            <a:r>
              <a:rPr lang="en-US" sz="1400" i="1" dirty="0"/>
              <a:t>  tab has an US-level view of high-risk states/counties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3</a:t>
            </a:r>
            <a:r>
              <a:rPr lang="en-US" sz="1400" i="1" baseline="30000" dirty="0"/>
              <a:t>rd</a:t>
            </a:r>
            <a:r>
              <a:rPr lang="en-US" sz="1400" i="1" dirty="0"/>
              <a:t> tab has a State-County level view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Over-time trends allow one to compare trends across towns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data tab allows one to parse through the data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endParaRPr lang="en-US" sz="1400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430760" y="15944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1876097" y="15944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22F98C-F563-455C-90F9-53010012A5A0}"/>
              </a:ext>
            </a:extLst>
          </p:cNvPr>
          <p:cNvSpPr/>
          <p:nvPr/>
        </p:nvSpPr>
        <p:spPr>
          <a:xfrm>
            <a:off x="3215870" y="15944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A33EB0-0AC0-4E46-921B-B29AF333E689}"/>
              </a:ext>
            </a:extLst>
          </p:cNvPr>
          <p:cNvSpPr/>
          <p:nvPr/>
        </p:nvSpPr>
        <p:spPr>
          <a:xfrm>
            <a:off x="4628702" y="161685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DE500-531F-4A3E-8589-6428F817E078}"/>
              </a:ext>
            </a:extLst>
          </p:cNvPr>
          <p:cNvSpPr/>
          <p:nvPr/>
        </p:nvSpPr>
        <p:spPr>
          <a:xfrm>
            <a:off x="6074039" y="1616854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7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614B8E-C132-4E9A-B7D0-6068EF2E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900003"/>
            <a:ext cx="7555947" cy="50107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View –incidence counts on latest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1876097" y="106417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4"/>
            <a:ext cx="3702534" cy="50107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US-level view (only looking at the high risk states / towns)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user has the ability to change the metric and view to get to the latest trends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endParaRPr lang="en-US" sz="1400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6891551" y="2729592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4137616" y="3222485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16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4571A-1871-4AE3-A9C9-25D277FA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3" y="894606"/>
            <a:ext cx="7302690" cy="4842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785A5-1BF3-4E46-9670-4696E12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B0D6-116A-40B0-BB61-80544E3163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BDFE5-4F2C-4659-B0B0-6D85B79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View (grain = town)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36A9A-825C-4B60-9BA9-0F9F8CB536C6}"/>
              </a:ext>
            </a:extLst>
          </p:cNvPr>
          <p:cNvSpPr/>
          <p:nvPr/>
        </p:nvSpPr>
        <p:spPr>
          <a:xfrm>
            <a:off x="2975876" y="1548639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0E79-BA90-431D-9CB4-4616A08623A4}"/>
              </a:ext>
            </a:extLst>
          </p:cNvPr>
          <p:cNvSpPr txBox="1"/>
          <p:nvPr/>
        </p:nvSpPr>
        <p:spPr>
          <a:xfrm>
            <a:off x="8013216" y="900004"/>
            <a:ext cx="3702534" cy="483738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arenR"/>
            </a:pPr>
            <a:r>
              <a:rPr lang="en-US" sz="1400" i="1" dirty="0"/>
              <a:t>State high risk town tab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Contextual filtering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Towns rank ordered by metric</a:t>
            </a:r>
          </a:p>
          <a:p>
            <a:pPr marL="342900" indent="-342900">
              <a:buAutoNum type="arabicParenR"/>
            </a:pPr>
            <a:endParaRPr lang="en-US" sz="1400" i="1" dirty="0"/>
          </a:p>
          <a:p>
            <a:pPr marL="342900" indent="-342900">
              <a:buAutoNum type="arabicParenR"/>
            </a:pPr>
            <a:r>
              <a:rPr lang="en-US" sz="1400" i="1" dirty="0"/>
              <a:t>The metric value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B31073-24FF-4E14-967C-121982EA104D}"/>
              </a:ext>
            </a:extLst>
          </p:cNvPr>
          <p:cNvSpPr/>
          <p:nvPr/>
        </p:nvSpPr>
        <p:spPr>
          <a:xfrm>
            <a:off x="6096000" y="2528131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07F59-9C20-4F66-BAEC-E45761FA8C95}"/>
              </a:ext>
            </a:extLst>
          </p:cNvPr>
          <p:cNvSpPr/>
          <p:nvPr/>
        </p:nvSpPr>
        <p:spPr>
          <a:xfrm>
            <a:off x="110490" y="32461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419667-8A51-4EE8-9C7F-5F2D6643CA02}"/>
              </a:ext>
            </a:extLst>
          </p:cNvPr>
          <p:cNvSpPr/>
          <p:nvPr/>
        </p:nvSpPr>
        <p:spPr>
          <a:xfrm>
            <a:off x="2792996" y="3246120"/>
            <a:ext cx="365760" cy="3657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7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NTMgtRJGz_DZrTxTS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jYfapNSfSB.6hie9jh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ekQGPOQSWZacw0wvdOSw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14522</TotalTime>
  <Words>1036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Century Gothic</vt:lpstr>
      <vt:lpstr>1_Office Theme</vt:lpstr>
      <vt:lpstr>think-cell Slide</vt:lpstr>
      <vt:lpstr>PowerPoint Presentation</vt:lpstr>
      <vt:lpstr>PowerPoint Presentation</vt:lpstr>
      <vt:lpstr>Executive Summary</vt:lpstr>
      <vt:lpstr>Actual trend vs. predicted using LSTM</vt:lpstr>
      <vt:lpstr>PowerPoint Presentation</vt:lpstr>
      <vt:lpstr>Understand Data</vt:lpstr>
      <vt:lpstr>Dashboard layout</vt:lpstr>
      <vt:lpstr>US View –incidence counts on latest day</vt:lpstr>
      <vt:lpstr>State View (grain = town)</vt:lpstr>
      <vt:lpstr>State View (grain = town) – population</vt:lpstr>
      <vt:lpstr>State View – cumulative incidence till 04/07/2020</vt:lpstr>
      <vt:lpstr>Town trend – incidence trend over time</vt:lpstr>
      <vt:lpstr>Town trend – incidence trend over time</vt:lpstr>
      <vt:lpstr>Town trend – incidence increase over time</vt:lpstr>
      <vt:lpstr>Town trend – incidence increase over time</vt:lpstr>
      <vt:lpstr>Data in a data-table</vt:lpstr>
      <vt:lpstr>Build MVP</vt:lpstr>
      <vt:lpstr>Algorithm development steps</vt:lpstr>
      <vt:lpstr>Enhance Forecasting Process</vt:lpstr>
      <vt:lpstr>Enriching components – data &amp; algorithms</vt:lpstr>
      <vt:lpstr>Appendix – Files in package</vt:lpstr>
      <vt:lpstr>Files in the package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Kolla, Vishwa</dc:creator>
  <cp:lastModifiedBy>Vishwa Kolla</cp:lastModifiedBy>
  <cp:revision>2440</cp:revision>
  <dcterms:created xsi:type="dcterms:W3CDTF">2019-01-26T18:14:04Z</dcterms:created>
  <dcterms:modified xsi:type="dcterms:W3CDTF">2020-04-08T21:54:12Z</dcterms:modified>
</cp:coreProperties>
</file>