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4" r:id="rId12"/>
    <p:sldId id="275" r:id="rId13"/>
    <p:sldId id="265" r:id="rId14"/>
    <p:sldId id="266" r:id="rId15"/>
    <p:sldId id="273" r:id="rId16"/>
    <p:sldId id="268" r:id="rId17"/>
    <p:sldId id="272" r:id="rId18"/>
    <p:sldId id="269" r:id="rId19"/>
    <p:sldId id="270" r:id="rId20"/>
    <p:sldId id="27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8E501-F778-4AD5-97DB-36AFB5376441}">
          <p14:sldIdLst>
            <p14:sldId id="256"/>
            <p14:sldId id="258"/>
            <p14:sldId id="257"/>
            <p14:sldId id="259"/>
            <p14:sldId id="261"/>
            <p14:sldId id="260"/>
            <p14:sldId id="262"/>
            <p14:sldId id="263"/>
            <p14:sldId id="264"/>
            <p14:sldId id="267"/>
            <p14:sldId id="274"/>
            <p14:sldId id="275"/>
            <p14:sldId id="265"/>
            <p14:sldId id="266"/>
            <p14:sldId id="273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77C2D"/>
    <a:srgbClr val="062745"/>
    <a:srgbClr val="000066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2" autoAdjust="0"/>
    <p:restoredTop sz="94994" autoAdjust="0"/>
  </p:normalViewPr>
  <p:slideViewPr>
    <p:cSldViewPr snapToGrid="0">
      <p:cViewPr varScale="1">
        <p:scale>
          <a:sx n="135" d="100"/>
          <a:sy n="135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DF17-614F-46DD-ACF4-57229D63E37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C0743-FAF1-45D4-85C3-261F3618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1" y="0"/>
            <a:ext cx="621792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5932892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4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Bookman Old Style" panose="02050604050505020204" pitchFamily="18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latin typeface="Bookman Old Style" panose="0205060405050502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155" y="144992"/>
            <a:ext cx="10668000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560E32-31DF-4392-9FF6-86851F36D74D}"/>
              </a:ext>
            </a:extLst>
          </p:cNvPr>
          <p:cNvCxnSpPr/>
          <p:nvPr userDrawn="1"/>
        </p:nvCxnSpPr>
        <p:spPr>
          <a:xfrm>
            <a:off x="205155" y="541867"/>
            <a:ext cx="10235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8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87C45-C217-4B3C-9633-17AC387495A2}"/>
              </a:ext>
            </a:extLst>
          </p:cNvPr>
          <p:cNvSpPr/>
          <p:nvPr userDrawn="1"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8649159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9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79644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7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67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09696"/>
            <a:ext cx="12192000" cy="1038608"/>
          </a:xfrm>
          <a:noFill/>
          <a:ln>
            <a:noFill/>
          </a:ln>
        </p:spPr>
        <p:txBody>
          <a:bodyPr anchor="ctr">
            <a:noAutofit/>
          </a:bodyPr>
          <a:lstStyle>
            <a:lvl1pPr marL="457200" indent="0" algn="l">
              <a:defRPr sz="3667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8058619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3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5155" y="144992"/>
            <a:ext cx="11720145" cy="396875"/>
          </a:xfrm>
        </p:spPr>
        <p:txBody>
          <a:bodyPr>
            <a:normAutofit/>
          </a:bodyPr>
          <a:lstStyle>
            <a:lvl1pPr>
              <a:defRPr sz="2133" b="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348" y="38629"/>
            <a:ext cx="85651" cy="609600"/>
          </a:xfrm>
          <a:prstGeom prst="rect">
            <a:avLst/>
          </a:prstGeom>
          <a:solidFill>
            <a:srgbClr val="00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3"/>
          </a:p>
        </p:txBody>
      </p:sp>
    </p:spTree>
    <p:extLst>
      <p:ext uri="{BB962C8B-B14F-4D97-AF65-F5344CB8AC3E}">
        <p14:creationId xmlns:p14="http://schemas.microsoft.com/office/powerpoint/2010/main" val="39866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5974080" y="0"/>
            <a:ext cx="621792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14064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Bookman Old Style" panose="02050604050505020204" pitchFamily="18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latin typeface="Bookman Old Style" panose="0205060405050502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155" y="144992"/>
            <a:ext cx="10668000" cy="396875"/>
          </a:xfrm>
        </p:spPr>
        <p:txBody>
          <a:bodyPr>
            <a:normAutofit/>
          </a:bodyPr>
          <a:lstStyle>
            <a:lvl1pPr>
              <a:defRPr sz="2133" b="0" i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A9AEDF-A0C4-43FC-A604-ABE52F784AC7}"/>
              </a:ext>
            </a:extLst>
          </p:cNvPr>
          <p:cNvCxnSpPr/>
          <p:nvPr userDrawn="1"/>
        </p:nvCxnSpPr>
        <p:spPr>
          <a:xfrm>
            <a:off x="205155" y="541867"/>
            <a:ext cx="10235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67615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5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-1" y="0"/>
            <a:ext cx="9006703" cy="6858000"/>
          </a:xfrm>
          <a:prstGeom prst="homePlate">
            <a:avLst>
              <a:gd name="adj" fmla="val 95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Bookman Old Style" panose="02050604050505020204" pitchFamily="18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latin typeface="Bookman Old Style" panose="0205060405050502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5155" y="144992"/>
            <a:ext cx="7494477" cy="396875"/>
          </a:xfrm>
        </p:spPr>
        <p:txBody>
          <a:bodyPr>
            <a:normAutofit/>
          </a:bodyPr>
          <a:lstStyle>
            <a:lvl1pPr>
              <a:defRPr sz="2133" b="0" i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03EC26-7856-4FEB-B99B-1998352E5098}"/>
              </a:ext>
            </a:extLst>
          </p:cNvPr>
          <p:cNvCxnSpPr/>
          <p:nvPr userDrawn="1"/>
        </p:nvCxnSpPr>
        <p:spPr>
          <a:xfrm>
            <a:off x="205155" y="541867"/>
            <a:ext cx="10235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864007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3971365" cy="6858000"/>
          </a:xfrm>
          <a:prstGeom prst="homePlate">
            <a:avLst>
              <a:gd name="adj" fmla="val 21375"/>
            </a:avLst>
          </a:prstGeom>
          <a:solidFill>
            <a:srgbClr val="06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69" y="3124731"/>
            <a:ext cx="3329483" cy="608541"/>
          </a:xfrm>
        </p:spPr>
        <p:txBody>
          <a:bodyPr>
            <a:normAutofit/>
          </a:bodyPr>
          <a:lstStyle>
            <a:lvl1pPr>
              <a:defRPr sz="25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Bookman Old Style" panose="02050604050505020204" pitchFamily="18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latin typeface="Bookman Old Style" panose="0205060405050502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23400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586197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0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67A594-8912-4D4F-AC19-FC0EE0FE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144992"/>
            <a:ext cx="10668000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662CF-679F-45A0-93F0-AD4A9145A61E}"/>
              </a:ext>
            </a:extLst>
          </p:cNvPr>
          <p:cNvCxnSpPr/>
          <p:nvPr userDrawn="1"/>
        </p:nvCxnSpPr>
        <p:spPr>
          <a:xfrm>
            <a:off x="205155" y="541867"/>
            <a:ext cx="10235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87C45-C217-4B3C-9633-17AC387495A2}"/>
              </a:ext>
            </a:extLst>
          </p:cNvPr>
          <p:cNvSpPr/>
          <p:nvPr userDrawn="1"/>
        </p:nvSpPr>
        <p:spPr>
          <a:xfrm>
            <a:off x="8525989" y="0"/>
            <a:ext cx="36576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5453311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2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6D263A-0D30-4ABC-B0CF-FBD0C35484B9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22441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6743BA-D3B4-41EA-8A6C-2FD9502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144992"/>
            <a:ext cx="10668000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DA1D0E-1D07-42C3-A552-338386F561CF}"/>
              </a:ext>
            </a:extLst>
          </p:cNvPr>
          <p:cNvCxnSpPr/>
          <p:nvPr userDrawn="1"/>
        </p:nvCxnSpPr>
        <p:spPr>
          <a:xfrm>
            <a:off x="205155" y="541867"/>
            <a:ext cx="10235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D064E0-9CBA-4305-893C-1E2A340E3F4A}"/>
              </a:ext>
            </a:extLst>
          </p:cNvPr>
          <p:cNvSpPr txBox="1"/>
          <p:nvPr userDrawn="1"/>
        </p:nvSpPr>
        <p:spPr>
          <a:xfrm rot="16200000">
            <a:off x="11282297" y="5948295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 2020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me:dha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:.ai</a:t>
            </a:r>
          </a:p>
        </p:txBody>
      </p:sp>
    </p:spTree>
    <p:extLst>
      <p:ext uri="{BB962C8B-B14F-4D97-AF65-F5344CB8AC3E}">
        <p14:creationId xmlns:p14="http://schemas.microsoft.com/office/powerpoint/2010/main" val="12971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87C45-C217-4B3C-9633-17AC387495A2}"/>
              </a:ext>
            </a:extLst>
          </p:cNvPr>
          <p:cNvSpPr/>
          <p:nvPr userDrawn="1"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9718671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A71657B-2E7A-4DC9-A23D-AC9485FEC8B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5" y="6519334"/>
            <a:ext cx="10452679" cy="271993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06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31097109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258" name="think-cell Slide" r:id="rId17" imgW="592" imgH="595" progId="TCLayout.ActiveDocument.1">
                  <p:embed/>
                </p:oleObj>
              </mc:Choice>
              <mc:Fallback>
                <p:oleObj name="think-cell Slide" r:id="rId17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6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E15306F-1960-48AF-8CEE-C1253C2F6427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EF372-4C0F-4941-8062-81DCE574928C}"/>
              </a:ext>
            </a:extLst>
          </p:cNvPr>
          <p:cNvSpPr txBox="1"/>
          <p:nvPr userDrawn="1"/>
        </p:nvSpPr>
        <p:spPr>
          <a:xfrm rot="16200000">
            <a:off x="11282297" y="5948295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 2020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me:dha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:.ai</a:t>
            </a:r>
          </a:p>
        </p:txBody>
      </p:sp>
    </p:spTree>
    <p:extLst>
      <p:ext uri="{BB962C8B-B14F-4D97-AF65-F5344CB8AC3E}">
        <p14:creationId xmlns:p14="http://schemas.microsoft.com/office/powerpoint/2010/main" val="12644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9" r:id="rId3"/>
    <p:sldLayoutId id="2147483670" r:id="rId4"/>
    <p:sldLayoutId id="2147483671" r:id="rId5"/>
    <p:sldLayoutId id="2147483710" r:id="rId6"/>
    <p:sldLayoutId id="2147483706" r:id="rId7"/>
    <p:sldLayoutId id="2147483713" r:id="rId8"/>
    <p:sldLayoutId id="2147483707" r:id="rId9"/>
    <p:sldLayoutId id="2147483709" r:id="rId10"/>
    <p:sldLayoutId id="2147483700" r:id="rId11"/>
    <p:sldLayoutId id="214748371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logy.com/county-map/massachusetts.shtml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presidential-actions/proclamation-declaring-national-emergency-concerning-novel-coronavirus-disease-covid-19-outbrea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552627-BE16-46C9-B287-03CCE4C5F22F}"/>
              </a:ext>
            </a:extLst>
          </p:cNvPr>
          <p:cNvSpPr txBox="1"/>
          <p:nvPr/>
        </p:nvSpPr>
        <p:spPr>
          <a:xfrm>
            <a:off x="361149" y="2828835"/>
            <a:ext cx="7085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 COVID Tracker – 04/26/2020</a:t>
            </a:r>
          </a:p>
          <a:p>
            <a:r>
              <a:rPr lang="en-US" sz="2400" i="1" dirty="0" err="1">
                <a:solidFill>
                  <a:schemeClr val="accent2"/>
                </a:solidFill>
              </a:rPr>
              <a:t>me:dha</a:t>
            </a:r>
            <a:r>
              <a:rPr lang="en-US" sz="2400" i="1" dirty="0">
                <a:solidFill>
                  <a:schemeClr val="accent2"/>
                </a:solidFill>
              </a:rPr>
              <a:t>:.ai</a:t>
            </a:r>
          </a:p>
        </p:txBody>
      </p:sp>
    </p:spTree>
    <p:extLst>
      <p:ext uri="{BB962C8B-B14F-4D97-AF65-F5344CB8AC3E}">
        <p14:creationId xmlns:p14="http://schemas.microsoft.com/office/powerpoint/2010/main" val="165266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CACDE-2D34-426A-BFBD-00815BC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6637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– nation-wide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From a nation-wide perspective, incidence count is still on the rise, albeit steadily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peaks are showing weekly seasonality and correspond to weekends – either stats are updated each weekend or households are making milk runs over the weekend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5017560" y="2527858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833569-D252-4513-989A-AE93B82DB100}"/>
              </a:ext>
            </a:extLst>
          </p:cNvPr>
          <p:cNvSpPr/>
          <p:nvPr/>
        </p:nvSpPr>
        <p:spPr>
          <a:xfrm>
            <a:off x="3317225" y="2256254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5CBA7-E33B-4640-BC87-61E44A3595B3}"/>
              </a:ext>
            </a:extLst>
          </p:cNvPr>
          <p:cNvCxnSpPr>
            <a:stCxn id="14" idx="4"/>
          </p:cNvCxnSpPr>
          <p:nvPr/>
        </p:nvCxnSpPr>
        <p:spPr>
          <a:xfrm>
            <a:off x="3454385" y="2527858"/>
            <a:ext cx="0" cy="13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CF843E-CE83-4D35-8275-A8B83DBE426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591545" y="2392056"/>
            <a:ext cx="211480" cy="2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DEABD-EDBE-488A-B739-B4CAD736119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591545" y="2392056"/>
            <a:ext cx="773967" cy="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48FFBA-D295-4E69-B7B3-95FC67A7B11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591545" y="2392056"/>
            <a:ext cx="124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1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FCA75-DC0E-40EC-B040-CB71DF17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6637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– nation-wide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While the rate of increase is decreasing, since the prior base is high, the incidence is still spreading at a faster clip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5088443" y="4562221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21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4AA10-9C00-4718-B6D5-DD4E59CE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C32375-C27C-4287-B5A7-663FB135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by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6CB55-A975-4982-8A62-D5D9A49F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1" y="794414"/>
            <a:ext cx="8677167" cy="5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5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EC4AC-4A8A-40F0-AEBC-B648AE3F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count break-down by high-risk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Washington state shows most promise – cumulative case count is almost steady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incidence spread in mass is still on the rise, showing limited signs of abatement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Illinois is showing similar trends as that of Mass’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Michigan seems to be showing signs of peak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California seems to be showing some resurgence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4535551" y="4427542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F14B7F-9DF7-4123-848A-F70CBA4EBF62}"/>
              </a:ext>
            </a:extLst>
          </p:cNvPr>
          <p:cNvSpPr/>
          <p:nvPr/>
        </p:nvSpPr>
        <p:spPr>
          <a:xfrm>
            <a:off x="4053542" y="2329384"/>
            <a:ext cx="274320" cy="27160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77E397-11D5-4BC1-94C3-A9FE1DF91573}"/>
              </a:ext>
            </a:extLst>
          </p:cNvPr>
          <p:cNvSpPr/>
          <p:nvPr/>
        </p:nvSpPr>
        <p:spPr>
          <a:xfrm>
            <a:off x="3779222" y="4039495"/>
            <a:ext cx="274320" cy="2716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74DAF8-22D8-4969-B2FF-0BB7E4EC9A82}"/>
              </a:ext>
            </a:extLst>
          </p:cNvPr>
          <p:cNvSpPr/>
          <p:nvPr/>
        </p:nvSpPr>
        <p:spPr>
          <a:xfrm>
            <a:off x="3144813" y="3903693"/>
            <a:ext cx="274320" cy="271604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2821-04F7-4EE8-B6A6-9BBE7EF73AA3}"/>
              </a:ext>
            </a:extLst>
          </p:cNvPr>
          <p:cNvSpPr/>
          <p:nvPr/>
        </p:nvSpPr>
        <p:spPr>
          <a:xfrm>
            <a:off x="3828841" y="3304503"/>
            <a:ext cx="274320" cy="27160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74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07685-A826-4735-809B-F10FBDF5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4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break-down by high-risk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Washington state shows most promise – increase is more-or-less in check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 Mass, the incidence increase is still on a faster clip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Illinois is showing similar trends as that of Mass’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Michigan seems to be showing signs of peak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California seems to be showing some resurgence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4515554" y="4952082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F14B7F-9DF7-4123-848A-F70CBA4EBF62}"/>
              </a:ext>
            </a:extLst>
          </p:cNvPr>
          <p:cNvSpPr/>
          <p:nvPr/>
        </p:nvSpPr>
        <p:spPr>
          <a:xfrm>
            <a:off x="4515554" y="3568774"/>
            <a:ext cx="274320" cy="27160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77E397-11D5-4BC1-94C3-A9FE1DF91573}"/>
              </a:ext>
            </a:extLst>
          </p:cNvPr>
          <p:cNvSpPr/>
          <p:nvPr/>
        </p:nvSpPr>
        <p:spPr>
          <a:xfrm>
            <a:off x="4515554" y="3903693"/>
            <a:ext cx="274320" cy="27160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74DAF8-22D8-4969-B2FF-0BB7E4EC9A82}"/>
              </a:ext>
            </a:extLst>
          </p:cNvPr>
          <p:cNvSpPr/>
          <p:nvPr/>
        </p:nvSpPr>
        <p:spPr>
          <a:xfrm>
            <a:off x="4515554" y="4569670"/>
            <a:ext cx="274320" cy="271604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2821-04F7-4EE8-B6A6-9BBE7EF73AA3}"/>
              </a:ext>
            </a:extLst>
          </p:cNvPr>
          <p:cNvSpPr/>
          <p:nvPr/>
        </p:nvSpPr>
        <p:spPr>
          <a:xfrm>
            <a:off x="4515554" y="4220659"/>
            <a:ext cx="274320" cy="27160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06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11C3B-E7CD-4318-8166-CB0A55A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97ABF-B557-4DCC-B304-FAAE7E5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Counties in Massachusetts</a:t>
            </a:r>
          </a:p>
        </p:txBody>
      </p:sp>
      <p:pic>
        <p:nvPicPr>
          <p:cNvPr id="422916" name="Picture 4" descr="Massachusetts County Map">
            <a:extLst>
              <a:ext uri="{FF2B5EF4-FFF2-40B4-BE49-F238E27FC236}">
                <a16:creationId xmlns:a16="http://schemas.microsoft.com/office/drawing/2014/main" id="{59892954-AF2F-43EB-91F7-13647650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5" y="634027"/>
            <a:ext cx="10732203" cy="59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7D8C25-0B7D-47AF-B7CC-9CD67D5A9B4A}"/>
              </a:ext>
            </a:extLst>
          </p:cNvPr>
          <p:cNvSpPr/>
          <p:nvPr/>
        </p:nvSpPr>
        <p:spPr>
          <a:xfrm>
            <a:off x="113414" y="6601132"/>
            <a:ext cx="39411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https://geology.com/county-map/massachusetts.shtml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3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26D2C-2D0A-4055-BF5D-4DCF79D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by counties in Massachusetts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Counties at most risk - Middlesex, Suffolk, Essex, Norfolk and Worcester</a:t>
            </a:r>
          </a:p>
        </p:txBody>
      </p:sp>
    </p:spTree>
    <p:extLst>
      <p:ext uri="{BB962C8B-B14F-4D97-AF65-F5344CB8AC3E}">
        <p14:creationId xmlns:p14="http://schemas.microsoft.com/office/powerpoint/2010/main" val="346288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2988E-D29D-47D8-BFFB-404DC75C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rates by counties in Massachusetts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Densely populated counties (Suffolk &amp; Essex) have the highest incidence rates</a:t>
            </a:r>
          </a:p>
        </p:txBody>
      </p:sp>
    </p:spTree>
    <p:extLst>
      <p:ext uri="{BB962C8B-B14F-4D97-AF65-F5344CB8AC3E}">
        <p14:creationId xmlns:p14="http://schemas.microsoft.com/office/powerpoint/2010/main" val="147938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B3982-C4E6-4D83-818E-2BAA7981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by counties in Massachusetts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Counties at most risk - Middlesex, Suffolk, Essex, Norfolk and Worcester</a:t>
            </a:r>
          </a:p>
        </p:txBody>
      </p:sp>
    </p:spTree>
    <p:extLst>
      <p:ext uri="{BB962C8B-B14F-4D97-AF65-F5344CB8AC3E}">
        <p14:creationId xmlns:p14="http://schemas.microsoft.com/office/powerpoint/2010/main" val="324917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42C74-71BF-43A5-9EDA-2FB5C570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by select counties in Massachusetts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Incidence increases are similar in Middlesex &amp; in Suffolk counties</a:t>
            </a:r>
          </a:p>
        </p:txBody>
      </p:sp>
    </p:spTree>
    <p:extLst>
      <p:ext uri="{BB962C8B-B14F-4D97-AF65-F5344CB8AC3E}">
        <p14:creationId xmlns:p14="http://schemas.microsoft.com/office/powerpoint/2010/main" val="35895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4CECB-3D22-453C-8A5C-509A77CE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5" y="619273"/>
            <a:ext cx="8785746" cy="589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 ~2 months (56 days) into the pandemic, US has close to 1M COVID19 incidences and ~54 K deaths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3694625" y="4133759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41B27C-C461-491A-9DD5-CBFB2563B2BB}"/>
              </a:ext>
            </a:extLst>
          </p:cNvPr>
          <p:cNvCxnSpPr/>
          <p:nvPr/>
        </p:nvCxnSpPr>
        <p:spPr>
          <a:xfrm>
            <a:off x="3322622" y="3550665"/>
            <a:ext cx="0" cy="14377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322622" y="4269561"/>
            <a:ext cx="37200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08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D0ED0-14C1-4D1A-8ED0-F3D4E478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4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by select counties in Massachusetts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Incidence increases in Norfolk and Worcester counties are very similar, albeit at a much slower clip than that in Middlesex and Suffolk counties</a:t>
            </a:r>
          </a:p>
        </p:txBody>
      </p:sp>
    </p:spTree>
    <p:extLst>
      <p:ext uri="{BB962C8B-B14F-4D97-AF65-F5344CB8AC3E}">
        <p14:creationId xmlns:p14="http://schemas.microsoft.com/office/powerpoint/2010/main" val="21479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645F5D-7CAD-466A-9ABD-57812966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5" y="619273"/>
            <a:ext cx="8785746" cy="58990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Cumulative high incidence states (04/25)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state of mass is #3 from an incidence count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sates of California, Illinois, Pennsylvania and Michigan are next highest in terms of incidence rates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3377304" y="2665794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</p:cNvCxnSpPr>
          <p:nvPr/>
        </p:nvCxnSpPr>
        <p:spPr>
          <a:xfrm>
            <a:off x="2290889" y="2654478"/>
            <a:ext cx="1086415" cy="147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3ABD28C-67DA-4AF1-9435-B1890BBFB984}"/>
              </a:ext>
            </a:extLst>
          </p:cNvPr>
          <p:cNvSpPr/>
          <p:nvPr/>
        </p:nvSpPr>
        <p:spPr>
          <a:xfrm>
            <a:off x="2530334" y="2937398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10E1D-CE6E-4B96-BEF3-4682AE3C261A}"/>
              </a:ext>
            </a:extLst>
          </p:cNvPr>
          <p:cNvCxnSpPr>
            <a:cxnSpLocks/>
          </p:cNvCxnSpPr>
          <p:nvPr/>
        </p:nvCxnSpPr>
        <p:spPr>
          <a:xfrm>
            <a:off x="2158332" y="2737671"/>
            <a:ext cx="0" cy="5830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6E367D-3205-44EA-942E-53DB8C45025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197128" y="3004750"/>
            <a:ext cx="333206" cy="684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A0D509-194B-4BE0-8AF2-19A385FD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4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daily increase from 04/24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incidence daily increase in state of Mass is still high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3514465" y="2675848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</p:cNvCxnSpPr>
          <p:nvPr/>
        </p:nvCxnSpPr>
        <p:spPr>
          <a:xfrm>
            <a:off x="2428050" y="2664532"/>
            <a:ext cx="1086415" cy="147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214DC-A324-4F9F-9B8B-EBFC6042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4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rate (incidences / 100 K population) from 04/24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Even from an incidence rate perspective, the state of Mass ranks very high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4637095" y="2503833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</p:cNvCxnSpPr>
          <p:nvPr/>
        </p:nvCxnSpPr>
        <p:spPr>
          <a:xfrm>
            <a:off x="3550680" y="2492517"/>
            <a:ext cx="1086415" cy="147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5A4CF-1264-4F2D-AAEA-050D6251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4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Cumulative deaths 04/25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Deaths in the state of Mass are high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3514465" y="2675848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</p:cNvCxnSpPr>
          <p:nvPr/>
        </p:nvCxnSpPr>
        <p:spPr>
          <a:xfrm>
            <a:off x="2091350" y="2811650"/>
            <a:ext cx="14231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EB7CB-626C-4ED0-938D-50E1B9C0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Death rate - 04/25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Death rate in Mass is relatively lower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3831336" y="3798478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</p:cNvCxnSpPr>
          <p:nvPr/>
        </p:nvCxnSpPr>
        <p:spPr>
          <a:xfrm>
            <a:off x="2408221" y="3934280"/>
            <a:ext cx="14231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9A210-ABAD-4CE3-8B21-D3FCA4A0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4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counts nation-wide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National emergency</a:t>
            </a:r>
            <a:r>
              <a:rPr lang="en-US" sz="1400" dirty="0">
                <a:solidFill>
                  <a:schemeClr val="bg1"/>
                </a:solidFill>
              </a:rPr>
              <a:t> was declared on </a:t>
            </a:r>
            <a:r>
              <a:rPr lang="en-US" sz="1400" dirty="0">
                <a:solidFill>
                  <a:schemeClr val="accent2"/>
                </a:solidFill>
              </a:rPr>
              <a:t>03/13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Nation wide stats (03/13)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Incidence 	= </a:t>
            </a:r>
            <a:r>
              <a:rPr lang="en-US" sz="1400" dirty="0">
                <a:solidFill>
                  <a:schemeClr val="accent2"/>
                </a:solidFill>
              </a:rPr>
              <a:t>2 K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Deaths 	= </a:t>
            </a:r>
            <a:r>
              <a:rPr lang="en-US" sz="1400" dirty="0">
                <a:solidFill>
                  <a:schemeClr val="accent2"/>
                </a:solidFill>
              </a:rPr>
              <a:t>53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Death rate 	= 0.14%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Days	= 0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CDGR	= 0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Nation wide stats (04/25)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Incidence 	= </a:t>
            </a:r>
            <a:r>
              <a:rPr lang="en-US" sz="1400" dirty="0">
                <a:solidFill>
                  <a:schemeClr val="accent2"/>
                </a:solidFill>
              </a:rPr>
              <a:t>938 K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Deaths 	= </a:t>
            </a:r>
            <a:r>
              <a:rPr lang="en-US" sz="1400" dirty="0">
                <a:solidFill>
                  <a:schemeClr val="accent2"/>
                </a:solidFill>
              </a:rPr>
              <a:t>54 K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Death rate 	= 5.73%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Days	= 43</a:t>
            </a:r>
          </a:p>
          <a:p>
            <a:pPr marL="569913" lvl="1" indent="-225425">
              <a:buFont typeface="Arial" panose="020B0604020202020204" pitchFamily="34" charset="0"/>
              <a:buChar char="•"/>
              <a:tabLst>
                <a:tab pos="171132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CDGR	= 15.3%</a:t>
            </a:r>
          </a:p>
          <a:p>
            <a:pPr marL="344488" lvl="1">
              <a:tabLst>
                <a:tab pos="1711325" algn="l"/>
              </a:tabLst>
            </a:pPr>
            <a:endParaRPr lang="en-US" sz="1400" dirty="0">
              <a:solidFill>
                <a:schemeClr val="bg1"/>
              </a:solidFill>
            </a:endParaRPr>
          </a:p>
          <a:p>
            <a:pPr indent="-112701">
              <a:tabLst>
                <a:tab pos="1711325" algn="l"/>
              </a:tabLst>
            </a:pPr>
            <a:r>
              <a:rPr lang="en-US" sz="1100" dirty="0">
                <a:solidFill>
                  <a:schemeClr val="bg1"/>
                </a:solidFill>
              </a:rPr>
              <a:t>CDGR = Cumulative Daily Growth Rate = 16.6 % or doubling in </a:t>
            </a:r>
            <a:r>
              <a:rPr lang="en-US" sz="1100" dirty="0">
                <a:solidFill>
                  <a:schemeClr val="accent2"/>
                </a:solidFill>
              </a:rPr>
              <a:t>incidence in roughly 4.7 days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1927030" y="4370835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064190" y="4642439"/>
            <a:ext cx="0" cy="4365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040511-EF2B-4F73-BB59-19344FC9F9F6}"/>
              </a:ext>
            </a:extLst>
          </p:cNvPr>
          <p:cNvSpPr/>
          <p:nvPr/>
        </p:nvSpPr>
        <p:spPr>
          <a:xfrm>
            <a:off x="4315636" y="2377564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0E4C42-DD37-451D-B8F8-E2C15AB7B13D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89956" y="2444436"/>
            <a:ext cx="344183" cy="689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52F5C-B07C-4F0C-95E9-6220C6E62791}"/>
              </a:ext>
            </a:extLst>
          </p:cNvPr>
          <p:cNvSpPr/>
          <p:nvPr/>
        </p:nvSpPr>
        <p:spPr>
          <a:xfrm>
            <a:off x="124490" y="6557432"/>
            <a:ext cx="96858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https://www.whitehouse.gov/presidential-actions/proclamation-declaring-national-emergency-concerning-novel-coronavirus-disease-covid-19-outbreak/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33FC99-E22D-4C7F-9646-B3EBFEEC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619273"/>
            <a:ext cx="8785745" cy="589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FCF7E-6667-458C-A238-11AC87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908A4-A121-417E-AE4B-4A1895CA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Incidence counts (actuals vs. predicted) nation-wide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0C11-0246-4242-BD4E-C14A8900326B}"/>
              </a:ext>
            </a:extLst>
          </p:cNvPr>
          <p:cNvSpPr txBox="1"/>
          <p:nvPr/>
        </p:nvSpPr>
        <p:spPr>
          <a:xfrm>
            <a:off x="9071572" y="619273"/>
            <a:ext cx="2915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From a nation-wide perspective, incidence spread hasn’t peaked yet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005F0C-0B62-461C-8094-BDE9A3040BCB}"/>
              </a:ext>
            </a:extLst>
          </p:cNvPr>
          <p:cNvSpPr/>
          <p:nvPr/>
        </p:nvSpPr>
        <p:spPr>
          <a:xfrm>
            <a:off x="4039365" y="2506593"/>
            <a:ext cx="274320" cy="2716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0F819-0B2F-4A9E-9D81-BF67AD3C3283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13685" y="2615609"/>
            <a:ext cx="215786" cy="267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5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jYfapNSfSB.6hie9jh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15469</TotalTime>
  <Words>608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Century Gothic</vt:lpstr>
      <vt:lpstr>1_Office Theme</vt:lpstr>
      <vt:lpstr>think-cell Slide</vt:lpstr>
      <vt:lpstr>PowerPoint Presentation</vt:lpstr>
      <vt:lpstr>Summary</vt:lpstr>
      <vt:lpstr>Cumulative high incidence states (04/25)</vt:lpstr>
      <vt:lpstr>Incidence daily increase from 04/24</vt:lpstr>
      <vt:lpstr>Incidence rate (incidences / 100 K population) from 04/24</vt:lpstr>
      <vt:lpstr>Cumulative deaths 04/25</vt:lpstr>
      <vt:lpstr>Death rate - 04/25</vt:lpstr>
      <vt:lpstr>Incidence counts nation-wide</vt:lpstr>
      <vt:lpstr>Incidence counts (actuals vs. predicted) nation-wide</vt:lpstr>
      <vt:lpstr>Incidence daily increase – nation-wide</vt:lpstr>
      <vt:lpstr>Incidence daily increase – nation-wide</vt:lpstr>
      <vt:lpstr>Breakdown by states</vt:lpstr>
      <vt:lpstr>Incidence count break-down by high-risk states</vt:lpstr>
      <vt:lpstr>Incidence daily increase break-down by high-risk states</vt:lpstr>
      <vt:lpstr>Counties in Massachusetts</vt:lpstr>
      <vt:lpstr>Incidence by counties in Massachusetts</vt:lpstr>
      <vt:lpstr>Incidence rates by counties in Massachusetts</vt:lpstr>
      <vt:lpstr>Incidence daily increase by counties in Massachusetts</vt:lpstr>
      <vt:lpstr>Incidence daily increase by select counties in Massachusetts</vt:lpstr>
      <vt:lpstr>Incidence daily increase by select counties in Massachusetts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Kolla, Vishwa</dc:creator>
  <cp:lastModifiedBy>Vishwa Kolla</cp:lastModifiedBy>
  <cp:revision>3949</cp:revision>
  <dcterms:created xsi:type="dcterms:W3CDTF">2019-01-26T18:14:04Z</dcterms:created>
  <dcterms:modified xsi:type="dcterms:W3CDTF">2020-04-26T10:31:38Z</dcterms:modified>
</cp:coreProperties>
</file>