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7" r:id="rId8"/>
    <p:sldId id="262" r:id="rId9"/>
    <p:sldId id="268" r:id="rId10"/>
    <p:sldId id="269" r:id="rId11"/>
    <p:sldId id="263" r:id="rId12"/>
    <p:sldId id="270" r:id="rId13"/>
    <p:sldId id="274" r:id="rId14"/>
    <p:sldId id="271" r:id="rId15"/>
    <p:sldId id="272" r:id="rId16"/>
    <p:sldId id="266" r:id="rId17"/>
    <p:sldId id="273" r:id="rId18"/>
    <p:sldId id="26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AE39AB-2737-411C-8DB9-013C9DF1DD1D}" v="18" dt="2023-04-06T07:04:20.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796255-D78D-4020-93A8-39383E3B55B3}"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A074-7D1D-43E9-A7FF-FE4971771811}" type="slidenum">
              <a:rPr lang="en-US" smtClean="0"/>
              <a:t>‹#›</a:t>
            </a:fld>
            <a:endParaRPr lang="en-US"/>
          </a:p>
        </p:txBody>
      </p:sp>
    </p:spTree>
    <p:extLst>
      <p:ext uri="{BB962C8B-B14F-4D97-AF65-F5344CB8AC3E}">
        <p14:creationId xmlns:p14="http://schemas.microsoft.com/office/powerpoint/2010/main" val="1822947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796255-D78D-4020-93A8-39383E3B55B3}"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A074-7D1D-43E9-A7FF-FE4971771811}" type="slidenum">
              <a:rPr lang="en-US" smtClean="0"/>
              <a:t>‹#›</a:t>
            </a:fld>
            <a:endParaRPr lang="en-US"/>
          </a:p>
        </p:txBody>
      </p:sp>
    </p:spTree>
    <p:extLst>
      <p:ext uri="{BB962C8B-B14F-4D97-AF65-F5344CB8AC3E}">
        <p14:creationId xmlns:p14="http://schemas.microsoft.com/office/powerpoint/2010/main" val="245702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796255-D78D-4020-93A8-39383E3B55B3}"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A074-7D1D-43E9-A7FF-FE497177181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44137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796255-D78D-4020-93A8-39383E3B55B3}"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A074-7D1D-43E9-A7FF-FE4971771811}" type="slidenum">
              <a:rPr lang="en-US" smtClean="0"/>
              <a:t>‹#›</a:t>
            </a:fld>
            <a:endParaRPr lang="en-US"/>
          </a:p>
        </p:txBody>
      </p:sp>
    </p:spTree>
    <p:extLst>
      <p:ext uri="{BB962C8B-B14F-4D97-AF65-F5344CB8AC3E}">
        <p14:creationId xmlns:p14="http://schemas.microsoft.com/office/powerpoint/2010/main" val="850697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796255-D78D-4020-93A8-39383E3B55B3}"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A074-7D1D-43E9-A7FF-FE497177181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5101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796255-D78D-4020-93A8-39383E3B55B3}"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A074-7D1D-43E9-A7FF-FE4971771811}" type="slidenum">
              <a:rPr lang="en-US" smtClean="0"/>
              <a:t>‹#›</a:t>
            </a:fld>
            <a:endParaRPr lang="en-US"/>
          </a:p>
        </p:txBody>
      </p:sp>
    </p:spTree>
    <p:extLst>
      <p:ext uri="{BB962C8B-B14F-4D97-AF65-F5344CB8AC3E}">
        <p14:creationId xmlns:p14="http://schemas.microsoft.com/office/powerpoint/2010/main" val="1573003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96255-D78D-4020-93A8-39383E3B55B3}"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A074-7D1D-43E9-A7FF-FE4971771811}" type="slidenum">
              <a:rPr lang="en-US" smtClean="0"/>
              <a:t>‹#›</a:t>
            </a:fld>
            <a:endParaRPr lang="en-US"/>
          </a:p>
        </p:txBody>
      </p:sp>
    </p:spTree>
    <p:extLst>
      <p:ext uri="{BB962C8B-B14F-4D97-AF65-F5344CB8AC3E}">
        <p14:creationId xmlns:p14="http://schemas.microsoft.com/office/powerpoint/2010/main" val="841424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96255-D78D-4020-93A8-39383E3B55B3}"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A074-7D1D-43E9-A7FF-FE4971771811}" type="slidenum">
              <a:rPr lang="en-US" smtClean="0"/>
              <a:t>‹#›</a:t>
            </a:fld>
            <a:endParaRPr lang="en-US"/>
          </a:p>
        </p:txBody>
      </p:sp>
    </p:spTree>
    <p:extLst>
      <p:ext uri="{BB962C8B-B14F-4D97-AF65-F5344CB8AC3E}">
        <p14:creationId xmlns:p14="http://schemas.microsoft.com/office/powerpoint/2010/main" val="2828105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96255-D78D-4020-93A8-39383E3B55B3}"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A074-7D1D-43E9-A7FF-FE4971771811}" type="slidenum">
              <a:rPr lang="en-US" smtClean="0"/>
              <a:t>‹#›</a:t>
            </a:fld>
            <a:endParaRPr lang="en-US"/>
          </a:p>
        </p:txBody>
      </p:sp>
    </p:spTree>
    <p:extLst>
      <p:ext uri="{BB962C8B-B14F-4D97-AF65-F5344CB8AC3E}">
        <p14:creationId xmlns:p14="http://schemas.microsoft.com/office/powerpoint/2010/main" val="4063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796255-D78D-4020-93A8-39383E3B55B3}"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A074-7D1D-43E9-A7FF-FE4971771811}" type="slidenum">
              <a:rPr lang="en-US" smtClean="0"/>
              <a:t>‹#›</a:t>
            </a:fld>
            <a:endParaRPr lang="en-US"/>
          </a:p>
        </p:txBody>
      </p:sp>
    </p:spTree>
    <p:extLst>
      <p:ext uri="{BB962C8B-B14F-4D97-AF65-F5344CB8AC3E}">
        <p14:creationId xmlns:p14="http://schemas.microsoft.com/office/powerpoint/2010/main" val="1464675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796255-D78D-4020-93A8-39383E3B55B3}"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AA074-7D1D-43E9-A7FF-FE4971771811}" type="slidenum">
              <a:rPr lang="en-US" smtClean="0"/>
              <a:t>‹#›</a:t>
            </a:fld>
            <a:endParaRPr lang="en-US"/>
          </a:p>
        </p:txBody>
      </p:sp>
    </p:spTree>
    <p:extLst>
      <p:ext uri="{BB962C8B-B14F-4D97-AF65-F5344CB8AC3E}">
        <p14:creationId xmlns:p14="http://schemas.microsoft.com/office/powerpoint/2010/main" val="3401562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796255-D78D-4020-93A8-39383E3B55B3}" type="datetimeFigureOut">
              <a:rPr lang="en-US" smtClean="0"/>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5AA074-7D1D-43E9-A7FF-FE4971771811}" type="slidenum">
              <a:rPr lang="en-US" smtClean="0"/>
              <a:t>‹#›</a:t>
            </a:fld>
            <a:endParaRPr lang="en-US"/>
          </a:p>
        </p:txBody>
      </p:sp>
    </p:spTree>
    <p:extLst>
      <p:ext uri="{BB962C8B-B14F-4D97-AF65-F5344CB8AC3E}">
        <p14:creationId xmlns:p14="http://schemas.microsoft.com/office/powerpoint/2010/main" val="4180675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796255-D78D-4020-93A8-39383E3B55B3}" type="datetimeFigureOut">
              <a:rPr lang="en-US" smtClean="0"/>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5AA074-7D1D-43E9-A7FF-FE4971771811}" type="slidenum">
              <a:rPr lang="en-US" smtClean="0"/>
              <a:t>‹#›</a:t>
            </a:fld>
            <a:endParaRPr lang="en-US"/>
          </a:p>
        </p:txBody>
      </p:sp>
    </p:spTree>
    <p:extLst>
      <p:ext uri="{BB962C8B-B14F-4D97-AF65-F5344CB8AC3E}">
        <p14:creationId xmlns:p14="http://schemas.microsoft.com/office/powerpoint/2010/main" val="1169779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96255-D78D-4020-93A8-39383E3B55B3}" type="datetimeFigureOut">
              <a:rPr lang="en-US" smtClean="0"/>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5AA074-7D1D-43E9-A7FF-FE4971771811}" type="slidenum">
              <a:rPr lang="en-US" smtClean="0"/>
              <a:t>‹#›</a:t>
            </a:fld>
            <a:endParaRPr lang="en-US"/>
          </a:p>
        </p:txBody>
      </p:sp>
    </p:spTree>
    <p:extLst>
      <p:ext uri="{BB962C8B-B14F-4D97-AF65-F5344CB8AC3E}">
        <p14:creationId xmlns:p14="http://schemas.microsoft.com/office/powerpoint/2010/main" val="1554400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96255-D78D-4020-93A8-39383E3B55B3}"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AA074-7D1D-43E9-A7FF-FE4971771811}" type="slidenum">
              <a:rPr lang="en-US" smtClean="0"/>
              <a:t>‹#›</a:t>
            </a:fld>
            <a:endParaRPr lang="en-US"/>
          </a:p>
        </p:txBody>
      </p:sp>
    </p:spTree>
    <p:extLst>
      <p:ext uri="{BB962C8B-B14F-4D97-AF65-F5344CB8AC3E}">
        <p14:creationId xmlns:p14="http://schemas.microsoft.com/office/powerpoint/2010/main" val="19597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796255-D78D-4020-93A8-39383E3B55B3}"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AA074-7D1D-43E9-A7FF-FE4971771811}" type="slidenum">
              <a:rPr lang="en-US" smtClean="0"/>
              <a:t>‹#›</a:t>
            </a:fld>
            <a:endParaRPr lang="en-US"/>
          </a:p>
        </p:txBody>
      </p:sp>
    </p:spTree>
    <p:extLst>
      <p:ext uri="{BB962C8B-B14F-4D97-AF65-F5344CB8AC3E}">
        <p14:creationId xmlns:p14="http://schemas.microsoft.com/office/powerpoint/2010/main" val="22616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796255-D78D-4020-93A8-39383E3B55B3}" type="datetimeFigureOut">
              <a:rPr lang="en-US" smtClean="0"/>
              <a:t>4/6/2023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B5AA074-7D1D-43E9-A7FF-FE4971771811}" type="slidenum">
              <a:rPr lang="en-US" smtClean="0"/>
              <a:t>‹#›</a:t>
            </a:fld>
            <a:endParaRPr lang="en-US"/>
          </a:p>
        </p:txBody>
      </p:sp>
    </p:spTree>
    <p:extLst>
      <p:ext uri="{BB962C8B-B14F-4D97-AF65-F5344CB8AC3E}">
        <p14:creationId xmlns:p14="http://schemas.microsoft.com/office/powerpoint/2010/main" val="3636298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commons.wikimedia.org/wiki/File:Cassandra_logo.svg" TargetMode="External"/><Relationship Id="rId7" Type="http://schemas.openxmlformats.org/officeDocument/2006/relationships/hyperlink" Target="https://www.prometheus-studio.it/prometheus_blog_wp/2019/09/10/colab-il-jupyter-notebook-di-google/" TargetMode="External"/><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jpg"/><Relationship Id="rId11" Type="http://schemas.openxmlformats.org/officeDocument/2006/relationships/image" Target="../media/image6.png"/><Relationship Id="rId5" Type="http://schemas.openxmlformats.org/officeDocument/2006/relationships/hyperlink" Target="http://exponentis.es/instalacion-paso-a-paso-de-spark-en-linux-y-un-ejemplo-de-uso-de-pyspark"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mathisintheair.org/wp/2016/11/kaggle-the-home-of-data-sci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6D70-F9C9-9E9D-C270-5B49B08C4055}"/>
              </a:ext>
            </a:extLst>
          </p:cNvPr>
          <p:cNvSpPr>
            <a:spLocks noGrp="1"/>
          </p:cNvSpPr>
          <p:nvPr>
            <p:ph type="ctrTitle"/>
          </p:nvPr>
        </p:nvSpPr>
        <p:spPr/>
        <p:txBody>
          <a:bodyPr/>
          <a:lstStyle/>
          <a:p>
            <a:r>
              <a:rPr kumimoji="0" lang="en-US" sz="2000" b="1" i="0" u="none" strike="noStrike" kern="1200" cap="all" spc="200" normalizeH="0" baseline="0" noProof="0" dirty="0">
                <a:ln>
                  <a:noFill/>
                </a:ln>
                <a:solidFill>
                  <a:srgbClr val="000000"/>
                </a:solidFill>
                <a:effectLst/>
                <a:uLnTx/>
                <a:uFillTx/>
                <a:latin typeface="Arial" panose="020B0604020202020204" pitchFamily="34" charset="0"/>
                <a:ea typeface="+mj-ea"/>
                <a:cs typeface="+mj-cs"/>
              </a:rPr>
              <a:t>EMPLOYEE ANALYTICS AND TALENT RETENTION</a:t>
            </a:r>
            <a:endParaRPr lang="en-US" sz="2000" dirty="0"/>
          </a:p>
        </p:txBody>
      </p:sp>
      <p:sp>
        <p:nvSpPr>
          <p:cNvPr id="3" name="Subtitle 2">
            <a:extLst>
              <a:ext uri="{FF2B5EF4-FFF2-40B4-BE49-F238E27FC236}">
                <a16:creationId xmlns:a16="http://schemas.microsoft.com/office/drawing/2014/main" id="{9ACDA955-ED94-ABF3-334C-54D3F9B691B8}"/>
              </a:ext>
            </a:extLst>
          </p:cNvPr>
          <p:cNvSpPr>
            <a:spLocks noGrp="1"/>
          </p:cNvSpPr>
          <p:nvPr>
            <p:ph type="subTitle" idx="1"/>
          </p:nvPr>
        </p:nvSpPr>
        <p:spPr/>
        <p:txBody>
          <a:bodyPr/>
          <a:lstStyle/>
          <a:p>
            <a:r>
              <a:rPr lang="en-US" sz="1400" b="1" i="0" u="none" strike="noStrike" dirty="0">
                <a:solidFill>
                  <a:srgbClr val="000000"/>
                </a:solidFill>
                <a:effectLst/>
                <a:latin typeface="Arial" panose="020B0604020202020204" pitchFamily="34" charset="0"/>
              </a:rPr>
              <a:t>PROJECT INCREMENT-1</a:t>
            </a:r>
            <a:endParaRPr lang="en-US" sz="1400" dirty="0"/>
          </a:p>
          <a:p>
            <a:endParaRPr lang="en-US" dirty="0"/>
          </a:p>
        </p:txBody>
      </p:sp>
    </p:spTree>
    <p:extLst>
      <p:ext uri="{BB962C8B-B14F-4D97-AF65-F5344CB8AC3E}">
        <p14:creationId xmlns:p14="http://schemas.microsoft.com/office/powerpoint/2010/main" val="1357788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46C40CA-21AC-AA79-58AE-36E87661E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301" y="1070753"/>
            <a:ext cx="5157159" cy="22810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0FFC77C-D573-105C-D540-DC297BB00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301" y="4302335"/>
            <a:ext cx="5001884" cy="23486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9AFBD48-D216-7DDE-950C-062AF46476D9}"/>
              </a:ext>
            </a:extLst>
          </p:cNvPr>
          <p:cNvSpPr txBox="1"/>
          <p:nvPr/>
        </p:nvSpPr>
        <p:spPr>
          <a:xfrm flipH="1">
            <a:off x="1459301" y="701421"/>
            <a:ext cx="3154681" cy="369332"/>
          </a:xfrm>
          <a:prstGeom prst="rect">
            <a:avLst/>
          </a:prstGeom>
          <a:noFill/>
        </p:spPr>
        <p:txBody>
          <a:bodyPr wrap="square" rtlCol="0">
            <a:spAutoFit/>
          </a:bodyPr>
          <a:lstStyle/>
          <a:p>
            <a:r>
              <a:rPr lang="en-US" dirty="0"/>
              <a:t>Removing duplicate values</a:t>
            </a:r>
          </a:p>
        </p:txBody>
      </p:sp>
      <p:sp>
        <p:nvSpPr>
          <p:cNvPr id="3" name="TextBox 2">
            <a:extLst>
              <a:ext uri="{FF2B5EF4-FFF2-40B4-BE49-F238E27FC236}">
                <a16:creationId xmlns:a16="http://schemas.microsoft.com/office/drawing/2014/main" id="{052319F2-3879-C5D9-38B6-A0AB90E12A73}"/>
              </a:ext>
            </a:extLst>
          </p:cNvPr>
          <p:cNvSpPr txBox="1"/>
          <p:nvPr/>
        </p:nvSpPr>
        <p:spPr>
          <a:xfrm>
            <a:off x="1459301" y="3933003"/>
            <a:ext cx="3226279" cy="369332"/>
          </a:xfrm>
          <a:prstGeom prst="rect">
            <a:avLst/>
          </a:prstGeom>
          <a:noFill/>
        </p:spPr>
        <p:txBody>
          <a:bodyPr wrap="square" rtlCol="0">
            <a:spAutoFit/>
          </a:bodyPr>
          <a:lstStyle/>
          <a:p>
            <a:r>
              <a:rPr lang="en-US" dirty="0"/>
              <a:t>Cleaning invalid numbers</a:t>
            </a:r>
          </a:p>
        </p:txBody>
      </p:sp>
    </p:spTree>
    <p:extLst>
      <p:ext uri="{BB962C8B-B14F-4D97-AF65-F5344CB8AC3E}">
        <p14:creationId xmlns:p14="http://schemas.microsoft.com/office/powerpoint/2010/main" val="3019685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871879-2E36-1877-85AA-86B881EADCFC}"/>
              </a:ext>
            </a:extLst>
          </p:cNvPr>
          <p:cNvSpPr txBox="1"/>
          <p:nvPr/>
        </p:nvSpPr>
        <p:spPr>
          <a:xfrm>
            <a:off x="1009289" y="665385"/>
            <a:ext cx="7358333" cy="5847755"/>
          </a:xfrm>
          <a:prstGeom prst="rect">
            <a:avLst/>
          </a:prstGeom>
          <a:noFill/>
        </p:spPr>
        <p:txBody>
          <a:bodyPr wrap="square">
            <a:spAutoFit/>
          </a:bodyPr>
          <a:lstStyle/>
          <a:p>
            <a:r>
              <a:rPr lang="en-US" sz="1800" b="1" u="sng" dirty="0"/>
              <a:t>Exploratory Data Analysis</a:t>
            </a:r>
          </a:p>
          <a:p>
            <a:endParaRPr lang="en-US" dirty="0">
              <a:effectLst/>
              <a:latin typeface="Calibri" panose="020F0502020204030204" pitchFamily="34" charset="0"/>
              <a:ea typeface="Calibri" panose="020F0502020204030204" pitchFamily="34" charset="0"/>
              <a:cs typeface="Calibri" panose="020F0502020204030204" pitchFamily="34" charset="0"/>
            </a:endParaRPr>
          </a:p>
          <a:p>
            <a:pPr>
              <a:spcAft>
                <a:spcPts val="1000"/>
              </a:spcAft>
            </a:pPr>
            <a:r>
              <a:rPr lang="en-US" dirty="0"/>
              <a:t>Every data analysis effort must begin with exploratory data analysis (EDA). Through the use of statistical procedures and visual methods, the data must be examined and their key features summarized. We can use EDA to find patterns, connections, and anomalies in the data, which can direct future investigation and aid in our decision-making.</a:t>
            </a:r>
          </a:p>
          <a:p>
            <a:pPr>
              <a:spcAft>
                <a:spcPts val="1000"/>
              </a:spcAft>
            </a:pPr>
            <a:endParaRPr lang="en-US" dirty="0"/>
          </a:p>
          <a:p>
            <a:pPr marL="285750" indent="-285750">
              <a:spcAft>
                <a:spcPts val="1000"/>
              </a:spcAft>
              <a:buFont typeface="Wingdings" panose="05000000000000000000" pitchFamily="2" charset="2"/>
              <a:buChar char="Ø"/>
            </a:pPr>
            <a:r>
              <a:rPr lang="en-US" b="1" dirty="0"/>
              <a:t>Summary Statistics :</a:t>
            </a:r>
          </a:p>
          <a:p>
            <a:pPr>
              <a:spcAft>
                <a:spcPts val="1000"/>
              </a:spcAft>
            </a:pPr>
            <a:r>
              <a:rPr lang="en-US" dirty="0"/>
              <a:t>Calculate the mean, median, and standard deviation for the numerical variables in the dataset.</a:t>
            </a:r>
          </a:p>
          <a:p>
            <a:pPr>
              <a:spcAft>
                <a:spcPts val="1000"/>
              </a:spcAft>
            </a:pPr>
            <a:endParaRPr lang="en-US" dirty="0"/>
          </a:p>
          <a:p>
            <a:pPr marL="285750" indent="-285750">
              <a:spcAft>
                <a:spcPts val="1000"/>
              </a:spcAft>
              <a:buFont typeface="Wingdings" panose="05000000000000000000" pitchFamily="2" charset="2"/>
              <a:buChar char="Ø"/>
            </a:pPr>
            <a:r>
              <a:rPr lang="en-US" b="1" dirty="0"/>
              <a:t>Data visualization :</a:t>
            </a:r>
          </a:p>
          <a:p>
            <a:pPr>
              <a:spcAft>
                <a:spcPts val="1000"/>
              </a:spcAft>
            </a:pPr>
            <a:r>
              <a:rPr lang="en-US" dirty="0"/>
              <a:t>To display the distribution of the data and spot patterns and linkages, data visualization entails constructing plots and graphs. Pie charts, Histograms, bar graphs are a few examples of the common plot types used in EDA.</a:t>
            </a:r>
          </a:p>
        </p:txBody>
      </p:sp>
    </p:spTree>
    <p:extLst>
      <p:ext uri="{BB962C8B-B14F-4D97-AF65-F5344CB8AC3E}">
        <p14:creationId xmlns:p14="http://schemas.microsoft.com/office/powerpoint/2010/main" val="2269277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13A9AE-2918-397F-12C5-CD6986E895AC}"/>
              </a:ext>
            </a:extLst>
          </p:cNvPr>
          <p:cNvSpPr txBox="1"/>
          <p:nvPr/>
        </p:nvSpPr>
        <p:spPr>
          <a:xfrm>
            <a:off x="1766258" y="1296218"/>
            <a:ext cx="6103188" cy="2031325"/>
          </a:xfrm>
          <a:prstGeom prst="rect">
            <a:avLst/>
          </a:prstGeom>
          <a:noFill/>
        </p:spPr>
        <p:txBody>
          <a:bodyPr wrap="square">
            <a:spAutoFit/>
          </a:bodyPr>
          <a:lstStyle/>
          <a:p>
            <a:r>
              <a:rPr lang="en-US" b="1" dirty="0"/>
              <a:t>Statistical Overview : </a:t>
            </a:r>
          </a:p>
          <a:p>
            <a:r>
              <a:rPr lang="en-US" dirty="0"/>
              <a:t>Here are some crucial data points from the dataset to keep in mind:</a:t>
            </a:r>
          </a:p>
          <a:p>
            <a:endParaRPr lang="en-US" dirty="0"/>
          </a:p>
          <a:p>
            <a:r>
              <a:rPr lang="en-US" dirty="0"/>
              <a:t>-   14,999 workers and 9 independent factors</a:t>
            </a:r>
          </a:p>
          <a:p>
            <a:pPr marL="285750" indent="-285750">
              <a:buFontTx/>
              <a:buChar char="-"/>
            </a:pPr>
            <a:r>
              <a:rPr lang="en-US" dirty="0"/>
              <a:t>24 percent churn rate</a:t>
            </a:r>
          </a:p>
          <a:p>
            <a:pPr marL="285750" indent="-285750">
              <a:buFontTx/>
              <a:buChar char="-"/>
            </a:pPr>
            <a:r>
              <a:rPr lang="en-US" dirty="0"/>
              <a:t>Mean satisfaction: 0.61</a:t>
            </a:r>
          </a:p>
        </p:txBody>
      </p:sp>
      <p:pic>
        <p:nvPicPr>
          <p:cNvPr id="4" name="Picture 2">
            <a:extLst>
              <a:ext uri="{FF2B5EF4-FFF2-40B4-BE49-F238E27FC236}">
                <a16:creationId xmlns:a16="http://schemas.microsoft.com/office/drawing/2014/main" id="{084DA466-9424-4F32-705F-95F41F1D1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468" y="3429000"/>
            <a:ext cx="7437135" cy="12514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BA3367C5-FD9B-B482-A3EE-F510D4E8B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306" y="5005927"/>
            <a:ext cx="618514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313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EEA81CB-A69B-4613-B8B9-D18546DD0200}"/>
              </a:ext>
            </a:extLst>
          </p:cNvPr>
          <p:cNvSpPr>
            <a:spLocks noGrp="1"/>
          </p:cNvSpPr>
          <p:nvPr>
            <p:ph idx="1"/>
          </p:nvPr>
        </p:nvSpPr>
        <p:spPr>
          <a:xfrm>
            <a:off x="651454" y="1232329"/>
            <a:ext cx="8596668" cy="4866545"/>
          </a:xfrm>
        </p:spPr>
        <p:txBody>
          <a:bodyPr>
            <a:noAutofit/>
          </a:bodyPr>
          <a:lstStyle/>
          <a:p>
            <a:pPr marL="0" indent="0" rtl="0" fontAlgn="base">
              <a:lnSpc>
                <a:spcPct val="150000"/>
              </a:lnSpc>
              <a:spcBef>
                <a:spcPts val="0"/>
              </a:spcBef>
              <a:spcAft>
                <a:spcPts val="0"/>
              </a:spcAft>
              <a:buNone/>
            </a:pPr>
            <a:r>
              <a:rPr lang="en-US" b="1" i="0" u="sng" strike="noStrike" dirty="0">
                <a:solidFill>
                  <a:srgbClr val="000000"/>
                </a:solidFill>
                <a:effectLst/>
              </a:rPr>
              <a:t>Feature Selection:  </a:t>
            </a:r>
            <a:r>
              <a:rPr lang="en-US" b="0" i="0" u="none" strike="noStrike" dirty="0">
                <a:solidFill>
                  <a:srgbClr val="000000"/>
                </a:solidFill>
                <a:effectLst/>
              </a:rPr>
              <a:t>Select the most relevant features for predicting employee churn. This can be done using techniques such as correlation analysis, feature importance analysis, and principal component analysis. We don’t require all the attributes in the dataset for analysis. Since not all attributes can predict the churn of employees. For example, attributes like name, and email have no effect on an employee leaving the company.</a:t>
            </a:r>
          </a:p>
          <a:p>
            <a:pPr marL="0" indent="0" rtl="0" fontAlgn="base">
              <a:lnSpc>
                <a:spcPct val="150000"/>
              </a:lnSpc>
              <a:spcBef>
                <a:spcPts val="0"/>
              </a:spcBef>
              <a:spcAft>
                <a:spcPts val="0"/>
              </a:spcAft>
              <a:buNone/>
            </a:pPr>
            <a:endParaRPr lang="en-US" b="0" i="0" u="none" strike="noStrike" dirty="0">
              <a:solidFill>
                <a:srgbClr val="000000"/>
              </a:solidFill>
              <a:effectLst/>
            </a:endParaRPr>
          </a:p>
          <a:p>
            <a:pPr marL="0" indent="0" rtl="0" fontAlgn="base">
              <a:lnSpc>
                <a:spcPct val="150000"/>
              </a:lnSpc>
              <a:spcBef>
                <a:spcPts val="0"/>
              </a:spcBef>
              <a:spcAft>
                <a:spcPts val="0"/>
              </a:spcAft>
              <a:buNone/>
            </a:pPr>
            <a:r>
              <a:rPr lang="en-US" b="1" i="0" u="sng" strike="noStrike" dirty="0">
                <a:solidFill>
                  <a:srgbClr val="000000"/>
                </a:solidFill>
                <a:effectLst/>
              </a:rPr>
              <a:t>Model Selection:  </a:t>
            </a:r>
            <a:r>
              <a:rPr lang="en-US" b="0" i="0" u="sng" strike="noStrike" dirty="0">
                <a:solidFill>
                  <a:srgbClr val="000000"/>
                </a:solidFill>
                <a:effectLst/>
              </a:rPr>
              <a:t> </a:t>
            </a:r>
            <a:r>
              <a:rPr lang="en-US" b="0" i="0" u="none" strike="noStrike" dirty="0">
                <a:solidFill>
                  <a:srgbClr val="000000"/>
                </a:solidFill>
                <a:effectLst/>
              </a:rPr>
              <a:t>Select the most appropriate machine learning algorithm for predicting employee churn based on the selected features. Popular algorithms for churn prediction include logistic regression, decision trees, random forests, and neural networks. Here, we use Logistic regression as the model.</a:t>
            </a:r>
          </a:p>
          <a:p>
            <a:pPr marL="0" indent="0" rtl="0" fontAlgn="base">
              <a:lnSpc>
                <a:spcPct val="150000"/>
              </a:lnSpc>
              <a:spcBef>
                <a:spcPts val="0"/>
              </a:spcBef>
              <a:spcAft>
                <a:spcPts val="0"/>
              </a:spcAft>
              <a:buNone/>
            </a:pPr>
            <a:endParaRPr lang="en-US" b="0" i="0" u="none" strike="noStrike" dirty="0">
              <a:solidFill>
                <a:srgbClr val="000000"/>
              </a:solidFill>
              <a:effectLst/>
            </a:endParaRPr>
          </a:p>
          <a:p>
            <a:endParaRPr lang="en-US" dirty="0"/>
          </a:p>
        </p:txBody>
      </p:sp>
    </p:spTree>
    <p:extLst>
      <p:ext uri="{BB962C8B-B14F-4D97-AF65-F5344CB8AC3E}">
        <p14:creationId xmlns:p14="http://schemas.microsoft.com/office/powerpoint/2010/main" val="1398451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5668A4-4D49-C8F4-BE32-630DB77202D6}"/>
              </a:ext>
            </a:extLst>
          </p:cNvPr>
          <p:cNvSpPr txBox="1"/>
          <p:nvPr/>
        </p:nvSpPr>
        <p:spPr>
          <a:xfrm flipH="1">
            <a:off x="865229" y="543465"/>
            <a:ext cx="8382288" cy="4888967"/>
          </a:xfrm>
          <a:prstGeom prst="rect">
            <a:avLst/>
          </a:prstGeom>
          <a:noFill/>
        </p:spPr>
        <p:txBody>
          <a:bodyPr wrap="square" rtlCol="0">
            <a:spAutoFit/>
          </a:bodyPr>
          <a:lstStyle/>
          <a:p>
            <a:pPr marL="0" indent="0" rtl="0" fontAlgn="base">
              <a:lnSpc>
                <a:spcPct val="150000"/>
              </a:lnSpc>
              <a:spcBef>
                <a:spcPts val="0"/>
              </a:spcBef>
              <a:spcAft>
                <a:spcPts val="0"/>
              </a:spcAft>
              <a:buNone/>
            </a:pPr>
            <a:r>
              <a:rPr lang="en-US" b="1" i="0" u="sng" strike="noStrike" dirty="0">
                <a:solidFill>
                  <a:srgbClr val="000000"/>
                </a:solidFill>
                <a:effectLst/>
              </a:rPr>
              <a:t>Model Training and Evaluation:</a:t>
            </a:r>
            <a:r>
              <a:rPr lang="en-US" b="0" i="0" u="sng" strike="noStrike" dirty="0">
                <a:solidFill>
                  <a:srgbClr val="000000"/>
                </a:solidFill>
                <a:effectLst/>
              </a:rPr>
              <a:t>   </a:t>
            </a:r>
            <a:r>
              <a:rPr lang="en-US" b="0" i="0" u="none" strike="noStrike" dirty="0">
                <a:solidFill>
                  <a:srgbClr val="000000"/>
                </a:solidFill>
                <a:effectLst/>
              </a:rPr>
              <a:t>Train the selected model on the training data and evaluate its performance on the validation data. In this project, we used the Logistic Regression model. Which takes 70% dataset for training and 30% to test the results. We used evaluation metrics such as accuracy, precision, recall, and </a:t>
            </a:r>
            <a:r>
              <a:rPr lang="en-US" dirty="0">
                <a:solidFill>
                  <a:srgbClr val="000000"/>
                </a:solidFill>
              </a:rPr>
              <a:t>Model score</a:t>
            </a:r>
            <a:endParaRPr lang="en-US" b="0" i="0" u="none" strike="noStrike" dirty="0">
              <a:solidFill>
                <a:srgbClr val="000000"/>
              </a:solidFill>
              <a:effectLst/>
            </a:endParaRPr>
          </a:p>
          <a:p>
            <a:pPr marL="0" indent="0" rtl="0" fontAlgn="base">
              <a:spcBef>
                <a:spcPts val="0"/>
              </a:spcBef>
              <a:spcAft>
                <a:spcPts val="0"/>
              </a:spcAft>
              <a:buNone/>
            </a:pPr>
            <a:endParaRPr lang="en-US" b="0" i="0" u="none" strike="noStrike" dirty="0">
              <a:solidFill>
                <a:srgbClr val="000000"/>
              </a:solidFill>
              <a:effectLst/>
            </a:endParaRPr>
          </a:p>
          <a:p>
            <a:pPr marL="0" indent="0" rtl="0" fontAlgn="base">
              <a:lnSpc>
                <a:spcPct val="150000"/>
              </a:lnSpc>
              <a:spcBef>
                <a:spcPts val="0"/>
              </a:spcBef>
              <a:spcAft>
                <a:spcPts val="0"/>
              </a:spcAft>
              <a:buNone/>
            </a:pPr>
            <a:r>
              <a:rPr lang="en-US" b="1" i="0" u="sng" strike="noStrike" dirty="0">
                <a:solidFill>
                  <a:srgbClr val="000000"/>
                </a:solidFill>
                <a:effectLst/>
              </a:rPr>
              <a:t>Model Optimization: </a:t>
            </a:r>
            <a:r>
              <a:rPr lang="en-US" b="0" i="0" u="none" strike="noStrike" dirty="0">
                <a:solidFill>
                  <a:srgbClr val="000000"/>
                </a:solidFill>
                <a:effectLst/>
              </a:rPr>
              <a:t> Optimize the selected model by tuning its hyperparameters and re-evaluating its performance on the validation data.</a:t>
            </a:r>
          </a:p>
          <a:p>
            <a:pPr marL="0" indent="0" rtl="0" fontAlgn="base">
              <a:lnSpc>
                <a:spcPct val="150000"/>
              </a:lnSpc>
              <a:spcBef>
                <a:spcPts val="0"/>
              </a:spcBef>
              <a:spcAft>
                <a:spcPts val="0"/>
              </a:spcAft>
              <a:buNone/>
            </a:pPr>
            <a:endParaRPr lang="en-US" b="0" i="0" u="none" strike="noStrike" dirty="0">
              <a:solidFill>
                <a:srgbClr val="000000"/>
              </a:solidFill>
              <a:effectLst/>
            </a:endParaRPr>
          </a:p>
          <a:p>
            <a:pPr marL="0" indent="0" rtl="0" fontAlgn="base">
              <a:lnSpc>
                <a:spcPct val="150000"/>
              </a:lnSpc>
              <a:spcBef>
                <a:spcPts val="0"/>
              </a:spcBef>
              <a:spcAft>
                <a:spcPts val="0"/>
              </a:spcAft>
              <a:buNone/>
            </a:pPr>
            <a:r>
              <a:rPr lang="en-US" b="1" i="0" u="sng" strike="noStrike" dirty="0">
                <a:solidFill>
                  <a:srgbClr val="000000"/>
                </a:solidFill>
                <a:effectLst/>
              </a:rPr>
              <a:t>Visualization:</a:t>
            </a:r>
            <a:r>
              <a:rPr lang="en-US" b="1" i="0" u="none" strike="noStrike" dirty="0">
                <a:solidFill>
                  <a:srgbClr val="000000"/>
                </a:solidFill>
                <a:effectLst/>
              </a:rPr>
              <a:t>   </a:t>
            </a:r>
            <a:r>
              <a:rPr lang="en-US" b="0" i="0" u="none" strike="noStrike" dirty="0">
                <a:solidFill>
                  <a:srgbClr val="000000"/>
                </a:solidFill>
                <a:effectLst/>
              </a:rPr>
              <a:t>We visualize the results that are obtained from the model. We also visualize the relations between the various attributes in the dataset. We used Seaborn, and matplotlib to visualize the dataset and results.</a:t>
            </a:r>
            <a:endParaRPr lang="en-US" b="1" i="0" u="none" strike="noStrike" dirty="0">
              <a:solidFill>
                <a:srgbClr val="000000"/>
              </a:solidFill>
              <a:effectLst/>
            </a:endParaRPr>
          </a:p>
        </p:txBody>
      </p:sp>
    </p:spTree>
    <p:extLst>
      <p:ext uri="{BB962C8B-B14F-4D97-AF65-F5344CB8AC3E}">
        <p14:creationId xmlns:p14="http://schemas.microsoft.com/office/powerpoint/2010/main" val="412000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8708AA-7569-5815-E206-B4AB3205D92B}"/>
              </a:ext>
            </a:extLst>
          </p:cNvPr>
          <p:cNvSpPr>
            <a:spLocks noGrp="1"/>
          </p:cNvSpPr>
          <p:nvPr>
            <p:ph idx="1"/>
          </p:nvPr>
        </p:nvSpPr>
        <p:spPr>
          <a:xfrm>
            <a:off x="691341" y="1655765"/>
            <a:ext cx="8630568" cy="2432530"/>
          </a:xfrm>
        </p:spPr>
        <p:txBody>
          <a:bodyPr/>
          <a:lstStyle/>
          <a:p>
            <a:pPr marL="0" indent="0">
              <a:buNone/>
            </a:pPr>
            <a:r>
              <a:rPr lang="en-US" b="1" u="sng" dirty="0">
                <a:solidFill>
                  <a:schemeClr val="tx1"/>
                </a:solidFill>
              </a:rPr>
              <a:t>Test evaluation</a:t>
            </a:r>
          </a:p>
          <a:p>
            <a:pPr marL="0" indent="0">
              <a:buNone/>
            </a:pPr>
            <a:endParaRPr lang="en-US" b="1" u="sng" dirty="0"/>
          </a:p>
          <a:p>
            <a:pPr rtl="0">
              <a:spcBef>
                <a:spcPts val="0"/>
              </a:spcBef>
              <a:spcAft>
                <a:spcPts val="0"/>
              </a:spcAft>
            </a:pPr>
            <a:r>
              <a:rPr lang="en-US" sz="1800" b="0" i="0" u="none" strike="noStrike" dirty="0">
                <a:solidFill>
                  <a:schemeClr val="tx1"/>
                </a:solidFill>
                <a:effectLst/>
              </a:rPr>
              <a:t>Model Score (Accuracy) = (Number of Correct Predictions) / (Total Number of Predictions)</a:t>
            </a:r>
            <a:endParaRPr lang="en-US" b="0" dirty="0">
              <a:solidFill>
                <a:schemeClr val="tx1"/>
              </a:solidFill>
              <a:effectLst/>
            </a:endParaRPr>
          </a:p>
          <a:p>
            <a:pPr rtl="0">
              <a:spcBef>
                <a:spcPts val="0"/>
              </a:spcBef>
              <a:spcAft>
                <a:spcPts val="0"/>
              </a:spcAft>
            </a:pPr>
            <a:r>
              <a:rPr lang="en-US" sz="1800" b="0" i="0" u="none" strike="noStrike" dirty="0">
                <a:solidFill>
                  <a:schemeClr val="tx1"/>
                </a:solidFill>
                <a:effectLst/>
              </a:rPr>
              <a:t>Precision = (Number of True Positives) / (Number of True Positives + Number of False Positives)</a:t>
            </a:r>
            <a:endParaRPr lang="en-US" b="0" dirty="0">
              <a:solidFill>
                <a:schemeClr val="tx1"/>
              </a:solidFill>
              <a:effectLst/>
            </a:endParaRPr>
          </a:p>
          <a:p>
            <a:pPr rtl="0">
              <a:spcBef>
                <a:spcPts val="0"/>
              </a:spcBef>
              <a:spcAft>
                <a:spcPts val="0"/>
              </a:spcAft>
            </a:pPr>
            <a:r>
              <a:rPr lang="en-US" sz="1800" b="0" i="0" u="none" strike="noStrike" dirty="0">
                <a:solidFill>
                  <a:schemeClr val="tx1"/>
                </a:solidFill>
                <a:effectLst/>
              </a:rPr>
              <a:t>Recall = (Number of True Positives) / (Number of True Positives + Number of False Negatives)</a:t>
            </a:r>
            <a:endParaRPr lang="en-US" b="0" dirty="0">
              <a:solidFill>
                <a:schemeClr val="tx1"/>
              </a:solidFill>
              <a:effectLst/>
            </a:endParaRPr>
          </a:p>
          <a:p>
            <a:pPr marL="0" indent="0">
              <a:buNone/>
            </a:pPr>
            <a:endParaRPr lang="en-US" b="1" u="sng" dirty="0"/>
          </a:p>
          <a:p>
            <a:pPr marL="0" indent="0">
              <a:buNone/>
            </a:pPr>
            <a:endParaRPr lang="en-US" b="1" u="sng" dirty="0"/>
          </a:p>
          <a:p>
            <a:endParaRPr lang="en-US" dirty="0"/>
          </a:p>
          <a:p>
            <a:endParaRPr lang="en-US" dirty="0"/>
          </a:p>
          <a:p>
            <a:endParaRPr lang="en-US" dirty="0"/>
          </a:p>
          <a:p>
            <a:endParaRPr lang="en-US" dirty="0"/>
          </a:p>
          <a:p>
            <a:endParaRPr lang="en-US" dirty="0"/>
          </a:p>
          <a:p>
            <a:endParaRPr lang="en-US" dirty="0"/>
          </a:p>
        </p:txBody>
      </p:sp>
      <p:sp>
        <p:nvSpPr>
          <p:cNvPr id="7" name="Rectangle 6">
            <a:extLst>
              <a:ext uri="{FF2B5EF4-FFF2-40B4-BE49-F238E27FC236}">
                <a16:creationId xmlns:a16="http://schemas.microsoft.com/office/drawing/2014/main" id="{49B5D726-B52B-D3E2-8770-FF2970FA41D9}"/>
              </a:ext>
            </a:extLst>
          </p:cNvPr>
          <p:cNvSpPr/>
          <p:nvPr/>
        </p:nvSpPr>
        <p:spPr>
          <a:xfrm>
            <a:off x="990020" y="388189"/>
            <a:ext cx="8033210" cy="63835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D7CC169-605E-5CB8-F1A6-8714C9FC4BFE}"/>
              </a:ext>
            </a:extLst>
          </p:cNvPr>
          <p:cNvSpPr txBox="1"/>
          <p:nvPr/>
        </p:nvSpPr>
        <p:spPr>
          <a:xfrm flipH="1">
            <a:off x="4104371" y="468839"/>
            <a:ext cx="1886598" cy="477054"/>
          </a:xfrm>
          <a:prstGeom prst="rect">
            <a:avLst/>
          </a:prstGeom>
          <a:noFill/>
        </p:spPr>
        <p:txBody>
          <a:bodyPr wrap="square" rtlCol="0">
            <a:spAutoFit/>
          </a:bodyPr>
          <a:lstStyle/>
          <a:p>
            <a:r>
              <a:rPr lang="en-US" sz="2500" b="1" dirty="0">
                <a:solidFill>
                  <a:schemeClr val="accent2">
                    <a:lumMod val="75000"/>
                  </a:schemeClr>
                </a:solidFill>
              </a:rPr>
              <a:t>RESULTS</a:t>
            </a:r>
          </a:p>
        </p:txBody>
      </p:sp>
      <p:pic>
        <p:nvPicPr>
          <p:cNvPr id="4098" name="Picture 2">
            <a:extLst>
              <a:ext uri="{FF2B5EF4-FFF2-40B4-BE49-F238E27FC236}">
                <a16:creationId xmlns:a16="http://schemas.microsoft.com/office/drawing/2014/main" id="{45ACE0A2-D679-FB06-784A-954240E234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3699"/>
          <a:stretch/>
        </p:blipFill>
        <p:spPr bwMode="auto">
          <a:xfrm>
            <a:off x="2310870" y="4436763"/>
            <a:ext cx="4452239" cy="2142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654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563FD-6774-A24E-E3B5-184F9D21F2F3}"/>
              </a:ext>
            </a:extLst>
          </p:cNvPr>
          <p:cNvSpPr>
            <a:spLocks noGrp="1"/>
          </p:cNvSpPr>
          <p:nvPr>
            <p:ph type="ctrTitle"/>
          </p:nvPr>
        </p:nvSpPr>
        <p:spPr/>
        <p:txBody>
          <a:bodyPr/>
          <a:lstStyle/>
          <a:p>
            <a:r>
              <a:rPr lang="en-US" dirty="0"/>
              <a:t>Video link</a:t>
            </a:r>
          </a:p>
        </p:txBody>
      </p:sp>
      <p:sp>
        <p:nvSpPr>
          <p:cNvPr id="3" name="Subtitle 2">
            <a:extLst>
              <a:ext uri="{FF2B5EF4-FFF2-40B4-BE49-F238E27FC236}">
                <a16:creationId xmlns:a16="http://schemas.microsoft.com/office/drawing/2014/main" id="{05A5FEC9-0899-0D29-E7D0-89F001C7BFE2}"/>
              </a:ext>
            </a:extLst>
          </p:cNvPr>
          <p:cNvSpPr>
            <a:spLocks noGrp="1"/>
          </p:cNvSpPr>
          <p:nvPr>
            <p:ph type="subTitle" idx="1"/>
          </p:nvPr>
        </p:nvSpPr>
        <p:spPr/>
        <p:txBody>
          <a:bodyPr/>
          <a:lstStyle/>
          <a:p>
            <a:r>
              <a:rPr lang="en-US"/>
              <a:t>https://drive.google.com/file/d/1kGE0vX-RD8V1AKSdcx57_CtS5zJogRW1/view?usp=sharing</a:t>
            </a:r>
            <a:endParaRPr lang="en-US" dirty="0"/>
          </a:p>
        </p:txBody>
      </p:sp>
    </p:spTree>
    <p:extLst>
      <p:ext uri="{BB962C8B-B14F-4D97-AF65-F5344CB8AC3E}">
        <p14:creationId xmlns:p14="http://schemas.microsoft.com/office/powerpoint/2010/main" val="80775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5E549C-C827-A384-0736-96FF10C6E2C4}"/>
              </a:ext>
            </a:extLst>
          </p:cNvPr>
          <p:cNvSpPr>
            <a:spLocks noGrp="1"/>
          </p:cNvSpPr>
          <p:nvPr>
            <p:ph idx="1"/>
          </p:nvPr>
        </p:nvSpPr>
        <p:spPr>
          <a:xfrm>
            <a:off x="737719" y="1488613"/>
            <a:ext cx="8596668" cy="3880773"/>
          </a:xfrm>
        </p:spPr>
        <p:txBody>
          <a:bodyPr>
            <a:normAutofit fontScale="92500" lnSpcReduction="10000"/>
          </a:bodyPr>
          <a:lstStyle/>
          <a:p>
            <a:r>
              <a:rPr lang="en-US" dirty="0">
                <a:solidFill>
                  <a:schemeClr val="tx1"/>
                </a:solidFill>
              </a:rPr>
              <a:t>Employee churn refers to the departure or retirement of a knowledgeable individual or asset from a </a:t>
            </a:r>
            <a:r>
              <a:rPr lang="en-US" dirty="0" err="1">
                <a:solidFill>
                  <a:schemeClr val="tx1"/>
                </a:solidFill>
              </a:rPr>
              <a:t>business.Instead</a:t>
            </a:r>
            <a:r>
              <a:rPr lang="en-US" dirty="0">
                <a:solidFill>
                  <a:schemeClr val="tx1"/>
                </a:solidFill>
              </a:rPr>
              <a:t>, we can say that churn occurs whenever an employee departs an organization. This churn could be forced or voluntary on the part of the employee.</a:t>
            </a:r>
          </a:p>
          <a:p>
            <a:r>
              <a:rPr lang="en-US" dirty="0">
                <a:solidFill>
                  <a:schemeClr val="tx1"/>
                </a:solidFill>
              </a:rPr>
              <a:t>Employee turnover is a serious issue that many organizations deal with since it can result in a loss of knowledgeable workers or assets. Employee churn is the departure or retirement of a valuable employee or asset from the company. It may be required or left up to the employee's discretion. Churn, the term for when an employee departs a company, can result in an unfavorable decline in the organization. </a:t>
            </a:r>
          </a:p>
          <a:p>
            <a:r>
              <a:rPr lang="en-US" dirty="0">
                <a:solidFill>
                  <a:schemeClr val="tx1"/>
                </a:solidFill>
              </a:rPr>
              <a:t>Companies may incur higher costs as a result of employee turnover since they must spend more money on hiring, managing, and training new hires. The business's performance may be indirectly impacted by the relationship between turnover and attrition rates. Companies must therefore recognize the contributing elements and take action to prevent staff churn.</a:t>
            </a:r>
          </a:p>
        </p:txBody>
      </p:sp>
      <p:sp>
        <p:nvSpPr>
          <p:cNvPr id="4" name="Rectangle 3">
            <a:extLst>
              <a:ext uri="{FF2B5EF4-FFF2-40B4-BE49-F238E27FC236}">
                <a16:creationId xmlns:a16="http://schemas.microsoft.com/office/drawing/2014/main" id="{5D9F5A8B-2229-D07B-CE93-6C02A2C04D03}"/>
              </a:ext>
            </a:extLst>
          </p:cNvPr>
          <p:cNvSpPr/>
          <p:nvPr/>
        </p:nvSpPr>
        <p:spPr>
          <a:xfrm>
            <a:off x="862642" y="232913"/>
            <a:ext cx="8108830" cy="69874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4707C61-9BE8-4A82-CE00-AB1BB38BC658}"/>
              </a:ext>
            </a:extLst>
          </p:cNvPr>
          <p:cNvSpPr txBox="1"/>
          <p:nvPr/>
        </p:nvSpPr>
        <p:spPr>
          <a:xfrm>
            <a:off x="3605841" y="339584"/>
            <a:ext cx="3114136" cy="477054"/>
          </a:xfrm>
          <a:prstGeom prst="rect">
            <a:avLst/>
          </a:prstGeom>
          <a:noFill/>
        </p:spPr>
        <p:txBody>
          <a:bodyPr wrap="square" rtlCol="0">
            <a:spAutoFit/>
          </a:bodyPr>
          <a:lstStyle/>
          <a:p>
            <a:r>
              <a:rPr lang="en-US" sz="2500" b="1" dirty="0">
                <a:solidFill>
                  <a:schemeClr val="accent2">
                    <a:lumMod val="75000"/>
                  </a:schemeClr>
                </a:solidFill>
              </a:rPr>
              <a:t>INTRODUCTION</a:t>
            </a:r>
          </a:p>
        </p:txBody>
      </p:sp>
    </p:spTree>
    <p:extLst>
      <p:ext uri="{BB962C8B-B14F-4D97-AF65-F5344CB8AC3E}">
        <p14:creationId xmlns:p14="http://schemas.microsoft.com/office/powerpoint/2010/main" val="209849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718BF8-236C-C7DA-78C4-D27DCCB7A629}"/>
              </a:ext>
            </a:extLst>
          </p:cNvPr>
          <p:cNvSpPr>
            <a:spLocks noGrp="1"/>
          </p:cNvSpPr>
          <p:nvPr>
            <p:ph idx="1"/>
          </p:nvPr>
        </p:nvSpPr>
        <p:spPr>
          <a:xfrm>
            <a:off x="660081" y="1373518"/>
            <a:ext cx="8596668" cy="4110963"/>
          </a:xfrm>
        </p:spPr>
        <p:txBody>
          <a:bodyPr>
            <a:normAutofit/>
          </a:bodyPr>
          <a:lstStyle/>
          <a:p>
            <a:r>
              <a:rPr lang="en-US" dirty="0">
                <a:solidFill>
                  <a:schemeClr val="tx1"/>
                </a:solidFill>
              </a:rPr>
              <a:t>Big data has entered a new era, and every second, enormous amounts of data are posted to numerous websites. Computerized methods must be used to investigate and analyze this data. Using machine learning techniques, these issues can be resolved. Machine learning entails identifying common categories of data and forecasting future outcomes using related </a:t>
            </a:r>
            <a:r>
              <a:rPr lang="en-US" dirty="0" err="1">
                <a:solidFill>
                  <a:schemeClr val="tx1"/>
                </a:solidFill>
              </a:rPr>
              <a:t>data.For</a:t>
            </a:r>
            <a:r>
              <a:rPr lang="en-US" dirty="0">
                <a:solidFill>
                  <a:schemeClr val="tx1"/>
                </a:solidFill>
              </a:rPr>
              <a:t> the majority of data ideas linked to vagueness, probability concepts are useful. Machine learning involves a lot of uncertainty, therefore probabilistic approaches are closely related to statistics. The study of machine learning offers computers the ability to learn without being explicitly programmed.</a:t>
            </a:r>
          </a:p>
          <a:p>
            <a:r>
              <a:rPr lang="en-US" dirty="0">
                <a:solidFill>
                  <a:schemeClr val="tx1"/>
                </a:solidFill>
              </a:rPr>
              <a:t>This project uses Cassandra, </a:t>
            </a:r>
            <a:r>
              <a:rPr lang="en-US" dirty="0" err="1">
                <a:solidFill>
                  <a:schemeClr val="tx1"/>
                </a:solidFill>
              </a:rPr>
              <a:t>PySpark</a:t>
            </a:r>
            <a:r>
              <a:rPr lang="en-US" dirty="0">
                <a:solidFill>
                  <a:schemeClr val="tx1"/>
                </a:solidFill>
              </a:rPr>
              <a:t>, Kaggle, Google </a:t>
            </a:r>
            <a:r>
              <a:rPr lang="en-US" dirty="0" err="1">
                <a:solidFill>
                  <a:schemeClr val="tx1"/>
                </a:solidFill>
              </a:rPr>
              <a:t>Colab</a:t>
            </a:r>
            <a:r>
              <a:rPr lang="en-US" dirty="0">
                <a:solidFill>
                  <a:schemeClr val="tx1"/>
                </a:solidFill>
              </a:rPr>
              <a:t>, and Matplotlib to estimate staff attrition. In order to reduce the danger of severe losses and encourage the general growth of each employee, the project will analyze the data to determine the elements that contribute to employee churn and construct a churn prediction system.</a:t>
            </a:r>
          </a:p>
        </p:txBody>
      </p:sp>
    </p:spTree>
    <p:extLst>
      <p:ext uri="{BB962C8B-B14F-4D97-AF65-F5344CB8AC3E}">
        <p14:creationId xmlns:p14="http://schemas.microsoft.com/office/powerpoint/2010/main" val="14886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D2A1B0-E3EF-8FCE-B527-D5B3770F635A}"/>
              </a:ext>
            </a:extLst>
          </p:cNvPr>
          <p:cNvSpPr txBox="1"/>
          <p:nvPr/>
        </p:nvSpPr>
        <p:spPr>
          <a:xfrm>
            <a:off x="1130060" y="733246"/>
            <a:ext cx="7297948" cy="6186309"/>
          </a:xfrm>
          <a:prstGeom prst="rect">
            <a:avLst/>
          </a:prstGeom>
          <a:noFill/>
        </p:spPr>
        <p:txBody>
          <a:bodyPr wrap="square" rtlCol="0">
            <a:spAutoFit/>
          </a:bodyPr>
          <a:lstStyle/>
          <a:p>
            <a:r>
              <a:rPr lang="en-US" dirty="0"/>
              <a:t>The Kaggle website is where you can find </a:t>
            </a:r>
            <a:r>
              <a:rPr lang="en-US" dirty="0" err="1"/>
              <a:t>HR,employee</a:t>
            </a:r>
            <a:r>
              <a:rPr lang="en-US" dirty="0"/>
              <a:t> analytics data files. There are 14999 tuples and ten attributes in this data collection. To improve the effectiveness of an algorithm for classifying all data existing in character to be converted to numerical data.</a:t>
            </a:r>
          </a:p>
          <a:p>
            <a:pPr marL="285750" indent="-285750">
              <a:buFont typeface="Arial" panose="020B0604020202020204" pitchFamily="34" charset="0"/>
              <a:buChar char="•"/>
            </a:pPr>
            <a:r>
              <a:rPr lang="en-US" dirty="0"/>
              <a:t>Assume there is a specific property such as "salary" where data in the ranges of high, medium, and low are translated to numerical values 2,1,0. </a:t>
            </a:r>
          </a:p>
          <a:p>
            <a:pPr marL="285750" indent="-285750">
              <a:buFont typeface="Arial" panose="020B0604020202020204" pitchFamily="34" charset="0"/>
              <a:buChar char="•"/>
            </a:pPr>
            <a:r>
              <a:rPr lang="en-US" dirty="0"/>
              <a:t>The following conditions are applied to the dataset available to predict an employee who is certain to depart an organization:</a:t>
            </a:r>
          </a:p>
          <a:p>
            <a:endParaRPr lang="en-US" dirty="0"/>
          </a:p>
          <a:p>
            <a:r>
              <a:rPr lang="en-US" dirty="0"/>
              <a:t>1. If an employee does not receive a promotion for more than five years, he or she will depart.</a:t>
            </a:r>
          </a:p>
          <a:p>
            <a:endParaRPr lang="en-US" dirty="0"/>
          </a:p>
          <a:p>
            <a:r>
              <a:rPr lang="en-US" dirty="0"/>
              <a:t>2. If there is no rise, more working hours, and a high salary, an employee will depart.</a:t>
            </a:r>
          </a:p>
          <a:p>
            <a:endParaRPr lang="en-US" dirty="0"/>
          </a:p>
          <a:p>
            <a:r>
              <a:rPr lang="en-US" dirty="0"/>
              <a:t>3. Employees who have not received a pay increase but have been promoted are more likely to depart a firm.</a:t>
            </a:r>
          </a:p>
          <a:p>
            <a:endParaRPr lang="en-US" dirty="0"/>
          </a:p>
          <a:p>
            <a:r>
              <a:rPr lang="en-US" dirty="0"/>
              <a:t>As a result, the learning algorithms with gathered results can predict whether or not an employee would leave the organization.</a:t>
            </a:r>
          </a:p>
        </p:txBody>
      </p:sp>
      <p:sp>
        <p:nvSpPr>
          <p:cNvPr id="3" name="Title 1">
            <a:extLst>
              <a:ext uri="{FF2B5EF4-FFF2-40B4-BE49-F238E27FC236}">
                <a16:creationId xmlns:a16="http://schemas.microsoft.com/office/drawing/2014/main" id="{D47C0A1B-295E-3159-A1AE-1BD39624E885}"/>
              </a:ext>
            </a:extLst>
          </p:cNvPr>
          <p:cNvSpPr txBox="1">
            <a:spLocks/>
          </p:cNvSpPr>
          <p:nvPr/>
        </p:nvSpPr>
        <p:spPr>
          <a:xfrm>
            <a:off x="3506798" y="204158"/>
            <a:ext cx="8596668" cy="615351"/>
          </a:xfrm>
          <a:prstGeom prst="rect">
            <a:avLst/>
          </a:prstGeom>
        </p:spPr>
        <p:txBody>
          <a:bodyPr>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700" b="1" dirty="0">
                <a:solidFill>
                  <a:schemeClr val="accent2">
                    <a:lumMod val="75000"/>
                  </a:schemeClr>
                </a:solidFill>
              </a:rPr>
              <a:t>METHODOLOGY</a:t>
            </a:r>
            <a:br>
              <a:rPr lang="en-US" dirty="0"/>
            </a:br>
            <a:endParaRPr lang="en-US" sz="2400" dirty="0"/>
          </a:p>
        </p:txBody>
      </p:sp>
      <p:sp>
        <p:nvSpPr>
          <p:cNvPr id="4" name="Rectangle 3">
            <a:extLst>
              <a:ext uri="{FF2B5EF4-FFF2-40B4-BE49-F238E27FC236}">
                <a16:creationId xmlns:a16="http://schemas.microsoft.com/office/drawing/2014/main" id="{ED244F3B-0BBC-4DAB-17EA-4CD6D8260934}"/>
              </a:ext>
            </a:extLst>
          </p:cNvPr>
          <p:cNvSpPr/>
          <p:nvPr/>
        </p:nvSpPr>
        <p:spPr>
          <a:xfrm>
            <a:off x="948906" y="129396"/>
            <a:ext cx="7772400" cy="51758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751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10B8229-2BED-88E5-E704-B375F21AF8C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4109" y="1757692"/>
            <a:ext cx="2026125" cy="1358012"/>
          </a:xfrm>
          <a:prstGeom prst="rect">
            <a:avLst/>
          </a:prstGeom>
        </p:spPr>
      </p:pic>
      <p:pic>
        <p:nvPicPr>
          <p:cNvPr id="5" name="Picture 4">
            <a:extLst>
              <a:ext uri="{FF2B5EF4-FFF2-40B4-BE49-F238E27FC236}">
                <a16:creationId xmlns:a16="http://schemas.microsoft.com/office/drawing/2014/main" id="{F5389AC4-4862-4ABC-10ED-8868DE7D8ED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064017" y="1647825"/>
            <a:ext cx="2246760" cy="1441819"/>
          </a:xfrm>
          <a:prstGeom prst="rect">
            <a:avLst/>
          </a:prstGeom>
        </p:spPr>
      </p:pic>
      <p:pic>
        <p:nvPicPr>
          <p:cNvPr id="6" name="Picture 5">
            <a:extLst>
              <a:ext uri="{FF2B5EF4-FFF2-40B4-BE49-F238E27FC236}">
                <a16:creationId xmlns:a16="http://schemas.microsoft.com/office/drawing/2014/main" id="{B9C4CB2C-F6C0-A779-B7D6-6DF31DF8D7D1}"/>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168029" y="1772970"/>
            <a:ext cx="1984598" cy="1034827"/>
          </a:xfrm>
          <a:prstGeom prst="rect">
            <a:avLst/>
          </a:prstGeom>
        </p:spPr>
      </p:pic>
      <p:pic>
        <p:nvPicPr>
          <p:cNvPr id="7" name="Picture 6">
            <a:extLst>
              <a:ext uri="{FF2B5EF4-FFF2-40B4-BE49-F238E27FC236}">
                <a16:creationId xmlns:a16="http://schemas.microsoft.com/office/drawing/2014/main" id="{0B7214A4-566E-7B0B-1B44-0EAD7C5BBCA8}"/>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061298" y="3965318"/>
            <a:ext cx="1751745" cy="627709"/>
          </a:xfrm>
          <a:prstGeom prst="rect">
            <a:avLst/>
          </a:prstGeom>
        </p:spPr>
      </p:pic>
      <p:pic>
        <p:nvPicPr>
          <p:cNvPr id="8" name="Picture 2" descr="scikit-learn - Wikipedia">
            <a:extLst>
              <a:ext uri="{FF2B5EF4-FFF2-40B4-BE49-F238E27FC236}">
                <a16:creationId xmlns:a16="http://schemas.microsoft.com/office/drawing/2014/main" id="{DC9DBD25-AE00-DDB7-F991-590446273CC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7985" y="3574793"/>
            <a:ext cx="2246760" cy="12114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eaborn · PyPI">
            <a:extLst>
              <a:ext uri="{FF2B5EF4-FFF2-40B4-BE49-F238E27FC236}">
                <a16:creationId xmlns:a16="http://schemas.microsoft.com/office/drawing/2014/main" id="{DAB0FE41-DE3E-2E55-3074-0DE32051E56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8029" y="3625495"/>
            <a:ext cx="2723534" cy="7781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matplotlib · PyPI">
            <a:extLst>
              <a:ext uri="{FF2B5EF4-FFF2-40B4-BE49-F238E27FC236}">
                <a16:creationId xmlns:a16="http://schemas.microsoft.com/office/drawing/2014/main" id="{80C1BA0F-2332-5D06-005C-062E4061CAC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19336" y="5642239"/>
            <a:ext cx="3419819" cy="81956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4BEBF54-9C35-299A-7179-2C8ED8A6E223}"/>
              </a:ext>
            </a:extLst>
          </p:cNvPr>
          <p:cNvSpPr/>
          <p:nvPr/>
        </p:nvSpPr>
        <p:spPr>
          <a:xfrm>
            <a:off x="1262042" y="577971"/>
            <a:ext cx="7752562" cy="71599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4CFC94-38DE-6450-1876-F12BE05B6403}"/>
              </a:ext>
            </a:extLst>
          </p:cNvPr>
          <p:cNvSpPr txBox="1"/>
          <p:nvPr/>
        </p:nvSpPr>
        <p:spPr>
          <a:xfrm>
            <a:off x="3876496" y="697440"/>
            <a:ext cx="6325318" cy="477054"/>
          </a:xfrm>
          <a:prstGeom prst="rect">
            <a:avLst/>
          </a:prstGeom>
          <a:noFill/>
        </p:spPr>
        <p:txBody>
          <a:bodyPr wrap="square">
            <a:spAutoFit/>
          </a:bodyPr>
          <a:lstStyle/>
          <a:p>
            <a:r>
              <a:rPr lang="en-US" sz="2500" b="1" dirty="0">
                <a:solidFill>
                  <a:schemeClr val="accent2">
                    <a:lumMod val="75000"/>
                  </a:schemeClr>
                </a:solidFill>
                <a:latin typeface="Trebuchet MS (heading)"/>
              </a:rPr>
              <a:t>TOOLS</a:t>
            </a:r>
            <a:r>
              <a:rPr lang="en-US" sz="2500" dirty="0">
                <a:solidFill>
                  <a:schemeClr val="accent2">
                    <a:lumMod val="75000"/>
                  </a:schemeClr>
                </a:solidFill>
                <a:latin typeface="Trebuchet MS (heading)"/>
              </a:rPr>
              <a:t> </a:t>
            </a:r>
            <a:r>
              <a:rPr lang="en-US" sz="2500" b="1" dirty="0">
                <a:solidFill>
                  <a:schemeClr val="accent2">
                    <a:lumMod val="75000"/>
                  </a:schemeClr>
                </a:solidFill>
                <a:latin typeface="Trebuchet MS (heading)"/>
              </a:rPr>
              <a:t>USED</a:t>
            </a:r>
          </a:p>
        </p:txBody>
      </p:sp>
    </p:spTree>
    <p:extLst>
      <p:ext uri="{BB962C8B-B14F-4D97-AF65-F5344CB8AC3E}">
        <p14:creationId xmlns:p14="http://schemas.microsoft.com/office/powerpoint/2010/main" val="3281716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9EF5EB-FFFE-8F72-3C0A-ABED2F146FE9}"/>
              </a:ext>
            </a:extLst>
          </p:cNvPr>
          <p:cNvSpPr txBox="1"/>
          <p:nvPr/>
        </p:nvSpPr>
        <p:spPr>
          <a:xfrm flipH="1">
            <a:off x="1262042" y="1720840"/>
            <a:ext cx="7303987" cy="5027467"/>
          </a:xfrm>
          <a:prstGeom prst="rect">
            <a:avLst/>
          </a:prstGeom>
          <a:noFill/>
        </p:spPr>
        <p:txBody>
          <a:bodyPr wrap="square" rtlCol="0">
            <a:spAutoFit/>
          </a:bodyPr>
          <a:lstStyle/>
          <a:p>
            <a:pPr marL="285750" indent="-285750">
              <a:lnSpc>
                <a:spcPct val="150000"/>
              </a:lnSpc>
              <a:buSzPct val="100000"/>
              <a:buFont typeface="Wingdings" panose="05000000000000000000" pitchFamily="2" charset="2"/>
              <a:buChar char="§"/>
            </a:pPr>
            <a:r>
              <a:rPr lang="en-US" dirty="0"/>
              <a:t>Data collection and storage is done through </a:t>
            </a:r>
            <a:r>
              <a:rPr lang="en-US" b="1" dirty="0" err="1"/>
              <a:t>Kaggle</a:t>
            </a:r>
            <a:r>
              <a:rPr lang="en-US" dirty="0" err="1"/>
              <a:t>,Excel</a:t>
            </a:r>
            <a:r>
              <a:rPr lang="en-US" dirty="0"/>
              <a:t> spreadsheet and </a:t>
            </a:r>
            <a:r>
              <a:rPr lang="en-US" dirty="0" err="1"/>
              <a:t>Mysql</a:t>
            </a:r>
            <a:r>
              <a:rPr lang="en-US" dirty="0"/>
              <a:t> where Kaggle is a well-known platform for collecting, distributing, and analyzing datasets.</a:t>
            </a:r>
          </a:p>
          <a:p>
            <a:pPr marL="285750" indent="-285750">
              <a:lnSpc>
                <a:spcPct val="150000"/>
              </a:lnSpc>
              <a:buSzPct val="100000"/>
              <a:buFont typeface="Wingdings" panose="05000000000000000000" pitchFamily="2" charset="2"/>
              <a:buChar char="§"/>
            </a:pPr>
            <a:r>
              <a:rPr lang="en-US" b="1" dirty="0"/>
              <a:t>Cassandra</a:t>
            </a:r>
            <a:r>
              <a:rPr lang="en-US" dirty="0"/>
              <a:t>: A NoSQL database designed for processing massive amounts of data over distributed clusters of machines. Cassandra is utilized in this workflow to generate a database and tables for storing the cleaned and modified data.</a:t>
            </a:r>
          </a:p>
          <a:p>
            <a:pPr marL="285750" indent="-285750">
              <a:lnSpc>
                <a:spcPct val="150000"/>
              </a:lnSpc>
              <a:buSzPct val="100000"/>
              <a:buFont typeface="Wingdings" panose="05000000000000000000" pitchFamily="2" charset="2"/>
              <a:buChar char="§"/>
            </a:pPr>
            <a:r>
              <a:rPr lang="en-US" b="1" dirty="0" err="1"/>
              <a:t>PySpark</a:t>
            </a:r>
            <a:r>
              <a:rPr lang="en-US" dirty="0"/>
              <a:t> is a Python API for Apache Spark that allows developers to construct distributed data processing applications in Python. </a:t>
            </a:r>
            <a:r>
              <a:rPr lang="en-US" dirty="0" err="1"/>
              <a:t>PySpark</a:t>
            </a:r>
            <a:r>
              <a:rPr lang="en-US" dirty="0"/>
              <a:t> is used in this pipeline to integrate and convert data from many sources before preparing it for analysis.</a:t>
            </a:r>
          </a:p>
          <a:p>
            <a:pPr>
              <a:lnSpc>
                <a:spcPct val="150000"/>
              </a:lnSpc>
              <a:buSzPct val="100000"/>
            </a:pPr>
            <a:endParaRPr lang="en-US" dirty="0"/>
          </a:p>
        </p:txBody>
      </p:sp>
      <p:sp>
        <p:nvSpPr>
          <p:cNvPr id="4" name="TextBox 3">
            <a:extLst>
              <a:ext uri="{FF2B5EF4-FFF2-40B4-BE49-F238E27FC236}">
                <a16:creationId xmlns:a16="http://schemas.microsoft.com/office/drawing/2014/main" id="{F2840FEA-8086-6D9D-9CC4-F15E0DC4EAC2}"/>
              </a:ext>
            </a:extLst>
          </p:cNvPr>
          <p:cNvSpPr txBox="1"/>
          <p:nvPr/>
        </p:nvSpPr>
        <p:spPr>
          <a:xfrm>
            <a:off x="3881887" y="697440"/>
            <a:ext cx="6264933" cy="477054"/>
          </a:xfrm>
          <a:prstGeom prst="rect">
            <a:avLst/>
          </a:prstGeom>
          <a:noFill/>
        </p:spPr>
        <p:txBody>
          <a:bodyPr wrap="square">
            <a:spAutoFit/>
          </a:bodyPr>
          <a:lstStyle/>
          <a:p>
            <a:r>
              <a:rPr lang="en-US" sz="2500" b="1" dirty="0">
                <a:solidFill>
                  <a:schemeClr val="accent2">
                    <a:lumMod val="75000"/>
                  </a:schemeClr>
                </a:solidFill>
                <a:latin typeface="Trebuchet MS (heading)"/>
              </a:rPr>
              <a:t>TOOLS</a:t>
            </a:r>
            <a:r>
              <a:rPr lang="en-US" sz="2500" dirty="0">
                <a:solidFill>
                  <a:schemeClr val="accent2">
                    <a:lumMod val="75000"/>
                  </a:schemeClr>
                </a:solidFill>
                <a:latin typeface="Trebuchet MS (heading)"/>
              </a:rPr>
              <a:t> </a:t>
            </a:r>
            <a:r>
              <a:rPr lang="en-US" sz="2500" b="1" dirty="0">
                <a:solidFill>
                  <a:schemeClr val="accent2">
                    <a:lumMod val="75000"/>
                  </a:schemeClr>
                </a:solidFill>
                <a:latin typeface="Trebuchet MS (heading)"/>
              </a:rPr>
              <a:t>USED</a:t>
            </a:r>
          </a:p>
        </p:txBody>
      </p:sp>
      <p:sp>
        <p:nvSpPr>
          <p:cNvPr id="5" name="Rectangle 4">
            <a:extLst>
              <a:ext uri="{FF2B5EF4-FFF2-40B4-BE49-F238E27FC236}">
                <a16:creationId xmlns:a16="http://schemas.microsoft.com/office/drawing/2014/main" id="{D8CC7153-FE3E-53A9-F1C8-E60C9741BD3B}"/>
              </a:ext>
            </a:extLst>
          </p:cNvPr>
          <p:cNvSpPr/>
          <p:nvPr/>
        </p:nvSpPr>
        <p:spPr>
          <a:xfrm>
            <a:off x="1262042" y="577971"/>
            <a:ext cx="7752562" cy="71599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5042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E94827-CF63-DDA2-A4A5-6F6F4D09DCDC}"/>
              </a:ext>
            </a:extLst>
          </p:cNvPr>
          <p:cNvSpPr txBox="1"/>
          <p:nvPr/>
        </p:nvSpPr>
        <p:spPr>
          <a:xfrm>
            <a:off x="1403947" y="1024507"/>
            <a:ext cx="7015433" cy="5442965"/>
          </a:xfrm>
          <a:prstGeom prst="rect">
            <a:avLst/>
          </a:prstGeom>
          <a:noFill/>
        </p:spPr>
        <p:txBody>
          <a:bodyPr wrap="square">
            <a:spAutoFit/>
          </a:bodyPr>
          <a:lstStyle/>
          <a:p>
            <a:pPr marL="285750" indent="-285750">
              <a:lnSpc>
                <a:spcPct val="150000"/>
              </a:lnSpc>
              <a:buSzPct val="100000"/>
              <a:buFont typeface="Wingdings" panose="05000000000000000000" pitchFamily="2" charset="2"/>
              <a:buChar char="§"/>
            </a:pPr>
            <a:r>
              <a:rPr lang="en-US" b="1" dirty="0"/>
              <a:t>Scikit-learn</a:t>
            </a:r>
            <a:r>
              <a:rPr lang="en-US" dirty="0"/>
              <a:t> includes data preprocessing methods such as data scaling, normalization, and categorical variable encoding.</a:t>
            </a:r>
          </a:p>
          <a:p>
            <a:pPr marL="285750" indent="-285750">
              <a:lnSpc>
                <a:spcPct val="150000"/>
              </a:lnSpc>
              <a:buSzPct val="100000"/>
              <a:buFont typeface="Wingdings" panose="05000000000000000000" pitchFamily="2" charset="2"/>
              <a:buChar char="§"/>
            </a:pPr>
            <a:r>
              <a:rPr lang="en-US" b="1" dirty="0"/>
              <a:t>Apache Spark </a:t>
            </a:r>
            <a:r>
              <a:rPr lang="en-US" dirty="0"/>
              <a:t>is a high-performance, general-purpose cluster computing system built for large-scale data processing. Apache Spark is utilized in this pipeline to clean, process, and analyze enormous amounts of data.</a:t>
            </a:r>
          </a:p>
          <a:p>
            <a:pPr marL="285750" indent="-285750">
              <a:lnSpc>
                <a:spcPct val="150000"/>
              </a:lnSpc>
              <a:buSzPct val="100000"/>
              <a:buFont typeface="Wingdings" panose="05000000000000000000" pitchFamily="2" charset="2"/>
              <a:buChar char="§"/>
            </a:pPr>
            <a:r>
              <a:rPr lang="en-US" b="1" dirty="0" err="1"/>
              <a:t>Colab</a:t>
            </a:r>
            <a:r>
              <a:rPr lang="en-US" dirty="0"/>
              <a:t> offers data analysis and visualization tools, including popular Python libraries such as Pandas, Matplotlib, and Seaborn.</a:t>
            </a:r>
          </a:p>
          <a:p>
            <a:pPr marL="285750" indent="-285750">
              <a:lnSpc>
                <a:spcPct val="150000"/>
              </a:lnSpc>
              <a:buSzPct val="100000"/>
              <a:buFont typeface="Wingdings" panose="05000000000000000000" pitchFamily="2" charset="2"/>
              <a:buChar char="§"/>
            </a:pPr>
            <a:r>
              <a:rPr lang="en-US" b="1" dirty="0"/>
              <a:t>Matplotlib and Seaborn </a:t>
            </a:r>
            <a:r>
              <a:rPr lang="en-US" dirty="0"/>
              <a:t>are Python libraries for making data visualizations. These libraries are used in this pipeline to create graphs, charts, and other visualizations to assist users better comprehend and analyze the data</a:t>
            </a:r>
          </a:p>
        </p:txBody>
      </p:sp>
    </p:spTree>
    <p:extLst>
      <p:ext uri="{BB962C8B-B14F-4D97-AF65-F5344CB8AC3E}">
        <p14:creationId xmlns:p14="http://schemas.microsoft.com/office/powerpoint/2010/main" val="763747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491F4D9-4B5B-17D1-AD3F-46CD1682AE7E}"/>
              </a:ext>
            </a:extLst>
          </p:cNvPr>
          <p:cNvSpPr txBox="1">
            <a:spLocks/>
          </p:cNvSpPr>
          <p:nvPr/>
        </p:nvSpPr>
        <p:spPr>
          <a:xfrm>
            <a:off x="793952" y="1488613"/>
            <a:ext cx="8596668" cy="388077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b="1" u="sng" dirty="0"/>
              <a:t>Data Collection</a:t>
            </a:r>
            <a:endParaRPr lang="en-US" dirty="0"/>
          </a:p>
          <a:p>
            <a:r>
              <a:rPr lang="en-US" dirty="0">
                <a:solidFill>
                  <a:schemeClr val="tx1"/>
                </a:solidFill>
              </a:rPr>
              <a:t>The "Human Resources Analytics" dataset, which is available on the Kaggle website at https://www.kaggle.com/ludobenistant/hr-analytics, was used to find the data.</a:t>
            </a:r>
          </a:p>
          <a:p>
            <a:r>
              <a:rPr lang="en-US" dirty="0">
                <a:solidFill>
                  <a:schemeClr val="tx1"/>
                </a:solidFill>
              </a:rPr>
              <a:t>The attributes and observations utilized in this dataset are purely made up in order to simulate a real-world scenario for a hypothetical corporation. 14,999 employee records are included in the number of observations from the dataset that is provided.</a:t>
            </a:r>
          </a:p>
          <a:p>
            <a:r>
              <a:rPr lang="en-US" dirty="0">
                <a:solidFill>
                  <a:schemeClr val="tx1"/>
                </a:solidFill>
              </a:rPr>
              <a:t>Python will be the programming language using for the analysis:</a:t>
            </a:r>
          </a:p>
          <a:p>
            <a:pPr marL="0" indent="0">
              <a:lnSpc>
                <a:spcPct val="110000"/>
              </a:lnSpc>
              <a:spcBef>
                <a:spcPts val="0"/>
              </a:spcBef>
              <a:buFont typeface="Wingdings 3" charset="2"/>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rgbClr val="3D7E7E"/>
              </a:solidFill>
              <a:latin typeface="Courier New" panose="02070309020205020404" pitchFamily="49" charset="0"/>
              <a:ea typeface="Courier New" panose="02070309020205020404" pitchFamily="49" charset="0"/>
              <a:cs typeface="Constantia" panose="02030602050306030303" pitchFamily="18" charset="0"/>
            </a:endParaRPr>
          </a:p>
          <a:p>
            <a:pPr marL="0" indent="0">
              <a:lnSpc>
                <a:spcPct val="110000"/>
              </a:lnSpc>
              <a:spcBef>
                <a:spcPts val="0"/>
              </a:spcBef>
              <a:buFont typeface="Wingdings 3" charset="2"/>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D7E7E"/>
                </a:solidFill>
                <a:latin typeface="Courier New" panose="02070309020205020404" pitchFamily="49" charset="0"/>
                <a:ea typeface="Courier New" panose="02070309020205020404" pitchFamily="49" charset="0"/>
                <a:cs typeface="Constantia" panose="02030602050306030303" pitchFamily="18" charset="0"/>
              </a:rPr>
              <a:t>#Read the analytics csv file and store our dataset into a data frame called "</a:t>
            </a:r>
            <a:r>
              <a:rPr lang="en-US" dirty="0" err="1">
                <a:solidFill>
                  <a:srgbClr val="3D7E7E"/>
                </a:solidFill>
                <a:latin typeface="Courier New" panose="02070309020205020404" pitchFamily="49" charset="0"/>
                <a:ea typeface="Courier New" panose="02070309020205020404" pitchFamily="49" charset="0"/>
                <a:cs typeface="Constantia" panose="02030602050306030303" pitchFamily="18" charset="0"/>
              </a:rPr>
              <a:t>df</a:t>
            </a:r>
            <a:r>
              <a:rPr lang="en-US" dirty="0">
                <a:solidFill>
                  <a:srgbClr val="3D7E7E"/>
                </a:solidFill>
                <a:latin typeface="Courier New" panose="02070309020205020404" pitchFamily="49" charset="0"/>
                <a:ea typeface="Courier New" panose="02070309020205020404" pitchFamily="49" charset="0"/>
                <a:cs typeface="Constantia" panose="02030602050306030303" pitchFamily="18" charset="0"/>
              </a:rPr>
              <a:t>"</a:t>
            </a:r>
            <a:endParaRPr lang="en-US" dirty="0">
              <a:solidFill>
                <a:srgbClr val="595959"/>
              </a:solidFill>
              <a:latin typeface="Constantia" panose="02030602050306030303" pitchFamily="18" charset="0"/>
              <a:ea typeface="Constantia" panose="02030602050306030303" pitchFamily="18" charset="0"/>
              <a:cs typeface="Constantia" panose="02030602050306030303" pitchFamily="18" charset="0"/>
            </a:endParaRPr>
          </a:p>
          <a:p>
            <a:r>
              <a:rPr lang="en-US" dirty="0" err="1">
                <a:solidFill>
                  <a:srgbClr val="000000"/>
                </a:solidFill>
                <a:latin typeface="Courier New" panose="02070309020205020404" pitchFamily="49" charset="0"/>
                <a:ea typeface="Courier New" panose="02070309020205020404" pitchFamily="49" charset="0"/>
              </a:rPr>
              <a:t>df</a:t>
            </a:r>
            <a:r>
              <a:rPr lang="en-US" dirty="0">
                <a:solidFill>
                  <a:srgbClr val="000000"/>
                </a:solidFill>
                <a:latin typeface="Courier New" panose="02070309020205020404" pitchFamily="49" charset="0"/>
                <a:ea typeface="Courier New" panose="02070309020205020404" pitchFamily="49" charset="0"/>
              </a:rPr>
              <a:t> </a:t>
            </a:r>
            <a:r>
              <a:rPr lang="en-US" dirty="0">
                <a:solidFill>
                  <a:srgbClr val="055BE0"/>
                </a:solidFill>
                <a:latin typeface="Courier New" panose="02070309020205020404" pitchFamily="49" charset="0"/>
                <a:ea typeface="Courier New" panose="02070309020205020404" pitchFamily="49" charset="0"/>
              </a:rPr>
              <a:t>=</a:t>
            </a:r>
            <a:r>
              <a:rPr lang="en-US" dirty="0">
                <a:solidFill>
                  <a:srgbClr val="000000"/>
                </a:solidFill>
                <a:latin typeface="Courier New" panose="02070309020205020404" pitchFamily="49" charset="0"/>
                <a:ea typeface="Courier New" panose="02070309020205020404" pitchFamily="49" charset="0"/>
              </a:rPr>
              <a:t> </a:t>
            </a:r>
            <a:r>
              <a:rPr lang="en-US" dirty="0" err="1">
                <a:solidFill>
                  <a:srgbClr val="000000"/>
                </a:solidFill>
                <a:latin typeface="Courier New" panose="02070309020205020404" pitchFamily="49" charset="0"/>
                <a:ea typeface="Courier New" panose="02070309020205020404" pitchFamily="49" charset="0"/>
              </a:rPr>
              <a:t>pd</a:t>
            </a:r>
            <a:r>
              <a:rPr lang="en-US" dirty="0" err="1">
                <a:solidFill>
                  <a:srgbClr val="055BE0"/>
                </a:solidFill>
                <a:latin typeface="Courier New" panose="02070309020205020404" pitchFamily="49" charset="0"/>
                <a:ea typeface="Courier New" panose="02070309020205020404" pitchFamily="49" charset="0"/>
              </a:rPr>
              <a:t>.</a:t>
            </a:r>
            <a:r>
              <a:rPr lang="en-US" dirty="0" err="1">
                <a:solidFill>
                  <a:srgbClr val="000000"/>
                </a:solidFill>
                <a:latin typeface="Courier New" panose="02070309020205020404" pitchFamily="49" charset="0"/>
                <a:ea typeface="Courier New" panose="02070309020205020404" pitchFamily="49" charset="0"/>
              </a:rPr>
              <a:t>DataFrame</a:t>
            </a:r>
            <a:r>
              <a:rPr lang="en-US" dirty="0" err="1">
                <a:solidFill>
                  <a:srgbClr val="055BE0"/>
                </a:solidFill>
                <a:latin typeface="Courier New" panose="02070309020205020404" pitchFamily="49" charset="0"/>
                <a:ea typeface="Courier New" panose="02070309020205020404" pitchFamily="49" charset="0"/>
              </a:rPr>
              <a:t>.</a:t>
            </a:r>
            <a:r>
              <a:rPr lang="en-US" dirty="0" err="1">
                <a:solidFill>
                  <a:srgbClr val="000000"/>
                </a:solidFill>
                <a:latin typeface="Courier New" panose="02070309020205020404" pitchFamily="49" charset="0"/>
                <a:ea typeface="Courier New" panose="02070309020205020404" pitchFamily="49" charset="0"/>
              </a:rPr>
              <a:t>from_csv</a:t>
            </a:r>
            <a:r>
              <a:rPr lang="en-US" dirty="0">
                <a:solidFill>
                  <a:srgbClr val="000000"/>
                </a:solidFill>
                <a:latin typeface="Courier New" panose="02070309020205020404" pitchFamily="49" charset="0"/>
                <a:ea typeface="Courier New" panose="02070309020205020404" pitchFamily="49" charset="0"/>
              </a:rPr>
              <a:t>(</a:t>
            </a:r>
            <a:r>
              <a:rPr lang="en-US" dirty="0">
                <a:solidFill>
                  <a:srgbClr val="BB2323"/>
                </a:solidFill>
                <a:latin typeface="Courier New" panose="02070309020205020404" pitchFamily="49" charset="0"/>
                <a:ea typeface="Courier New" panose="02070309020205020404" pitchFamily="49" charset="0"/>
              </a:rPr>
              <a:t>'../input/HR_comma_sep.csv'</a:t>
            </a:r>
            <a:r>
              <a:rPr lang="en-US" dirty="0">
                <a:solidFill>
                  <a:srgbClr val="000000"/>
                </a:solidFill>
                <a:latin typeface="Courier New" panose="02070309020205020404" pitchFamily="49" charset="0"/>
                <a:ea typeface="Courier New" panose="02070309020205020404" pitchFamily="49" charset="0"/>
              </a:rPr>
              <a:t>, </a:t>
            </a:r>
            <a:r>
              <a:rPr lang="en-US" dirty="0" err="1">
                <a:solidFill>
                  <a:srgbClr val="000000"/>
                </a:solidFill>
                <a:latin typeface="Courier New" panose="02070309020205020404" pitchFamily="49" charset="0"/>
                <a:ea typeface="Courier New" panose="02070309020205020404" pitchFamily="49" charset="0"/>
              </a:rPr>
              <a:t>index_col</a:t>
            </a:r>
            <a:r>
              <a:rPr lang="en-US" dirty="0">
                <a:solidFill>
                  <a:srgbClr val="055BE0"/>
                </a:solidFill>
                <a:latin typeface="Courier New" panose="02070309020205020404" pitchFamily="49" charset="0"/>
                <a:ea typeface="Courier New" panose="02070309020205020404" pitchFamily="49" charset="0"/>
              </a:rPr>
              <a:t>=</a:t>
            </a:r>
            <a:r>
              <a:rPr lang="en-US" dirty="0">
                <a:solidFill>
                  <a:srgbClr val="3D7E7E"/>
                </a:solidFill>
                <a:latin typeface="Courier New" panose="02070309020205020404" pitchFamily="49" charset="0"/>
                <a:ea typeface="Courier New" panose="02070309020205020404" pitchFamily="49" charset="0"/>
              </a:rPr>
              <a:t>None</a:t>
            </a:r>
            <a:r>
              <a:rPr lang="en-US" dirty="0">
                <a:solidFill>
                  <a:srgbClr val="000000"/>
                </a:solidFill>
                <a:latin typeface="Courier New" panose="02070309020205020404" pitchFamily="49" charset="0"/>
                <a:ea typeface="Courier New" panose="02070309020205020404" pitchFamily="49" charset="0"/>
              </a:rPr>
              <a:t>)</a:t>
            </a:r>
            <a:endParaRPr lang="en-US" dirty="0"/>
          </a:p>
        </p:txBody>
      </p:sp>
      <p:sp>
        <p:nvSpPr>
          <p:cNvPr id="9" name="Rectangle 8">
            <a:extLst>
              <a:ext uri="{FF2B5EF4-FFF2-40B4-BE49-F238E27FC236}">
                <a16:creationId xmlns:a16="http://schemas.microsoft.com/office/drawing/2014/main" id="{A759CA7A-FE8F-25DE-993D-89DDB932003C}"/>
              </a:ext>
            </a:extLst>
          </p:cNvPr>
          <p:cNvSpPr/>
          <p:nvPr/>
        </p:nvSpPr>
        <p:spPr>
          <a:xfrm>
            <a:off x="1009290" y="526211"/>
            <a:ext cx="7755147" cy="63835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AD39AB6-5524-DBF0-707A-DB5258EE1BEB}"/>
              </a:ext>
            </a:extLst>
          </p:cNvPr>
          <p:cNvSpPr txBox="1"/>
          <p:nvPr/>
        </p:nvSpPr>
        <p:spPr>
          <a:xfrm>
            <a:off x="3735237" y="611009"/>
            <a:ext cx="2941608" cy="477054"/>
          </a:xfrm>
          <a:prstGeom prst="rect">
            <a:avLst/>
          </a:prstGeom>
          <a:noFill/>
        </p:spPr>
        <p:txBody>
          <a:bodyPr wrap="square" rtlCol="0">
            <a:spAutoFit/>
          </a:bodyPr>
          <a:lstStyle/>
          <a:p>
            <a:r>
              <a:rPr lang="en-US" sz="2500" b="1" dirty="0">
                <a:solidFill>
                  <a:schemeClr val="accent2">
                    <a:lumMod val="75000"/>
                  </a:schemeClr>
                </a:solidFill>
              </a:rPr>
              <a:t>TASKS/ANALYSIS</a:t>
            </a:r>
          </a:p>
        </p:txBody>
      </p:sp>
    </p:spTree>
    <p:extLst>
      <p:ext uri="{BB962C8B-B14F-4D97-AF65-F5344CB8AC3E}">
        <p14:creationId xmlns:p14="http://schemas.microsoft.com/office/powerpoint/2010/main" val="348244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E11BFD-8056-0A40-2819-18CEE75AFB28}"/>
              </a:ext>
            </a:extLst>
          </p:cNvPr>
          <p:cNvSpPr txBox="1"/>
          <p:nvPr/>
        </p:nvSpPr>
        <p:spPr>
          <a:xfrm>
            <a:off x="644823" y="602536"/>
            <a:ext cx="8214504" cy="6725111"/>
          </a:xfrm>
          <a:prstGeom prst="rect">
            <a:avLst/>
          </a:prstGeom>
          <a:noFill/>
        </p:spPr>
        <p:txBody>
          <a:bodyPr wrap="square">
            <a:spAutoFit/>
          </a:bodyPr>
          <a:lstStyle/>
          <a:p>
            <a:pPr>
              <a:lnSpc>
                <a:spcPct val="107000"/>
              </a:lnSpc>
              <a:spcAft>
                <a:spcPts val="800"/>
              </a:spcAft>
            </a:pPr>
            <a:r>
              <a:rPr lang="en-US" sz="1800" b="1" u="sng" dirty="0"/>
              <a:t>Data Preparation/Cleaning</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marR="0">
              <a:spcBef>
                <a:spcPts val="0"/>
              </a:spcBef>
              <a:spcAft>
                <a:spcPts val="1100"/>
              </a:spcAft>
            </a:pPr>
            <a:r>
              <a:rPr lang="en-US" sz="1700" dirty="0">
                <a:effectLst/>
                <a:ea typeface="Calibri" panose="020F0502020204030204" pitchFamily="34" charset="0"/>
                <a:cs typeface="Calibri" panose="020F0502020204030204" pitchFamily="34" charset="0"/>
              </a:rPr>
              <a:t>Data preparation and cleaning are important steps in any data analysis project because they help ensure that the data is correct, consistent, and ready for analysis. Here are some specifics on the steps you mentioned:</a:t>
            </a:r>
          </a:p>
          <a:p>
            <a:pPr marL="0" marR="0">
              <a:spcBef>
                <a:spcPts val="0"/>
              </a:spcBef>
              <a:spcAft>
                <a:spcPts val="1100"/>
              </a:spcAft>
            </a:pPr>
            <a:r>
              <a:rPr lang="en-US" sz="1700" b="1" dirty="0">
                <a:solidFill>
                  <a:srgbClr val="000000"/>
                </a:solidFill>
                <a:effectLst/>
                <a:ea typeface="Calibri" panose="020F0502020204030204" pitchFamily="34" charset="0"/>
                <a:cs typeface="Calibri" panose="020F0502020204030204" pitchFamily="34" charset="0"/>
              </a:rPr>
              <a:t>Removing the duplicate columns</a:t>
            </a:r>
            <a:r>
              <a:rPr lang="en-US" sz="1700" b="1" dirty="0">
                <a:effectLst/>
                <a:ea typeface="Calibri" panose="020F0502020204030204" pitchFamily="34" charset="0"/>
                <a:cs typeface="Calibri" panose="020F0502020204030204" pitchFamily="34" charset="0"/>
              </a:rPr>
              <a:t>: </a:t>
            </a:r>
            <a:r>
              <a:rPr lang="en-US" sz="1700" dirty="0">
                <a:effectLst/>
                <a:ea typeface="Calibri" panose="020F0502020204030204" pitchFamily="34" charset="0"/>
                <a:cs typeface="Calibri" panose="020F0502020204030204" pitchFamily="34" charset="0"/>
              </a:rPr>
              <a:t>Duplicate columns should be removed because they can bias results or cause confusion during analysis. To eliminate duplicate columns, utilize Python's pandas module and the </a:t>
            </a:r>
            <a:r>
              <a:rPr lang="en-US" sz="1700" dirty="0" err="1">
                <a:effectLst/>
                <a:ea typeface="Calibri" panose="020F0502020204030204" pitchFamily="34" charset="0"/>
                <a:cs typeface="Calibri" panose="020F0502020204030204" pitchFamily="34" charset="0"/>
              </a:rPr>
              <a:t>drop_duplicates</a:t>
            </a:r>
            <a:r>
              <a:rPr lang="en-US" sz="1700" dirty="0">
                <a:effectLst/>
                <a:ea typeface="Calibri" panose="020F0502020204030204" pitchFamily="34" charset="0"/>
                <a:cs typeface="Calibri" panose="020F0502020204030204" pitchFamily="34" charset="0"/>
              </a:rPr>
              <a:t>() method.</a:t>
            </a:r>
          </a:p>
          <a:p>
            <a:pPr marL="0" marR="0">
              <a:spcBef>
                <a:spcPts val="0"/>
              </a:spcBef>
              <a:spcAft>
                <a:spcPts val="1100"/>
              </a:spcAft>
            </a:pPr>
            <a:r>
              <a:rPr lang="en-US" sz="1700" b="1" dirty="0">
                <a:solidFill>
                  <a:srgbClr val="000000"/>
                </a:solidFill>
                <a:effectLst/>
                <a:ea typeface="Calibri" panose="020F0502020204030204" pitchFamily="34" charset="0"/>
                <a:cs typeface="Calibri" panose="020F0502020204030204" pitchFamily="34" charset="0"/>
              </a:rPr>
              <a:t>Checking for missing values : </a:t>
            </a:r>
            <a:r>
              <a:rPr lang="en-US" sz="1700" dirty="0">
                <a:effectLst/>
                <a:ea typeface="Calibri" panose="020F0502020204030204" pitchFamily="34" charset="0"/>
                <a:cs typeface="Calibri" panose="020F0502020204030204" pitchFamily="34" charset="0"/>
              </a:rPr>
              <a:t>Missing values can also pose problems during analysis because they might lead to inaccurate or biased results. You can use Python's pandas package and functions like </a:t>
            </a:r>
            <a:r>
              <a:rPr lang="en-US" sz="1700" dirty="0" err="1">
                <a:effectLst/>
                <a:ea typeface="Calibri" panose="020F0502020204030204" pitchFamily="34" charset="0"/>
                <a:cs typeface="Calibri" panose="020F0502020204030204" pitchFamily="34" charset="0"/>
              </a:rPr>
              <a:t>isnull</a:t>
            </a:r>
            <a:r>
              <a:rPr lang="en-US" sz="1700" dirty="0">
                <a:effectLst/>
                <a:ea typeface="Calibri" panose="020F0502020204030204" pitchFamily="34" charset="0"/>
                <a:cs typeface="Calibri" panose="020F0502020204030204" pitchFamily="34" charset="0"/>
              </a:rPr>
              <a:t>() and sum() to tally the number of missing values in each column to check for missing data.</a:t>
            </a:r>
          </a:p>
          <a:p>
            <a:pPr marL="0" marR="0">
              <a:spcBef>
                <a:spcPts val="0"/>
              </a:spcBef>
              <a:spcAft>
                <a:spcPts val="1100"/>
              </a:spcAft>
            </a:pPr>
            <a:r>
              <a:rPr lang="en-US" sz="1700" b="1" dirty="0">
                <a:solidFill>
                  <a:srgbClr val="000000"/>
                </a:solidFill>
                <a:effectLst/>
                <a:ea typeface="Calibri" panose="020F0502020204030204" pitchFamily="34" charset="0"/>
                <a:cs typeface="Calibri" panose="020F0502020204030204" pitchFamily="34" charset="0"/>
              </a:rPr>
              <a:t>Converting the categorical attributes</a:t>
            </a:r>
            <a:r>
              <a:rPr lang="en-US" sz="1700" b="1" dirty="0">
                <a:solidFill>
                  <a:srgbClr val="000000"/>
                </a:solidFill>
                <a:ea typeface="Calibri" panose="020F0502020204030204" pitchFamily="34" charset="0"/>
                <a:cs typeface="Calibri" panose="020F0502020204030204" pitchFamily="34" charset="0"/>
              </a:rPr>
              <a:t>: </a:t>
            </a:r>
            <a:r>
              <a:rPr lang="en-US" sz="1700" dirty="0">
                <a:effectLst/>
                <a:ea typeface="Calibri" panose="020F0502020204030204" pitchFamily="34" charset="0"/>
                <a:cs typeface="Calibri" panose="020F0502020204030204" pitchFamily="34" charset="0"/>
              </a:rPr>
              <a:t>Many machine learning methods require numeric data, therefore categorical data must be transformed before analysis. You can use Python's pandas package and functions like factorize to transform categorical attributes to numeric data types.().</a:t>
            </a:r>
          </a:p>
          <a:p>
            <a:pPr marL="0" marR="0">
              <a:spcBef>
                <a:spcPts val="0"/>
              </a:spcBef>
              <a:spcAft>
                <a:spcPts val="1100"/>
              </a:spcAft>
            </a:pPr>
            <a:r>
              <a:rPr lang="en-US" sz="1700" b="1" dirty="0">
                <a:effectLst/>
                <a:ea typeface="Calibri" panose="020F0502020204030204" pitchFamily="34" charset="0"/>
                <a:cs typeface="Calibri" panose="020F0502020204030204" pitchFamily="34" charset="0"/>
              </a:rPr>
              <a:t>Renaming features: </a:t>
            </a:r>
            <a:r>
              <a:rPr lang="en-US" sz="1700" dirty="0">
                <a:effectLst/>
                <a:ea typeface="Calibri" panose="020F0502020204030204" pitchFamily="34" charset="0"/>
                <a:cs typeface="Calibri" panose="020F0502020204030204" pitchFamily="34" charset="0"/>
              </a:rPr>
              <a:t>This can increase the clarity of your analysis by making them more descriptive and easier to grasp. To rename features, utilize Python's pandas package and the rename() method.</a:t>
            </a:r>
          </a:p>
          <a:p>
            <a:pPr marL="0" marR="0">
              <a:lnSpc>
                <a:spcPct val="107000"/>
              </a:lnSpc>
              <a:spcBef>
                <a:spcPts val="0"/>
              </a:spcBef>
              <a:spcAft>
                <a:spcPts val="800"/>
              </a:spcAft>
            </a:pPr>
            <a:r>
              <a:rPr lang="en-US" dirty="0">
                <a:solidFill>
                  <a:srgbClr val="D1D5DB"/>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solidFill>
                  <a:srgbClr val="D1D5DB"/>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703150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5930BAEE154404E817E96E3FCA418B2" ma:contentTypeVersion="6" ma:contentTypeDescription="Create a new document." ma:contentTypeScope="" ma:versionID="91bcd03b6dc94c62b0a7462f7c4a1253">
  <xsd:schema xmlns:xsd="http://www.w3.org/2001/XMLSchema" xmlns:xs="http://www.w3.org/2001/XMLSchema" xmlns:p="http://schemas.microsoft.com/office/2006/metadata/properties" xmlns:ns3="5c7a4a8e-be19-4d39-9d8c-b46162b93b5d" targetNamespace="http://schemas.microsoft.com/office/2006/metadata/properties" ma:root="true" ma:fieldsID="8c7a03ce627cf738b70ae3f35c7ecd42" ns3:_="">
    <xsd:import namespace="5c7a4a8e-be19-4d39-9d8c-b46162b93b5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7a4a8e-be19-4d39-9d8c-b46162b93b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F2A7D7-FEFB-47CF-A3D4-5999365DF6FA}">
  <ds:schemaRefs>
    <ds:schemaRef ds:uri="http://schemas.microsoft.com/office/2006/metadata/properties"/>
    <ds:schemaRef ds:uri="http://schemas.microsoft.com/office/2006/documentManagement/types"/>
    <ds:schemaRef ds:uri="http://purl.org/dc/elements/1.1/"/>
    <ds:schemaRef ds:uri="http://www.w3.org/XML/1998/namespace"/>
    <ds:schemaRef ds:uri="http://purl.org/dc/terms/"/>
    <ds:schemaRef ds:uri="5c7a4a8e-be19-4d39-9d8c-b46162b93b5d"/>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695DB81A-6FCC-446E-935B-82AF3414FC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7a4a8e-be19-4d39-9d8c-b46162b93b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BF647A-EC3A-436B-8730-0442E284B9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1092</TotalTime>
  <Words>1610</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Constantia</vt:lpstr>
      <vt:lpstr>Courier New</vt:lpstr>
      <vt:lpstr>Segoe UI</vt:lpstr>
      <vt:lpstr>Trebuchet MS</vt:lpstr>
      <vt:lpstr>Trebuchet MS (heading)</vt:lpstr>
      <vt:lpstr>Wingdings</vt:lpstr>
      <vt:lpstr>Wingdings 3</vt:lpstr>
      <vt:lpstr>Facet</vt:lpstr>
      <vt:lpstr>EMPLOYEE ANALYTICS AND TALENT RETENTION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Video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ANALYTICS AND TALENT RETENTION</dc:title>
  <dc:creator>Gattu, Teja Kamesh</dc:creator>
  <cp:lastModifiedBy>KOUSHIK SIVA</cp:lastModifiedBy>
  <cp:revision>4</cp:revision>
  <dcterms:created xsi:type="dcterms:W3CDTF">2023-04-06T02:39:50Z</dcterms:created>
  <dcterms:modified xsi:type="dcterms:W3CDTF">2023-04-07T03:18:43Z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0x01010075930BAEE154404E817E96E3FCA418B2</vt:lpwstr>
  </property>
</Properties>
</file>