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5" d="100"/>
          <a:sy n="85" d="100"/>
        </p:scale>
        <p:origin x="480"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3/10/2022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3/10/2022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246348" y="263609"/>
            <a:ext cx="7542239" cy="644199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smtClean="0">
                <a:solidFill>
                  <a:schemeClr val="tx1">
                    <a:lumMod val="100000"/>
                  </a:schemeClr>
                </a:solidFill>
                <a:latin typeface="Trebuchet MS" panose="020B0703020202090204" pitchFamily="34" charset="0"/>
              </a:rPr>
              <a:t>Churn is high in the SME division.</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9.7% out of 14606 customers</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smtClean="0">
                <a:solidFill>
                  <a:schemeClr val="tx1">
                    <a:lumMod val="100000"/>
                  </a:schemeClr>
                </a:solidFill>
                <a:latin typeface="Trebuchet MS" panose="020B0703020202090204" pitchFamily="34" charset="0"/>
              </a:rPr>
              <a:t>Predictive model is able to predict churn but the main driver is not price sensitivity</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Yearly electricity consumption, net margin , yearly forecast are the top 3 driver.</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smtClean="0">
                <a:solidFill>
                  <a:schemeClr val="tx1">
                    <a:lumMod val="100000"/>
                  </a:schemeClr>
                </a:solidFill>
                <a:latin typeface="Trebuchet MS" panose="020B0703020202090204" pitchFamily="34" charset="0"/>
              </a:rPr>
              <a:t>Discount 20% is effective if targeted correctly</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smtClean="0">
                <a:solidFill>
                  <a:schemeClr val="tx1">
                    <a:lumMod val="100000"/>
                  </a:schemeClr>
                </a:solidFill>
                <a:latin typeface="Trebuchet MS" panose="020B0703020202090204" pitchFamily="34" charset="0"/>
              </a:rPr>
              <a:t>Recommend offer discount to high-value customers with </a:t>
            </a:r>
            <a:r>
              <a:rPr lang="en-US" sz="1600" smtClean="0">
                <a:solidFill>
                  <a:schemeClr val="tx1">
                    <a:lumMod val="100000"/>
                  </a:schemeClr>
                </a:solidFill>
                <a:latin typeface="Trebuchet MS" panose="020B0703020202090204" pitchFamily="34" charset="0"/>
              </a:rPr>
              <a:t>high-churn probability.</a:t>
            </a:r>
            <a:endParaRPr lang="en-US" sz="1600" dirty="0" smtClean="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69</Words>
  <Application>Microsoft Office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Mr.KKD</cp:lastModifiedBy>
  <cp:revision>450</cp:revision>
  <cp:lastPrinted>2016-04-06T18:59:25Z</cp:lastPrinted>
  <dcterms:created xsi:type="dcterms:W3CDTF">2016-11-04T11:46:04Z</dcterms:created>
  <dcterms:modified xsi:type="dcterms:W3CDTF">2022-03-10T03:56:18Z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