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Robot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bold.fntdata"/><Relationship Id="rId6" Type="http://schemas.openxmlformats.org/officeDocument/2006/relationships/slide" Target="slides/slide2.xml"/><Relationship Id="rId18"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Shape 17"/>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Shape 62"/>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Android Galaxy Buccaneers</a:t>
            </a:r>
            <a:endParaRPr/>
          </a:p>
        </p:txBody>
      </p:sp>
      <p:sp>
        <p:nvSpPr>
          <p:cNvPr id="86" name="Shape 86"/>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Leo Bunyea and Vincent Miller</a:t>
            </a:r>
            <a:endParaRPr/>
          </a:p>
        </p:txBody>
      </p:sp>
      <p:pic>
        <p:nvPicPr>
          <p:cNvPr id="87" name="Shape 87"/>
          <p:cNvPicPr preferRelativeResize="0"/>
          <p:nvPr/>
        </p:nvPicPr>
        <p:blipFill>
          <a:blip r:embed="rId3">
            <a:alphaModFix/>
          </a:blip>
          <a:stretch>
            <a:fillRect/>
          </a:stretch>
        </p:blipFill>
        <p:spPr>
          <a:xfrm>
            <a:off x="6534350" y="2753725"/>
            <a:ext cx="2451675" cy="2237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pic>
        <p:nvPicPr>
          <p:cNvPr id="149" name="Shape 149"/>
          <p:cNvPicPr preferRelativeResize="0"/>
          <p:nvPr/>
        </p:nvPicPr>
        <p:blipFill>
          <a:blip r:embed="rId3">
            <a:alphaModFix/>
          </a:blip>
          <a:stretch>
            <a:fillRect/>
          </a:stretch>
        </p:blipFill>
        <p:spPr>
          <a:xfrm>
            <a:off x="2670463" y="118075"/>
            <a:ext cx="3803075" cy="1058200"/>
          </a:xfrm>
          <a:prstGeom prst="rect">
            <a:avLst/>
          </a:prstGeom>
          <a:noFill/>
          <a:ln>
            <a:noFill/>
          </a:ln>
        </p:spPr>
      </p:pic>
      <p:pic>
        <p:nvPicPr>
          <p:cNvPr id="150" name="Shape 150"/>
          <p:cNvPicPr preferRelativeResize="0"/>
          <p:nvPr/>
        </p:nvPicPr>
        <p:blipFill>
          <a:blip r:embed="rId4">
            <a:alphaModFix/>
          </a:blip>
          <a:stretch>
            <a:fillRect/>
          </a:stretch>
        </p:blipFill>
        <p:spPr>
          <a:xfrm>
            <a:off x="1297200" y="1359700"/>
            <a:ext cx="2190775" cy="3502250"/>
          </a:xfrm>
          <a:prstGeom prst="rect">
            <a:avLst/>
          </a:prstGeom>
          <a:noFill/>
          <a:ln>
            <a:noFill/>
          </a:ln>
        </p:spPr>
      </p:pic>
      <p:pic>
        <p:nvPicPr>
          <p:cNvPr id="151" name="Shape 151"/>
          <p:cNvPicPr preferRelativeResize="0"/>
          <p:nvPr/>
        </p:nvPicPr>
        <p:blipFill>
          <a:blip r:embed="rId5">
            <a:alphaModFix/>
          </a:blip>
          <a:stretch>
            <a:fillRect/>
          </a:stretch>
        </p:blipFill>
        <p:spPr>
          <a:xfrm>
            <a:off x="5096750" y="1579450"/>
            <a:ext cx="2333525" cy="3062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Survey Feedback</a:t>
            </a:r>
            <a:endParaRPr/>
          </a:p>
        </p:txBody>
      </p:sp>
      <p:sp>
        <p:nvSpPr>
          <p:cNvPr id="157" name="Shape 15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Cumbersome to press tab key to see pattern</a:t>
            </a:r>
            <a:endParaRPr/>
          </a:p>
          <a:p>
            <a:pPr indent="-342900" lvl="0" marL="457200" rtl="0">
              <a:spcBef>
                <a:spcPts val="0"/>
              </a:spcBef>
              <a:spcAft>
                <a:spcPts val="0"/>
              </a:spcAft>
              <a:buSzPts val="1800"/>
              <a:buChar char="●"/>
            </a:pPr>
            <a:r>
              <a:rPr lang="en"/>
              <a:t>Hard to know exactly how much paint remains</a:t>
            </a:r>
            <a:endParaRPr/>
          </a:p>
          <a:p>
            <a:pPr indent="-342900" lvl="0" marL="457200" rtl="0">
              <a:spcBef>
                <a:spcPts val="0"/>
              </a:spcBef>
              <a:spcAft>
                <a:spcPts val="0"/>
              </a:spcAft>
              <a:buSzPts val="1800"/>
              <a:buChar char="●"/>
            </a:pPr>
            <a:r>
              <a:rPr lang="en"/>
              <a:t>No indication of level progression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Critique Feedback</a:t>
            </a:r>
            <a:endParaRPr/>
          </a:p>
        </p:txBody>
      </p:sp>
      <p:sp>
        <p:nvSpPr>
          <p:cNvPr id="163" name="Shape 16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See desired color under brush</a:t>
            </a:r>
            <a:endParaRPr/>
          </a:p>
          <a:p>
            <a:pPr indent="-342900" lvl="0" marL="457200" rtl="0">
              <a:spcBef>
                <a:spcPts val="0"/>
              </a:spcBef>
              <a:spcAft>
                <a:spcPts val="0"/>
              </a:spcAft>
              <a:buSzPts val="1800"/>
              <a:buChar char="●"/>
            </a:pPr>
            <a:r>
              <a:rPr lang="en"/>
              <a:t>Hard to know what to do immediately</a:t>
            </a:r>
            <a:endParaRPr/>
          </a:p>
          <a:p>
            <a:pPr indent="-342900" lvl="0" marL="457200">
              <a:spcBef>
                <a:spcPts val="0"/>
              </a:spcBef>
              <a:spcAft>
                <a:spcPts val="0"/>
              </a:spcAft>
              <a:buSzPts val="1800"/>
              <a:buChar char="●"/>
            </a:pPr>
            <a:r>
              <a:rPr lang="en"/>
              <a:t>Text on cover clashed with background image</a:t>
            </a:r>
            <a:endParaRPr/>
          </a:p>
        </p:txBody>
      </p:sp>
      <p:pic>
        <p:nvPicPr>
          <p:cNvPr id="164" name="Shape 164"/>
          <p:cNvPicPr preferRelativeResize="0"/>
          <p:nvPr/>
        </p:nvPicPr>
        <p:blipFill>
          <a:blip r:embed="rId3">
            <a:alphaModFix/>
          </a:blip>
          <a:stretch>
            <a:fillRect/>
          </a:stretch>
        </p:blipFill>
        <p:spPr>
          <a:xfrm>
            <a:off x="7098550" y="48075"/>
            <a:ext cx="1816925" cy="1816925"/>
          </a:xfrm>
          <a:prstGeom prst="rect">
            <a:avLst/>
          </a:prstGeom>
          <a:noFill/>
          <a:ln>
            <a:noFill/>
          </a:ln>
        </p:spPr>
      </p:pic>
      <p:pic>
        <p:nvPicPr>
          <p:cNvPr id="165" name="Shape 165"/>
          <p:cNvPicPr preferRelativeResize="0"/>
          <p:nvPr/>
        </p:nvPicPr>
        <p:blipFill>
          <a:blip r:embed="rId4">
            <a:alphaModFix/>
          </a:blip>
          <a:stretch>
            <a:fillRect/>
          </a:stretch>
        </p:blipFill>
        <p:spPr>
          <a:xfrm>
            <a:off x="7098550" y="1990913"/>
            <a:ext cx="1816925" cy="1816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490250" y="526350"/>
            <a:ext cx="29844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The End</a:t>
            </a:r>
            <a:endParaRPr/>
          </a:p>
        </p:txBody>
      </p:sp>
      <p:pic>
        <p:nvPicPr>
          <p:cNvPr id="171" name="Shape 171"/>
          <p:cNvPicPr preferRelativeResize="0"/>
          <p:nvPr/>
        </p:nvPicPr>
        <p:blipFill>
          <a:blip r:embed="rId3">
            <a:alphaModFix/>
          </a:blip>
          <a:stretch>
            <a:fillRect/>
          </a:stretch>
        </p:blipFill>
        <p:spPr>
          <a:xfrm>
            <a:off x="3615800" y="773275"/>
            <a:ext cx="3941649" cy="3596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Stroke</a:t>
            </a:r>
            <a:endParaRPr/>
          </a:p>
        </p:txBody>
      </p:sp>
      <p:pic>
        <p:nvPicPr>
          <p:cNvPr id="93" name="Shape 93"/>
          <p:cNvPicPr preferRelativeResize="0"/>
          <p:nvPr/>
        </p:nvPicPr>
        <p:blipFill rotWithShape="1">
          <a:blip r:embed="rId3">
            <a:alphaModFix/>
          </a:blip>
          <a:srcRect b="0" l="0" r="0" t="0"/>
          <a:stretch/>
        </p:blipFill>
        <p:spPr>
          <a:xfrm>
            <a:off x="2707450" y="927949"/>
            <a:ext cx="3823250" cy="3823250"/>
          </a:xfrm>
          <a:prstGeom prst="rect">
            <a:avLst/>
          </a:prstGeom>
          <a:noFill/>
          <a:ln>
            <a:noFill/>
          </a:ln>
        </p:spPr>
      </p:pic>
      <p:sp>
        <p:nvSpPr>
          <p:cNvPr id="94" name="Shape 94"/>
          <p:cNvSpPr txBox="1"/>
          <p:nvPr/>
        </p:nvSpPr>
        <p:spPr>
          <a:xfrm>
            <a:off x="490250" y="3021550"/>
            <a:ext cx="3955500" cy="461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FFFFFF"/>
                </a:solidFill>
              </a:rPr>
              <a:t>Paint the town rad.</a:t>
            </a:r>
            <a:endParaRPr sz="1800">
              <a:solidFill>
                <a:srgbClr val="FFFFFF"/>
              </a:solidFill>
            </a:endParaRPr>
          </a:p>
        </p:txBody>
      </p:sp>
      <p:pic>
        <p:nvPicPr>
          <p:cNvPr id="95" name="Shape 95"/>
          <p:cNvPicPr preferRelativeResize="0"/>
          <p:nvPr/>
        </p:nvPicPr>
        <p:blipFill>
          <a:blip r:embed="rId4">
            <a:alphaModFix/>
          </a:blip>
          <a:stretch>
            <a:fillRect/>
          </a:stretch>
        </p:blipFill>
        <p:spPr>
          <a:xfrm>
            <a:off x="6750423" y="2037663"/>
            <a:ext cx="2307350" cy="1603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Summary</a:t>
            </a:r>
            <a:endParaRPr/>
          </a:p>
        </p:txBody>
      </p:sp>
      <p:sp>
        <p:nvSpPr>
          <p:cNvPr id="101" name="Shape 10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457200" lvl="0" marL="0">
              <a:spcBef>
                <a:spcPts val="0"/>
              </a:spcBef>
              <a:spcAft>
                <a:spcPts val="1600"/>
              </a:spcAft>
              <a:buNone/>
            </a:pPr>
            <a:r>
              <a:rPr lang="en"/>
              <a:t>Stroke is a color-based, painting puzzle game in which the player recreates patterns. The player manipulates a paint brush that leaves behind a color trail in order to accomplish this. The trail can be overwritten by the brush once it has been “dipped” in a new color. In addition to this, the brush will only stay coated in paint for so long. The goal is to produce the desired pattern before the move limit is reached.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Essential Features</a:t>
            </a:r>
            <a:endParaRPr/>
          </a:p>
        </p:txBody>
      </p:sp>
      <p:sp>
        <p:nvSpPr>
          <p:cNvPr id="107" name="Shape 10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Thirteen levels with gradually increasing difficulty</a:t>
            </a:r>
            <a:endParaRPr/>
          </a:p>
          <a:p>
            <a:pPr indent="-342900" lvl="0" marL="457200" rtl="0">
              <a:spcBef>
                <a:spcPts val="0"/>
              </a:spcBef>
              <a:spcAft>
                <a:spcPts val="0"/>
              </a:spcAft>
              <a:buSzPts val="1800"/>
              <a:buChar char="●"/>
            </a:pPr>
            <a:r>
              <a:rPr lang="en"/>
              <a:t>Act as a paintbrush, leaving trails of color behind</a:t>
            </a:r>
            <a:endParaRPr/>
          </a:p>
          <a:p>
            <a:pPr indent="-342900" lvl="0" marL="457200" rtl="0">
              <a:spcBef>
                <a:spcPts val="0"/>
              </a:spcBef>
              <a:spcAft>
                <a:spcPts val="0"/>
              </a:spcAft>
              <a:buSzPts val="1800"/>
              <a:buChar char="●"/>
            </a:pPr>
            <a:r>
              <a:rPr lang="en"/>
              <a:t>Paint lasts four moves, shown by border thickness and a glyph</a:t>
            </a:r>
            <a:endParaRPr/>
          </a:p>
          <a:p>
            <a:pPr indent="-342900" lvl="0" marL="457200" rtl="0">
              <a:spcBef>
                <a:spcPts val="0"/>
              </a:spcBef>
              <a:spcAft>
                <a:spcPts val="0"/>
              </a:spcAft>
              <a:buSzPts val="1800"/>
              <a:buChar char="●"/>
            </a:pPr>
            <a:r>
              <a:rPr lang="en"/>
              <a:t>Recreate patterns shown on the level</a:t>
            </a:r>
            <a:endParaRPr/>
          </a:p>
          <a:p>
            <a:pPr indent="-342900" lvl="0" marL="457200">
              <a:spcBef>
                <a:spcPts val="0"/>
              </a:spcBef>
              <a:spcAft>
                <a:spcPts val="0"/>
              </a:spcAft>
              <a:buSzPts val="1800"/>
              <a:buChar char="●"/>
            </a:pPr>
            <a:r>
              <a:rPr lang="en"/>
              <a:t>Solve pattern before you run out of moves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Play Description</a:t>
            </a:r>
            <a:endParaRPr/>
          </a:p>
        </p:txBody>
      </p:sp>
      <p:sp>
        <p:nvSpPr>
          <p:cNvPr id="113" name="Shape 11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See pattern that must be painted to pass level</a:t>
            </a:r>
            <a:endParaRPr/>
          </a:p>
        </p:txBody>
      </p:sp>
      <p:pic>
        <p:nvPicPr>
          <p:cNvPr id="114" name="Shape 114"/>
          <p:cNvPicPr preferRelativeResize="0"/>
          <p:nvPr/>
        </p:nvPicPr>
        <p:blipFill>
          <a:blip r:embed="rId3">
            <a:alphaModFix/>
          </a:blip>
          <a:stretch>
            <a:fillRect/>
          </a:stretch>
        </p:blipFill>
        <p:spPr>
          <a:xfrm>
            <a:off x="379575" y="1909075"/>
            <a:ext cx="2774325" cy="2774325"/>
          </a:xfrm>
          <a:prstGeom prst="rect">
            <a:avLst/>
          </a:prstGeom>
          <a:noFill/>
          <a:ln>
            <a:noFill/>
          </a:ln>
        </p:spPr>
      </p:pic>
      <p:pic>
        <p:nvPicPr>
          <p:cNvPr id="115" name="Shape 115"/>
          <p:cNvPicPr preferRelativeResize="0"/>
          <p:nvPr/>
        </p:nvPicPr>
        <p:blipFill>
          <a:blip r:embed="rId4">
            <a:alphaModFix/>
          </a:blip>
          <a:stretch>
            <a:fillRect/>
          </a:stretch>
        </p:blipFill>
        <p:spPr>
          <a:xfrm>
            <a:off x="3504150" y="1909075"/>
            <a:ext cx="2774325" cy="2774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396275"/>
            <a:ext cx="8520600" cy="607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Play Description</a:t>
            </a:r>
            <a:endParaRPr/>
          </a:p>
        </p:txBody>
      </p:sp>
      <p:sp>
        <p:nvSpPr>
          <p:cNvPr id="121" name="Shape 1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Move brush with arrow keys over a paint source to pick up color</a:t>
            </a:r>
            <a:endParaRPr/>
          </a:p>
        </p:txBody>
      </p:sp>
      <p:pic>
        <p:nvPicPr>
          <p:cNvPr id="122" name="Shape 122"/>
          <p:cNvPicPr preferRelativeResize="0"/>
          <p:nvPr/>
        </p:nvPicPr>
        <p:blipFill>
          <a:blip r:embed="rId3">
            <a:alphaModFix/>
          </a:blip>
          <a:stretch>
            <a:fillRect/>
          </a:stretch>
        </p:blipFill>
        <p:spPr>
          <a:xfrm>
            <a:off x="262875" y="1637825"/>
            <a:ext cx="2170025" cy="2170025"/>
          </a:xfrm>
          <a:prstGeom prst="rect">
            <a:avLst/>
          </a:prstGeom>
          <a:noFill/>
          <a:ln>
            <a:noFill/>
          </a:ln>
        </p:spPr>
      </p:pic>
      <p:pic>
        <p:nvPicPr>
          <p:cNvPr id="123" name="Shape 123"/>
          <p:cNvPicPr preferRelativeResize="0"/>
          <p:nvPr/>
        </p:nvPicPr>
        <p:blipFill>
          <a:blip r:embed="rId4">
            <a:alphaModFix/>
          </a:blip>
          <a:stretch>
            <a:fillRect/>
          </a:stretch>
        </p:blipFill>
        <p:spPr>
          <a:xfrm>
            <a:off x="3370275" y="1637825"/>
            <a:ext cx="2170025" cy="2170025"/>
          </a:xfrm>
          <a:prstGeom prst="rect">
            <a:avLst/>
          </a:prstGeom>
          <a:noFill/>
          <a:ln>
            <a:noFill/>
          </a:ln>
        </p:spPr>
      </p:pic>
      <p:pic>
        <p:nvPicPr>
          <p:cNvPr id="124" name="Shape 124"/>
          <p:cNvPicPr preferRelativeResize="0"/>
          <p:nvPr/>
        </p:nvPicPr>
        <p:blipFill>
          <a:blip r:embed="rId5">
            <a:alphaModFix/>
          </a:blip>
          <a:stretch>
            <a:fillRect/>
          </a:stretch>
        </p:blipFill>
        <p:spPr>
          <a:xfrm>
            <a:off x="6477675" y="1661850"/>
            <a:ext cx="2121975" cy="2121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Play Description</a:t>
            </a:r>
            <a:endParaRPr/>
          </a:p>
        </p:txBody>
      </p:sp>
      <p:sp>
        <p:nvSpPr>
          <p:cNvPr id="130" name="Shape 1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Move loaded brush over a grid square to paint it</a:t>
            </a:r>
            <a:endParaRPr/>
          </a:p>
        </p:txBody>
      </p:sp>
      <p:pic>
        <p:nvPicPr>
          <p:cNvPr id="131" name="Shape 131"/>
          <p:cNvPicPr preferRelativeResize="0"/>
          <p:nvPr/>
        </p:nvPicPr>
        <p:blipFill rotWithShape="1">
          <a:blip r:embed="rId3">
            <a:alphaModFix/>
          </a:blip>
          <a:srcRect b="0" l="504" r="504" t="0"/>
          <a:stretch/>
        </p:blipFill>
        <p:spPr>
          <a:xfrm>
            <a:off x="2655800" y="1620750"/>
            <a:ext cx="3174425" cy="3206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Play Description</a:t>
            </a:r>
            <a:endParaRPr/>
          </a:p>
        </p:txBody>
      </p:sp>
      <p:sp>
        <p:nvSpPr>
          <p:cNvPr id="137" name="Shape 13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Level is completed when the given pattern is constructed</a:t>
            </a:r>
            <a:endParaRPr/>
          </a:p>
        </p:txBody>
      </p:sp>
      <p:pic>
        <p:nvPicPr>
          <p:cNvPr id="138" name="Shape 138"/>
          <p:cNvPicPr preferRelativeResize="0"/>
          <p:nvPr/>
        </p:nvPicPr>
        <p:blipFill rotWithShape="1">
          <a:blip r:embed="rId3">
            <a:alphaModFix/>
          </a:blip>
          <a:srcRect b="0" l="396" r="386" t="0"/>
          <a:stretch/>
        </p:blipFill>
        <p:spPr>
          <a:xfrm>
            <a:off x="2587125" y="1635025"/>
            <a:ext cx="3167550" cy="3192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Playtesting Observations</a:t>
            </a:r>
            <a:endParaRPr/>
          </a:p>
        </p:txBody>
      </p:sp>
      <p:sp>
        <p:nvSpPr>
          <p:cNvPr id="144" name="Shape 14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Game was too easy</a:t>
            </a:r>
            <a:endParaRPr/>
          </a:p>
          <a:p>
            <a:pPr indent="-342900" lvl="0" marL="457200" rtl="0">
              <a:spcBef>
                <a:spcPts val="0"/>
              </a:spcBef>
              <a:spcAft>
                <a:spcPts val="0"/>
              </a:spcAft>
              <a:buSzPts val="1800"/>
              <a:buChar char="●"/>
            </a:pPr>
            <a:r>
              <a:rPr lang="en"/>
              <a:t>Playtesters didn’t like having to restart after painting an empty square</a:t>
            </a:r>
            <a:endParaRPr/>
          </a:p>
          <a:p>
            <a:pPr indent="-342900" lvl="0" marL="457200">
              <a:spcBef>
                <a:spcPts val="0"/>
              </a:spcBef>
              <a:spcAft>
                <a:spcPts val="0"/>
              </a:spcAft>
              <a:buSzPts val="1800"/>
              <a:buChar char="●"/>
            </a:pPr>
            <a:r>
              <a:rPr lang="en"/>
              <a:t>Players tried to move but were moving into a wall, so nothing happened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