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972" r:id="rId1"/>
  </p:sldMasterIdLst>
  <p:notesMasterIdLst>
    <p:notesMasterId r:id="rId34"/>
  </p:notesMasterIdLst>
  <p:handoutMasterIdLst>
    <p:handoutMasterId r:id="rId35"/>
  </p:handoutMasterIdLst>
  <p:sldIdLst>
    <p:sldId id="258" r:id="rId2"/>
    <p:sldId id="262" r:id="rId3"/>
    <p:sldId id="263" r:id="rId4"/>
    <p:sldId id="273" r:id="rId5"/>
    <p:sldId id="294" r:id="rId6"/>
    <p:sldId id="264" r:id="rId7"/>
    <p:sldId id="269" r:id="rId8"/>
    <p:sldId id="278" r:id="rId9"/>
    <p:sldId id="279" r:id="rId10"/>
    <p:sldId id="285" r:id="rId11"/>
    <p:sldId id="286" r:id="rId12"/>
    <p:sldId id="271" r:id="rId13"/>
    <p:sldId id="270" r:id="rId14"/>
    <p:sldId id="290" r:id="rId15"/>
    <p:sldId id="291" r:id="rId16"/>
    <p:sldId id="265" r:id="rId17"/>
    <p:sldId id="266" r:id="rId18"/>
    <p:sldId id="277" r:id="rId19"/>
    <p:sldId id="280" r:id="rId20"/>
    <p:sldId id="281" r:id="rId21"/>
    <p:sldId id="282" r:id="rId22"/>
    <p:sldId id="283" r:id="rId23"/>
    <p:sldId id="284" r:id="rId24"/>
    <p:sldId id="287" r:id="rId25"/>
    <p:sldId id="288" r:id="rId26"/>
    <p:sldId id="289" r:id="rId27"/>
    <p:sldId id="272" r:id="rId28"/>
    <p:sldId id="274" r:id="rId29"/>
    <p:sldId id="276" r:id="rId30"/>
    <p:sldId id="267"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4957" autoAdjust="0"/>
  </p:normalViewPr>
  <p:slideViewPr>
    <p:cSldViewPr snapToGrid="0" snapToObjects="1">
      <p:cViewPr varScale="1">
        <p:scale>
          <a:sx n="87" d="100"/>
          <a:sy n="87" d="100"/>
        </p:scale>
        <p:origin x="23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F4A30C-66EA-42EF-BE04-0B134DF04994}" type="datetimeFigureOut">
              <a:rPr lang="es-CL" smtClean="0"/>
              <a:t>30-09-2015</a:t>
            </a:fld>
            <a:endParaRPr lang="es-C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936304-BB90-485B-BAF2-F0C0459C2803}" type="slidenum">
              <a:rPr lang="es-CL" smtClean="0"/>
              <a:t>‹Nº›</a:t>
            </a:fld>
            <a:endParaRPr lang="es-CL" dirty="0"/>
          </a:p>
        </p:txBody>
      </p:sp>
    </p:spTree>
    <p:extLst>
      <p:ext uri="{BB962C8B-B14F-4D97-AF65-F5344CB8AC3E}">
        <p14:creationId xmlns:p14="http://schemas.microsoft.com/office/powerpoint/2010/main" val="38610928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D7D490-C457-6F46-B581-BF5FBD8A4418}" type="datetimeFigureOut">
              <a:rPr lang="es-ES" smtClean="0"/>
              <a:t>30/09/2015</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BE600A-3A89-E940-8731-F923826C12E7}" type="slidenum">
              <a:rPr lang="es-ES" smtClean="0"/>
              <a:t>‹Nº›</a:t>
            </a:fld>
            <a:endParaRPr lang="es-ES" dirty="0"/>
          </a:p>
        </p:txBody>
      </p:sp>
    </p:spTree>
    <p:extLst>
      <p:ext uri="{BB962C8B-B14F-4D97-AF65-F5344CB8AC3E}">
        <p14:creationId xmlns:p14="http://schemas.microsoft.com/office/powerpoint/2010/main" val="163587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57BE600A-3A89-E940-8731-F923826C12E7}" type="slidenum">
              <a:rPr lang="es-ES" smtClean="0"/>
              <a:t>2</a:t>
            </a:fld>
            <a:endParaRPr lang="es-ES" dirty="0"/>
          </a:p>
        </p:txBody>
      </p:sp>
    </p:spTree>
    <p:extLst>
      <p:ext uri="{BB962C8B-B14F-4D97-AF65-F5344CB8AC3E}">
        <p14:creationId xmlns:p14="http://schemas.microsoft.com/office/powerpoint/2010/main" val="328973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57BE600A-3A89-E940-8731-F923826C12E7}" type="slidenum">
              <a:rPr lang="es-ES" smtClean="0"/>
              <a:t>8</a:t>
            </a:fld>
            <a:endParaRPr lang="es-ES" dirty="0"/>
          </a:p>
        </p:txBody>
      </p:sp>
    </p:spTree>
    <p:extLst>
      <p:ext uri="{BB962C8B-B14F-4D97-AF65-F5344CB8AC3E}">
        <p14:creationId xmlns:p14="http://schemas.microsoft.com/office/powerpoint/2010/main" val="16833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F39C944-B198-5F4E-9BBA-B559E92C00EB}"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175869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B69FA7C-A421-7643-9473-17222F476795}"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134235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4FBDF34-58E3-3C48-9545-C9FE3049675B}"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E63A33-8271-4DD0-9C48-789913D7C115}" type="slidenum">
              <a:rPr lang="en-US" smtClean="0"/>
              <a:pPr/>
              <a:t>‹Nº›</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951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F75CCDB-6517-E146-B0E4-A57025FF424A}" type="datetime1">
              <a:rPr lang="es-CL" smtClean="0"/>
              <a:t>30-09-2015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3408265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F988BCC-C9F6-BA46-A3C2-049DD0F1C86F}" type="datetime1">
              <a:rPr lang="es-CL" smtClean="0"/>
              <a:t>30-09-2015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‹Nº›</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3258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6194E7-8950-1440-BCB9-29727D7BEE37}" type="datetime1">
              <a:rPr lang="es-CL" smtClean="0"/>
              <a:t>30-09-2015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3975101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FDD47A-DA45-EF4B-9140-49806FB1CD6D}"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403631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D2C4B0B-6159-C54C-9318-65FD7987044B}"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183607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01DAA1-2D38-D348-A7EE-AAA48EEF14F9}"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180729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CA3517-34E7-944C-97C0-8DFA11D99B17}" type="datetime1">
              <a:rPr lang="es-CL" smtClean="0"/>
              <a:t>30-09-2015</a:t>
            </a:fld>
            <a:endParaRPr lang="en-US" dirty="0"/>
          </a:p>
        </p:txBody>
      </p:sp>
      <p:sp>
        <p:nvSpPr>
          <p:cNvPr id="5" name="Footer Placeholder 4"/>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253087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AFFD133-0B8E-9646-A7FB-162781B5BEEC}" type="datetime1">
              <a:rPr lang="es-CL" smtClean="0"/>
              <a:t>30-09-2015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3042199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EEBBE11-A8A2-3D45-852F-A98323CD01FE}" type="datetime1">
              <a:rPr lang="es-CL" smtClean="0"/>
              <a:t>30-09-2015</a:t>
            </a:fld>
            <a:endParaRPr lang="en-US" dirty="0"/>
          </a:p>
        </p:txBody>
      </p:sp>
      <p:sp>
        <p:nvSpPr>
          <p:cNvPr id="8" name="Footer Placeholder 7"/>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269513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F88032-CE48-354C-91BB-183A9F04A076}" type="datetime1">
              <a:rPr lang="es-CL" smtClean="0"/>
              <a:t>30-09-2015</a:t>
            </a:fld>
            <a:endParaRPr lang="en-US" dirty="0"/>
          </a:p>
        </p:txBody>
      </p:sp>
      <p:sp>
        <p:nvSpPr>
          <p:cNvPr id="4" name="Footer Placeholder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282204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28D14-2BA7-0146-BE73-31CE910767C3}" type="datetime1">
              <a:rPr lang="es-CL" smtClean="0"/>
              <a:t>30-09-2015</a:t>
            </a:fld>
            <a:endParaRPr lang="en-US" dirty="0"/>
          </a:p>
        </p:txBody>
      </p:sp>
      <p:sp>
        <p:nvSpPr>
          <p:cNvPr id="3" name="Footer Placeholder 2"/>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152097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F72558-58BE-154A-8FD2-E64FA65C048B}" type="datetime1">
              <a:rPr lang="es-CL" smtClean="0"/>
              <a:t>30-09-2015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122013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8D21A3F-EA89-3D45-91BB-7A1F58F7FA35}" type="datetime1">
              <a:rPr lang="es-CL" smtClean="0"/>
              <a:t>30-09-2015</a:t>
            </a:fld>
            <a:endParaRPr lang="en-US" dirty="0"/>
          </a:p>
        </p:txBody>
      </p:sp>
      <p:sp>
        <p:nvSpPr>
          <p:cNvPr id="6" name="Footer Placeholder 5"/>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402053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803730D-CAF1-044D-A5A1-E193C63F13D9}" type="datetime1">
              <a:rPr lang="es-CL" smtClean="0"/>
              <a:t>30-09-2015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Sistema de Urgencia en sector publico (Integrantes: Coronado, Nieto, Orellana)</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7E63A33-8271-4DD0-9C48-789913D7C115}" type="slidenum">
              <a:rPr lang="en-US" smtClean="0"/>
              <a:pPr/>
              <a:t>‹Nº›</a:t>
            </a:fld>
            <a:endParaRPr lang="en-US" dirty="0"/>
          </a:p>
        </p:txBody>
      </p:sp>
    </p:spTree>
    <p:extLst>
      <p:ext uri="{BB962C8B-B14F-4D97-AF65-F5344CB8AC3E}">
        <p14:creationId xmlns:p14="http://schemas.microsoft.com/office/powerpoint/2010/main" val="97159070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Visio_Drawing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Visio_Drawing2.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Visio_Drawing3.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Visio_Drawing4.vsd"/><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scielo.cl/scielo.php?pid=S0034-%20%20%2098872014000200002&amp;script=sci_arttex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deis.cl/wp-content/uploads/2013/07/EST%C3%81NDAR-DE-ATENCI%C3%93N-DE-URGENCIA.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3272010" y="4638101"/>
            <a:ext cx="5605909" cy="1559594"/>
          </a:xfrm>
        </p:spPr>
        <p:txBody>
          <a:bodyPr>
            <a:normAutofit fontScale="92500"/>
          </a:bodyPr>
          <a:lstStyle/>
          <a:p>
            <a:pPr algn="r"/>
            <a:r>
              <a:rPr lang="es-ES" dirty="0" smtClean="0"/>
              <a:t>Prof. Dr. Gustavo Gatica</a:t>
            </a:r>
          </a:p>
          <a:p>
            <a:pPr algn="r"/>
            <a:r>
              <a:rPr lang="es-ES" dirty="0" smtClean="0"/>
              <a:t>Prof. Ayudante: Carlos Rey</a:t>
            </a:r>
            <a:endParaRPr lang="es-ES" dirty="0"/>
          </a:p>
          <a:p>
            <a:pPr algn="r"/>
            <a:r>
              <a:rPr lang="es-ES" dirty="0" smtClean="0"/>
              <a:t>Carrera: Ingeniería </a:t>
            </a:r>
            <a:r>
              <a:rPr lang="es-ES" dirty="0" smtClean="0"/>
              <a:t>en Computación e Inform</a:t>
            </a:r>
            <a:r>
              <a:rPr lang="es-ES" dirty="0" smtClean="0"/>
              <a:t>á</a:t>
            </a:r>
            <a:r>
              <a:rPr lang="es-ES" dirty="0" smtClean="0"/>
              <a:t>tica</a:t>
            </a:r>
            <a:endParaRPr lang="es-ES" dirty="0" smtClean="0"/>
          </a:p>
          <a:p>
            <a:pPr algn="r"/>
            <a:r>
              <a:rPr lang="es-ES" dirty="0" smtClean="0"/>
              <a:t>Fecha 30-Sep-2015</a:t>
            </a:r>
            <a:endParaRPr lang="es-ES" dirty="0"/>
          </a:p>
        </p:txBody>
      </p:sp>
      <p:sp>
        <p:nvSpPr>
          <p:cNvPr id="4" name="Subtítulo 1"/>
          <p:cNvSpPr txBox="1">
            <a:spLocks/>
          </p:cNvSpPr>
          <p:nvPr/>
        </p:nvSpPr>
        <p:spPr>
          <a:xfrm>
            <a:off x="1505857" y="6197695"/>
            <a:ext cx="7372062" cy="371976"/>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s-ES" dirty="0" smtClean="0"/>
              <a:t>Víctor Coronado, Felipe Nieto, Elías Orellana</a:t>
            </a:r>
          </a:p>
        </p:txBody>
      </p:sp>
      <p:sp>
        <p:nvSpPr>
          <p:cNvPr id="6" name="Subtítulo 1"/>
          <p:cNvSpPr txBox="1">
            <a:spLocks/>
          </p:cNvSpPr>
          <p:nvPr/>
        </p:nvSpPr>
        <p:spPr>
          <a:xfrm>
            <a:off x="1703070" y="2240578"/>
            <a:ext cx="5977890" cy="133895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s-ES" dirty="0" smtClean="0"/>
              <a:t>Proyecto Final</a:t>
            </a:r>
          </a:p>
          <a:p>
            <a:pPr algn="r"/>
            <a:r>
              <a:rPr lang="es-ES" dirty="0" smtClean="0"/>
              <a:t>Sistema de Urgencia en el Sector  Público de Salud</a:t>
            </a:r>
            <a:endParaRPr lang="es-ES" dirty="0"/>
          </a:p>
        </p:txBody>
      </p:sp>
      <p:pic>
        <p:nvPicPr>
          <p:cNvPr id="3" name="Picture 2" descr="http://becasybeneficios.unab.cl/images/l_un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5950" cy="2123399"/>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p:cNvSpPr>
            <a:spLocks noGrp="1"/>
          </p:cNvSpPr>
          <p:nvPr>
            <p:ph type="sldNum" sz="quarter" idx="12"/>
          </p:nvPr>
        </p:nvSpPr>
        <p:spPr/>
        <p:txBody>
          <a:bodyPr/>
          <a:lstStyle/>
          <a:p>
            <a:fld id="{D7E63A33-8271-4DD0-9C48-789913D7C115}" type="slidenum">
              <a:rPr lang="en-US" smtClean="0"/>
              <a:pPr/>
              <a:t>2</a:t>
            </a:fld>
            <a:endParaRPr lang="en-US" dirty="0"/>
          </a:p>
        </p:txBody>
      </p:sp>
    </p:spTree>
    <p:extLst>
      <p:ext uri="{BB962C8B-B14F-4D97-AF65-F5344CB8AC3E}">
        <p14:creationId xmlns:p14="http://schemas.microsoft.com/office/powerpoint/2010/main" val="137671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6" y="147338"/>
            <a:ext cx="6197538" cy="1005570"/>
          </a:xfrm>
        </p:spPr>
        <p:txBody>
          <a:bodyPr>
            <a:normAutofit fontScale="90000"/>
          </a:bodyPr>
          <a:lstStyle/>
          <a:p>
            <a:r>
              <a:rPr lang="es-CL" dirty="0" smtClean="0"/>
              <a:t>Modelo de procesos  Atenci</a:t>
            </a:r>
            <a:r>
              <a:rPr lang="es-ES" dirty="0" err="1" smtClean="0"/>
              <a:t>ón</a:t>
            </a:r>
            <a:r>
              <a:rPr lang="es-ES" dirty="0" smtClean="0"/>
              <a:t> de Urgencia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11</a:t>
            </a:fld>
            <a:endParaRPr lang="en-US" dirty="0"/>
          </a:p>
        </p:txBody>
      </p:sp>
      <p:pic>
        <p:nvPicPr>
          <p:cNvPr id="5" name="Imagen 4"/>
          <p:cNvPicPr>
            <a:picLocks noChangeAspect="1"/>
          </p:cNvPicPr>
          <p:nvPr/>
        </p:nvPicPr>
        <p:blipFill rotWithShape="1">
          <a:blip r:embed="rId2"/>
          <a:srcRect r="1610" b="12828"/>
          <a:stretch/>
        </p:blipFill>
        <p:spPr>
          <a:xfrm>
            <a:off x="193236" y="1264555"/>
            <a:ext cx="8813604" cy="5502670"/>
          </a:xfrm>
          <a:prstGeom prst="rect">
            <a:avLst/>
          </a:prstGeom>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582940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1280890"/>
          </a:xfrm>
        </p:spPr>
        <p:txBody>
          <a:bodyPr/>
          <a:lstStyle/>
          <a:p>
            <a:r>
              <a:rPr lang="es-CL" dirty="0" smtClean="0"/>
              <a:t>Modelo de procesos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12</a:t>
            </a:fld>
            <a:endParaRPr lang="en-US" dirty="0"/>
          </a:p>
        </p:txBody>
      </p:sp>
      <p:pic>
        <p:nvPicPr>
          <p:cNvPr id="3" name="Imagen 2"/>
          <p:cNvPicPr>
            <a:picLocks noChangeAspect="1"/>
          </p:cNvPicPr>
          <p:nvPr/>
        </p:nvPicPr>
        <p:blipFill>
          <a:blip r:embed="rId2"/>
          <a:stretch>
            <a:fillRect/>
          </a:stretch>
        </p:blipFill>
        <p:spPr>
          <a:xfrm>
            <a:off x="171450" y="1040129"/>
            <a:ext cx="8972550" cy="6407691"/>
          </a:xfrm>
          <a:prstGeom prst="rect">
            <a:avLst/>
          </a:prstGeom>
        </p:spPr>
      </p:pic>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301385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Requerimientos Funcionales</a:t>
            </a:r>
            <a:endParaRPr lang="es-CL" dirty="0"/>
          </a:p>
        </p:txBody>
      </p:sp>
      <p:sp>
        <p:nvSpPr>
          <p:cNvPr id="3" name="Marcador de contenido 2"/>
          <p:cNvSpPr>
            <a:spLocks noGrp="1"/>
          </p:cNvSpPr>
          <p:nvPr>
            <p:ph idx="1"/>
          </p:nvPr>
        </p:nvSpPr>
        <p:spPr>
          <a:xfrm>
            <a:off x="1326777" y="1470212"/>
            <a:ext cx="7207623" cy="4441010"/>
          </a:xfrm>
        </p:spPr>
        <p:txBody>
          <a:bodyPr>
            <a:normAutofit fontScale="85000" lnSpcReduction="10000"/>
          </a:bodyPr>
          <a:lstStyle/>
          <a:p>
            <a:r>
              <a:rPr lang="es-CL" dirty="0" smtClean="0"/>
              <a:t>El administrativo de urgencia podrá registrar el motivo de atención y una priorización administrativa.</a:t>
            </a:r>
          </a:p>
          <a:p>
            <a:r>
              <a:rPr lang="es-CL" dirty="0" smtClean="0"/>
              <a:t>El personal de enfermería podrá aplicar el test de Manchester para categorizar a los pacientes y el sistema deberá ordenar a través de la prioridad de la categorización de la lista de espera.</a:t>
            </a:r>
          </a:p>
          <a:p>
            <a:r>
              <a:rPr lang="es-CL" dirty="0" smtClean="0"/>
              <a:t>El sistema debe permitir la impresión de un Dato de Urgencia en blanco, con la finalidad de realizar la atención a mano, en urgencia en donde no hay computadores. </a:t>
            </a:r>
          </a:p>
          <a:p>
            <a:r>
              <a:rPr lang="es-CL" dirty="0" smtClean="0"/>
              <a:t>El sistema debe restringir y dar los permisos necesarios según el estamento que esta logeado en el sistema.</a:t>
            </a:r>
          </a:p>
          <a:p>
            <a:r>
              <a:rPr lang="es-CL" dirty="0" smtClean="0"/>
              <a:t>El sistema debe registrar la información clínica necesaria según el estándar de la DIGERA del MINSAL </a:t>
            </a:r>
          </a:p>
          <a:p>
            <a:r>
              <a:rPr lang="es-CL" dirty="0" smtClean="0">
                <a:solidFill>
                  <a:schemeClr val="tx1"/>
                </a:solidFill>
              </a:rPr>
              <a:t>El sistema debe entregar informes por cantidad y estado de atenciones de urgencia.</a:t>
            </a:r>
          </a:p>
          <a:p>
            <a:r>
              <a:rPr lang="es-CL" dirty="0" smtClean="0">
                <a:solidFill>
                  <a:schemeClr val="tx1"/>
                </a:solidFill>
              </a:rPr>
              <a:t>El sistema debe permitir el guardado de los informes en formato PDF.</a:t>
            </a:r>
          </a:p>
          <a:p>
            <a:pPr marL="0" indent="0">
              <a:buNone/>
            </a:pPr>
            <a:r>
              <a:rPr lang="es-CL" sz="1300" dirty="0">
                <a:solidFill>
                  <a:schemeClr val="tx1"/>
                </a:solidFill>
              </a:rPr>
              <a:t>DEIS (2013). Recuperado de: http://www.deis.cl/wp-content/uploads/2013/07/EST%C3%81NDAR-DE-ATENCI%C3%93N-DE-URGENCIA.pdf</a:t>
            </a:r>
          </a:p>
          <a:p>
            <a:pPr marL="0" indent="0">
              <a:buNone/>
            </a:pPr>
            <a:endParaRPr lang="es-CL" dirty="0">
              <a:solidFill>
                <a:srgbClr val="FF0000"/>
              </a:solidFill>
            </a:endParaRPr>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13</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707952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47338"/>
            <a:ext cx="6589199" cy="1280890"/>
          </a:xfrm>
        </p:spPr>
        <p:txBody>
          <a:bodyPr/>
          <a:lstStyle/>
          <a:p>
            <a:r>
              <a:rPr lang="es-CL" dirty="0" smtClean="0"/>
              <a:t>Requerimientos No Funcionales</a:t>
            </a:r>
            <a:endParaRPr lang="es-CL" dirty="0"/>
          </a:p>
        </p:txBody>
      </p:sp>
      <p:sp>
        <p:nvSpPr>
          <p:cNvPr id="3" name="Marcador de contenido 2"/>
          <p:cNvSpPr>
            <a:spLocks noGrp="1"/>
          </p:cNvSpPr>
          <p:nvPr>
            <p:ph idx="1"/>
          </p:nvPr>
        </p:nvSpPr>
        <p:spPr>
          <a:xfrm>
            <a:off x="878541" y="1428228"/>
            <a:ext cx="7655859" cy="5121162"/>
          </a:xfrm>
        </p:spPr>
        <p:txBody>
          <a:bodyPr>
            <a:normAutofit fontScale="92500" lnSpcReduction="10000"/>
          </a:bodyPr>
          <a:lstStyle/>
          <a:p>
            <a:r>
              <a:rPr lang="es-CL" dirty="0" smtClean="0"/>
              <a:t>El sistema debe Smart Client</a:t>
            </a:r>
          </a:p>
          <a:p>
            <a:r>
              <a:rPr lang="es-CL" dirty="0" smtClean="0"/>
              <a:t>El Sistema debe estar hecho en .Net Framework 3,5, lenguaje de programaci</a:t>
            </a:r>
            <a:r>
              <a:rPr lang="es-ES" dirty="0" err="1" smtClean="0"/>
              <a:t>ón</a:t>
            </a:r>
            <a:r>
              <a:rPr lang="es-ES" dirty="0" smtClean="0"/>
              <a:t> </a:t>
            </a:r>
            <a:r>
              <a:rPr lang="es-ES" dirty="0" err="1" smtClean="0"/>
              <a:t>c#</a:t>
            </a:r>
            <a:r>
              <a:rPr lang="es-CL" dirty="0" smtClean="0"/>
              <a:t>.</a:t>
            </a:r>
          </a:p>
          <a:p>
            <a:r>
              <a:rPr lang="es-CL" dirty="0" smtClean="0"/>
              <a:t>Se utilizar</a:t>
            </a:r>
            <a:r>
              <a:rPr lang="es-ES" dirty="0" smtClean="0"/>
              <a:t>á el motor de base de datos SQL Server 2012. (si es una instalación local se utilizará un motor de base de datos </a:t>
            </a:r>
            <a:r>
              <a:rPr lang="es-ES" dirty="0" err="1" smtClean="0"/>
              <a:t>Firebird</a:t>
            </a:r>
            <a:r>
              <a:rPr lang="es-ES" dirty="0" smtClean="0"/>
              <a:t>).</a:t>
            </a:r>
            <a:endParaRPr lang="es-CL" dirty="0" smtClean="0"/>
          </a:p>
          <a:p>
            <a:r>
              <a:rPr lang="es-CL" dirty="0" smtClean="0"/>
              <a:t>El sistema debe generar Cache local para guardar información estática, esto con el fin de realizar la menor cantidad de peticiones al servidor ya que el recurso internet en el sector público es escaso).</a:t>
            </a:r>
          </a:p>
          <a:p>
            <a:r>
              <a:rPr lang="es-CL" dirty="0" smtClean="0"/>
              <a:t>La actualización del sistema debe realizarse de forma </a:t>
            </a:r>
            <a:r>
              <a:rPr lang="es-CL" dirty="0" smtClean="0"/>
              <a:t>automática.</a:t>
            </a:r>
            <a:endParaRPr lang="es-CL" dirty="0" smtClean="0"/>
          </a:p>
          <a:p>
            <a:r>
              <a:rPr lang="es-CL" dirty="0" smtClean="0"/>
              <a:t>Permitir que una atención de urgencia pueda estar abierta en más de un computador, visualizando siempre los últimos cambios. </a:t>
            </a:r>
            <a:r>
              <a:rPr lang="es-CL" dirty="0" smtClean="0">
                <a:solidFill>
                  <a:srgbClr val="0070C0"/>
                </a:solidFill>
              </a:rPr>
              <a:t>Tecnolog</a:t>
            </a:r>
            <a:r>
              <a:rPr lang="es-ES" dirty="0" err="1" smtClean="0">
                <a:solidFill>
                  <a:srgbClr val="0070C0"/>
                </a:solidFill>
              </a:rPr>
              <a:t>ía</a:t>
            </a:r>
            <a:r>
              <a:rPr lang="es-ES" dirty="0" smtClean="0">
                <a:solidFill>
                  <a:srgbClr val="0070C0"/>
                </a:solidFill>
              </a:rPr>
              <a:t> </a:t>
            </a:r>
            <a:r>
              <a:rPr lang="es-ES" dirty="0" err="1" smtClean="0">
                <a:solidFill>
                  <a:srgbClr val="0070C0"/>
                </a:solidFill>
              </a:rPr>
              <a:t>push</a:t>
            </a:r>
            <a:r>
              <a:rPr lang="es-ES" dirty="0" smtClean="0">
                <a:solidFill>
                  <a:srgbClr val="0070C0"/>
                </a:solidFill>
              </a:rPr>
              <a:t>.</a:t>
            </a:r>
            <a:endParaRPr lang="es-CL" dirty="0" smtClean="0">
              <a:solidFill>
                <a:srgbClr val="0070C0"/>
              </a:solidFill>
            </a:endParaRPr>
          </a:p>
          <a:p>
            <a:r>
              <a:rPr lang="es-CL" dirty="0" smtClean="0"/>
              <a:t>Permitir que un usuario pueda desconectarse de uno o más computadores en donde se haya </a:t>
            </a:r>
            <a:r>
              <a:rPr lang="es-CL" dirty="0" err="1" smtClean="0"/>
              <a:t>logeado</a:t>
            </a:r>
            <a:r>
              <a:rPr lang="es-CL" dirty="0" smtClean="0"/>
              <a:t>.</a:t>
            </a:r>
          </a:p>
          <a:p>
            <a:r>
              <a:rPr lang="es-CL" dirty="0" smtClean="0"/>
              <a:t>Registrar los tiempo en cada momento en el proceso de atención de urgencia.</a:t>
            </a:r>
          </a:p>
          <a:p>
            <a:endParaRPr lang="es-CL" dirty="0" smtClean="0"/>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14</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007673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823008"/>
          </a:xfrm>
        </p:spPr>
        <p:txBody>
          <a:bodyPr/>
          <a:lstStyle/>
          <a:p>
            <a:r>
              <a:rPr lang="es-ES_tradnl" smtClean="0"/>
              <a:t>Diagrama de Clases</a:t>
            </a:r>
            <a:endParaRPr lang="es-ES_tradnl"/>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15</a:t>
            </a:fld>
            <a:endParaRPr lang="en-US" dirty="0"/>
          </a:p>
        </p:txBody>
      </p:sp>
      <p:sp>
        <p:nvSpPr>
          <p:cNvPr id="6" name="Rectangle 2"/>
          <p:cNvSpPr>
            <a:spLocks noChangeArrowheads="1"/>
          </p:cNvSpPr>
          <p:nvPr/>
        </p:nvSpPr>
        <p:spPr bwMode="auto">
          <a:xfrm>
            <a:off x="125506" y="968188"/>
            <a:ext cx="94879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graphicFrame>
        <p:nvGraphicFramePr>
          <p:cNvPr id="7" name="Objeto 6"/>
          <p:cNvGraphicFramePr>
            <a:graphicFrameLocks noChangeAspect="1"/>
          </p:cNvGraphicFramePr>
          <p:nvPr>
            <p:extLst>
              <p:ext uri="{D42A27DB-BD31-4B8C-83A1-F6EECF244321}">
                <p14:modId xmlns:p14="http://schemas.microsoft.com/office/powerpoint/2010/main" val="1562382938"/>
              </p:ext>
            </p:extLst>
          </p:nvPr>
        </p:nvGraphicFramePr>
        <p:xfrm>
          <a:off x="125506" y="161366"/>
          <a:ext cx="9184830" cy="6339568"/>
        </p:xfrm>
        <a:graphic>
          <a:graphicData uri="http://schemas.openxmlformats.org/presentationml/2006/ole">
            <mc:AlternateContent xmlns:mc="http://schemas.openxmlformats.org/markup-compatibility/2006">
              <mc:Choice xmlns:v="urn:schemas-microsoft-com:vml" Requires="v">
                <p:oleObj spid="_x0000_s1048" r:id="rId3" imgW="10426700" imgH="6032500" progId="Visio.Drawing.11">
                  <p:embed/>
                </p:oleObj>
              </mc:Choice>
              <mc:Fallback>
                <p:oleObj r:id="rId3" imgW="10426700" imgH="60325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06" y="161366"/>
                        <a:ext cx="9184830" cy="6339568"/>
                      </a:xfrm>
                      <a:prstGeom prst="rect">
                        <a:avLst/>
                      </a:prstGeom>
                      <a:noFill/>
                    </p:spPr>
                  </p:pic>
                </p:oleObj>
              </mc:Fallback>
            </mc:AlternateContent>
          </a:graphicData>
        </a:graphic>
      </p:graphicFrame>
    </p:spTree>
    <p:extLst>
      <p:ext uri="{BB962C8B-B14F-4D97-AF65-F5344CB8AC3E}">
        <p14:creationId xmlns:p14="http://schemas.microsoft.com/office/powerpoint/2010/main" val="418693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823008"/>
          </a:xfrm>
        </p:spPr>
        <p:txBody>
          <a:bodyPr/>
          <a:lstStyle/>
          <a:p>
            <a:r>
              <a:rPr lang="es-ES_tradnl" smtClean="0"/>
              <a:t>Diagrama de Clases</a:t>
            </a:r>
            <a:endParaRPr lang="es-ES_tradnl"/>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16</a:t>
            </a:fld>
            <a:endParaRPr lang="en-US" dirty="0"/>
          </a:p>
        </p:txBody>
      </p:sp>
      <p:sp>
        <p:nvSpPr>
          <p:cNvPr id="6" name="Rectangle 2"/>
          <p:cNvSpPr>
            <a:spLocks noChangeArrowheads="1"/>
          </p:cNvSpPr>
          <p:nvPr/>
        </p:nvSpPr>
        <p:spPr bwMode="auto">
          <a:xfrm>
            <a:off x="125506" y="968188"/>
            <a:ext cx="94879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
        <p:nvSpPr>
          <p:cNvPr id="3" name="Rectangle 2"/>
          <p:cNvSpPr>
            <a:spLocks noChangeArrowheads="1"/>
          </p:cNvSpPr>
          <p:nvPr/>
        </p:nvSpPr>
        <p:spPr bwMode="auto">
          <a:xfrm>
            <a:off x="125506" y="329899"/>
            <a:ext cx="91299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graphicFrame>
        <p:nvGraphicFramePr>
          <p:cNvPr id="8" name="Objeto 7"/>
          <p:cNvGraphicFramePr>
            <a:graphicFrameLocks noChangeAspect="1"/>
          </p:cNvGraphicFramePr>
          <p:nvPr>
            <p:extLst>
              <p:ext uri="{D42A27DB-BD31-4B8C-83A1-F6EECF244321}">
                <p14:modId xmlns:p14="http://schemas.microsoft.com/office/powerpoint/2010/main" val="1736969443"/>
              </p:ext>
            </p:extLst>
          </p:nvPr>
        </p:nvGraphicFramePr>
        <p:xfrm>
          <a:off x="125505" y="329899"/>
          <a:ext cx="8964401" cy="6171035"/>
        </p:xfrm>
        <a:graphic>
          <a:graphicData uri="http://schemas.openxmlformats.org/presentationml/2006/ole">
            <mc:AlternateContent xmlns:mc="http://schemas.openxmlformats.org/markup-compatibility/2006">
              <mc:Choice xmlns:v="urn:schemas-microsoft-com:vml" Requires="v">
                <p:oleObj spid="_x0000_s7192" r:id="rId3" imgW="10502900" imgH="6223000" progId="Visio.Drawing.11">
                  <p:embed/>
                </p:oleObj>
              </mc:Choice>
              <mc:Fallback>
                <p:oleObj r:id="rId3" imgW="10502900" imgH="62230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05" y="329899"/>
                        <a:ext cx="8964401" cy="6171035"/>
                      </a:xfrm>
                      <a:prstGeom prst="rect">
                        <a:avLst/>
                      </a:prstGeom>
                      <a:noFill/>
                    </p:spPr>
                  </p:pic>
                </p:oleObj>
              </mc:Fallback>
            </mc:AlternateContent>
          </a:graphicData>
        </a:graphic>
      </p:graphicFrame>
    </p:spTree>
    <p:extLst>
      <p:ext uri="{BB962C8B-B14F-4D97-AF65-F5344CB8AC3E}">
        <p14:creationId xmlns:p14="http://schemas.microsoft.com/office/powerpoint/2010/main" val="9641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Arquitectura</a:t>
            </a:r>
            <a:endParaRPr lang="es-CL" dirty="0"/>
          </a:p>
        </p:txBody>
      </p:sp>
      <p:sp>
        <p:nvSpPr>
          <p:cNvPr id="3" name="Marcador de contenido 2"/>
          <p:cNvSpPr>
            <a:spLocks noGrp="1"/>
          </p:cNvSpPr>
          <p:nvPr>
            <p:ph idx="1"/>
          </p:nvPr>
        </p:nvSpPr>
        <p:spPr>
          <a:xfrm>
            <a:off x="400050" y="1468949"/>
            <a:ext cx="8378190" cy="5206172"/>
          </a:xfrm>
        </p:spPr>
        <p:txBody>
          <a:bodyPr/>
          <a:lstStyle/>
          <a:p>
            <a:pPr algn="just"/>
            <a:r>
              <a:rPr lang="es-CL" sz="2000" dirty="0"/>
              <a:t>La arquitectura </a:t>
            </a:r>
            <a:r>
              <a:rPr lang="es-CL" sz="2000" dirty="0" smtClean="0"/>
              <a:t>estará diseñada para un aplicativo </a:t>
            </a:r>
            <a:r>
              <a:rPr lang="es-CL" sz="2000" dirty="0"/>
              <a:t>S</a:t>
            </a:r>
            <a:r>
              <a:rPr lang="es-CL" sz="2000" dirty="0" smtClean="0"/>
              <a:t>mart </a:t>
            </a:r>
            <a:r>
              <a:rPr lang="es-CL" sz="2000" dirty="0" err="1"/>
              <a:t>C</a:t>
            </a:r>
            <a:r>
              <a:rPr lang="es-CL" sz="2000" dirty="0" err="1" smtClean="0"/>
              <a:t>lient</a:t>
            </a:r>
            <a:r>
              <a:rPr lang="es-CL" sz="2000" dirty="0" smtClean="0"/>
              <a:t>, </a:t>
            </a:r>
            <a:r>
              <a:rPr lang="es-CL" sz="2000" dirty="0"/>
              <a:t>lo anterior en atención a que se trata de un modelo distribuido multicapas</a:t>
            </a:r>
            <a:r>
              <a:rPr lang="es-CL" sz="2000" dirty="0" smtClean="0"/>
              <a:t>, ya que </a:t>
            </a:r>
            <a:r>
              <a:rPr lang="es-CL" sz="2000" dirty="0"/>
              <a:t>la problemática del Sistema de Urgencia radica en que el </a:t>
            </a:r>
            <a:r>
              <a:rPr lang="es-CL" sz="2000" dirty="0" smtClean="0"/>
              <a:t>alto nivel </a:t>
            </a:r>
            <a:r>
              <a:rPr lang="es-CL" sz="2000" dirty="0"/>
              <a:t>de transacciones realizadas al </a:t>
            </a:r>
            <a:r>
              <a:rPr lang="es-CL" sz="2000" dirty="0" smtClean="0"/>
              <a:t>Servidor y por la gran cantidad de roles que utilizaran la aplicación durante el mismo proceso de urgencia que a continuación se indican</a:t>
            </a:r>
          </a:p>
          <a:p>
            <a:pPr marL="0" indent="0" algn="just">
              <a:buNone/>
            </a:pPr>
            <a:endParaRPr lang="es-CL" sz="2000" dirty="0" smtClean="0"/>
          </a:p>
          <a:p>
            <a:pPr lvl="1" algn="just"/>
            <a:r>
              <a:rPr lang="es-CL" b="1" dirty="0" smtClean="0"/>
              <a:t>20 millones de transacciones por día</a:t>
            </a:r>
          </a:p>
          <a:p>
            <a:pPr lvl="1" algn="just"/>
            <a:r>
              <a:rPr lang="es-CL" b="1" dirty="0" smtClean="0"/>
              <a:t>6 mil de ellas son concurrentes</a:t>
            </a:r>
            <a:r>
              <a:rPr lang="es-CL" dirty="0" smtClean="0"/>
              <a:t> (</a:t>
            </a:r>
            <a:r>
              <a:rPr lang="es-CL" dirty="0" err="1" smtClean="0"/>
              <a:t>Fte</a:t>
            </a:r>
            <a:r>
              <a:rPr lang="es-CL" dirty="0" smtClean="0"/>
              <a:t>. Gerencia de Operaciones </a:t>
            </a:r>
            <a:r>
              <a:rPr lang="es-CL" dirty="0" err="1" smtClean="0"/>
              <a:t>Saydex</a:t>
            </a:r>
            <a:r>
              <a:rPr lang="es-CL" dirty="0" smtClean="0"/>
              <a:t> Ltda.)</a:t>
            </a:r>
          </a:p>
          <a:p>
            <a:pPr lvl="1"/>
            <a:r>
              <a:rPr lang="es-CL" dirty="0" smtClean="0"/>
              <a:t>Existe baja banda ancha en los centros de salud</a:t>
            </a:r>
          </a:p>
          <a:p>
            <a:pPr lvl="1"/>
            <a:r>
              <a:rPr lang="es-CL" dirty="0" smtClean="0"/>
              <a:t>Precarias instalaciones eléctricas.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17</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9446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Arquitectura</a:t>
            </a:r>
            <a:endParaRPr lang="es-CL" dirty="0"/>
          </a:p>
        </p:txBody>
      </p:sp>
      <p:sp>
        <p:nvSpPr>
          <p:cNvPr id="3" name="Marcador de contenido 2"/>
          <p:cNvSpPr>
            <a:spLocks noGrp="1"/>
          </p:cNvSpPr>
          <p:nvPr>
            <p:ph idx="1"/>
          </p:nvPr>
        </p:nvSpPr>
        <p:spPr>
          <a:xfrm>
            <a:off x="400050" y="1897380"/>
            <a:ext cx="8378190" cy="4229100"/>
          </a:xfrm>
        </p:spPr>
        <p:txBody>
          <a:bodyPr>
            <a:normAutofit/>
          </a:bodyPr>
          <a:lstStyle/>
          <a:p>
            <a:r>
              <a:rPr lang="es-CL" dirty="0" smtClean="0"/>
              <a:t>Se utilizarán caches locales, en donde se guardara la información estática en forma de archivos binarios en el cliente.</a:t>
            </a:r>
          </a:p>
          <a:p>
            <a:r>
              <a:rPr lang="es-CL" dirty="0" smtClean="0"/>
              <a:t>Se utilizara un cache manager para guardar caches por el lado del servidor y evitar que el sistema consulte cada vez a la base de datos.</a:t>
            </a:r>
          </a:p>
          <a:p>
            <a:r>
              <a:rPr lang="es-CL" dirty="0" smtClean="0"/>
              <a:t>Se utilizara el patrón de diseño MVC para la programación del cliente.</a:t>
            </a:r>
          </a:p>
          <a:p>
            <a:r>
              <a:rPr lang="es-CL" dirty="0" smtClean="0"/>
              <a:t>Se utilizará el patrón de diseño </a:t>
            </a:r>
            <a:r>
              <a:rPr lang="es-CL" dirty="0" err="1" smtClean="0"/>
              <a:t>singleton</a:t>
            </a:r>
            <a:r>
              <a:rPr lang="es-CL" dirty="0" smtClean="0"/>
              <a:t>.</a:t>
            </a:r>
          </a:p>
          <a:p>
            <a:r>
              <a:rPr lang="es-CL" dirty="0" smtClean="0"/>
              <a:t>Se utilizará el patrón de diseño Factory como interfaz y poder conectar la aplicación a más de una base de datos. Para cliente que requieran instalar la aplicaci</a:t>
            </a:r>
            <a:r>
              <a:rPr lang="es-ES" dirty="0" err="1" smtClean="0"/>
              <a:t>ón</a:t>
            </a:r>
            <a:r>
              <a:rPr lang="es-ES" dirty="0" smtClean="0"/>
              <a:t> en forma local. </a:t>
            </a:r>
            <a:r>
              <a:rPr lang="es-CL" dirty="0" smtClean="0"/>
              <a:t>(la idea es hacer un contrato entre la capa de datos).</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18</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888472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D7E63A33-8271-4DD0-9C48-789913D7C115}" type="slidenum">
              <a:rPr lang="en-US" smtClean="0"/>
              <a:pPr/>
              <a:t>19</a:t>
            </a:fld>
            <a:endParaRPr lang="en-US" dirty="0"/>
          </a:p>
        </p:txBody>
      </p:sp>
      <p:sp>
        <p:nvSpPr>
          <p:cNvPr id="5" name="Rectangle 2"/>
          <p:cNvSpPr>
            <a:spLocks noChangeArrowheads="1"/>
          </p:cNvSpPr>
          <p:nvPr/>
        </p:nvSpPr>
        <p:spPr bwMode="auto">
          <a:xfrm>
            <a:off x="1314450" y="32397"/>
            <a:ext cx="10677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L"/>
          </a:p>
        </p:txBody>
      </p:sp>
      <p:graphicFrame>
        <p:nvGraphicFramePr>
          <p:cNvPr id="6" name="Objeto 5"/>
          <p:cNvGraphicFramePr>
            <a:graphicFrameLocks noChangeAspect="1"/>
          </p:cNvGraphicFramePr>
          <p:nvPr>
            <p:extLst>
              <p:ext uri="{D42A27DB-BD31-4B8C-83A1-F6EECF244321}">
                <p14:modId xmlns:p14="http://schemas.microsoft.com/office/powerpoint/2010/main" val="1885401859"/>
              </p:ext>
            </p:extLst>
          </p:nvPr>
        </p:nvGraphicFramePr>
        <p:xfrm>
          <a:off x="1314450" y="32398"/>
          <a:ext cx="6549390" cy="6825602"/>
        </p:xfrm>
        <a:graphic>
          <a:graphicData uri="http://schemas.openxmlformats.org/presentationml/2006/ole">
            <mc:AlternateContent xmlns:mc="http://schemas.openxmlformats.org/markup-compatibility/2006">
              <mc:Choice xmlns:v="urn:schemas-microsoft-com:vml" Requires="v">
                <p:oleObj spid="_x0000_s6204" name="Visio" r:id="rId3" imgW="6268956" imgH="6527821" progId="Visio.Drawing.11">
                  <p:embed/>
                </p:oleObj>
              </mc:Choice>
              <mc:Fallback>
                <p:oleObj name="Visio" r:id="rId3" imgW="6268956" imgH="65278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32398"/>
                        <a:ext cx="6549390" cy="6825602"/>
                      </a:xfrm>
                      <a:prstGeom prst="rect">
                        <a:avLst/>
                      </a:prstGeom>
                      <a:noFill/>
                    </p:spPr>
                  </p:pic>
                </p:oleObj>
              </mc:Fallback>
            </mc:AlternateContent>
          </a:graphicData>
        </a:graphic>
      </p:graphicFrame>
      <p:sp>
        <p:nvSpPr>
          <p:cNvPr id="2" name="Marcador de pie de página 1"/>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300898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9648" y="280005"/>
            <a:ext cx="6589199" cy="690340"/>
          </a:xfrm>
        </p:spPr>
        <p:txBody>
          <a:bodyPr>
            <a:normAutofit fontScale="90000"/>
          </a:bodyPr>
          <a:lstStyle/>
          <a:p>
            <a:r>
              <a:rPr lang="es-CL" dirty="0" smtClean="0"/>
              <a:t>Interfaces Externas</a:t>
            </a:r>
            <a:br>
              <a:rPr lang="es-CL" dirty="0" smtClean="0"/>
            </a:br>
            <a:r>
              <a:rPr lang="es-CL" dirty="0" smtClean="0"/>
              <a:t>Admisi</a:t>
            </a:r>
            <a:r>
              <a:rPr lang="es-ES" dirty="0" err="1" smtClean="0"/>
              <a:t>ón</a:t>
            </a:r>
            <a:r>
              <a:rPr lang="es-ES" dirty="0" smtClean="0"/>
              <a:t> </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20</a:t>
            </a:fld>
            <a:endParaRPr lang="en-US" dirty="0"/>
          </a:p>
        </p:txBody>
      </p:sp>
      <p:pic>
        <p:nvPicPr>
          <p:cNvPr id="7170" name="Picture 2" descr="Admision Urgencia Media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1738" y="1397634"/>
            <a:ext cx="7145021" cy="535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286560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Tipos de Urgencia</a:t>
            </a:r>
            <a:endParaRPr lang="es-CL" dirty="0"/>
          </a:p>
        </p:txBody>
      </p:sp>
      <p:sp>
        <p:nvSpPr>
          <p:cNvPr id="3" name="Marcador de contenido 2"/>
          <p:cNvSpPr>
            <a:spLocks noGrp="1"/>
          </p:cNvSpPr>
          <p:nvPr>
            <p:ph idx="1"/>
          </p:nvPr>
        </p:nvSpPr>
        <p:spPr>
          <a:xfrm>
            <a:off x="1383029" y="1504948"/>
            <a:ext cx="6400800" cy="4594860"/>
          </a:xfrm>
        </p:spPr>
        <p:txBody>
          <a:bodyPr>
            <a:normAutofit fontScale="92500" lnSpcReduction="20000"/>
          </a:bodyPr>
          <a:lstStyle/>
          <a:p>
            <a:r>
              <a:rPr lang="es-CL" dirty="0"/>
              <a:t>Actualmente </a:t>
            </a:r>
            <a:r>
              <a:rPr lang="es-CL" dirty="0" smtClean="0"/>
              <a:t>existen </a:t>
            </a:r>
            <a:r>
              <a:rPr lang="es-CL" dirty="0"/>
              <a:t>diversos niveles </a:t>
            </a:r>
            <a:r>
              <a:rPr lang="es-CL" dirty="0" smtClean="0"/>
              <a:t>de centros </a:t>
            </a:r>
            <a:r>
              <a:rPr lang="es-CL" dirty="0"/>
              <a:t>que prestan servicios de urgencia en el país.</a:t>
            </a:r>
          </a:p>
          <a:p>
            <a:endParaRPr lang="es-CL" dirty="0"/>
          </a:p>
          <a:p>
            <a:r>
              <a:rPr lang="es-CL" dirty="0" smtClean="0"/>
              <a:t>SAPU (Servicio de atención primaria de urgencia)</a:t>
            </a:r>
          </a:p>
          <a:p>
            <a:pPr lvl="1"/>
            <a:r>
              <a:rPr lang="es-CL" dirty="0" smtClean="0"/>
              <a:t>Atención simples con resolución menor a dos horas.</a:t>
            </a:r>
          </a:p>
          <a:p>
            <a:r>
              <a:rPr lang="es-CL" dirty="0" smtClean="0"/>
              <a:t>SAR (Servicio de atenci</a:t>
            </a:r>
            <a:r>
              <a:rPr lang="es-ES" dirty="0" err="1" smtClean="0"/>
              <a:t>ón</a:t>
            </a:r>
            <a:r>
              <a:rPr lang="es-ES" dirty="0" smtClean="0"/>
              <a:t> primaria de urgencia de alta complejidad)</a:t>
            </a:r>
          </a:p>
          <a:p>
            <a:pPr lvl="1"/>
            <a:r>
              <a:rPr lang="es-ES" dirty="0" smtClean="0"/>
              <a:t>Atención de urgencia de baja complejidad con capacidad de resolver enfermedades que necesiten apoyo diagnóstico de imágenes y laboratorio.</a:t>
            </a:r>
            <a:endParaRPr lang="es-CL" dirty="0"/>
          </a:p>
          <a:p>
            <a:r>
              <a:rPr lang="es-CL" dirty="0"/>
              <a:t>Urgencia de mediana complejidad (HT4, HT3</a:t>
            </a:r>
            <a:r>
              <a:rPr lang="es-CL" dirty="0" smtClean="0"/>
              <a:t>)</a:t>
            </a:r>
          </a:p>
          <a:p>
            <a:pPr lvl="1"/>
            <a:r>
              <a:rPr lang="es-CL" dirty="0" smtClean="0"/>
              <a:t>Pequeños pabellones, servicio de traumatología y algunas especialidades</a:t>
            </a:r>
            <a:endParaRPr lang="es-CL" dirty="0"/>
          </a:p>
          <a:p>
            <a:r>
              <a:rPr lang="es-CL" dirty="0"/>
              <a:t>Urgencia de alta complejidad (HT2, </a:t>
            </a:r>
            <a:r>
              <a:rPr lang="es-CL" dirty="0" smtClean="0"/>
              <a:t>HT1)</a:t>
            </a:r>
          </a:p>
          <a:p>
            <a:pPr lvl="1"/>
            <a:r>
              <a:rPr lang="es-CL" dirty="0" smtClean="0"/>
              <a:t>Pabellones complejos, diversos especialistas y hospitalización.</a:t>
            </a:r>
          </a:p>
          <a:p>
            <a:pPr lvl="1"/>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4219254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8715" y="280005"/>
            <a:ext cx="6589199" cy="690340"/>
          </a:xfrm>
        </p:spPr>
        <p:txBody>
          <a:bodyPr>
            <a:normAutofit fontScale="90000"/>
          </a:bodyPr>
          <a:lstStyle/>
          <a:p>
            <a:r>
              <a:rPr lang="es-CL" dirty="0" smtClean="0"/>
              <a:t>Interfaces Externas</a:t>
            </a:r>
            <a:br>
              <a:rPr lang="es-CL" dirty="0" smtClean="0"/>
            </a:br>
            <a:r>
              <a:rPr lang="es-CL" dirty="0" smtClean="0"/>
              <a:t>Categorizaci</a:t>
            </a:r>
            <a:r>
              <a:rPr lang="es-ES" dirty="0" err="1" smtClean="0"/>
              <a:t>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21</a:t>
            </a:fld>
            <a:endParaRPr lang="en-US" dirty="0"/>
          </a:p>
        </p:txBody>
      </p:sp>
      <p:pic>
        <p:nvPicPr>
          <p:cNvPr id="8194" name="Picture 2" descr="Categorización Enfermera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32230" y="1314450"/>
            <a:ext cx="7202170" cy="539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71206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6059" y="221838"/>
            <a:ext cx="6589199" cy="690340"/>
          </a:xfrm>
        </p:spPr>
        <p:txBody>
          <a:bodyPr>
            <a:normAutofit fontScale="90000"/>
          </a:bodyPr>
          <a:lstStyle/>
          <a:p>
            <a:r>
              <a:rPr lang="es-CL" dirty="0" smtClean="0"/>
              <a:t>Interfaces Externas</a:t>
            </a:r>
            <a:br>
              <a:rPr lang="es-CL" dirty="0" smtClean="0"/>
            </a:br>
            <a:r>
              <a:rPr lang="es-CL" dirty="0" smtClean="0"/>
              <a:t>Lugar de atenci</a:t>
            </a:r>
            <a:r>
              <a:rPr lang="es-ES" dirty="0" err="1" smtClean="0"/>
              <a:t>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22</a:t>
            </a:fld>
            <a:endParaRPr lang="en-US" dirty="0"/>
          </a:p>
        </p:txBody>
      </p:sp>
      <p:pic>
        <p:nvPicPr>
          <p:cNvPr id="5" name="Imagen 4" descr="C:\Users\eorellana\AppData\Local\Microsoft\Windows\INetCache\Content.Word\Lista Pacientes en Espera de Tratamiento_Examen extendido FULL.PN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3716" y="1327150"/>
            <a:ext cx="8031673" cy="5382260"/>
          </a:xfrm>
          <a:prstGeom prst="rect">
            <a:avLst/>
          </a:prstGeom>
          <a:noFill/>
          <a:ln>
            <a:noFill/>
          </a:ln>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767517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6059" y="198169"/>
            <a:ext cx="6589199" cy="690340"/>
          </a:xfrm>
        </p:spPr>
        <p:txBody>
          <a:bodyPr>
            <a:normAutofit fontScale="90000"/>
          </a:bodyPr>
          <a:lstStyle/>
          <a:p>
            <a:r>
              <a:rPr lang="es-CL" dirty="0" smtClean="0"/>
              <a:t>Interfaces Externas</a:t>
            </a:r>
            <a:br>
              <a:rPr lang="es-CL" dirty="0" smtClean="0"/>
            </a:br>
            <a:r>
              <a:rPr lang="es-CL" dirty="0" smtClean="0"/>
              <a:t>Ficha cl</a:t>
            </a:r>
            <a:r>
              <a:rPr lang="es-ES" dirty="0" err="1" smtClean="0"/>
              <a:t>ínica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23</a:t>
            </a:fld>
            <a:endParaRPr lang="en-US" dirty="0"/>
          </a:p>
        </p:txBody>
      </p:sp>
      <p:pic>
        <p:nvPicPr>
          <p:cNvPr id="9218" name="Picture 2" descr="Anamnesis Mujer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5166" y="1314449"/>
            <a:ext cx="7940234" cy="53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94803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1545" y="97443"/>
            <a:ext cx="6589199" cy="690340"/>
          </a:xfrm>
        </p:spPr>
        <p:txBody>
          <a:bodyPr>
            <a:normAutofit fontScale="90000"/>
          </a:bodyPr>
          <a:lstStyle/>
          <a:p>
            <a:r>
              <a:rPr lang="es-CL" dirty="0" smtClean="0"/>
              <a:t>Interfaces Externas</a:t>
            </a:r>
            <a:br>
              <a:rPr lang="es-CL" dirty="0" smtClean="0"/>
            </a:br>
            <a:r>
              <a:rPr lang="es-CL" dirty="0" smtClean="0"/>
              <a:t>Egreso</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24</a:t>
            </a:fld>
            <a:endParaRPr lang="en-US" dirty="0"/>
          </a:p>
        </p:txBody>
      </p:sp>
      <p:pic>
        <p:nvPicPr>
          <p:cNvPr id="10242" name="Picture 2" descr="Egreso con Receta de Alta Realizada FULL"/>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7890" y="1314450"/>
            <a:ext cx="7636510" cy="526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90042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988" y="257145"/>
            <a:ext cx="7740012" cy="713200"/>
          </a:xfrm>
        </p:spPr>
        <p:txBody>
          <a:bodyPr>
            <a:normAutofit fontScale="90000"/>
          </a:bodyPr>
          <a:lstStyle/>
          <a:p>
            <a:r>
              <a:rPr lang="es-CL" dirty="0" smtClean="0"/>
              <a:t>Interfaz </a:t>
            </a:r>
            <a:r>
              <a:rPr lang="es-CL" dirty="0" err="1" smtClean="0"/>
              <a:t>Dashboard</a:t>
            </a:r>
            <a:r>
              <a:rPr lang="es-CL" dirty="0" smtClean="0"/>
              <a:t> Tiempos de espera Urgencia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25</a:t>
            </a:fld>
            <a:endParaRPr lang="en-US" dirty="0"/>
          </a:p>
        </p:txBody>
      </p:sp>
      <p:pic>
        <p:nvPicPr>
          <p:cNvPr id="5" name="Marcador de contenido 4"/>
          <p:cNvPicPr>
            <a:picLocks noGrp="1"/>
          </p:cNvPicPr>
          <p:nvPr>
            <p:ph idx="1"/>
          </p:nvPr>
        </p:nvPicPr>
        <p:blipFill rotWithShape="1">
          <a:blip r:embed="rId2"/>
          <a:srcRect l="17758" t="19222" r="1189"/>
          <a:stretch/>
        </p:blipFill>
        <p:spPr bwMode="auto">
          <a:xfrm>
            <a:off x="803717" y="1314450"/>
            <a:ext cx="8043103" cy="5269230"/>
          </a:xfrm>
          <a:prstGeom prst="rect">
            <a:avLst/>
          </a:prstGeom>
          <a:ln>
            <a:noFill/>
          </a:ln>
          <a:extLst>
            <a:ext uri="{53640926-AAD7-44D8-BBD7-CCE9431645EC}">
              <a14:shadowObscured xmlns:a14="http://schemas.microsoft.com/office/drawing/2010/main"/>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461390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988" y="257145"/>
            <a:ext cx="7740012" cy="713200"/>
          </a:xfrm>
        </p:spPr>
        <p:txBody>
          <a:bodyPr>
            <a:normAutofit fontScale="90000"/>
          </a:bodyPr>
          <a:lstStyle/>
          <a:p>
            <a:r>
              <a:rPr lang="es-CL" dirty="0" smtClean="0"/>
              <a:t>Interfaz </a:t>
            </a:r>
            <a:r>
              <a:rPr lang="es-CL" dirty="0" err="1" smtClean="0"/>
              <a:t>Dashboard</a:t>
            </a:r>
            <a:r>
              <a:rPr lang="es-CL" dirty="0" smtClean="0"/>
              <a:t> Tiempos de espera Urgencia</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26</a:t>
            </a:fld>
            <a:endParaRPr lang="en-US" dirty="0"/>
          </a:p>
        </p:txBody>
      </p:sp>
      <p:pic>
        <p:nvPicPr>
          <p:cNvPr id="7170" name="Imagen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28" y="1457960"/>
            <a:ext cx="8040019"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802399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94285"/>
            <a:ext cx="6589199" cy="1280890"/>
          </a:xfrm>
        </p:spPr>
        <p:txBody>
          <a:bodyPr/>
          <a:lstStyle/>
          <a:p>
            <a:r>
              <a:rPr lang="es-ES_tradnl" dirty="0" smtClean="0"/>
              <a:t>Diagrama de base de datos</a:t>
            </a:r>
            <a:endParaRPr lang="es-ES_tradnl" dirty="0"/>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27</a:t>
            </a:fld>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7" name="Objeto 6"/>
          <p:cNvGraphicFramePr>
            <a:graphicFrameLocks noChangeAspect="1"/>
          </p:cNvGraphicFramePr>
          <p:nvPr>
            <p:extLst>
              <p:ext uri="{D42A27DB-BD31-4B8C-83A1-F6EECF244321}">
                <p14:modId xmlns:p14="http://schemas.microsoft.com/office/powerpoint/2010/main" val="557299113"/>
              </p:ext>
            </p:extLst>
          </p:nvPr>
        </p:nvGraphicFramePr>
        <p:xfrm>
          <a:off x="1582329" y="1152908"/>
          <a:ext cx="6436659" cy="5090459"/>
        </p:xfrm>
        <a:graphic>
          <a:graphicData uri="http://schemas.openxmlformats.org/presentationml/2006/ole">
            <mc:AlternateContent xmlns:mc="http://schemas.openxmlformats.org/markup-compatibility/2006">
              <mc:Choice xmlns:v="urn:schemas-microsoft-com:vml" Requires="v">
                <p:oleObj spid="_x0000_s8216" r:id="rId3" imgW="7048500" imgH="8877300" progId="Visio.Drawing.11">
                  <p:embed/>
                </p:oleObj>
              </mc:Choice>
              <mc:Fallback>
                <p:oleObj r:id="rId3" imgW="7048500" imgH="88773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329" y="1152908"/>
                        <a:ext cx="6436659" cy="5090459"/>
                      </a:xfrm>
                      <a:prstGeom prst="rect">
                        <a:avLst/>
                      </a:prstGeom>
                      <a:noFill/>
                    </p:spPr>
                  </p:pic>
                </p:oleObj>
              </mc:Fallback>
            </mc:AlternateContent>
          </a:graphicData>
        </a:graphic>
      </p:graphicFrame>
    </p:spTree>
    <p:extLst>
      <p:ext uri="{BB962C8B-B14F-4D97-AF65-F5344CB8AC3E}">
        <p14:creationId xmlns:p14="http://schemas.microsoft.com/office/powerpoint/2010/main" val="639108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Servicios Complementarios	</a:t>
            </a:r>
            <a:endParaRPr lang="es-CL" dirty="0"/>
          </a:p>
        </p:txBody>
      </p:sp>
      <p:sp>
        <p:nvSpPr>
          <p:cNvPr id="3" name="Marcador de contenido 2"/>
          <p:cNvSpPr>
            <a:spLocks noGrp="1"/>
          </p:cNvSpPr>
          <p:nvPr>
            <p:ph idx="1"/>
          </p:nvPr>
        </p:nvSpPr>
        <p:spPr>
          <a:xfrm>
            <a:off x="1942415" y="1905000"/>
            <a:ext cx="6591985" cy="4006222"/>
          </a:xfrm>
        </p:spPr>
        <p:txBody>
          <a:bodyPr/>
          <a:lstStyle/>
          <a:p>
            <a:r>
              <a:rPr lang="es-CL" dirty="0" smtClean="0"/>
              <a:t>Servicio de Farmacia</a:t>
            </a:r>
          </a:p>
          <a:p>
            <a:r>
              <a:rPr lang="es-CL" dirty="0" smtClean="0"/>
              <a:t>Servicio de Rayos</a:t>
            </a:r>
          </a:p>
          <a:p>
            <a:r>
              <a:rPr lang="es-CL" dirty="0" smtClean="0"/>
              <a:t>Servicios de Laboratorio</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28</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371742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247596"/>
            <a:ext cx="6589199" cy="1280890"/>
          </a:xfrm>
        </p:spPr>
        <p:txBody>
          <a:bodyPr/>
          <a:lstStyle/>
          <a:p>
            <a:r>
              <a:rPr lang="es-CL" dirty="0" smtClean="0"/>
              <a:t>Servicio Windows para los servicios complementarios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29</a:t>
            </a:fld>
            <a:endParaRPr lang="en-US" dirty="0"/>
          </a:p>
        </p:txBody>
      </p:sp>
      <p:pic>
        <p:nvPicPr>
          <p:cNvPr id="2050" name="Picture 2" descr="http://blogs.msdn.com/cfs-file.ashx/__key/CommunityServer-Blogs-Components-WeblogFiles/00-00-01-12-97-metablogapi/0434.WindowsService2Azure_5F00_603AC181.pn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4780128" y="5243920"/>
            <a:ext cx="1598938" cy="7228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recursostic.educacion.es/observatorio/web/images/upload/1observatorio/iconos_art/Databas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46432" y="5187068"/>
            <a:ext cx="945422" cy="945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ngenieriacognitiva.com/page/imagenes/registr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91590" y="2330083"/>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ingenieriacognitiva.com/page/imagenes/registr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50841" y="3476893"/>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ingenieriacognitiva.com/page/imagenes/registro.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52402" y="4637203"/>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decalcor.com.br/loja/image/cache/data/radiologia-500x500.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73831" y="2121500"/>
            <a:ext cx="1260569" cy="1260569"/>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descr="https://is0.4sqi.net/userpix/KZHFAIAU4CRPIFPW.jpg"/>
          <p:cNvSpPr>
            <a:spLocks noChangeAspect="1" noChangeArrowheads="1"/>
          </p:cNvSpPr>
          <p:nvPr/>
        </p:nvSpPr>
        <p:spPr bwMode="auto">
          <a:xfrm>
            <a:off x="5274796" y="3837645"/>
            <a:ext cx="1868953" cy="1868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1" name="Flecha derecha 10"/>
          <p:cNvSpPr/>
          <p:nvPr/>
        </p:nvSpPr>
        <p:spPr>
          <a:xfrm rot="3925780" flipV="1">
            <a:off x="1829091" y="4079786"/>
            <a:ext cx="2114864" cy="262502"/>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Flecha izquierda y derecha 11"/>
          <p:cNvSpPr/>
          <p:nvPr/>
        </p:nvSpPr>
        <p:spPr>
          <a:xfrm>
            <a:off x="3891854" y="5605356"/>
            <a:ext cx="662940" cy="1439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Flecha derecha 18"/>
          <p:cNvSpPr/>
          <p:nvPr/>
        </p:nvSpPr>
        <p:spPr>
          <a:xfrm rot="18990279" flipV="1">
            <a:off x="4977684" y="4368646"/>
            <a:ext cx="2232498" cy="235457"/>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descr="http://files.serlabsanalista-com.webnode.es/200000037-c2b66c3b0e/0cla4t63wblvs44k8c0b.jpe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406749" y="3763757"/>
            <a:ext cx="1119942" cy="1122434"/>
          </a:xfrm>
          <a:prstGeom prst="rect">
            <a:avLst/>
          </a:prstGeom>
          <a:noFill/>
          <a:ln>
            <a:noFill/>
          </a:ln>
        </p:spPr>
      </p:pic>
      <p:pic>
        <p:nvPicPr>
          <p:cNvPr id="2068" name="Picture 20" descr="http://medica.saludestudiantil.uc.cl/contenidos/6964_medicamentos_(4).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273831" y="5419553"/>
            <a:ext cx="1506281" cy="10422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856522" y="2031792"/>
            <a:ext cx="1523748" cy="445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p:cNvSpPr/>
          <p:nvPr/>
        </p:nvSpPr>
        <p:spPr>
          <a:xfrm>
            <a:off x="7045826" y="2090953"/>
            <a:ext cx="1757559" cy="475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p:cNvSpPr txBox="1"/>
          <p:nvPr/>
        </p:nvSpPr>
        <p:spPr>
          <a:xfrm>
            <a:off x="6788754" y="1652579"/>
            <a:ext cx="2230722" cy="369332"/>
          </a:xfrm>
          <a:prstGeom prst="rect">
            <a:avLst/>
          </a:prstGeom>
          <a:noFill/>
        </p:spPr>
        <p:txBody>
          <a:bodyPr wrap="square" rtlCol="0">
            <a:spAutoFit/>
          </a:bodyPr>
          <a:lstStyle/>
          <a:p>
            <a:r>
              <a:rPr lang="es-CL" dirty="0" smtClean="0"/>
              <a:t>Departamentales</a:t>
            </a:r>
            <a:endParaRPr lang="es-CL" dirty="0"/>
          </a:p>
        </p:txBody>
      </p:sp>
      <p:sp>
        <p:nvSpPr>
          <p:cNvPr id="28" name="CuadroTexto 27"/>
          <p:cNvSpPr txBox="1"/>
          <p:nvPr/>
        </p:nvSpPr>
        <p:spPr>
          <a:xfrm>
            <a:off x="560855" y="1629825"/>
            <a:ext cx="2230722" cy="369332"/>
          </a:xfrm>
          <a:prstGeom prst="rect">
            <a:avLst/>
          </a:prstGeom>
          <a:noFill/>
        </p:spPr>
        <p:txBody>
          <a:bodyPr wrap="square" rtlCol="0">
            <a:spAutoFit/>
          </a:bodyPr>
          <a:lstStyle/>
          <a:p>
            <a:r>
              <a:rPr lang="es-CL" dirty="0" smtClean="0"/>
              <a:t>Sistema Urgencia</a:t>
            </a:r>
            <a:endParaRPr lang="es-CL" dirty="0"/>
          </a:p>
        </p:txBody>
      </p:sp>
      <p:sp>
        <p:nvSpPr>
          <p:cNvPr id="29" name="CuadroTexto 28"/>
          <p:cNvSpPr txBox="1"/>
          <p:nvPr/>
        </p:nvSpPr>
        <p:spPr>
          <a:xfrm>
            <a:off x="4815104" y="6076510"/>
            <a:ext cx="2230722" cy="369332"/>
          </a:xfrm>
          <a:prstGeom prst="rect">
            <a:avLst/>
          </a:prstGeom>
          <a:noFill/>
        </p:spPr>
        <p:txBody>
          <a:bodyPr wrap="square" rtlCol="0">
            <a:spAutoFit/>
          </a:bodyPr>
          <a:lstStyle/>
          <a:p>
            <a:r>
              <a:rPr lang="es-CL" dirty="0" smtClean="0"/>
              <a:t>Servicio Windows</a:t>
            </a:r>
            <a:endParaRPr lang="es-CL" dirty="0"/>
          </a:p>
        </p:txBody>
      </p:sp>
      <p:sp>
        <p:nvSpPr>
          <p:cNvPr id="30" name="CuadroTexto 29"/>
          <p:cNvSpPr txBox="1"/>
          <p:nvPr/>
        </p:nvSpPr>
        <p:spPr>
          <a:xfrm>
            <a:off x="2482326" y="6132490"/>
            <a:ext cx="2230722" cy="646331"/>
          </a:xfrm>
          <a:prstGeom prst="rect">
            <a:avLst/>
          </a:prstGeom>
          <a:noFill/>
        </p:spPr>
        <p:txBody>
          <a:bodyPr wrap="square" rtlCol="0">
            <a:spAutoFit/>
          </a:bodyPr>
          <a:lstStyle/>
          <a:p>
            <a:r>
              <a:rPr lang="es-CL" dirty="0" smtClean="0"/>
              <a:t>Cola integración y cola de error</a:t>
            </a:r>
            <a:endParaRPr lang="es-CL" dirty="0"/>
          </a:p>
        </p:txBody>
      </p:sp>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287794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203" y="495674"/>
            <a:ext cx="6589199" cy="1280890"/>
          </a:xfrm>
        </p:spPr>
        <p:txBody>
          <a:bodyPr/>
          <a:lstStyle/>
          <a:p>
            <a:r>
              <a:rPr lang="es-CL" dirty="0" smtClean="0"/>
              <a:t>Web Services para Servicios complementarios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30</a:t>
            </a:fld>
            <a:endParaRPr lang="en-US" dirty="0"/>
          </a:p>
        </p:txBody>
      </p:sp>
      <p:pic>
        <p:nvPicPr>
          <p:cNvPr id="2052" name="Picture 4" descr="http://recursostic.educacion.es/observatorio/web/images/upload/1observatorio/iconos_art/Databas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49137" y="5735408"/>
            <a:ext cx="945422" cy="945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ngenieriacognitiva.com/page/imagenes/registr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1590" y="2473519"/>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ingenieriacognitiva.com/page/imagenes/registr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50841" y="3620329"/>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ingenieriacognitiva.com/page/imagenes/registro.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52402" y="4780639"/>
            <a:ext cx="780362" cy="78036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decalcor.com.br/loja/image/cache/data/radiologia-500x500.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73831" y="2121508"/>
            <a:ext cx="1260569" cy="1260569"/>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6" descr="https://is0.4sqi.net/userpix/KZHFAIAU4CRPIFPW.jpg"/>
          <p:cNvSpPr>
            <a:spLocks noChangeAspect="1" noChangeArrowheads="1"/>
          </p:cNvSpPr>
          <p:nvPr/>
        </p:nvSpPr>
        <p:spPr bwMode="auto">
          <a:xfrm>
            <a:off x="5274796" y="3837645"/>
            <a:ext cx="1868953" cy="1868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1" name="Flecha derecha 10"/>
          <p:cNvSpPr/>
          <p:nvPr/>
        </p:nvSpPr>
        <p:spPr>
          <a:xfrm rot="13895340" flipV="1">
            <a:off x="2249819" y="4447918"/>
            <a:ext cx="2684024" cy="292950"/>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Flecha derecha 18"/>
          <p:cNvSpPr/>
          <p:nvPr/>
        </p:nvSpPr>
        <p:spPr>
          <a:xfrm rot="10800000" flipV="1">
            <a:off x="5589269" y="4011206"/>
            <a:ext cx="1377407" cy="235457"/>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descr="http://files.serlabsanalista-com.webnode.es/200000037-c2b66c3b0e/0cla4t63wblvs44k8c0b.jpeg"/>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406749" y="3763765"/>
            <a:ext cx="1119942" cy="1122434"/>
          </a:xfrm>
          <a:prstGeom prst="rect">
            <a:avLst/>
          </a:prstGeom>
          <a:noFill/>
          <a:ln>
            <a:noFill/>
          </a:ln>
        </p:spPr>
      </p:pic>
      <p:pic>
        <p:nvPicPr>
          <p:cNvPr id="2068" name="Picture 20" descr="http://medica.saludestudiantil.uc.cl/contenidos/6964_medicamentos_(4).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273831" y="5419561"/>
            <a:ext cx="1506281" cy="10422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856522" y="2175228"/>
            <a:ext cx="1523748" cy="445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ángulo 22"/>
          <p:cNvSpPr/>
          <p:nvPr/>
        </p:nvSpPr>
        <p:spPr>
          <a:xfrm>
            <a:off x="7045826" y="2090961"/>
            <a:ext cx="1757559" cy="475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CuadroTexto 13"/>
          <p:cNvSpPr txBox="1"/>
          <p:nvPr/>
        </p:nvSpPr>
        <p:spPr>
          <a:xfrm>
            <a:off x="6788754" y="1652587"/>
            <a:ext cx="2230722" cy="369332"/>
          </a:xfrm>
          <a:prstGeom prst="rect">
            <a:avLst/>
          </a:prstGeom>
          <a:noFill/>
        </p:spPr>
        <p:txBody>
          <a:bodyPr wrap="square" rtlCol="0">
            <a:spAutoFit/>
          </a:bodyPr>
          <a:lstStyle/>
          <a:p>
            <a:r>
              <a:rPr lang="es-CL" dirty="0" smtClean="0"/>
              <a:t>Departamentales</a:t>
            </a:r>
            <a:endParaRPr lang="es-CL" dirty="0"/>
          </a:p>
        </p:txBody>
      </p:sp>
      <p:sp>
        <p:nvSpPr>
          <p:cNvPr id="28" name="CuadroTexto 27"/>
          <p:cNvSpPr txBox="1"/>
          <p:nvPr/>
        </p:nvSpPr>
        <p:spPr>
          <a:xfrm>
            <a:off x="560855" y="1773261"/>
            <a:ext cx="2230722" cy="369332"/>
          </a:xfrm>
          <a:prstGeom prst="rect">
            <a:avLst/>
          </a:prstGeom>
          <a:noFill/>
        </p:spPr>
        <p:txBody>
          <a:bodyPr wrap="square" rtlCol="0">
            <a:spAutoFit/>
          </a:bodyPr>
          <a:lstStyle/>
          <a:p>
            <a:r>
              <a:rPr lang="es-CL" dirty="0" smtClean="0"/>
              <a:t>Sistema Urgencia</a:t>
            </a:r>
            <a:endParaRPr lang="es-CL" dirty="0"/>
          </a:p>
        </p:txBody>
      </p:sp>
      <p:pic>
        <p:nvPicPr>
          <p:cNvPr id="24" name="Imagen 23" descr="http://www.pacific-hs.com/bundles/pacificwebsite/images/aboutus/cloud.png"/>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057608" y="3633832"/>
            <a:ext cx="1491572" cy="877590"/>
          </a:xfrm>
          <a:prstGeom prst="rect">
            <a:avLst/>
          </a:prstGeom>
          <a:noFill/>
          <a:ln>
            <a:noFill/>
          </a:ln>
        </p:spPr>
      </p:pic>
      <p:sp>
        <p:nvSpPr>
          <p:cNvPr id="25" name="Flecha derecha 24"/>
          <p:cNvSpPr/>
          <p:nvPr/>
        </p:nvSpPr>
        <p:spPr>
          <a:xfrm rot="5400000" flipV="1">
            <a:off x="4331333" y="5026139"/>
            <a:ext cx="1152530" cy="208399"/>
          </a:xfrm>
          <a:prstGeom prst="rightArrow">
            <a:avLst>
              <a:gd name="adj1" fmla="val 50000"/>
              <a:gd name="adj2" fmla="val 54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552305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Problemática y Problema</a:t>
            </a:r>
            <a:endParaRPr lang="es-CL" dirty="0"/>
          </a:p>
        </p:txBody>
      </p:sp>
      <p:sp>
        <p:nvSpPr>
          <p:cNvPr id="3" name="Marcador de contenido 2"/>
          <p:cNvSpPr>
            <a:spLocks noGrp="1"/>
          </p:cNvSpPr>
          <p:nvPr>
            <p:ph idx="1"/>
          </p:nvPr>
        </p:nvSpPr>
        <p:spPr>
          <a:xfrm>
            <a:off x="670785" y="1152909"/>
            <a:ext cx="8252460" cy="5705092"/>
          </a:xfrm>
        </p:spPr>
        <p:txBody>
          <a:bodyPr>
            <a:normAutofit/>
          </a:bodyPr>
          <a:lstStyle/>
          <a:p>
            <a:endParaRPr lang="es-CL" dirty="0"/>
          </a:p>
          <a:p>
            <a:r>
              <a:rPr lang="es-CL" dirty="0"/>
              <a:t>Tiempos de espera </a:t>
            </a:r>
            <a:r>
              <a:rPr lang="es-CL" dirty="0" smtClean="0"/>
              <a:t>excesivos. 54.1% de los pacientes esperan más de media día en Hospitales de Mayor complejidad .</a:t>
            </a:r>
          </a:p>
          <a:p>
            <a:pPr marL="0" indent="0">
              <a:buNone/>
            </a:pPr>
            <a:r>
              <a:rPr lang="es-CL" sz="1100" dirty="0" smtClean="0"/>
              <a:t>Muñoz, D. (25/05/2013). La Tercera Online. </a:t>
            </a:r>
            <a:r>
              <a:rPr lang="es-CL" sz="1100" dirty="0"/>
              <a:t>Recuperado: </a:t>
            </a:r>
            <a:r>
              <a:rPr lang="es-CL" sz="1100" dirty="0" smtClean="0"/>
              <a:t>http</a:t>
            </a:r>
            <a:r>
              <a:rPr lang="es-CL" sz="1100" dirty="0"/>
              <a:t>://</a:t>
            </a:r>
            <a:r>
              <a:rPr lang="es-CL" sz="1100" dirty="0" smtClean="0"/>
              <a:t>www.latercera.com/noticia/nacional/2013/05/680-525043-9-el-51-de-pacientes-de-urgencias-hospitalarias-espera-mas-de-12-horas-por-una.shtml </a:t>
            </a:r>
          </a:p>
          <a:p>
            <a:r>
              <a:rPr lang="es-CL" dirty="0" smtClean="0"/>
              <a:t>No </a:t>
            </a:r>
            <a:r>
              <a:rPr lang="es-CL" dirty="0"/>
              <a:t>existe registro de categorizaciones</a:t>
            </a:r>
          </a:p>
          <a:p>
            <a:r>
              <a:rPr lang="es-CL" dirty="0"/>
              <a:t>No existe evidencia en donde se produce el cuello de botella. (médicos, administración, </a:t>
            </a:r>
            <a:r>
              <a:rPr lang="es-CL" dirty="0" smtClean="0"/>
              <a:t>enfermería).</a:t>
            </a:r>
            <a:endParaRPr lang="es-CL" dirty="0"/>
          </a:p>
          <a:p>
            <a:r>
              <a:rPr lang="es-CL" dirty="0"/>
              <a:t>No existe registro clínico electrónico</a:t>
            </a:r>
          </a:p>
          <a:p>
            <a:r>
              <a:rPr lang="es-CL" dirty="0"/>
              <a:t>No existe control de insumos ni medicamentos utilizados. </a:t>
            </a:r>
          </a:p>
          <a:p>
            <a:r>
              <a:rPr lang="es-CL" dirty="0" smtClean="0"/>
              <a:t>Al </a:t>
            </a:r>
            <a:r>
              <a:rPr lang="es-CL" dirty="0"/>
              <a:t>no existir información digital es </a:t>
            </a:r>
            <a:r>
              <a:rPr lang="es-CL" dirty="0" smtClean="0"/>
              <a:t>difícil </a:t>
            </a:r>
            <a:r>
              <a:rPr lang="es-CL" dirty="0"/>
              <a:t>predecir sobre enfermedades estacionarias.</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4</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871779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Conclusión	</a:t>
            </a:r>
            <a:endParaRPr lang="es-CL" dirty="0"/>
          </a:p>
        </p:txBody>
      </p:sp>
      <p:sp>
        <p:nvSpPr>
          <p:cNvPr id="3" name="Marcador de contenido 2"/>
          <p:cNvSpPr>
            <a:spLocks noGrp="1"/>
          </p:cNvSpPr>
          <p:nvPr>
            <p:ph idx="1"/>
          </p:nvPr>
        </p:nvSpPr>
        <p:spPr>
          <a:xfrm>
            <a:off x="400050" y="1897380"/>
            <a:ext cx="8378190" cy="4229100"/>
          </a:xfrm>
        </p:spPr>
        <p:txBody>
          <a:bodyPr>
            <a:normAutofit lnSpcReduction="10000"/>
          </a:bodyPr>
          <a:lstStyle/>
          <a:p>
            <a:pPr marL="0" indent="0" algn="just">
              <a:buNone/>
            </a:pPr>
            <a:r>
              <a:rPr lang="es-CL" dirty="0"/>
              <a:t>Debido a la </a:t>
            </a:r>
            <a:r>
              <a:rPr lang="es-CL" dirty="0" smtClean="0"/>
              <a:t>problemáticas </a:t>
            </a:r>
            <a:r>
              <a:rPr lang="es-CL" dirty="0"/>
              <a:t>existentes que se encuentra en la </a:t>
            </a:r>
            <a:r>
              <a:rPr lang="es-CL" dirty="0" smtClean="0"/>
              <a:t>atención </a:t>
            </a:r>
            <a:r>
              <a:rPr lang="es-CL" dirty="0"/>
              <a:t>de urgencia, concluimos </a:t>
            </a:r>
            <a:r>
              <a:rPr lang="es-CL" dirty="0" smtClean="0"/>
              <a:t>que tener </a:t>
            </a:r>
            <a:r>
              <a:rPr lang="es-CL" dirty="0"/>
              <a:t>un aplicativo que complemente la </a:t>
            </a:r>
            <a:r>
              <a:rPr lang="es-CL" dirty="0" smtClean="0"/>
              <a:t>atención </a:t>
            </a:r>
            <a:r>
              <a:rPr lang="es-CL" dirty="0"/>
              <a:t>es </a:t>
            </a:r>
            <a:r>
              <a:rPr lang="es-CL" dirty="0" smtClean="0"/>
              <a:t>necesario, este debe permitir </a:t>
            </a:r>
            <a:r>
              <a:rPr lang="es-CL" dirty="0"/>
              <a:t>tener un repositorio centralizado con la </a:t>
            </a:r>
            <a:r>
              <a:rPr lang="es-CL" dirty="0" smtClean="0"/>
              <a:t>información </a:t>
            </a:r>
            <a:r>
              <a:rPr lang="es-CL" dirty="0"/>
              <a:t>de cada paciente al momento de </a:t>
            </a:r>
            <a:r>
              <a:rPr lang="es-CL" dirty="0" smtClean="0"/>
              <a:t>ser </a:t>
            </a:r>
            <a:r>
              <a:rPr lang="es-CL" dirty="0"/>
              <a:t>atendido ayuda a los funcionarios de la salud a entregar una </a:t>
            </a:r>
            <a:r>
              <a:rPr lang="es-CL" dirty="0" smtClean="0"/>
              <a:t>atención </a:t>
            </a:r>
            <a:r>
              <a:rPr lang="es-CL" dirty="0"/>
              <a:t>oportuna y de calidad, pero no </a:t>
            </a:r>
            <a:r>
              <a:rPr lang="es-CL" dirty="0" smtClean="0"/>
              <a:t>s</a:t>
            </a:r>
            <a:r>
              <a:rPr lang="es-ES" dirty="0" err="1" smtClean="0"/>
              <a:t>ó</a:t>
            </a:r>
            <a:r>
              <a:rPr lang="es-CL" dirty="0" smtClean="0"/>
              <a:t>lo se contará </a:t>
            </a:r>
            <a:r>
              <a:rPr lang="es-CL" dirty="0"/>
              <a:t>con la </a:t>
            </a:r>
            <a:r>
              <a:rPr lang="es-CL" dirty="0" smtClean="0"/>
              <a:t>información </a:t>
            </a:r>
            <a:r>
              <a:rPr lang="es-CL" dirty="0"/>
              <a:t>de paciente, sino que </a:t>
            </a:r>
            <a:r>
              <a:rPr lang="es-CL" dirty="0" smtClean="0"/>
              <a:t>también </a:t>
            </a:r>
            <a:r>
              <a:rPr lang="es-CL" dirty="0"/>
              <a:t>de los detalles </a:t>
            </a:r>
            <a:r>
              <a:rPr lang="es-CL" dirty="0" smtClean="0"/>
              <a:t>de cada atención realizada </a:t>
            </a:r>
            <a:r>
              <a:rPr lang="es-CL" dirty="0"/>
              <a:t>en urgencia </a:t>
            </a:r>
            <a:r>
              <a:rPr lang="es-CL" dirty="0" smtClean="0"/>
              <a:t>como </a:t>
            </a:r>
            <a:r>
              <a:rPr lang="es-CL" dirty="0"/>
              <a:t>medicamentos e insumos utilizados, enfermedades estacionales, atenciones completada</a:t>
            </a:r>
            <a:r>
              <a:rPr lang="es-CL" dirty="0" smtClean="0"/>
              <a:t>, tiempos de espera por ámbito </a:t>
            </a:r>
            <a:r>
              <a:rPr lang="es-CL" dirty="0"/>
              <a:t>etc. con de fin de poder </a:t>
            </a:r>
            <a:r>
              <a:rPr lang="es-CL" dirty="0" smtClean="0"/>
              <a:t>realizar estadísticas </a:t>
            </a:r>
            <a:r>
              <a:rPr lang="es-CL" dirty="0"/>
              <a:t>y </a:t>
            </a:r>
            <a:r>
              <a:rPr lang="es-CL" dirty="0" smtClean="0"/>
              <a:t>metas y poder agilizar los procesos en la atención en los centros de urgencia.</a:t>
            </a:r>
          </a:p>
          <a:p>
            <a:pPr marL="0" indent="0" algn="just">
              <a:buNone/>
            </a:pPr>
            <a:endParaRPr lang="es-CL" dirty="0"/>
          </a:p>
          <a:p>
            <a:pPr marL="0" indent="0" algn="just">
              <a:buNone/>
            </a:pPr>
            <a:r>
              <a:rPr lang="es-CL" dirty="0" smtClean="0"/>
              <a:t>Por otro lado representar la informaci</a:t>
            </a:r>
            <a:r>
              <a:rPr lang="es-ES" dirty="0" err="1" smtClean="0"/>
              <a:t>ón</a:t>
            </a:r>
            <a:r>
              <a:rPr lang="es-ES" dirty="0" smtClean="0"/>
              <a:t> </a:t>
            </a:r>
            <a:r>
              <a:rPr lang="es-CL" dirty="0" smtClean="0"/>
              <a:t>en tiempo real, para medir los tiempos de la atenci</a:t>
            </a:r>
            <a:r>
              <a:rPr lang="es-ES" dirty="0" err="1" smtClean="0"/>
              <a:t>ón</a:t>
            </a:r>
            <a:r>
              <a:rPr lang="es-ES" dirty="0" smtClean="0"/>
              <a:t> de urgencia en un </a:t>
            </a:r>
            <a:r>
              <a:rPr lang="es-ES" dirty="0" err="1" smtClean="0"/>
              <a:t>dashboard</a:t>
            </a:r>
            <a:r>
              <a:rPr lang="es-ES" dirty="0" smtClean="0"/>
              <a:t> para la toma de decisiones estratégicas de las autoridades sanitarias.</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31</a:t>
            </a:fld>
            <a:endParaRPr lang="en-US" dirty="0"/>
          </a:p>
        </p:txBody>
      </p:sp>
      <p:sp>
        <p:nvSpPr>
          <p:cNvPr id="5" name="AutoShape 2" descr="https://pixabay.com/static/uploads/photo/2013/07/12/14/14/chemistry-148044_640.png"/>
          <p:cNvSpPr>
            <a:spLocks noChangeAspect="1" noChangeArrowheads="1"/>
          </p:cNvSpPr>
          <p:nvPr/>
        </p:nvSpPr>
        <p:spPr bwMode="auto">
          <a:xfrm>
            <a:off x="5116195" y="41303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Marcador de pie de página 5"/>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943995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Referencias</a:t>
            </a:r>
            <a:endParaRPr lang="es-CL" dirty="0"/>
          </a:p>
        </p:txBody>
      </p:sp>
      <p:sp>
        <p:nvSpPr>
          <p:cNvPr id="3" name="Marcador de contenido 2"/>
          <p:cNvSpPr>
            <a:spLocks noGrp="1"/>
          </p:cNvSpPr>
          <p:nvPr>
            <p:ph idx="1"/>
          </p:nvPr>
        </p:nvSpPr>
        <p:spPr>
          <a:xfrm>
            <a:off x="400050" y="1152908"/>
            <a:ext cx="8378190" cy="4973572"/>
          </a:xfrm>
        </p:spPr>
        <p:txBody>
          <a:bodyPr>
            <a:normAutofit/>
          </a:bodyPr>
          <a:lstStyle/>
          <a:p>
            <a:r>
              <a:rPr lang="es-CL" dirty="0"/>
              <a:t>	1. Emilio Santelices, Patricio Muñiz, Luis Arriagada, Magdalena Delgado, Jose 	Rojas, Aplicación de grupos clínicos ajustados como 	herramienta de ajuste 	de 	riesgo: evaluación en la 	distribución de recursos 	en programa de 	enfermedades crónicas 	</a:t>
            </a:r>
            <a:r>
              <a:rPr lang="es-CL" u="sng" dirty="0">
                <a:hlinkClick r:id="rId2" invalidUrl="http://www.scielo.cl/scielo.php?pid=S0034-   98872014000200002&amp;script=sci_arttext"/>
              </a:rPr>
              <a:t>http://www.scielo.cl/scielo.php?pid=S0034-  	98872014000200002&amp;script=sci_arttext</a:t>
            </a:r>
            <a:endParaRPr lang="es-ES_tradnl" dirty="0"/>
          </a:p>
          <a:p>
            <a:r>
              <a:rPr lang="es-CL" dirty="0"/>
              <a:t>	2. Santelices E, Ormeño H, Delgado M, Lui C, Valdés R, Durán L. Análisis de los 	determinantes de la eficiencia hospitalaria: el caso de Chile. Rev Med Chile 	2013; 141 (4): 457-63.         </a:t>
            </a:r>
            <a:endParaRPr lang="es-ES_tradnl" dirty="0"/>
          </a:p>
          <a:p>
            <a:r>
              <a:rPr lang="es-CL" dirty="0"/>
              <a:t>	3. Art. Nº 49, Ley 19.378 Estatuto de Atención Primaria Municipal.        </a:t>
            </a:r>
            <a:endParaRPr lang="es-ES_tradnl" dirty="0"/>
          </a:p>
          <a:p>
            <a:r>
              <a:rPr lang="en-US" dirty="0"/>
              <a:t>	4. </a:t>
            </a:r>
            <a:r>
              <a:rPr lang="en-US" dirty="0" err="1"/>
              <a:t>Starfield</a:t>
            </a:r>
            <a:r>
              <a:rPr lang="en-US" dirty="0"/>
              <a:t> B, Weiner J, Mumford L, </a:t>
            </a:r>
            <a:r>
              <a:rPr lang="en-US" dirty="0" err="1"/>
              <a:t>Steinwachs</a:t>
            </a:r>
            <a:r>
              <a:rPr lang="en-US" dirty="0"/>
              <a:t> D. Ambulatory care groups: a 	categorization of diagnoses for research and management. Health </a:t>
            </a:r>
            <a:r>
              <a:rPr lang="en-US" dirty="0" err="1"/>
              <a:t>Serv</a:t>
            </a:r>
            <a:r>
              <a:rPr lang="en-US" dirty="0"/>
              <a:t> Res 	1991; 26 (1): 53-74.        </a:t>
            </a:r>
            <a:endParaRPr lang="es-ES_tradnl" dirty="0"/>
          </a:p>
          <a:p>
            <a:pPr marL="0" indent="0" algn="just">
              <a:buNone/>
            </a:pP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32</a:t>
            </a:fld>
            <a:endParaRPr lang="en-US" dirty="0"/>
          </a:p>
        </p:txBody>
      </p:sp>
      <p:sp>
        <p:nvSpPr>
          <p:cNvPr id="5" name="AutoShape 2" descr="https://pixabay.com/static/uploads/photo/2013/07/12/14/14/chemistry-148044_640.png"/>
          <p:cNvSpPr>
            <a:spLocks noChangeAspect="1" noChangeArrowheads="1"/>
          </p:cNvSpPr>
          <p:nvPr/>
        </p:nvSpPr>
        <p:spPr bwMode="auto">
          <a:xfrm>
            <a:off x="5116195" y="41303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Marcador de pie de página 5"/>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2645380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a:t>¿</a:t>
            </a:r>
            <a:r>
              <a:rPr lang="es-CL" dirty="0" smtClean="0"/>
              <a:t>Preguntas?</a:t>
            </a:r>
            <a:endParaRPr lang="es-CL" dirty="0"/>
          </a:p>
        </p:txBody>
      </p:sp>
      <p:sp>
        <p:nvSpPr>
          <p:cNvPr id="3" name="Marcador de contenido 2"/>
          <p:cNvSpPr>
            <a:spLocks noGrp="1"/>
          </p:cNvSpPr>
          <p:nvPr>
            <p:ph idx="1"/>
          </p:nvPr>
        </p:nvSpPr>
        <p:spPr>
          <a:xfrm>
            <a:off x="400050" y="1152908"/>
            <a:ext cx="8378190" cy="4973572"/>
          </a:xfrm>
        </p:spPr>
        <p:txBody>
          <a:bodyPr>
            <a:normAutofit/>
          </a:bodyPr>
          <a:lstStyle/>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33</a:t>
            </a:fld>
            <a:endParaRPr lang="en-US" dirty="0"/>
          </a:p>
        </p:txBody>
      </p:sp>
      <p:sp>
        <p:nvSpPr>
          <p:cNvPr id="5" name="AutoShape 2" descr="https://pixabay.com/static/uploads/photo/2013/07/12/14/14/chemistry-148044_640.png"/>
          <p:cNvSpPr>
            <a:spLocks noChangeAspect="1" noChangeArrowheads="1"/>
          </p:cNvSpPr>
          <p:nvPr/>
        </p:nvSpPr>
        <p:spPr bwMode="auto">
          <a:xfrm>
            <a:off x="5116195" y="41303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Marcador de pie de página 5"/>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53227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5201" y="329900"/>
            <a:ext cx="6589199" cy="1280890"/>
          </a:xfrm>
        </p:spPr>
        <p:txBody>
          <a:bodyPr/>
          <a:lstStyle/>
          <a:p>
            <a:r>
              <a:rPr lang="es-CL" dirty="0" smtClean="0"/>
              <a:t>Categorización</a:t>
            </a:r>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5</a:t>
            </a:fld>
            <a:endParaRPr lang="en-US" dirty="0"/>
          </a:p>
        </p:txBody>
      </p:sp>
      <p:pic>
        <p:nvPicPr>
          <p:cNvPr id="5" name="Picture 2" descr="http://www.hospitaltalagante.cl/images/varios/categorizac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674" y="1377708"/>
            <a:ext cx="6484408" cy="466877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2017942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6059" y="147338"/>
            <a:ext cx="6589199" cy="1280890"/>
          </a:xfrm>
        </p:spPr>
        <p:txBody>
          <a:bodyPr/>
          <a:lstStyle/>
          <a:p>
            <a:r>
              <a:rPr lang="es-ES_tradnl" dirty="0" smtClean="0"/>
              <a:t>Diagrama Causa - Efecto</a:t>
            </a:r>
            <a:endParaRPr lang="es-ES_tradnl" dirty="0"/>
          </a:p>
        </p:txBody>
      </p:sp>
      <p:sp>
        <p:nvSpPr>
          <p:cNvPr id="4" name="Marcador de pie de página 3"/>
          <p:cNvSpPr>
            <a:spLocks noGrp="1"/>
          </p:cNvSpPr>
          <p:nvPr>
            <p:ph type="ftr" sz="quarter" idx="11"/>
          </p:nvPr>
        </p:nvSpPr>
        <p:spPr/>
        <p:txBody>
          <a:bodyPr/>
          <a:lstStyle/>
          <a:p>
            <a:r>
              <a:rPr lang="en-US" smtClean="0"/>
              <a:t>Sistema de Urgencia en sector publico (Integrantes: Coronado, Nieto, Orellana)</a:t>
            </a:r>
            <a:endParaRPr lang="en-US" dirty="0"/>
          </a:p>
        </p:txBody>
      </p:sp>
      <p:sp>
        <p:nvSpPr>
          <p:cNvPr id="5" name="Marcador de número de diapositiva 4"/>
          <p:cNvSpPr>
            <a:spLocks noGrp="1"/>
          </p:cNvSpPr>
          <p:nvPr>
            <p:ph type="sldNum" sz="quarter" idx="12"/>
          </p:nvPr>
        </p:nvSpPr>
        <p:spPr/>
        <p:txBody>
          <a:bodyPr/>
          <a:lstStyle/>
          <a:p>
            <a:fld id="{D7E63A33-8271-4DD0-9C48-789913D7C115}" type="slidenum">
              <a:rPr lang="en-US" smtClean="0"/>
              <a:pPr/>
              <a:t>6</a:t>
            </a:fld>
            <a:endParaRPr lang="en-US" dirty="0"/>
          </a:p>
        </p:txBody>
      </p:sp>
      <p:pic>
        <p:nvPicPr>
          <p:cNvPr id="7" name="Imagen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96206" y="1385717"/>
            <a:ext cx="7725065" cy="4863929"/>
          </a:xfrm>
          <a:prstGeom prst="rect">
            <a:avLst/>
          </a:prstGeom>
        </p:spPr>
      </p:pic>
    </p:spTree>
    <p:extLst>
      <p:ext uri="{BB962C8B-B14F-4D97-AF65-F5344CB8AC3E}">
        <p14:creationId xmlns:p14="http://schemas.microsoft.com/office/powerpoint/2010/main" val="1996145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7174" y="325948"/>
            <a:ext cx="6512511" cy="1143000"/>
          </a:xfrm>
        </p:spPr>
        <p:txBody>
          <a:bodyPr/>
          <a:lstStyle/>
          <a:p>
            <a:r>
              <a:rPr lang="es-CL" dirty="0" smtClean="0"/>
              <a:t>Objetivo General</a:t>
            </a:r>
            <a:endParaRPr lang="es-CL" dirty="0"/>
          </a:p>
        </p:txBody>
      </p:sp>
      <p:sp>
        <p:nvSpPr>
          <p:cNvPr id="3" name="Marcador de contenido 2"/>
          <p:cNvSpPr>
            <a:spLocks noGrp="1"/>
          </p:cNvSpPr>
          <p:nvPr>
            <p:ph idx="1"/>
          </p:nvPr>
        </p:nvSpPr>
        <p:spPr>
          <a:xfrm>
            <a:off x="491490" y="1897380"/>
            <a:ext cx="8252460" cy="3474720"/>
          </a:xfrm>
        </p:spPr>
        <p:txBody>
          <a:bodyPr>
            <a:normAutofit/>
          </a:bodyPr>
          <a:lstStyle/>
          <a:p>
            <a:r>
              <a:rPr lang="es-CL" dirty="0" smtClean="0"/>
              <a:t>Diseñar un </a:t>
            </a:r>
            <a:r>
              <a:rPr lang="es-CL" dirty="0"/>
              <a:t>sistema informático que </a:t>
            </a:r>
            <a:r>
              <a:rPr lang="es-CL" dirty="0" smtClean="0"/>
              <a:t>le permita al personal de urgencias registrar los ingresos y registrar la atención clínica del paciente, además de incluir en todo el proceso de la atención de urgencia la recolección de los tiempos en cada etapa de la atención. </a:t>
            </a:r>
          </a:p>
          <a:p>
            <a:endParaRPr lang="es-C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7</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373154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47338"/>
            <a:ext cx="6589199" cy="1280890"/>
          </a:xfrm>
        </p:spPr>
        <p:txBody>
          <a:bodyPr/>
          <a:lstStyle/>
          <a:p>
            <a:r>
              <a:rPr lang="es-CL" dirty="0" smtClean="0"/>
              <a:t>Objetivos Específicos</a:t>
            </a:r>
            <a:endParaRPr lang="es-CL" dirty="0"/>
          </a:p>
        </p:txBody>
      </p:sp>
      <p:sp>
        <p:nvSpPr>
          <p:cNvPr id="3" name="Marcador de contenido 2"/>
          <p:cNvSpPr>
            <a:spLocks noGrp="1"/>
          </p:cNvSpPr>
          <p:nvPr>
            <p:ph idx="1"/>
          </p:nvPr>
        </p:nvSpPr>
        <p:spPr>
          <a:xfrm>
            <a:off x="803718" y="1938969"/>
            <a:ext cx="7381816" cy="4301559"/>
          </a:xfrm>
        </p:spPr>
        <p:txBody>
          <a:bodyPr>
            <a:normAutofit lnSpcReduction="10000"/>
          </a:bodyPr>
          <a:lstStyle/>
          <a:p>
            <a:pPr marL="0" indent="0">
              <a:buNone/>
            </a:pPr>
            <a:r>
              <a:rPr lang="es-CL" dirty="0"/>
              <a:t>Apoyar el proceso de admisión, atención clínica y egreso del de la atención de urgencia menos compleja del sistema público.</a:t>
            </a:r>
          </a:p>
          <a:p>
            <a:pPr marL="0" indent="0">
              <a:buNone/>
            </a:pPr>
            <a:r>
              <a:rPr lang="es-CL" dirty="0"/>
              <a:t>Recolectar a través del sistema  información sobre la población crónica y asiste recurrentemente a los servicios de urgencia, con el fin de controlar a los pacientes con enfermedades crónicas y que no están siguiendo su tratamiento.</a:t>
            </a:r>
          </a:p>
          <a:p>
            <a:pPr marL="0" indent="0">
              <a:buNone/>
            </a:pPr>
            <a:r>
              <a:rPr lang="es-CL" dirty="0"/>
              <a:t>Apoyar y mejorar el proceso de categorización, aplicando un test normado internacionalmente llamado Test de Manchester [referencia]</a:t>
            </a:r>
          </a:p>
          <a:p>
            <a:pPr marL="0" indent="0">
              <a:buNone/>
            </a:pPr>
            <a:r>
              <a:rPr lang="es-CL" dirty="0" smtClean="0"/>
              <a:t>Disponibilidad de </a:t>
            </a:r>
            <a:r>
              <a:rPr lang="es-CL" dirty="0"/>
              <a:t>información (</a:t>
            </a:r>
            <a:r>
              <a:rPr lang="es-CL" dirty="0" err="1"/>
              <a:t>dashboard</a:t>
            </a:r>
            <a:r>
              <a:rPr lang="es-CL" dirty="0"/>
              <a:t>) en tiempo real que indica los tiempos de espera de los paciente en los distintos ámbitos de la atención de urgencia (admisión, categorización, atención médica, tratamientos y egreso).</a:t>
            </a:r>
          </a:p>
          <a:p>
            <a:pPr marL="0" indent="0">
              <a:buNone/>
            </a:pPr>
            <a:endParaRPr lang="es-CL" sz="1100" dirty="0" smtClean="0">
              <a:solidFill>
                <a:schemeClr val="tx1"/>
              </a:solidFill>
              <a:hlinkClick r:id="rId3"/>
            </a:endParaRPr>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8</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860572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2635" y="512463"/>
            <a:ext cx="6589199" cy="1280890"/>
          </a:xfrm>
        </p:spPr>
        <p:txBody>
          <a:bodyPr/>
          <a:lstStyle/>
          <a:p>
            <a:r>
              <a:rPr lang="es-ES_tradnl" dirty="0" smtClean="0"/>
              <a:t>Restricciones, </a:t>
            </a:r>
            <a:r>
              <a:rPr lang="es-ES_tradnl" dirty="0" smtClean="0"/>
              <a:t>supuestos y limitaciones</a:t>
            </a:r>
            <a:endParaRPr lang="es-ES_tradnl" dirty="0"/>
          </a:p>
        </p:txBody>
      </p:sp>
      <p:sp>
        <p:nvSpPr>
          <p:cNvPr id="3" name="Marcador de contenido 2"/>
          <p:cNvSpPr>
            <a:spLocks noGrp="1"/>
          </p:cNvSpPr>
          <p:nvPr>
            <p:ph idx="1"/>
          </p:nvPr>
        </p:nvSpPr>
        <p:spPr>
          <a:xfrm>
            <a:off x="1362635" y="2133600"/>
            <a:ext cx="7171765" cy="4338918"/>
          </a:xfrm>
        </p:spPr>
        <p:txBody>
          <a:bodyPr>
            <a:normAutofit/>
          </a:bodyPr>
          <a:lstStyle/>
          <a:p>
            <a:r>
              <a:rPr lang="es-ES_tradnl" dirty="0" smtClean="0"/>
              <a:t>Este proyecto se vende</a:t>
            </a:r>
            <a:r>
              <a:rPr lang="es-ES" dirty="0" err="1" smtClean="0"/>
              <a:t>rá</a:t>
            </a:r>
            <a:r>
              <a:rPr lang="es-ES" dirty="0" smtClean="0"/>
              <a:t> como servicio y no como un sistema como tal.</a:t>
            </a:r>
          </a:p>
          <a:p>
            <a:r>
              <a:rPr lang="es-ES" dirty="0" smtClean="0"/>
              <a:t>La operación del sistema la hará la empresa proveedora del sistema.</a:t>
            </a:r>
          </a:p>
          <a:p>
            <a:r>
              <a:rPr lang="es-ES" dirty="0" smtClean="0"/>
              <a:t>El cliente debe proporcionar los computadores con </a:t>
            </a:r>
            <a:r>
              <a:rPr lang="es-ES" dirty="0" err="1" smtClean="0"/>
              <a:t>framework</a:t>
            </a:r>
            <a:r>
              <a:rPr lang="es-ES" dirty="0" smtClean="0"/>
              <a:t> 3.5 o superior instalado.</a:t>
            </a:r>
          </a:p>
          <a:p>
            <a:r>
              <a:rPr lang="es-ES" dirty="0" smtClean="0"/>
              <a:t>El cliente debe tener una conexión a internet mínima de 1 Mb cada 20 computadores en el establecimiento.</a:t>
            </a:r>
          </a:p>
          <a:p>
            <a:r>
              <a:rPr lang="es-ES" dirty="0" smtClean="0"/>
              <a:t>La empresa proveedora del sistema custodiará los datos.</a:t>
            </a:r>
          </a:p>
          <a:p>
            <a:r>
              <a:rPr lang="es-ES" dirty="0" smtClean="0"/>
              <a:t>Se realizarán capacitación sólo a usuarios claves.</a:t>
            </a:r>
          </a:p>
          <a:p>
            <a:r>
              <a:rPr lang="es-ES" dirty="0" smtClean="0"/>
              <a:t>Si el cliente requiere instalar el sistema de forma local, se utilizará un motor de base de datos gratuito.</a:t>
            </a:r>
          </a:p>
          <a:p>
            <a:endParaRPr lang="es-ES" dirty="0" smtClean="0"/>
          </a:p>
          <a:p>
            <a:pPr marL="0" indent="0">
              <a:buNone/>
            </a:pPr>
            <a:endParaRPr lang="es-ES" dirty="0" smtClean="0"/>
          </a:p>
          <a:p>
            <a:endParaRPr lang="es-ES" dirty="0" smtClean="0"/>
          </a:p>
          <a:p>
            <a:endParaRPr lang="es-ES_tradn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9</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672696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Entregables</a:t>
            </a:r>
            <a:endParaRPr lang="es-ES_tradnl" dirty="0"/>
          </a:p>
        </p:txBody>
      </p:sp>
      <p:sp>
        <p:nvSpPr>
          <p:cNvPr id="3" name="Marcador de contenido 2"/>
          <p:cNvSpPr>
            <a:spLocks noGrp="1"/>
          </p:cNvSpPr>
          <p:nvPr>
            <p:ph idx="1"/>
          </p:nvPr>
        </p:nvSpPr>
        <p:spPr/>
        <p:txBody>
          <a:bodyPr/>
          <a:lstStyle/>
          <a:p>
            <a:r>
              <a:rPr lang="es-ES_tradnl" dirty="0" smtClean="0"/>
              <a:t>Wiki, con los </a:t>
            </a:r>
            <a:r>
              <a:rPr lang="es-ES_tradnl" dirty="0" smtClean="0"/>
              <a:t>manuales y videos tutoriales por m</a:t>
            </a:r>
            <a:r>
              <a:rPr lang="es-ES" dirty="0" err="1" smtClean="0"/>
              <a:t>ódulos</a:t>
            </a:r>
            <a:r>
              <a:rPr lang="es-ES" dirty="0" smtClean="0"/>
              <a:t>.</a:t>
            </a:r>
          </a:p>
          <a:p>
            <a:r>
              <a:rPr lang="es-ES" dirty="0" smtClean="0"/>
              <a:t>Documento </a:t>
            </a:r>
            <a:r>
              <a:rPr lang="es-ES" dirty="0" smtClean="0"/>
              <a:t>de Diseño de Software</a:t>
            </a:r>
          </a:p>
          <a:p>
            <a:pPr marL="0" indent="0">
              <a:buNone/>
            </a:pPr>
            <a:endParaRPr lang="es-ES_tradnl" dirty="0"/>
          </a:p>
        </p:txBody>
      </p:sp>
      <p:sp>
        <p:nvSpPr>
          <p:cNvPr id="4" name="Marcador de número de diapositiva 3"/>
          <p:cNvSpPr>
            <a:spLocks noGrp="1"/>
          </p:cNvSpPr>
          <p:nvPr>
            <p:ph type="sldNum" sz="quarter" idx="12"/>
          </p:nvPr>
        </p:nvSpPr>
        <p:spPr/>
        <p:txBody>
          <a:bodyPr/>
          <a:lstStyle/>
          <a:p>
            <a:fld id="{D7E63A33-8271-4DD0-9C48-789913D7C115}" type="slidenum">
              <a:rPr lang="en-US" smtClean="0"/>
              <a:pPr/>
              <a:t>10</a:t>
            </a:fld>
            <a:endParaRPr lang="en-US" dirty="0"/>
          </a:p>
        </p:txBody>
      </p:sp>
      <p:sp>
        <p:nvSpPr>
          <p:cNvPr id="5" name="Marcador de pie de página 4"/>
          <p:cNvSpPr>
            <a:spLocks noGrp="1"/>
          </p:cNvSpPr>
          <p:nvPr>
            <p:ph type="ftr" sz="quarter" idx="11"/>
          </p:nvPr>
        </p:nvSpPr>
        <p:spPr/>
        <p:txBody>
          <a:bodyPr/>
          <a:lstStyle/>
          <a:p>
            <a:r>
              <a:rPr lang="en-US" smtClean="0"/>
              <a:t>Sistema de Urgencia en sector publico (Integrantes: Coronado, Nieto, Orellana)</a:t>
            </a:r>
            <a:endParaRPr lang="en-US" dirty="0"/>
          </a:p>
        </p:txBody>
      </p:sp>
    </p:spTree>
    <p:extLst>
      <p:ext uri="{BB962C8B-B14F-4D97-AF65-F5344CB8AC3E}">
        <p14:creationId xmlns:p14="http://schemas.microsoft.com/office/powerpoint/2010/main" val="1950650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4642</TotalTime>
  <Words>1802</Words>
  <Application>Microsoft Office PowerPoint</Application>
  <PresentationFormat>Presentación en pantalla (4:3)</PresentationFormat>
  <Paragraphs>179</Paragraphs>
  <Slides>32</Slides>
  <Notes>2</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0" baseType="lpstr">
      <vt:lpstr>Arial</vt:lpstr>
      <vt:lpstr>Calibri</vt:lpstr>
      <vt:lpstr>Century Gothic</vt:lpstr>
      <vt:lpstr>Georgia</vt:lpstr>
      <vt:lpstr>Wingdings 3</vt:lpstr>
      <vt:lpstr>Espiral</vt:lpstr>
      <vt:lpstr>Dibujo de Microsoft Visio</vt:lpstr>
      <vt:lpstr>Visio</vt:lpstr>
      <vt:lpstr>Presentación de PowerPoint</vt:lpstr>
      <vt:lpstr>Tipos de Urgencia</vt:lpstr>
      <vt:lpstr>Problemática y Problema</vt:lpstr>
      <vt:lpstr>Categorización</vt:lpstr>
      <vt:lpstr>Diagrama Causa - Efecto</vt:lpstr>
      <vt:lpstr>Objetivo General</vt:lpstr>
      <vt:lpstr>Objetivos Específicos</vt:lpstr>
      <vt:lpstr>Restricciones, supuestos y limitaciones</vt:lpstr>
      <vt:lpstr>Entregables</vt:lpstr>
      <vt:lpstr>Modelo de procesos  Atención de Urgencia</vt:lpstr>
      <vt:lpstr>Modelo de procesos</vt:lpstr>
      <vt:lpstr>Requerimientos Funcionales</vt:lpstr>
      <vt:lpstr>Requerimientos No Funcionales</vt:lpstr>
      <vt:lpstr>Diagrama de Clases</vt:lpstr>
      <vt:lpstr>Diagrama de Clases</vt:lpstr>
      <vt:lpstr>Arquitectura</vt:lpstr>
      <vt:lpstr>Arquitectura</vt:lpstr>
      <vt:lpstr>Presentación de PowerPoint</vt:lpstr>
      <vt:lpstr>Interfaces Externas Admisión </vt:lpstr>
      <vt:lpstr>Interfaces Externas Categorización</vt:lpstr>
      <vt:lpstr>Interfaces Externas Lugar de atención</vt:lpstr>
      <vt:lpstr>Interfaces Externas Ficha clínica</vt:lpstr>
      <vt:lpstr>Interfaces Externas Egreso</vt:lpstr>
      <vt:lpstr>Interfaz Dashboard Tiempos de espera Urgencia</vt:lpstr>
      <vt:lpstr>Interfaz Dashboard Tiempos de espera Urgencia</vt:lpstr>
      <vt:lpstr>Diagrama de base de datos</vt:lpstr>
      <vt:lpstr>Servicios Complementarios </vt:lpstr>
      <vt:lpstr>Servicio Windows para los servicios complementarios</vt:lpstr>
      <vt:lpstr>Web Services para Servicios complementarios</vt:lpstr>
      <vt:lpstr>Conclusión </vt:lpstr>
      <vt:lpstr>Referencias</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Nivel de red Tercera capa modelo OSI</dc:title>
  <dc:creator>Felipe Nieto Tapia</dc:creator>
  <cp:lastModifiedBy>Felipe Nieto</cp:lastModifiedBy>
  <cp:revision>114</cp:revision>
  <dcterms:created xsi:type="dcterms:W3CDTF">2015-07-22T12:59:43Z</dcterms:created>
  <dcterms:modified xsi:type="dcterms:W3CDTF">2015-09-30T20:45:06Z</dcterms:modified>
</cp:coreProperties>
</file>