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61" r:id="rId3"/>
    <p:sldId id="271" r:id="rId4"/>
    <p:sldId id="266" r:id="rId5"/>
    <p:sldId id="267" r:id="rId6"/>
    <p:sldId id="268"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CBAA30B-AD7A-4E97-BE8B-880721DA7374}">
          <p14:sldIdLst>
            <p14:sldId id="261"/>
            <p14:sldId id="271"/>
            <p14:sldId id="266"/>
            <p14:sldId id="267"/>
            <p14:sldId id="268"/>
            <p14:sldId id="269"/>
            <p14:sldId id="270"/>
          </p14:sldIdLst>
        </p14:section>
        <p14:section name="Sección sin título" id="{6E5C4380-8BD5-4631-8548-5224520FC668}">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5" autoAdjust="0"/>
    <p:restoredTop sz="94660"/>
  </p:normalViewPr>
  <p:slideViewPr>
    <p:cSldViewPr snapToGrid="0">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8/23/2016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‹Nº›</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‹Nº›</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8/23/2016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8/23/2016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8/23/2016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‹Nº›</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8/23/2016</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‹Nº›</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8/23/2016</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‹Nº›</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8/23/2016</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‹Nº›</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Etica</a:t>
            </a:r>
            <a:endParaRPr lang="es-ES" noProof="1"/>
          </a:p>
        </p:txBody>
      </p:sp>
      <p:sp>
        <p:nvSpPr>
          <p:cNvPr id="3" name="Subtítulo 2"/>
          <p:cNvSpPr>
            <a:spLocks noGrp="1"/>
          </p:cNvSpPr>
          <p:nvPr>
            <p:ph type="subTitle" idx="1"/>
          </p:nvPr>
        </p:nvSpPr>
        <p:spPr/>
        <p:txBody>
          <a:bodyPr>
            <a:normAutofit/>
          </a:bodyPr>
          <a:lstStyle/>
          <a:p>
            <a:r>
              <a:rPr lang="es-CL" b="1" dirty="0"/>
              <a:t> Persona y Ética</a:t>
            </a:r>
          </a:p>
          <a:p>
            <a:endParaRPr lang="es-ES" noProof="1"/>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smtClean="0"/>
              <a:t>Contenidos</a:t>
            </a:r>
            <a:endParaRPr lang="es-CL" dirty="0"/>
          </a:p>
        </p:txBody>
      </p:sp>
      <p:sp>
        <p:nvSpPr>
          <p:cNvPr id="3" name="Content Placeholder 2"/>
          <p:cNvSpPr>
            <a:spLocks noGrp="1"/>
          </p:cNvSpPr>
          <p:nvPr>
            <p:ph idx="1"/>
          </p:nvPr>
        </p:nvSpPr>
        <p:spPr/>
        <p:txBody>
          <a:bodyPr/>
          <a:lstStyle/>
          <a:p>
            <a:r>
              <a:rPr lang="es-CL" dirty="0"/>
              <a:t>Persona </a:t>
            </a:r>
            <a:r>
              <a:rPr lang="es-CL" dirty="0" smtClean="0"/>
              <a:t>Moral.</a:t>
            </a:r>
          </a:p>
          <a:p>
            <a:r>
              <a:rPr lang="es-CL" dirty="0"/>
              <a:t>Semejanzas entre Ética y </a:t>
            </a:r>
            <a:r>
              <a:rPr lang="es-CL" dirty="0" smtClean="0"/>
              <a:t>Moral.</a:t>
            </a:r>
          </a:p>
          <a:p>
            <a:r>
              <a:rPr lang="es-CL" dirty="0"/>
              <a:t>Diferencias entre Ética y </a:t>
            </a:r>
            <a:r>
              <a:rPr lang="es-CL" dirty="0" smtClean="0"/>
              <a:t>Moral.</a:t>
            </a:r>
          </a:p>
          <a:p>
            <a:r>
              <a:rPr lang="es-CL" dirty="0"/>
              <a:t>Valor Moral</a:t>
            </a:r>
            <a:endParaRPr lang="es-CL" dirty="0" smtClean="0"/>
          </a:p>
          <a:p>
            <a:endParaRPr lang="es-CL" dirty="0" smtClean="0"/>
          </a:p>
          <a:p>
            <a:endParaRPr lang="es-CL" dirty="0"/>
          </a:p>
        </p:txBody>
      </p:sp>
    </p:spTree>
    <p:extLst>
      <p:ext uri="{BB962C8B-B14F-4D97-AF65-F5344CB8AC3E}">
        <p14:creationId xmlns:p14="http://schemas.microsoft.com/office/powerpoint/2010/main" val="224518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ltLang="es-CL" dirty="0">
                <a:latin typeface="Berlin Sans FB Demi" panose="020E0802020502020306" pitchFamily="34" charset="0"/>
              </a:rPr>
              <a:t>Persona </a:t>
            </a:r>
            <a:r>
              <a:rPr lang="es-ES_tradnl" altLang="es-CL" dirty="0" smtClean="0">
                <a:latin typeface="Berlin Sans FB Demi" panose="020E0802020502020306" pitchFamily="34" charset="0"/>
              </a:rPr>
              <a:t>Moral</a:t>
            </a:r>
            <a:endParaRPr lang="es-CL" dirty="0"/>
          </a:p>
        </p:txBody>
      </p:sp>
      <p:sp>
        <p:nvSpPr>
          <p:cNvPr id="3" name="Content Placeholder 2"/>
          <p:cNvSpPr>
            <a:spLocks noGrp="1"/>
          </p:cNvSpPr>
          <p:nvPr>
            <p:ph idx="1"/>
          </p:nvPr>
        </p:nvSpPr>
        <p:spPr/>
        <p:txBody>
          <a:bodyPr/>
          <a:lstStyle/>
          <a:p>
            <a:r>
              <a:rPr lang="es-CL" dirty="0"/>
              <a:t>Es la que vive en concordancia con las </a:t>
            </a:r>
            <a:r>
              <a:rPr lang="es-CL" dirty="0" smtClean="0"/>
              <a:t>costumbres </a:t>
            </a:r>
            <a:r>
              <a:rPr lang="es-CL" dirty="0"/>
              <a:t>de su sociedad y cuyo </a:t>
            </a:r>
            <a:r>
              <a:rPr lang="es-CL" dirty="0" smtClean="0"/>
              <a:t>único </a:t>
            </a:r>
            <a:r>
              <a:rPr lang="es-CL" dirty="0"/>
              <a:t>castigo de la NO OBSERVANCIA de  dichas costumbres es la SEPARACION DE LA SOCIEDAD</a:t>
            </a:r>
            <a:r>
              <a:rPr lang="es-CL" dirty="0" smtClean="0"/>
              <a:t>.</a:t>
            </a:r>
          </a:p>
          <a:p>
            <a:r>
              <a:rPr lang="es-CL" dirty="0"/>
              <a:t>El </a:t>
            </a:r>
            <a:r>
              <a:rPr lang="es-CL" dirty="0" smtClean="0"/>
              <a:t>término mora  </a:t>
            </a:r>
            <a:r>
              <a:rPr lang="es-CL" dirty="0"/>
              <a:t>tiene un sentido opuesto al </a:t>
            </a:r>
            <a:r>
              <a:rPr lang="es-CL" dirty="0" smtClean="0"/>
              <a:t>de inmoral </a:t>
            </a:r>
            <a:r>
              <a:rPr lang="es-CL" dirty="0"/>
              <a:t>(contra la moral) y </a:t>
            </a:r>
            <a:r>
              <a:rPr lang="es-CL" dirty="0" smtClean="0"/>
              <a:t>amoral </a:t>
            </a:r>
            <a:r>
              <a:rPr lang="es-CL" dirty="0"/>
              <a:t>(sin moral). La existencia de acciones y actividades susceptibles de valoración moral se fundamenta en el ser humano como sujeto de actos voluntarios. Abarca la acción de las personas en todas sus manifestaciones, además de que permite la introducción y referencia de los valores.</a:t>
            </a:r>
          </a:p>
          <a:p>
            <a:endParaRPr lang="es-CL" dirty="0"/>
          </a:p>
        </p:txBody>
      </p:sp>
    </p:spTree>
    <p:extLst>
      <p:ext uri="{BB962C8B-B14F-4D97-AF65-F5344CB8AC3E}">
        <p14:creationId xmlns:p14="http://schemas.microsoft.com/office/powerpoint/2010/main" val="12223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ltLang="es-CL" dirty="0" smtClean="0">
                <a:latin typeface="Berlin Sans FB Demi" panose="020E0802020502020306" pitchFamily="34" charset="0"/>
              </a:rPr>
              <a:t>Semejanzas entre Ética </a:t>
            </a:r>
            <a:r>
              <a:rPr lang="es-ES_tradnl" altLang="es-CL" dirty="0">
                <a:latin typeface="Berlin Sans FB Demi" panose="020E0802020502020306" pitchFamily="34" charset="0"/>
              </a:rPr>
              <a:t>y </a:t>
            </a:r>
            <a:r>
              <a:rPr lang="es-ES_tradnl" altLang="es-CL" dirty="0" smtClean="0">
                <a:latin typeface="Berlin Sans FB Demi" panose="020E0802020502020306" pitchFamily="34" charset="0"/>
              </a:rPr>
              <a:t>Moral</a:t>
            </a:r>
            <a:endParaRPr lang="es-CL" dirty="0"/>
          </a:p>
        </p:txBody>
      </p:sp>
      <p:sp>
        <p:nvSpPr>
          <p:cNvPr id="4" name="9 Proceso alternativo"/>
          <p:cNvSpPr/>
          <p:nvPr/>
        </p:nvSpPr>
        <p:spPr bwMode="auto">
          <a:xfrm>
            <a:off x="4392324" y="1981201"/>
            <a:ext cx="2714625" cy="1738313"/>
          </a:xfrm>
          <a:prstGeom prst="flowChartAlternateProcess">
            <a:avLst/>
          </a:prstGeom>
          <a:solidFill>
            <a:schemeClr val="bg2">
              <a:lumMod val="40000"/>
              <a:lumOff val="60000"/>
            </a:schemeClr>
          </a:solidFill>
          <a:ln>
            <a:solidFill>
              <a:schemeClr val="accent1">
                <a:lumMod val="60000"/>
                <a:lumOff val="40000"/>
              </a:schemeClr>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lIns="90000" tIns="46800" rIns="90000" bIns="46800">
            <a:spAutoFit/>
          </a:bodyPr>
          <a:lstStyle/>
          <a:p>
            <a:pPr algn="ctr">
              <a:defRPr/>
            </a:pPr>
            <a:r>
              <a:rPr lang="es-CL" dirty="0">
                <a:latin typeface="Berlin Sans FB" pitchFamily="34" charset="0"/>
              </a:rPr>
              <a:t>En los dos casos se trata de normas, percepciones, deber ser</a:t>
            </a:r>
            <a:endParaRPr lang="es-CL" dirty="0">
              <a:solidFill>
                <a:schemeClr val="tx1"/>
              </a:solidFill>
              <a:latin typeface="Berlin Sans FB" pitchFamily="34" charset="0"/>
            </a:endParaRPr>
          </a:p>
        </p:txBody>
      </p:sp>
      <p:sp>
        <p:nvSpPr>
          <p:cNvPr id="5" name="10 Proceso alternativo"/>
          <p:cNvSpPr/>
          <p:nvPr/>
        </p:nvSpPr>
        <p:spPr bwMode="auto">
          <a:xfrm>
            <a:off x="2320636" y="3910014"/>
            <a:ext cx="3643313" cy="2147887"/>
          </a:xfrm>
          <a:prstGeom prst="flowChartAlternateProcess">
            <a:avLst/>
          </a:prstGeom>
          <a:solidFill>
            <a:schemeClr val="bg2">
              <a:lumMod val="40000"/>
              <a:lumOff val="60000"/>
            </a:schemeClr>
          </a:solidFill>
          <a:ln>
            <a:solidFill>
              <a:schemeClr val="accent1">
                <a:lumMod val="60000"/>
                <a:lumOff val="40000"/>
              </a:schemeClr>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lIns="90000" tIns="46800" rIns="90000" bIns="46800">
            <a:spAutoFit/>
          </a:bodyPr>
          <a:lstStyle/>
          <a:p>
            <a:pPr algn="ctr">
              <a:defRPr/>
            </a:pPr>
            <a:r>
              <a:rPr lang="es-CL" dirty="0">
                <a:solidFill>
                  <a:schemeClr val="tx1"/>
                </a:solidFill>
                <a:latin typeface="Berlin Sans FB" pitchFamily="34" charset="0"/>
              </a:rPr>
              <a:t>Moral</a:t>
            </a:r>
            <a:r>
              <a:rPr lang="es-CL" dirty="0">
                <a:solidFill>
                  <a:schemeClr val="tx1"/>
                </a:solidFill>
                <a:latin typeface="Berlin Sans FB" pitchFamily="34" charset="0"/>
                <a:sym typeface="Wingdings" pitchFamily="2" charset="2"/>
              </a:rPr>
              <a:t>  Conjunto de normas que una sociedad se encarga de trasmitir de generación en generación</a:t>
            </a:r>
            <a:endParaRPr lang="es-CL" dirty="0">
              <a:solidFill>
                <a:schemeClr val="tx1"/>
              </a:solidFill>
              <a:latin typeface="Berlin Sans FB" pitchFamily="34" charset="0"/>
            </a:endParaRPr>
          </a:p>
        </p:txBody>
      </p:sp>
      <p:sp>
        <p:nvSpPr>
          <p:cNvPr id="6" name="12 Proceso alternativo"/>
          <p:cNvSpPr/>
          <p:nvPr/>
        </p:nvSpPr>
        <p:spPr bwMode="auto">
          <a:xfrm>
            <a:off x="6321136" y="3910014"/>
            <a:ext cx="3143250" cy="2147887"/>
          </a:xfrm>
          <a:prstGeom prst="flowChartAlternateProcess">
            <a:avLst/>
          </a:prstGeom>
          <a:solidFill>
            <a:schemeClr val="bg2">
              <a:lumMod val="40000"/>
              <a:lumOff val="60000"/>
            </a:schemeClr>
          </a:solidFill>
          <a:ln>
            <a:solidFill>
              <a:schemeClr val="accent1">
                <a:lumMod val="60000"/>
                <a:lumOff val="40000"/>
              </a:schemeClr>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lIns="90000" tIns="46800" rIns="90000" bIns="46800">
            <a:spAutoFit/>
          </a:bodyPr>
          <a:lstStyle/>
          <a:p>
            <a:pPr algn="ctr">
              <a:defRPr/>
            </a:pPr>
            <a:r>
              <a:rPr lang="es-CL" dirty="0">
                <a:solidFill>
                  <a:schemeClr val="tx1"/>
                </a:solidFill>
                <a:latin typeface="Berlin Sans FB" pitchFamily="34" charset="0"/>
              </a:rPr>
              <a:t>Ética</a:t>
            </a:r>
            <a:r>
              <a:rPr lang="es-CL" dirty="0">
                <a:solidFill>
                  <a:schemeClr val="tx1"/>
                </a:solidFill>
                <a:latin typeface="Berlin Sans FB" pitchFamily="34" charset="0"/>
                <a:sym typeface="Wingdings" pitchFamily="2" charset="2"/>
              </a:rPr>
              <a:t>  Conjunto de normas que el sujeto a esclarecido y adoptado en su propia mentalidad</a:t>
            </a:r>
            <a:endParaRPr lang="es-CL" dirty="0">
              <a:solidFill>
                <a:schemeClr val="tx1"/>
              </a:solidFill>
              <a:latin typeface="Berlin Sans FB" pitchFamily="34" charset="0"/>
            </a:endParaRPr>
          </a:p>
        </p:txBody>
      </p:sp>
    </p:spTree>
    <p:extLst>
      <p:ext uri="{BB962C8B-B14F-4D97-AF65-F5344CB8AC3E}">
        <p14:creationId xmlns:p14="http://schemas.microsoft.com/office/powerpoint/2010/main" val="84654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4"/>
            <a:ext cx="9601200" cy="535238"/>
          </a:xfrm>
        </p:spPr>
        <p:txBody>
          <a:bodyPr/>
          <a:lstStyle/>
          <a:p>
            <a:r>
              <a:rPr lang="es-ES_tradnl" altLang="es-CL" dirty="0" smtClean="0">
                <a:latin typeface="Berlin Sans FB Demi" panose="020E0802020502020306" pitchFamily="34" charset="0"/>
              </a:rPr>
              <a:t>Diferencias entre </a:t>
            </a:r>
            <a:r>
              <a:rPr lang="es-ES_tradnl" altLang="es-CL" dirty="0">
                <a:latin typeface="Berlin Sans FB Demi" panose="020E0802020502020306" pitchFamily="34" charset="0"/>
              </a:rPr>
              <a:t>Ética y Moral</a:t>
            </a:r>
            <a:endParaRPr lang="es-CL" dirty="0"/>
          </a:p>
        </p:txBody>
      </p:sp>
      <p:sp>
        <p:nvSpPr>
          <p:cNvPr id="4" name="11 Proceso alternativo"/>
          <p:cNvSpPr/>
          <p:nvPr/>
        </p:nvSpPr>
        <p:spPr bwMode="auto">
          <a:xfrm>
            <a:off x="5934509" y="1953492"/>
            <a:ext cx="3643312" cy="2965450"/>
          </a:xfrm>
          <a:prstGeom prst="flowChartAlternateProcess">
            <a:avLst/>
          </a:prstGeom>
          <a:solidFill>
            <a:schemeClr val="bg2">
              <a:lumMod val="40000"/>
              <a:lumOff val="60000"/>
            </a:schemeClr>
          </a:solid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lIns="90000" tIns="46800" rIns="90000" bIns="46800">
            <a:spAutoFit/>
          </a:bodyPr>
          <a:lstStyle/>
          <a:p>
            <a:pPr algn="ctr">
              <a:defRPr/>
            </a:pPr>
            <a:r>
              <a:rPr lang="es-CL" dirty="0">
                <a:solidFill>
                  <a:schemeClr val="tx1"/>
                </a:solidFill>
                <a:latin typeface="Berlin Sans FB" pitchFamily="34" charset="0"/>
              </a:rPr>
              <a:t>Conjunto de normas que nacen en el seno de una sociedad  y como tal ejerce influencia muy poderosa en la conducta de cada uno de sus integrantes</a:t>
            </a:r>
          </a:p>
        </p:txBody>
      </p:sp>
      <p:sp>
        <p:nvSpPr>
          <p:cNvPr id="5" name="13 Proceso alternativo"/>
          <p:cNvSpPr/>
          <p:nvPr/>
        </p:nvSpPr>
        <p:spPr bwMode="auto">
          <a:xfrm>
            <a:off x="1433946" y="2239242"/>
            <a:ext cx="3705225" cy="2147888"/>
          </a:xfrm>
          <a:prstGeom prst="flowChartAlternateProcess">
            <a:avLst/>
          </a:prstGeom>
          <a:solidFill>
            <a:schemeClr val="accent2"/>
          </a:solid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lIns="90000" tIns="46800" rIns="90000" bIns="46800">
            <a:spAutoFit/>
          </a:bodyPr>
          <a:lstStyle/>
          <a:p>
            <a:pPr algn="ctr">
              <a:defRPr/>
            </a:pPr>
            <a:r>
              <a:rPr lang="es-CL" dirty="0">
                <a:solidFill>
                  <a:schemeClr val="tx1"/>
                </a:solidFill>
                <a:latin typeface="Berlin Sans FB" pitchFamily="34" charset="0"/>
              </a:rPr>
              <a:t>Surge como tal en la interioridad de una persona, como resultado de su propia reflexión y su  propia elección.</a:t>
            </a:r>
          </a:p>
        </p:txBody>
      </p:sp>
      <p:sp>
        <p:nvSpPr>
          <p:cNvPr id="6" name="16 Flecha derecha"/>
          <p:cNvSpPr/>
          <p:nvPr/>
        </p:nvSpPr>
        <p:spPr bwMode="auto">
          <a:xfrm>
            <a:off x="5363009" y="3382242"/>
            <a:ext cx="500062" cy="357188"/>
          </a:xfrm>
          <a:prstGeom prst="rightArrow">
            <a:avLst/>
          </a:prstGeom>
          <a:solidFill>
            <a:schemeClr val="tx1"/>
          </a:solid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lIns="90000" tIns="46800" rIns="90000" bIns="46800">
            <a:spAutoFit/>
          </a:bodyPr>
          <a:lstStyle/>
          <a:p>
            <a:pPr>
              <a:defRPr/>
            </a:pPr>
            <a:endParaRPr lang="es-CL">
              <a:solidFill>
                <a:schemeClr val="tx1"/>
              </a:solidFill>
              <a:latin typeface="Times New Roman" pitchFamily="18" charset="0"/>
            </a:endParaRPr>
          </a:p>
        </p:txBody>
      </p:sp>
    </p:spTree>
    <p:extLst>
      <p:ext uri="{BB962C8B-B14F-4D97-AF65-F5344CB8AC3E}">
        <p14:creationId xmlns:p14="http://schemas.microsoft.com/office/powerpoint/2010/main" val="82978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ltLang="es-CL" dirty="0">
                <a:latin typeface="Berlin Sans FB Demi" panose="020E0802020502020306" pitchFamily="34" charset="0"/>
              </a:rPr>
              <a:t>Diferencias entre Ética y Moral</a:t>
            </a:r>
            <a:endParaRPr lang="es-CL" dirty="0"/>
          </a:p>
        </p:txBody>
      </p:sp>
      <p:sp>
        <p:nvSpPr>
          <p:cNvPr id="4" name="8 Proceso alternativo"/>
          <p:cNvSpPr/>
          <p:nvPr/>
        </p:nvSpPr>
        <p:spPr bwMode="auto">
          <a:xfrm>
            <a:off x="2055238" y="1817117"/>
            <a:ext cx="3643312" cy="2147887"/>
          </a:xfrm>
          <a:prstGeom prst="flowChartAlternateProcess">
            <a:avLst/>
          </a:prstGeom>
          <a:solidFill>
            <a:schemeClr val="accent2"/>
          </a:solid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lIns="90000" tIns="46800" rIns="90000" bIns="46800">
            <a:spAutoFit/>
          </a:bodyPr>
          <a:lstStyle/>
          <a:p>
            <a:pPr algn="ctr">
              <a:defRPr/>
            </a:pPr>
            <a:r>
              <a:rPr lang="es-CL" dirty="0">
                <a:solidFill>
                  <a:schemeClr val="tx1"/>
                </a:solidFill>
                <a:latin typeface="Berlin Sans FB" pitchFamily="34" charset="0"/>
              </a:rPr>
              <a:t>Conjunto de normas que Influye en la conducta de una persona pero desde su misma conciencia y voluntad</a:t>
            </a:r>
          </a:p>
        </p:txBody>
      </p:sp>
      <p:sp>
        <p:nvSpPr>
          <p:cNvPr id="5" name="9 Proceso alternativo"/>
          <p:cNvSpPr/>
          <p:nvPr/>
        </p:nvSpPr>
        <p:spPr bwMode="auto">
          <a:xfrm>
            <a:off x="6270050" y="1888554"/>
            <a:ext cx="3643313" cy="1738313"/>
          </a:xfrm>
          <a:prstGeom prst="flowChartAlternateProcess">
            <a:avLst/>
          </a:prstGeom>
          <a:solidFill>
            <a:schemeClr val="bg2">
              <a:lumMod val="40000"/>
              <a:lumOff val="60000"/>
            </a:schemeClr>
          </a:solid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lIns="90000" tIns="46800" rIns="90000" bIns="46800">
            <a:spAutoFit/>
          </a:bodyPr>
          <a:lstStyle/>
          <a:p>
            <a:pPr algn="ctr">
              <a:defRPr/>
            </a:pPr>
            <a:r>
              <a:rPr lang="es-CL" dirty="0">
                <a:solidFill>
                  <a:schemeClr val="tx1"/>
                </a:solidFill>
                <a:latin typeface="Berlin Sans FB" pitchFamily="34" charset="0"/>
              </a:rPr>
              <a:t>Conjunto de normas que actúan en la conducta desde el exterior o desde el inconsciente</a:t>
            </a:r>
          </a:p>
        </p:txBody>
      </p:sp>
      <p:sp>
        <p:nvSpPr>
          <p:cNvPr id="6" name="10 Proceso alternativo"/>
          <p:cNvSpPr/>
          <p:nvPr/>
        </p:nvSpPr>
        <p:spPr bwMode="auto">
          <a:xfrm>
            <a:off x="1840925" y="4341225"/>
            <a:ext cx="3714750" cy="1023969"/>
          </a:xfrm>
          <a:prstGeom prst="flowChartAlternateProcess">
            <a:avLst/>
          </a:prstGeom>
          <a:solidFill>
            <a:schemeClr val="accent2"/>
          </a:solid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lIns="90000" tIns="46800" rIns="90000" bIns="46800">
            <a:spAutoFit/>
          </a:bodyPr>
          <a:lstStyle/>
          <a:p>
            <a:pPr algn="ctr">
              <a:defRPr/>
            </a:pPr>
            <a:r>
              <a:rPr lang="es-CL" dirty="0">
                <a:solidFill>
                  <a:schemeClr val="tx1"/>
                </a:solidFill>
                <a:latin typeface="Berlin Sans FB" pitchFamily="34" charset="0"/>
              </a:rPr>
              <a:t>En las normas éticas destaca la presión del valor captado y apreciado internamente como tal</a:t>
            </a:r>
          </a:p>
        </p:txBody>
      </p:sp>
      <p:sp>
        <p:nvSpPr>
          <p:cNvPr id="7" name="12 Proceso alternativo"/>
          <p:cNvSpPr/>
          <p:nvPr/>
        </p:nvSpPr>
        <p:spPr bwMode="auto">
          <a:xfrm>
            <a:off x="6270050" y="4031679"/>
            <a:ext cx="3643313" cy="1636903"/>
          </a:xfrm>
          <a:prstGeom prst="flowChartAlternateProcess">
            <a:avLst/>
          </a:prstGeom>
          <a:solidFill>
            <a:schemeClr val="bg2">
              <a:lumMod val="40000"/>
              <a:lumOff val="60000"/>
            </a:schemeClr>
          </a:solid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lIns="90000" tIns="46800" rIns="90000" bIns="46800">
            <a:spAutoFit/>
          </a:bodyPr>
          <a:lstStyle/>
          <a:p>
            <a:pPr algn="ctr">
              <a:defRPr/>
            </a:pPr>
            <a:r>
              <a:rPr lang="es-CL" dirty="0">
                <a:solidFill>
                  <a:schemeClr val="tx1"/>
                </a:solidFill>
                <a:latin typeface="Berlin Sans FB" pitchFamily="34" charset="0"/>
              </a:rPr>
              <a:t>En las normas morales impera el aspecto prescriptivo, legal, obligatorio, impositivo, coercitivo y punitivo. destaca la presión externas.</a:t>
            </a:r>
          </a:p>
        </p:txBody>
      </p:sp>
      <p:sp>
        <p:nvSpPr>
          <p:cNvPr id="8" name="14 Flecha izquierda"/>
          <p:cNvSpPr/>
          <p:nvPr/>
        </p:nvSpPr>
        <p:spPr bwMode="auto">
          <a:xfrm>
            <a:off x="5698550" y="4603179"/>
            <a:ext cx="428625" cy="500063"/>
          </a:xfrm>
          <a:prstGeom prst="leftArrow">
            <a:avLst/>
          </a:prstGeom>
          <a:solidFill>
            <a:schemeClr val="accent5">
              <a:lumMod val="10000"/>
            </a:schemeClr>
          </a:solid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lIns="90000" tIns="46800" rIns="90000" bIns="46800">
            <a:spAutoFit/>
          </a:bodyPr>
          <a:lstStyle/>
          <a:p>
            <a:pPr>
              <a:defRPr/>
            </a:pPr>
            <a:endParaRPr lang="es-CL">
              <a:solidFill>
                <a:schemeClr val="tx1"/>
              </a:solidFill>
              <a:latin typeface="Times New Roman" pitchFamily="18" charset="0"/>
            </a:endParaRPr>
          </a:p>
        </p:txBody>
      </p:sp>
      <p:sp>
        <p:nvSpPr>
          <p:cNvPr id="9" name="15 Flecha izquierda"/>
          <p:cNvSpPr/>
          <p:nvPr/>
        </p:nvSpPr>
        <p:spPr bwMode="auto">
          <a:xfrm>
            <a:off x="5698550" y="2674367"/>
            <a:ext cx="428625" cy="500062"/>
          </a:xfrm>
          <a:prstGeom prst="leftArrow">
            <a:avLst/>
          </a:prstGeom>
          <a:solidFill>
            <a:schemeClr val="accent5">
              <a:lumMod val="10000"/>
            </a:schemeClr>
          </a:solidFill>
          <a:ln>
            <a:headEnd type="none" w="med" len="med"/>
            <a:tailEnd type="triangle" w="med" len="med"/>
          </a:ln>
        </p:spPr>
        <p:style>
          <a:lnRef idx="2">
            <a:schemeClr val="dk1"/>
          </a:lnRef>
          <a:fillRef idx="1">
            <a:schemeClr val="lt1"/>
          </a:fillRef>
          <a:effectRef idx="0">
            <a:schemeClr val="dk1"/>
          </a:effectRef>
          <a:fontRef idx="minor">
            <a:schemeClr val="dk1"/>
          </a:fontRef>
        </p:style>
        <p:txBody>
          <a:bodyPr wrap="none" lIns="90000" tIns="46800" rIns="90000" bIns="46800">
            <a:spAutoFit/>
          </a:bodyPr>
          <a:lstStyle/>
          <a:p>
            <a:pPr>
              <a:defRPr/>
            </a:pPr>
            <a:endParaRPr lang="es-CL">
              <a:solidFill>
                <a:schemeClr val="tx1"/>
              </a:solidFill>
              <a:latin typeface="Times New Roman" pitchFamily="18" charset="0"/>
            </a:endParaRPr>
          </a:p>
        </p:txBody>
      </p:sp>
    </p:spTree>
    <p:extLst>
      <p:ext uri="{BB962C8B-B14F-4D97-AF65-F5344CB8AC3E}">
        <p14:creationId xmlns:p14="http://schemas.microsoft.com/office/powerpoint/2010/main" val="182910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smtClean="0"/>
              <a:t>Valor Moral</a:t>
            </a:r>
            <a:endParaRPr lang="es-CL" dirty="0"/>
          </a:p>
        </p:txBody>
      </p:sp>
      <p:sp>
        <p:nvSpPr>
          <p:cNvPr id="3" name="Content Placeholder 2"/>
          <p:cNvSpPr>
            <a:spLocks noGrp="1"/>
          </p:cNvSpPr>
          <p:nvPr>
            <p:ph idx="1"/>
          </p:nvPr>
        </p:nvSpPr>
        <p:spPr/>
        <p:txBody>
          <a:bodyPr/>
          <a:lstStyle/>
          <a:p>
            <a:r>
              <a:rPr lang="es-ES" altLang="es-CL" dirty="0"/>
              <a:t>Los valores son las normas de conducta y actitudes según las cuales nos comportamos y que están de acuerdo con aquello que consideramos </a:t>
            </a:r>
            <a:r>
              <a:rPr lang="es-ES" altLang="es-CL" dirty="0" smtClean="0"/>
              <a:t>correcto, siendo las </a:t>
            </a:r>
            <a:r>
              <a:rPr lang="es-ES" altLang="es-CL" dirty="0"/>
              <a:t>virtudes o valores </a:t>
            </a:r>
            <a:r>
              <a:rPr lang="es-ES" altLang="es-CL" dirty="0" smtClean="0"/>
              <a:t>la </a:t>
            </a:r>
            <a:r>
              <a:rPr lang="es-ES" altLang="es-CL" dirty="0"/>
              <a:t>base para la formación humana. </a:t>
            </a:r>
            <a:endParaRPr lang="es-ES" altLang="es-CL" dirty="0" smtClean="0"/>
          </a:p>
          <a:p>
            <a:r>
              <a:rPr lang="es-CL" altLang="es-CL" dirty="0"/>
              <a:t>Se entiende por valor moral todo aquello que lleve al hombre a defender y crecer en su dignidad de persona.</a:t>
            </a:r>
          </a:p>
          <a:p>
            <a:r>
              <a:rPr lang="es-CL" altLang="es-CL" dirty="0"/>
              <a:t>El valor moral conduce al bien </a:t>
            </a:r>
            <a:r>
              <a:rPr lang="es-CL" altLang="es-CL" dirty="0" smtClean="0"/>
              <a:t>moral. El </a:t>
            </a:r>
            <a:r>
              <a:rPr lang="es-CL" altLang="es-CL" dirty="0"/>
              <a:t>bien es aquello que mejora, perfecciona, completa</a:t>
            </a:r>
            <a:r>
              <a:rPr lang="es-CL" altLang="es-CL" dirty="0" smtClean="0"/>
              <a:t>.</a:t>
            </a:r>
          </a:p>
          <a:p>
            <a:r>
              <a:rPr lang="es-CL" altLang="es-CL" dirty="0"/>
              <a:t>En </a:t>
            </a:r>
            <a:r>
              <a:rPr lang="es-CL" altLang="es-CL" dirty="0" smtClean="0"/>
              <a:t>lo que a la ética se refiere, </a:t>
            </a:r>
            <a:r>
              <a:rPr lang="es-CL" altLang="es-CL" dirty="0"/>
              <a:t>el valor es una propiedad de todos los objetos incluidos los objetos físicos como también de los objetos </a:t>
            </a:r>
            <a:r>
              <a:rPr lang="es-CL" altLang="es-CL" dirty="0" smtClean="0"/>
              <a:t>abstractos.</a:t>
            </a:r>
          </a:p>
          <a:p>
            <a:r>
              <a:rPr lang="es-ES" dirty="0"/>
              <a:t>El valor ético de algo nota su grado de importancia</a:t>
            </a:r>
            <a:endParaRPr lang="es-CL" altLang="es-CL" dirty="0"/>
          </a:p>
          <a:p>
            <a:endParaRPr lang="es-ES" altLang="es-CL" dirty="0" smtClean="0"/>
          </a:p>
          <a:p>
            <a:endParaRPr lang="es-CL" dirty="0"/>
          </a:p>
        </p:txBody>
      </p:sp>
    </p:spTree>
    <p:extLst>
      <p:ext uri="{BB962C8B-B14F-4D97-AF65-F5344CB8AC3E}">
        <p14:creationId xmlns:p14="http://schemas.microsoft.com/office/powerpoint/2010/main" val="355598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con cuadrícula de diamante (pantalla ancha)</Template>
  <TotalTime>0</TotalTime>
  <Words>415</Words>
  <Application>Microsoft Office PowerPoint</Application>
  <PresentationFormat>Panorámica</PresentationFormat>
  <Paragraphs>28</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Berlin Sans FB</vt:lpstr>
      <vt:lpstr>Berlin Sans FB Demi</vt:lpstr>
      <vt:lpstr>Times New Roman</vt:lpstr>
      <vt:lpstr>Wingdings</vt:lpstr>
      <vt:lpstr>Diamond Grid 16x9</vt:lpstr>
      <vt:lpstr>Etica</vt:lpstr>
      <vt:lpstr>Contenidos</vt:lpstr>
      <vt:lpstr>Persona Moral</vt:lpstr>
      <vt:lpstr>Semejanzas entre Ética y Moral</vt:lpstr>
      <vt:lpstr>Diferencias entre Ética y Moral</vt:lpstr>
      <vt:lpstr>Diferencias entre Ética y Moral</vt:lpstr>
      <vt:lpstr>Valor Moral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2016-07-11T12:59:45Z</dcterms:created>
  <dcterms:modified xsi:type="dcterms:W3CDTF">2016-08-23T17:14:24Z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