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5"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06AD1-2189-4EA9-B6DC-F4AC8AA79012}" type="datetimeFigureOut">
              <a:rPr lang="es-CL" smtClean="0"/>
              <a:t>23-03-2016</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D58AE-1048-4F4F-8840-CC11B3E89416}" type="slidenum">
              <a:rPr lang="es-CL" smtClean="0"/>
              <a:t>‹Nº›</a:t>
            </a:fld>
            <a:endParaRPr lang="es-CL"/>
          </a:p>
        </p:txBody>
      </p:sp>
    </p:spTree>
    <p:extLst>
      <p:ext uri="{BB962C8B-B14F-4D97-AF65-F5344CB8AC3E}">
        <p14:creationId xmlns:p14="http://schemas.microsoft.com/office/powerpoint/2010/main" val="1474732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a:p>
        </p:txBody>
      </p:sp>
      <p:sp>
        <p:nvSpPr>
          <p:cNvPr id="4" name="Marcador de número de diapositiva 3"/>
          <p:cNvSpPr>
            <a:spLocks noGrp="1"/>
          </p:cNvSpPr>
          <p:nvPr>
            <p:ph type="sldNum" sz="quarter" idx="10"/>
          </p:nvPr>
        </p:nvSpPr>
        <p:spPr/>
        <p:txBody>
          <a:bodyPr/>
          <a:lstStyle/>
          <a:p>
            <a:fld id="{532D58AE-1048-4F4F-8840-CC11B3E89416}" type="slidenum">
              <a:rPr lang="es-CL" smtClean="0"/>
              <a:t>1</a:t>
            </a:fld>
            <a:endParaRPr lang="es-CL"/>
          </a:p>
        </p:txBody>
      </p:sp>
    </p:spTree>
    <p:extLst>
      <p:ext uri="{BB962C8B-B14F-4D97-AF65-F5344CB8AC3E}">
        <p14:creationId xmlns:p14="http://schemas.microsoft.com/office/powerpoint/2010/main" val="349139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a:p>
        </p:txBody>
      </p:sp>
      <p:sp>
        <p:nvSpPr>
          <p:cNvPr id="4" name="Marcador de número de diapositiva 3"/>
          <p:cNvSpPr>
            <a:spLocks noGrp="1"/>
          </p:cNvSpPr>
          <p:nvPr>
            <p:ph type="sldNum" sz="quarter" idx="10"/>
          </p:nvPr>
        </p:nvSpPr>
        <p:spPr/>
        <p:txBody>
          <a:bodyPr/>
          <a:lstStyle/>
          <a:p>
            <a:fld id="{532D58AE-1048-4F4F-8840-CC11B3E89416}" type="slidenum">
              <a:rPr lang="es-CL" smtClean="0"/>
              <a:t>5</a:t>
            </a:fld>
            <a:endParaRPr lang="es-CL"/>
          </a:p>
        </p:txBody>
      </p:sp>
    </p:spTree>
    <p:extLst>
      <p:ext uri="{BB962C8B-B14F-4D97-AF65-F5344CB8AC3E}">
        <p14:creationId xmlns:p14="http://schemas.microsoft.com/office/powerpoint/2010/main" val="131580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995C3B7-F43E-4EFF-AE83-9033F30E9854}" type="datetime1">
              <a:rPr lang="en-US" smtClean="0"/>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209314-11AC-4FB1-A98C-82A2A58A2C14}" type="datetime1">
              <a:rPr lang="en-US" smtClean="0"/>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2796224-0974-48C7-8B38-814F096C63BA}" type="datetime1">
              <a:rPr lang="en-US" smtClean="0"/>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AB8A04E-1339-440C-8ECF-B129FCB16486}" type="datetime1">
              <a:rPr lang="en-US" smtClean="0"/>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58AAB78-370C-4ECB-B3EA-1FAF4B6B1644}" type="datetime1">
              <a:rPr lang="en-US" smtClean="0"/>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4E0826-033F-40AA-99AA-B3E66499C9F4}" type="datetime1">
              <a:rPr lang="en-US" smtClean="0"/>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CCF7B1C-F4E5-45C5-902B-429F7ED66E35}" type="datetime1">
              <a:rPr lang="en-US" smtClean="0"/>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03C7D53-C6DB-431D-88A2-9F5A494259E7}" type="datetime1">
              <a:rPr lang="en-US" smtClean="0"/>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1A20DB-8C6A-4AB4-B51D-41355F8731E6}" type="datetime1">
              <a:rPr lang="en-US" smtClean="0"/>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15B87D9-3DB9-4890-9D28-9CA7E9CF96F4}" type="datetime1">
              <a:rPr lang="en-US" smtClean="0"/>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AF67D35-3FC4-406B-A8DA-9577F75C0CD6}" type="datetime1">
              <a:rPr lang="en-US" smtClean="0"/>
              <a:t>3/23/2016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3A52CFF-CAEE-423B-ADF2-6E0ECFF3C49D}" type="datetime1">
              <a:rPr lang="en-US" smtClean="0"/>
              <a:t>3/23/2016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19D63EB-7507-4818-9589-9F9561899D5C}" type="datetime1">
              <a:rPr lang="en-US" smtClean="0"/>
              <a:t>3/23/2016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F3C97A-6094-438E-8993-0C1FB8E94498}" type="datetime1">
              <a:rPr lang="en-US" smtClean="0"/>
              <a:t>3/23/2016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F5B7D19-7DC5-4351-B91F-54F9ACBBFDAF}" type="datetime1">
              <a:rPr lang="en-US" smtClean="0"/>
              <a:t>3/23/2016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EFEDB27-4199-426E-B827-B56B4703C8C3}" type="datetime1">
              <a:rPr lang="en-US" smtClean="0"/>
              <a:t>3/23/2016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174699-4719-4A7D-AB74-22D030CCA005}" type="datetime1">
              <a:rPr lang="en-US" smtClean="0"/>
              <a:t>3/23/2016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cpas.c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dirty="0" smtClean="0"/>
              <a:t>Proyecto CPAS</a:t>
            </a:r>
            <a:endParaRPr lang="es-CL" dirty="0"/>
          </a:p>
        </p:txBody>
      </p:sp>
      <p:sp>
        <p:nvSpPr>
          <p:cNvPr id="3" name="Subtítulo 2"/>
          <p:cNvSpPr>
            <a:spLocks noGrp="1"/>
          </p:cNvSpPr>
          <p:nvPr>
            <p:ph type="subTitle" idx="1"/>
          </p:nvPr>
        </p:nvSpPr>
        <p:spPr/>
        <p:txBody>
          <a:bodyPr/>
          <a:lstStyle/>
          <a:p>
            <a:r>
              <a:rPr lang="es-CL" dirty="0" smtClean="0"/>
              <a:t>Centro de Padres y Apoderados</a:t>
            </a:r>
            <a:endParaRPr lang="es-CL"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5826" y="0"/>
            <a:ext cx="1566174" cy="1404741"/>
          </a:xfrm>
          <a:prstGeom prst="rect">
            <a:avLst/>
          </a:prstGeom>
        </p:spPr>
      </p:pic>
      <p:sp>
        <p:nvSpPr>
          <p:cNvPr id="5" name="CuadroTexto 4"/>
          <p:cNvSpPr txBox="1"/>
          <p:nvPr/>
        </p:nvSpPr>
        <p:spPr>
          <a:xfrm>
            <a:off x="489397" y="4686067"/>
            <a:ext cx="6181859" cy="1477328"/>
          </a:xfrm>
          <a:prstGeom prst="rect">
            <a:avLst/>
          </a:prstGeom>
          <a:noFill/>
        </p:spPr>
        <p:txBody>
          <a:bodyPr wrap="square" rtlCol="0">
            <a:spAutoFit/>
          </a:bodyPr>
          <a:lstStyle/>
          <a:p>
            <a:r>
              <a:rPr lang="es-ES" dirty="0"/>
              <a:t>Prof. </a:t>
            </a:r>
            <a:r>
              <a:rPr lang="es-CL" dirty="0"/>
              <a:t>Jessica Meza-Jaque</a:t>
            </a:r>
          </a:p>
          <a:p>
            <a:r>
              <a:rPr lang="es-ES" dirty="0"/>
              <a:t>Carrera: Ingeniería en Computación e </a:t>
            </a:r>
            <a:r>
              <a:rPr lang="es-ES" dirty="0" smtClean="0"/>
              <a:t>Informática</a:t>
            </a:r>
          </a:p>
          <a:p>
            <a:r>
              <a:rPr lang="es-ES" dirty="0" smtClean="0"/>
              <a:t>Alumno: Víctor Coronado Alarcón.</a:t>
            </a:r>
          </a:p>
          <a:p>
            <a:r>
              <a:rPr lang="es-ES" dirty="0" smtClean="0"/>
              <a:t>Marzo 2016.</a:t>
            </a:r>
            <a:endParaRPr lang="es-ES" dirty="0"/>
          </a:p>
          <a:p>
            <a:endParaRPr lang="es-CL" dirty="0"/>
          </a:p>
        </p:txBody>
      </p:sp>
      <p:sp>
        <p:nvSpPr>
          <p:cNvPr id="6" name="Marcador de número de diapositiva 5"/>
          <p:cNvSpPr>
            <a:spLocks noGrp="1"/>
          </p:cNvSpPr>
          <p:nvPr>
            <p:ph type="sldNum" sz="quarter" idx="12"/>
          </p:nvPr>
        </p:nvSpPr>
        <p:spPr/>
        <p:txBody>
          <a:bodyPr/>
          <a:lstStyle/>
          <a:p>
            <a:fld id="{D57F1E4F-1CFF-5643-939E-217C01CDF565}" type="slidenum">
              <a:rPr lang="en-US" sz="3200" smtClean="0"/>
              <a:pPr/>
              <a:t>1</a:t>
            </a:fld>
            <a:endParaRPr lang="en-US" sz="3200" dirty="0"/>
          </a:p>
        </p:txBody>
      </p:sp>
    </p:spTree>
    <p:extLst>
      <p:ext uri="{BB962C8B-B14F-4D97-AF65-F5344CB8AC3E}">
        <p14:creationId xmlns:p14="http://schemas.microsoft.com/office/powerpoint/2010/main" val="1726344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Cronograma</a:t>
            </a:r>
            <a:endParaRPr lang="es-CL" dirty="0"/>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5826" y="0"/>
            <a:ext cx="1566174" cy="1404741"/>
          </a:xfrm>
          <a:prstGeom prst="rect">
            <a:avLst/>
          </a:prstGeom>
        </p:spPr>
      </p:pic>
      <p:pic>
        <p:nvPicPr>
          <p:cNvPr id="7" name="Marcador de conteni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9858" y="2296392"/>
            <a:ext cx="9177433" cy="3803072"/>
          </a:xfrm>
        </p:spPr>
      </p:pic>
      <p:sp>
        <p:nvSpPr>
          <p:cNvPr id="8" name="Marcador de número de diapositiva 7"/>
          <p:cNvSpPr>
            <a:spLocks noGrp="1"/>
          </p:cNvSpPr>
          <p:nvPr>
            <p:ph type="sldNum" sz="quarter" idx="12"/>
          </p:nvPr>
        </p:nvSpPr>
        <p:spPr>
          <a:xfrm>
            <a:off x="8434799" y="6282893"/>
            <a:ext cx="683339" cy="365125"/>
          </a:xfrm>
        </p:spPr>
        <p:txBody>
          <a:bodyPr/>
          <a:lstStyle/>
          <a:p>
            <a:fld id="{D57F1E4F-1CFF-5643-939E-217C01CDF565}" type="slidenum">
              <a:rPr lang="en-US" sz="3200" smtClean="0"/>
              <a:pPr/>
              <a:t>10</a:t>
            </a:fld>
            <a:endParaRPr lang="en-US" sz="3200" dirty="0"/>
          </a:p>
        </p:txBody>
      </p:sp>
    </p:spTree>
    <p:extLst>
      <p:ext uri="{BB962C8B-B14F-4D97-AF65-F5344CB8AC3E}">
        <p14:creationId xmlns:p14="http://schemas.microsoft.com/office/powerpoint/2010/main" val="1152938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04309" y="2594263"/>
            <a:ext cx="3117273" cy="1510146"/>
          </a:xfrm>
        </p:spPr>
        <p:txBody>
          <a:bodyPr>
            <a:normAutofit/>
          </a:bodyPr>
          <a:lstStyle/>
          <a:p>
            <a:pPr algn="ctr"/>
            <a:r>
              <a:rPr lang="es-CL" dirty="0" smtClean="0"/>
              <a:t>Fin </a:t>
            </a:r>
            <a:br>
              <a:rPr lang="es-CL" dirty="0" smtClean="0"/>
            </a:br>
            <a:r>
              <a:rPr lang="es-CL" dirty="0" smtClean="0"/>
              <a:t>Gracias </a:t>
            </a:r>
            <a:endParaRPr lang="es-C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5826" y="0"/>
            <a:ext cx="1566174" cy="1404741"/>
          </a:xfrm>
          <a:prstGeom prst="rect">
            <a:avLst/>
          </a:prstGeom>
        </p:spPr>
      </p:pic>
      <p:sp>
        <p:nvSpPr>
          <p:cNvPr id="5" name="Marcador de número de diapositiva 4"/>
          <p:cNvSpPr>
            <a:spLocks noGrp="1"/>
          </p:cNvSpPr>
          <p:nvPr>
            <p:ph type="sldNum" sz="quarter" idx="12"/>
          </p:nvPr>
        </p:nvSpPr>
        <p:spPr/>
        <p:txBody>
          <a:bodyPr/>
          <a:lstStyle/>
          <a:p>
            <a:fld id="{D57F1E4F-1CFF-5643-939E-217C01CDF565}" type="slidenum">
              <a:rPr lang="en-US" sz="3200" smtClean="0"/>
              <a:pPr/>
              <a:t>11</a:t>
            </a:fld>
            <a:endParaRPr lang="en-US" sz="3200" dirty="0"/>
          </a:p>
        </p:txBody>
      </p:sp>
    </p:spTree>
    <p:extLst>
      <p:ext uri="{BB962C8B-B14F-4D97-AF65-F5344CB8AC3E}">
        <p14:creationId xmlns:p14="http://schemas.microsoft.com/office/powerpoint/2010/main" val="29555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Introducción</a:t>
            </a:r>
            <a:endParaRPr lang="es-CL" dirty="0"/>
          </a:p>
        </p:txBody>
      </p:sp>
      <p:sp>
        <p:nvSpPr>
          <p:cNvPr id="3" name="Marcador de contenido 2"/>
          <p:cNvSpPr>
            <a:spLocks noGrp="1"/>
          </p:cNvSpPr>
          <p:nvPr>
            <p:ph idx="1"/>
          </p:nvPr>
        </p:nvSpPr>
        <p:spPr>
          <a:xfrm>
            <a:off x="677334" y="1404741"/>
            <a:ext cx="8596668" cy="4636621"/>
          </a:xfrm>
        </p:spPr>
        <p:txBody>
          <a:bodyPr>
            <a:normAutofit/>
          </a:bodyPr>
          <a:lstStyle/>
          <a:p>
            <a:pPr marL="0" indent="0" algn="just">
              <a:buNone/>
            </a:pPr>
            <a:r>
              <a:rPr lang="es-CL" dirty="0"/>
              <a:t>El mundo en que vivimos ha cambiado drásticamente; la tecnología invade </a:t>
            </a:r>
            <a:r>
              <a:rPr lang="es-CL" dirty="0" smtClean="0"/>
              <a:t>nuestras vidas </a:t>
            </a:r>
            <a:r>
              <a:rPr lang="es-CL" dirty="0"/>
              <a:t>y las comunicaciones nos exponen a una gran cantidad de </a:t>
            </a:r>
            <a:r>
              <a:rPr lang="es-CL" dirty="0" smtClean="0"/>
              <a:t>información. Pagamos </a:t>
            </a:r>
            <a:r>
              <a:rPr lang="es-CL" dirty="0"/>
              <a:t>las micros a través de máquinas, los computadores nos dan las </a:t>
            </a:r>
            <a:r>
              <a:rPr lang="es-CL" dirty="0" smtClean="0"/>
              <a:t>boletas del </a:t>
            </a:r>
            <a:r>
              <a:rPr lang="es-CL" dirty="0"/>
              <a:t>supermercado, el teléfono nos acompaña en todo momento y tenemos </a:t>
            </a:r>
            <a:r>
              <a:rPr lang="es-CL" dirty="0" smtClean="0"/>
              <a:t>noticias instantáneas </a:t>
            </a:r>
            <a:r>
              <a:rPr lang="es-CL" dirty="0"/>
              <a:t>de eventos que ocurren en lugares lejanos. Por otro lado, los </a:t>
            </a:r>
            <a:r>
              <a:rPr lang="es-CL" dirty="0" smtClean="0"/>
              <a:t>cambios en </a:t>
            </a:r>
            <a:r>
              <a:rPr lang="es-CL" dirty="0"/>
              <a:t>la vida familiar y la mayor influencia de los medios de comunicación social </a:t>
            </a:r>
            <a:r>
              <a:rPr lang="es-CL" dirty="0" smtClean="0"/>
              <a:t>hacen que </a:t>
            </a:r>
            <a:r>
              <a:rPr lang="es-CL" dirty="0"/>
              <a:t>la formación valórica y personal de los niños sea cada vez más compleja</a:t>
            </a:r>
            <a:r>
              <a:rPr lang="es-CL" dirty="0" smtClean="0"/>
              <a:t>.</a:t>
            </a:r>
          </a:p>
          <a:p>
            <a:pPr marL="0" indent="0" algn="just">
              <a:buNone/>
            </a:pPr>
            <a:r>
              <a:rPr lang="es-CL" dirty="0" smtClean="0"/>
              <a:t>En este ámbito el Centro de Padres como Organización representativa de los Padres debe ampliar su aporte más allá del ámbito financiero y de infraestructura, es necesario que cuente con un nivel básico de información. Los canales </a:t>
            </a:r>
            <a:r>
              <a:rPr lang="es-CL" dirty="0"/>
              <a:t>tradicionales de información, </a:t>
            </a:r>
            <a:r>
              <a:rPr lang="es-CL" dirty="0" smtClean="0"/>
              <a:t>tanto desde </a:t>
            </a:r>
            <a:r>
              <a:rPr lang="es-CL" dirty="0"/>
              <a:t>la dirección del establecimiento hacia los centros generales, como desde </a:t>
            </a:r>
            <a:r>
              <a:rPr lang="es-CL" dirty="0" smtClean="0"/>
              <a:t>éstos a </a:t>
            </a:r>
            <a:r>
              <a:rPr lang="es-CL" dirty="0"/>
              <a:t>los </a:t>
            </a:r>
            <a:r>
              <a:rPr lang="es-CL" dirty="0" smtClean="0"/>
              <a:t>Apoderados y </a:t>
            </a:r>
            <a:r>
              <a:rPr lang="es-CL" dirty="0"/>
              <a:t>viceversa, muchas veces no funciona tan bien como se </a:t>
            </a:r>
            <a:r>
              <a:rPr lang="es-CL" dirty="0" smtClean="0"/>
              <a:t>esperaría</a:t>
            </a:r>
            <a:r>
              <a:rPr lang="es-CL"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5826" y="0"/>
            <a:ext cx="1566174" cy="1404741"/>
          </a:xfrm>
          <a:prstGeom prst="rect">
            <a:avLst/>
          </a:prstGeom>
        </p:spPr>
      </p:pic>
      <p:sp>
        <p:nvSpPr>
          <p:cNvPr id="5" name="Marcador de número de diapositiva 4"/>
          <p:cNvSpPr>
            <a:spLocks noGrp="1"/>
          </p:cNvSpPr>
          <p:nvPr>
            <p:ph type="sldNum" sz="quarter" idx="12"/>
          </p:nvPr>
        </p:nvSpPr>
        <p:spPr/>
        <p:txBody>
          <a:bodyPr/>
          <a:lstStyle/>
          <a:p>
            <a:fld id="{D57F1E4F-1CFF-5643-939E-217C01CDF565}" type="slidenum">
              <a:rPr lang="en-US" sz="3200" smtClean="0"/>
              <a:pPr/>
              <a:t>2</a:t>
            </a:fld>
            <a:endParaRPr lang="en-US" sz="3200" dirty="0"/>
          </a:p>
        </p:txBody>
      </p:sp>
    </p:spTree>
    <p:extLst>
      <p:ext uri="{BB962C8B-B14F-4D97-AF65-F5344CB8AC3E}">
        <p14:creationId xmlns:p14="http://schemas.microsoft.com/office/powerpoint/2010/main" val="2219674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Diagrama Causa Efecto</a:t>
            </a:r>
            <a:endParaRPr lang="es-CL"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263" y="1506682"/>
            <a:ext cx="8942912" cy="4409088"/>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5826" y="0"/>
            <a:ext cx="1566174" cy="1404741"/>
          </a:xfrm>
          <a:prstGeom prst="rect">
            <a:avLst/>
          </a:prstGeom>
        </p:spPr>
      </p:pic>
      <p:sp>
        <p:nvSpPr>
          <p:cNvPr id="3" name="Marcador de número de diapositiva 2"/>
          <p:cNvSpPr>
            <a:spLocks noGrp="1"/>
          </p:cNvSpPr>
          <p:nvPr>
            <p:ph type="sldNum" sz="quarter" idx="12"/>
          </p:nvPr>
        </p:nvSpPr>
        <p:spPr/>
        <p:txBody>
          <a:bodyPr/>
          <a:lstStyle/>
          <a:p>
            <a:fld id="{D57F1E4F-1CFF-5643-939E-217C01CDF565}" type="slidenum">
              <a:rPr lang="en-US" sz="3200" smtClean="0"/>
              <a:pPr/>
              <a:t>3</a:t>
            </a:fld>
            <a:endParaRPr lang="en-US" sz="3200" dirty="0"/>
          </a:p>
        </p:txBody>
      </p:sp>
    </p:spTree>
    <p:extLst>
      <p:ext uri="{BB962C8B-B14F-4D97-AF65-F5344CB8AC3E}">
        <p14:creationId xmlns:p14="http://schemas.microsoft.com/office/powerpoint/2010/main" val="1697244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Objetivo General</a:t>
            </a:r>
            <a:endParaRPr lang="es-CL" dirty="0"/>
          </a:p>
        </p:txBody>
      </p:sp>
      <p:sp>
        <p:nvSpPr>
          <p:cNvPr id="3" name="Marcador de contenido 2"/>
          <p:cNvSpPr>
            <a:spLocks noGrp="1"/>
          </p:cNvSpPr>
          <p:nvPr>
            <p:ph idx="1"/>
          </p:nvPr>
        </p:nvSpPr>
        <p:spPr>
          <a:xfrm>
            <a:off x="677334" y="2223655"/>
            <a:ext cx="8596668" cy="3817707"/>
          </a:xfrm>
        </p:spPr>
        <p:txBody>
          <a:bodyPr/>
          <a:lstStyle/>
          <a:p>
            <a:pPr marL="0" indent="0" algn="just">
              <a:buNone/>
            </a:pPr>
            <a:r>
              <a:rPr lang="es-CL" dirty="0" smtClean="0"/>
              <a:t>Desarrollar una herramienta informática basada en los estándares del Ministerio de Educación para la correcta gestión, administración y difusión de los Centros de Padres y Apoderados de cualquier establecimiento Educacional a nivel global, facilitar el acceso a la información y hacer partícipes a los Apoderados de las Votaciones de los Centros de Padres mediante herramientas tecnológicas de uso diario y común.</a:t>
            </a:r>
            <a:endParaRPr lang="es-C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5826" y="0"/>
            <a:ext cx="1566174" cy="1404741"/>
          </a:xfrm>
          <a:prstGeom prst="rect">
            <a:avLst/>
          </a:prstGeom>
        </p:spPr>
      </p:pic>
      <p:sp>
        <p:nvSpPr>
          <p:cNvPr id="5" name="Marcador de número de diapositiva 4"/>
          <p:cNvSpPr>
            <a:spLocks noGrp="1"/>
          </p:cNvSpPr>
          <p:nvPr>
            <p:ph type="sldNum" sz="quarter" idx="12"/>
          </p:nvPr>
        </p:nvSpPr>
        <p:spPr/>
        <p:txBody>
          <a:bodyPr/>
          <a:lstStyle/>
          <a:p>
            <a:fld id="{D57F1E4F-1CFF-5643-939E-217C01CDF565}" type="slidenum">
              <a:rPr lang="en-US" sz="3200" smtClean="0"/>
              <a:pPr/>
              <a:t>4</a:t>
            </a:fld>
            <a:endParaRPr lang="en-US" sz="3200" dirty="0"/>
          </a:p>
        </p:txBody>
      </p:sp>
    </p:spTree>
    <p:extLst>
      <p:ext uri="{BB962C8B-B14F-4D97-AF65-F5344CB8AC3E}">
        <p14:creationId xmlns:p14="http://schemas.microsoft.com/office/powerpoint/2010/main" val="191618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Objetivos Específicos</a:t>
            </a:r>
            <a:endParaRPr lang="es-CL" dirty="0"/>
          </a:p>
        </p:txBody>
      </p:sp>
      <p:sp>
        <p:nvSpPr>
          <p:cNvPr id="3" name="Marcador de contenido 2"/>
          <p:cNvSpPr>
            <a:spLocks noGrp="1"/>
          </p:cNvSpPr>
          <p:nvPr>
            <p:ph idx="1"/>
          </p:nvPr>
        </p:nvSpPr>
        <p:spPr>
          <a:xfrm>
            <a:off x="677334" y="1930400"/>
            <a:ext cx="8596668" cy="4110962"/>
          </a:xfrm>
        </p:spPr>
        <p:txBody>
          <a:bodyPr/>
          <a:lstStyle/>
          <a:p>
            <a:r>
              <a:rPr lang="es-CL" dirty="0" smtClean="0"/>
              <a:t>Aplicar mediante un Sistema informático el Reglamento General del Centro de Padres y Apoderados (DS N°565 del 08-11-1990).</a:t>
            </a:r>
          </a:p>
          <a:p>
            <a:r>
              <a:rPr lang="es-CL" dirty="0" smtClean="0"/>
              <a:t>Permitir la comunicación bidireccional entre los distintos actores (CPAS, Establecimientos y Apoderados), de tal manera que exista transparencia en sus procesos de Gestión.</a:t>
            </a:r>
          </a:p>
          <a:p>
            <a:r>
              <a:rPr lang="es-CL" dirty="0" smtClean="0"/>
              <a:t>Facilitar a los apoderados la participación en las Votaciones de Proyectos y Listas CPAS, mediante votaciones online.</a:t>
            </a:r>
          </a:p>
          <a:p>
            <a:r>
              <a:rPr lang="es-CL" dirty="0" smtClean="0"/>
              <a:t>Mantener informados a los Apoderados de todos los movimientos (Rendiciones, Actas de Asamblea, Calendario de actividades) que se realicen en el Centro de Padres de la Institución.</a:t>
            </a:r>
            <a:endParaRPr lang="es-CL"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5826" y="0"/>
            <a:ext cx="1566174" cy="1404741"/>
          </a:xfrm>
          <a:prstGeom prst="rect">
            <a:avLst/>
          </a:prstGeom>
        </p:spPr>
      </p:pic>
      <p:sp>
        <p:nvSpPr>
          <p:cNvPr id="5" name="Marcador de número de diapositiva 4"/>
          <p:cNvSpPr>
            <a:spLocks noGrp="1"/>
          </p:cNvSpPr>
          <p:nvPr>
            <p:ph type="sldNum" sz="quarter" idx="12"/>
          </p:nvPr>
        </p:nvSpPr>
        <p:spPr/>
        <p:txBody>
          <a:bodyPr/>
          <a:lstStyle/>
          <a:p>
            <a:fld id="{D57F1E4F-1CFF-5643-939E-217C01CDF565}" type="slidenum">
              <a:rPr lang="en-US" sz="3200" smtClean="0"/>
              <a:pPr/>
              <a:t>5</a:t>
            </a:fld>
            <a:endParaRPr lang="en-US" sz="3200" dirty="0"/>
          </a:p>
        </p:txBody>
      </p:sp>
    </p:spTree>
    <p:extLst>
      <p:ext uri="{BB962C8B-B14F-4D97-AF65-F5344CB8AC3E}">
        <p14:creationId xmlns:p14="http://schemas.microsoft.com/office/powerpoint/2010/main" val="2732228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Arquitectura del Software</a:t>
            </a:r>
            <a:endParaRPr lang="es-C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5826" y="0"/>
            <a:ext cx="1566174" cy="1404741"/>
          </a:xfrm>
          <a:prstGeom prst="rect">
            <a:avLst/>
          </a:prstGeom>
        </p:spPr>
      </p:pic>
      <p:pic>
        <p:nvPicPr>
          <p:cNvPr id="5" name="Imagen 4"/>
          <p:cNvPicPr>
            <a:picLocks noChangeAspect="1"/>
          </p:cNvPicPr>
          <p:nvPr/>
        </p:nvPicPr>
        <p:blipFill>
          <a:blip r:embed="rId3"/>
          <a:stretch>
            <a:fillRect/>
          </a:stretch>
        </p:blipFill>
        <p:spPr>
          <a:xfrm>
            <a:off x="1014197" y="1267691"/>
            <a:ext cx="6955630" cy="5385099"/>
          </a:xfrm>
          <a:prstGeom prst="rect">
            <a:avLst/>
          </a:prstGeom>
        </p:spPr>
      </p:pic>
      <p:sp>
        <p:nvSpPr>
          <p:cNvPr id="3" name="Marcador de número de diapositiva 2"/>
          <p:cNvSpPr>
            <a:spLocks noGrp="1"/>
          </p:cNvSpPr>
          <p:nvPr>
            <p:ph type="sldNum" sz="quarter" idx="12"/>
          </p:nvPr>
        </p:nvSpPr>
        <p:spPr/>
        <p:txBody>
          <a:bodyPr/>
          <a:lstStyle/>
          <a:p>
            <a:fld id="{D57F1E4F-1CFF-5643-939E-217C01CDF565}" type="slidenum">
              <a:rPr lang="en-US" sz="3200" smtClean="0"/>
              <a:pPr/>
              <a:t>6</a:t>
            </a:fld>
            <a:endParaRPr lang="en-US" sz="3200" dirty="0"/>
          </a:p>
        </p:txBody>
      </p:sp>
    </p:spTree>
    <p:extLst>
      <p:ext uri="{BB962C8B-B14F-4D97-AF65-F5344CB8AC3E}">
        <p14:creationId xmlns:p14="http://schemas.microsoft.com/office/powerpoint/2010/main" val="743346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Solución General prevista</a:t>
            </a:r>
            <a:endParaRPr lang="es-CL" dirty="0"/>
          </a:p>
        </p:txBody>
      </p:sp>
      <p:sp>
        <p:nvSpPr>
          <p:cNvPr id="3" name="Marcador de contenido 2"/>
          <p:cNvSpPr>
            <a:spLocks noGrp="1"/>
          </p:cNvSpPr>
          <p:nvPr>
            <p:ph idx="1"/>
          </p:nvPr>
        </p:nvSpPr>
        <p:spPr>
          <a:xfrm>
            <a:off x="677334" y="1641765"/>
            <a:ext cx="8596668" cy="4399598"/>
          </a:xfrm>
        </p:spPr>
        <p:txBody>
          <a:bodyPr>
            <a:normAutofit/>
          </a:bodyPr>
          <a:lstStyle/>
          <a:p>
            <a:pPr algn="just"/>
            <a:r>
              <a:rPr lang="es-CL" dirty="0" smtClean="0"/>
              <a:t>Creación de una plataforma web, basada en distintos módulos de gestión (Creación de Establecimientos, Usuarios, Subir Rendiciones, subir Actas de asamblea, Votaciones de Proyectos, Votaciones de Listas, Calendario Institucional), desarrollada con Lenguaje de Programación de Alto Nivel (C#) y con Tecnología responsiva (HTML 5, CSS 3), que utilizará Bases de Datos MYSQL.</a:t>
            </a:r>
          </a:p>
          <a:p>
            <a:pPr algn="just"/>
            <a:r>
              <a:rPr lang="es-CL" dirty="0" smtClean="0"/>
              <a:t>Creación de una API para </a:t>
            </a:r>
            <a:r>
              <a:rPr lang="es-CL" dirty="0" err="1" smtClean="0"/>
              <a:t>Android</a:t>
            </a:r>
            <a:r>
              <a:rPr lang="es-CL" dirty="0" smtClean="0"/>
              <a:t>, la cual ocupe las llamadas REST provistas por un Servicio Web para las notificaciones </a:t>
            </a:r>
            <a:r>
              <a:rPr lang="es-CL" dirty="0" err="1" smtClean="0"/>
              <a:t>on-demand</a:t>
            </a:r>
            <a:r>
              <a:rPr lang="es-CL" dirty="0" smtClean="0"/>
              <a:t> a los usuarios que la tengan instalada.</a:t>
            </a:r>
          </a:p>
          <a:p>
            <a:pPr algn="just"/>
            <a:r>
              <a:rPr lang="es-CL" dirty="0" err="1" smtClean="0"/>
              <a:t>Hosting</a:t>
            </a:r>
            <a:r>
              <a:rPr lang="es-CL" dirty="0" smtClean="0"/>
              <a:t> que cumpla las características requeridas para alojar páginas web con Tecnologías Microsoft (ASP.net y </a:t>
            </a:r>
            <a:r>
              <a:rPr lang="es-CL" dirty="0" err="1" smtClean="0"/>
              <a:t>framework</a:t>
            </a:r>
            <a:r>
              <a:rPr lang="es-CL" dirty="0" smtClean="0"/>
              <a:t> 4.5) y que cuente con Bases de Datos MYSQL.</a:t>
            </a:r>
          </a:p>
          <a:p>
            <a:pPr algn="just"/>
            <a:r>
              <a:rPr lang="es-CL" dirty="0" smtClean="0"/>
              <a:t>Adquisición del dominio respectivo (</a:t>
            </a:r>
            <a:r>
              <a:rPr lang="es-CL" dirty="0" smtClean="0">
                <a:hlinkClick r:id="rId2"/>
              </a:rPr>
              <a:t>www.cpas.cl</a:t>
            </a:r>
            <a:r>
              <a:rPr lang="es-CL" dirty="0" smtClean="0"/>
              <a:t>) para el </a:t>
            </a:r>
            <a:r>
              <a:rPr lang="es-CL" dirty="0" err="1" smtClean="0"/>
              <a:t>redireccionamiento</a:t>
            </a:r>
            <a:r>
              <a:rPr lang="es-CL" dirty="0" smtClean="0"/>
              <a:t> en el </a:t>
            </a:r>
            <a:r>
              <a:rPr lang="es-CL" dirty="0" err="1" smtClean="0"/>
              <a:t>Hosting</a:t>
            </a:r>
            <a:r>
              <a:rPr lang="es-CL" dirty="0" smtClean="0"/>
              <a:t>.</a:t>
            </a:r>
            <a:endParaRPr lang="es-CL"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5826" y="0"/>
            <a:ext cx="1566174" cy="1404741"/>
          </a:xfrm>
          <a:prstGeom prst="rect">
            <a:avLst/>
          </a:prstGeom>
        </p:spPr>
      </p:pic>
      <p:sp>
        <p:nvSpPr>
          <p:cNvPr id="5" name="Marcador de número de diapositiva 4"/>
          <p:cNvSpPr>
            <a:spLocks noGrp="1"/>
          </p:cNvSpPr>
          <p:nvPr>
            <p:ph type="sldNum" sz="quarter" idx="12"/>
          </p:nvPr>
        </p:nvSpPr>
        <p:spPr/>
        <p:txBody>
          <a:bodyPr/>
          <a:lstStyle/>
          <a:p>
            <a:fld id="{D57F1E4F-1CFF-5643-939E-217C01CDF565}" type="slidenum">
              <a:rPr lang="en-US" sz="3200" smtClean="0"/>
              <a:pPr/>
              <a:t>7</a:t>
            </a:fld>
            <a:endParaRPr lang="en-US" sz="3200" dirty="0"/>
          </a:p>
        </p:txBody>
      </p:sp>
    </p:spTree>
    <p:extLst>
      <p:ext uri="{BB962C8B-B14F-4D97-AF65-F5344CB8AC3E}">
        <p14:creationId xmlns:p14="http://schemas.microsoft.com/office/powerpoint/2010/main" val="136410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19991"/>
            <a:ext cx="8596668" cy="1320800"/>
          </a:xfrm>
        </p:spPr>
        <p:txBody>
          <a:bodyPr/>
          <a:lstStyle/>
          <a:p>
            <a:r>
              <a:rPr lang="es-CL" dirty="0" smtClean="0"/>
              <a:t>Enfoque Funcional</a:t>
            </a:r>
            <a:br>
              <a:rPr lang="es-CL" dirty="0" smtClean="0"/>
            </a:br>
            <a:r>
              <a:rPr lang="es-CL" sz="1400" dirty="0" smtClean="0"/>
              <a:t>Módulos Principales.</a:t>
            </a:r>
            <a:endParaRPr lang="es-CL" sz="1400" dirty="0"/>
          </a:p>
        </p:txBody>
      </p:sp>
      <p:pic>
        <p:nvPicPr>
          <p:cNvPr id="4" name="Imagen 3"/>
          <p:cNvPicPr>
            <a:picLocks noChangeAspect="1"/>
          </p:cNvPicPr>
          <p:nvPr/>
        </p:nvPicPr>
        <p:blipFill>
          <a:blip r:embed="rId2"/>
          <a:stretch>
            <a:fillRect/>
          </a:stretch>
        </p:blipFill>
        <p:spPr>
          <a:xfrm>
            <a:off x="773360" y="1682596"/>
            <a:ext cx="7465659" cy="5009880"/>
          </a:xfrm>
          <a:prstGeom prst="rect">
            <a:avLst/>
          </a:prstGeom>
        </p:spPr>
      </p:pic>
      <p:pic>
        <p:nvPicPr>
          <p:cNvPr id="5"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5826" y="0"/>
            <a:ext cx="1566174" cy="1404741"/>
          </a:xfrm>
          <a:prstGeom prst="rect">
            <a:avLst/>
          </a:prstGeom>
        </p:spPr>
      </p:pic>
      <p:sp>
        <p:nvSpPr>
          <p:cNvPr id="6" name="Marcador de número de diapositiva 5"/>
          <p:cNvSpPr>
            <a:spLocks noGrp="1"/>
          </p:cNvSpPr>
          <p:nvPr>
            <p:ph type="sldNum" sz="quarter" idx="12"/>
          </p:nvPr>
        </p:nvSpPr>
        <p:spPr/>
        <p:txBody>
          <a:bodyPr/>
          <a:lstStyle/>
          <a:p>
            <a:fld id="{D57F1E4F-1CFF-5643-939E-217C01CDF565}" type="slidenum">
              <a:rPr lang="en-US" sz="3200" smtClean="0"/>
              <a:pPr/>
              <a:t>8</a:t>
            </a:fld>
            <a:endParaRPr lang="en-US" sz="3200" dirty="0"/>
          </a:p>
        </p:txBody>
      </p:sp>
    </p:spTree>
    <p:extLst>
      <p:ext uri="{BB962C8B-B14F-4D97-AF65-F5344CB8AC3E}">
        <p14:creationId xmlns:p14="http://schemas.microsoft.com/office/powerpoint/2010/main" val="3673465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Metodología</a:t>
            </a:r>
            <a:br>
              <a:rPr lang="es-CL" dirty="0" smtClean="0"/>
            </a:br>
            <a:r>
              <a:rPr lang="es-CL" sz="1400" dirty="0" smtClean="0"/>
              <a:t>Modelo en Cascada</a:t>
            </a:r>
            <a:endParaRPr lang="es-CL" sz="1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5826" y="0"/>
            <a:ext cx="1566174" cy="1404741"/>
          </a:xfrm>
          <a:prstGeom prst="rect">
            <a:avLst/>
          </a:prstGeom>
        </p:spPr>
      </p:pic>
      <p:pic>
        <p:nvPicPr>
          <p:cNvPr id="1026" name="Picture 2" descr="http://portal-ingenieriadesoftware.wikispaces.com/file/view/figura5.jpg/141464375/figura5.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9418" y="1930399"/>
            <a:ext cx="8584584" cy="4349523"/>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número de diapositiva 4"/>
          <p:cNvSpPr>
            <a:spLocks noGrp="1"/>
          </p:cNvSpPr>
          <p:nvPr>
            <p:ph type="sldNum" sz="quarter" idx="12"/>
          </p:nvPr>
        </p:nvSpPr>
        <p:spPr/>
        <p:txBody>
          <a:bodyPr/>
          <a:lstStyle/>
          <a:p>
            <a:fld id="{D57F1E4F-1CFF-5643-939E-217C01CDF565}" type="slidenum">
              <a:rPr lang="en-US" sz="3200" smtClean="0"/>
              <a:pPr/>
              <a:t>9</a:t>
            </a:fld>
            <a:endParaRPr lang="en-US" sz="3200" dirty="0"/>
          </a:p>
        </p:txBody>
      </p:sp>
    </p:spTree>
    <p:extLst>
      <p:ext uri="{BB962C8B-B14F-4D97-AF65-F5344CB8AC3E}">
        <p14:creationId xmlns:p14="http://schemas.microsoft.com/office/powerpoint/2010/main" val="1367953585"/>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338</TotalTime>
  <Words>531</Words>
  <Application>Microsoft Office PowerPoint</Application>
  <PresentationFormat>Panorámica</PresentationFormat>
  <Paragraphs>40</Paragraphs>
  <Slides>11</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Trebuchet MS</vt:lpstr>
      <vt:lpstr>Wingdings 3</vt:lpstr>
      <vt:lpstr>Faceta</vt:lpstr>
      <vt:lpstr>Proyecto CPAS</vt:lpstr>
      <vt:lpstr>Introducción</vt:lpstr>
      <vt:lpstr>Diagrama Causa Efecto</vt:lpstr>
      <vt:lpstr>Objetivo General</vt:lpstr>
      <vt:lpstr>Objetivos Específicos</vt:lpstr>
      <vt:lpstr>Arquitectura del Software</vt:lpstr>
      <vt:lpstr>Solución General prevista</vt:lpstr>
      <vt:lpstr>Enfoque Funcional Módulos Principales.</vt:lpstr>
      <vt:lpstr>Metodología Modelo en Cascada</vt:lpstr>
      <vt:lpstr>Cronograma</vt:lpstr>
      <vt:lpstr>Fin  Gracias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CPAS</dc:title>
  <dc:creator>vcoronado2</dc:creator>
  <cp:lastModifiedBy>vcoronado2</cp:lastModifiedBy>
  <cp:revision>14</cp:revision>
  <dcterms:created xsi:type="dcterms:W3CDTF">2016-03-23T12:15:07Z</dcterms:created>
  <dcterms:modified xsi:type="dcterms:W3CDTF">2016-03-23T17:56:45Z</dcterms:modified>
</cp:coreProperties>
</file>