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0" r:id="rId5"/>
    <p:sldId id="271" r:id="rId6"/>
    <p:sldId id="276" r:id="rId7"/>
    <p:sldId id="278" r:id="rId8"/>
    <p:sldId id="280" r:id="rId9"/>
    <p:sldId id="282" r:id="rId10"/>
    <p:sldId id="284" r:id="rId11"/>
    <p:sldId id="286" r:id="rId12"/>
    <p:sldId id="287" r:id="rId13"/>
    <p:sldId id="288" r:id="rId14"/>
    <p:sldId id="269" r:id="rId15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904D9D-9168-48DB-83A0-B43436BF9B37}" type="datetimeFigureOut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 dirty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VE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F6A52-6298-42CA-B509-ACBC186838D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123E-0D08-472C-B70C-F129ABDF8BD7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83BE-0192-4720-9198-38EE4B44623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FAE-9FD9-40B7-A185-579ED235D951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A464E-DEBD-481B-BC28-278AE16E4B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4E014-C994-46F2-AC56-96902BFAC91B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D91A-6852-4D17-BA31-E353A5CA341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287-3C34-49E0-ACA6-FF6FE3953718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9D32-9D0E-4F97-8AFF-238607D770DE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83FC-564C-4FC3-9FE3-73ADFF6C30B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0390-F445-48F2-BC28-352004012CBD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BD00-1B5D-4D77-B27A-698F25FE46F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10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5A29-DD58-4F98-B717-B6A1AFB07018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1C12-7BC0-4121-9951-888A18C1A6E2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DC2-ABCF-41A0-9CE7-31C47E29BD3B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769E-51EE-4376-B68B-337A0A9EC30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CFFE-B370-4C62-B853-E17A73FB89EA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A117-6C6C-4D4A-8F2E-F17A2A41F9E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25E8-F03A-4D08-BC2E-8312441BCFEC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0E2A-07D7-432E-8C29-71938A26061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3366-778F-4BD5-BD03-369B496DC820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F224-79C8-4C7A-8230-1B7C9B9B112C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V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A7A2F3-BC87-4178-8732-E3518D618DAA}" type="datetime1">
              <a:rPr lang="es-VE"/>
              <a:pPr>
                <a:defRPr/>
              </a:pPr>
              <a:t>10/02/2014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EFD63-5D7E-4B2F-B2EE-382FB4F3EF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9" r:id="rId3"/>
    <p:sldLayoutId id="2147483748" r:id="rId4"/>
    <p:sldLayoutId id="214748374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VE" b="1" dirty="0" smtClean="0"/>
              <a:t>Reporte de Avance de Proyecto</a:t>
            </a:r>
            <a:r>
              <a:rPr lang="es-VE" sz="2400" b="1" dirty="0" smtClean="0">
                <a:solidFill>
                  <a:srgbClr val="00B050"/>
                </a:solidFill>
              </a:rPr>
              <a:t> [Nombre del Proyecto]</a:t>
            </a:r>
            <a:endParaRPr lang="es-VE" sz="2400" b="1" dirty="0" smtClean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0188" y="3786188"/>
            <a:ext cx="6400800" cy="1500187"/>
          </a:xfrm>
        </p:spPr>
        <p:txBody>
          <a:bodyPr rtlCol="0">
            <a:normAutofit fontScale="85000" lnSpcReduction="2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 smtClean="0"/>
              <a:t>Período: </a:t>
            </a:r>
            <a:r>
              <a:rPr lang="es-VE" sz="2800" b="1" dirty="0" smtClean="0">
                <a:solidFill>
                  <a:srgbClr val="00B050"/>
                </a:solidFill>
              </a:rPr>
              <a:t>[dd/mm/aaaa] al [dd/mm/aaaa]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 smtClean="0"/>
              <a:t>Organización: </a:t>
            </a:r>
            <a:r>
              <a:rPr lang="es-VE" sz="2800" b="1" dirty="0" smtClean="0">
                <a:solidFill>
                  <a:srgbClr val="00B050"/>
                </a:solidFill>
              </a:rPr>
              <a:t>[Empresa / Organización]</a:t>
            </a:r>
            <a:endParaRPr lang="es-VE" sz="2800" b="1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 smtClean="0"/>
              <a:t>Cliente: </a:t>
            </a:r>
            <a:r>
              <a:rPr lang="es-VE" sz="2800" b="1" dirty="0" smtClean="0">
                <a:solidFill>
                  <a:srgbClr val="00B050"/>
                </a:solidFill>
              </a:rPr>
              <a:t>[Principal cliente interno del proyecto]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 smtClean="0"/>
              <a:t>Gerente del Proyecto: </a:t>
            </a:r>
            <a:r>
              <a:rPr lang="es-VE" sz="2800" b="1" dirty="0" smtClean="0">
                <a:solidFill>
                  <a:srgbClr val="00B050"/>
                </a:solidFill>
              </a:rPr>
              <a:t>[Nombre del Gerente]</a:t>
            </a:r>
            <a:endParaRPr lang="es-VE" sz="2800" b="1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 smtClean="0">
              <a:solidFill>
                <a:srgbClr val="00B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E491-7CC4-4674-AE06-167FAC1922A8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57163" y="1357298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Logros planificados para el próximo período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2A026-24A9-409D-881D-8D11EEE8C57A}" type="slidenum">
              <a:rPr lang="es-VE" smtClean="0"/>
              <a:pPr>
                <a:defRPr/>
              </a:pPr>
              <a:t>10</a:t>
            </a:fld>
            <a:endParaRPr lang="es-VE" dirty="0"/>
          </a:p>
        </p:txBody>
      </p:sp>
      <p:sp>
        <p:nvSpPr>
          <p:cNvPr id="23556" name="7 Marcador de contenido"/>
          <p:cNvSpPr>
            <a:spLocks noGrp="1"/>
          </p:cNvSpPr>
          <p:nvPr>
            <p:ph sz="half" idx="1"/>
          </p:nvPr>
        </p:nvSpPr>
        <p:spPr>
          <a:xfrm>
            <a:off x="214313" y="1928802"/>
            <a:ext cx="8258175" cy="4143375"/>
          </a:xfrm>
        </p:spPr>
        <p:txBody>
          <a:bodyPr/>
          <a:lstStyle/>
          <a:p>
            <a:pPr eaLnBrk="1" hangingPunct="1"/>
            <a:r>
              <a:rPr lang="es-VE" sz="2400" dirty="0" smtClean="0">
                <a:solidFill>
                  <a:srgbClr val="00B050"/>
                </a:solidFill>
              </a:rPr>
              <a:t>Actividad / Logro / Hito 1</a:t>
            </a:r>
          </a:p>
          <a:p>
            <a:pPr eaLnBrk="1" hangingPunct="1"/>
            <a:r>
              <a:rPr lang="es-VE" sz="2400" dirty="0" smtClean="0">
                <a:solidFill>
                  <a:srgbClr val="00B050"/>
                </a:solidFill>
              </a:rPr>
              <a:t>Actividad / Logro / Hito 2</a:t>
            </a:r>
          </a:p>
          <a:p>
            <a:pPr eaLnBrk="1" hangingPunct="1"/>
            <a:r>
              <a:rPr lang="es-VE" sz="2400" dirty="0" smtClean="0">
                <a:solidFill>
                  <a:srgbClr val="00B050"/>
                </a:solidFill>
              </a:rPr>
              <a:t>Actividad / Logro / Hito 3</a:t>
            </a:r>
          </a:p>
          <a:p>
            <a:pPr eaLnBrk="1" hangingPunct="1"/>
            <a:r>
              <a:rPr lang="es-VE" sz="2400" dirty="0" smtClean="0">
                <a:solidFill>
                  <a:srgbClr val="00B050"/>
                </a:solidFill>
              </a:rPr>
              <a:t>Actividad / Logro / Hito 4</a:t>
            </a:r>
          </a:p>
          <a:p>
            <a:pPr eaLnBrk="1" hangingPunct="1"/>
            <a:r>
              <a:rPr lang="es-VE" sz="2400" dirty="0" smtClean="0">
                <a:solidFill>
                  <a:srgbClr val="00B050"/>
                </a:solidFill>
              </a:rPr>
              <a:t>Actividad / Logro / Hito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 smtClean="0">
                <a:latin typeface="+mj-lt"/>
                <a:ea typeface="+mj-ea"/>
                <a:cs typeface="+mj-cs"/>
              </a:rPr>
              <a:t>Compromisos para el próximo período</a:t>
            </a:r>
            <a:endParaRPr lang="es-VE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BEFE6-F78A-43FC-B7B5-216ACBB23DE9}" type="slidenum">
              <a:rPr lang="es-VE" smtClean="0"/>
              <a:pPr>
                <a:defRPr/>
              </a:pPr>
              <a:t>11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5750" y="1928813"/>
          <a:ext cx="8643998" cy="439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92"/>
                <a:gridCol w="2024078"/>
                <a:gridCol w="1714512"/>
                <a:gridCol w="228601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Compromiso / Pendiente</a:t>
                      </a:r>
                      <a:r>
                        <a:rPr lang="es-VE" sz="1400" baseline="0" dirty="0" smtClean="0"/>
                        <a:t> / Actividad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Fecha Compromiso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Descripción del Estado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En cada reunión de avance, se identifican 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pendientes o compromisos que el equipo o interesados deben atender, estos compromisos se listan para su seguimiento.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del responsable a quien está asignado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compromiso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dirty="0" smtClean="0">
                          <a:solidFill>
                            <a:srgbClr val="00B050"/>
                          </a:solidFill>
                        </a:rPr>
                        <a:t>[dd/mm/aaaa] </a:t>
                      </a:r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Posibles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Estados: Pendiente o Cerrado</a:t>
                      </a:r>
                    </a:p>
                    <a:p>
                      <a:pPr algn="ctr"/>
                      <a:endParaRPr lang="es-VE" sz="140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 caso de estar pendiente se pueden describir las razones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 smtClean="0">
                <a:latin typeface="+mj-lt"/>
                <a:ea typeface="+mj-ea"/>
                <a:cs typeface="+mj-cs"/>
              </a:rPr>
              <a:t>Decisiones pendientes</a:t>
            </a:r>
            <a:endParaRPr lang="es-VE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BEFE6-F78A-43FC-B7B5-216ACBB23DE9}" type="slidenum">
              <a:rPr lang="es-VE" smtClean="0"/>
              <a:pPr>
                <a:defRPr/>
              </a:pPr>
              <a:t>12</a:t>
            </a:fld>
            <a:endParaRPr lang="es-V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50" y="1928813"/>
          <a:ext cx="8501092" cy="35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470"/>
                <a:gridCol w="2483138"/>
                <a:gridCol w="280448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Decisión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Impacto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Decisión pendiente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 de tomar-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del responsable quien debe tomar la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Impacto de postergar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la decisión.</a:t>
                      </a:r>
                    </a:p>
                    <a:p>
                      <a:pPr algn="ctr"/>
                      <a:endParaRPr lang="es-VE" sz="140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0" y="3429000"/>
            <a:ext cx="9144000" cy="3571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s-VE" sz="4400" b="1" dirty="0" smtClean="0">
                <a:latin typeface="+mj-lt"/>
                <a:ea typeface="+mj-ea"/>
                <a:cs typeface="+mj-cs"/>
              </a:rPr>
              <a:t>¿Preguntas?</a:t>
            </a:r>
            <a:endParaRPr lang="es-VE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BEFE6-F78A-43FC-B7B5-216ACBB23DE9}" type="slidenum">
              <a:rPr lang="es-VE" smtClean="0"/>
              <a:pPr>
                <a:defRPr/>
              </a:pPr>
              <a:t>13</a:t>
            </a:fld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VE" b="1" dirty="0" smtClean="0"/>
              <a:t>Reporte de Avance de Proyecto</a:t>
            </a:r>
            <a:r>
              <a:rPr lang="es-VE" sz="2400" b="1" dirty="0" smtClean="0">
                <a:solidFill>
                  <a:srgbClr val="00B050"/>
                </a:solidFill>
              </a:rPr>
              <a:t> [Nombre del Proyecto]</a:t>
            </a:r>
            <a:endParaRPr lang="es-VE" sz="2400" b="1" dirty="0" smtClean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0188" y="3786188"/>
            <a:ext cx="6400800" cy="1500187"/>
          </a:xfrm>
        </p:spPr>
        <p:txBody>
          <a:bodyPr rtlCol="0">
            <a:normAutofit fontScale="85000" lnSpcReduction="2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 smtClean="0"/>
              <a:t>Período: </a:t>
            </a:r>
            <a:r>
              <a:rPr lang="es-VE" sz="2800" b="1" dirty="0" smtClean="0">
                <a:solidFill>
                  <a:srgbClr val="00B050"/>
                </a:solidFill>
              </a:rPr>
              <a:t>[dd/mm/aaaa] al [dd/mm/aaaa]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 smtClean="0"/>
              <a:t>Organización: </a:t>
            </a:r>
            <a:r>
              <a:rPr lang="es-VE" sz="2800" b="1" dirty="0" smtClean="0">
                <a:solidFill>
                  <a:srgbClr val="00B050"/>
                </a:solidFill>
              </a:rPr>
              <a:t>[Empresa / Organización]</a:t>
            </a:r>
            <a:endParaRPr lang="es-VE" sz="2800" b="1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 smtClean="0"/>
              <a:t>Cliente: </a:t>
            </a:r>
            <a:r>
              <a:rPr lang="es-VE" sz="2800" b="1" dirty="0" smtClean="0">
                <a:solidFill>
                  <a:srgbClr val="00B050"/>
                </a:solidFill>
              </a:rPr>
              <a:t>[Principal cliente interno del proyecto]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 smtClean="0"/>
              <a:t>Gerente del Proyecto: </a:t>
            </a:r>
            <a:r>
              <a:rPr lang="es-VE" sz="2800" b="1" dirty="0" smtClean="0">
                <a:solidFill>
                  <a:srgbClr val="00B050"/>
                </a:solidFill>
              </a:rPr>
              <a:t>[Nombre del Gerente]</a:t>
            </a:r>
            <a:endParaRPr lang="es-VE" sz="2800" b="1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 smtClean="0">
              <a:solidFill>
                <a:srgbClr val="00B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DC52C-BE9D-4202-980C-6C44F3F57AF7}" type="slidenum">
              <a:rPr lang="es-VE" smtClean="0"/>
              <a:pPr>
                <a:defRPr/>
              </a:pPr>
              <a:t>14</a:t>
            </a:fld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6000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7171" name="7 Marcador de contenido"/>
          <p:cNvSpPr>
            <a:spLocks noGrp="1"/>
          </p:cNvSpPr>
          <p:nvPr>
            <p:ph sz="half" idx="1"/>
          </p:nvPr>
        </p:nvSpPr>
        <p:spPr>
          <a:xfrm>
            <a:off x="600075" y="1785937"/>
            <a:ext cx="8258175" cy="4500583"/>
          </a:xfrm>
        </p:spPr>
        <p:txBody>
          <a:bodyPr/>
          <a:lstStyle/>
          <a:p>
            <a:pPr eaLnBrk="1" hangingPunct="1"/>
            <a:r>
              <a:rPr lang="es-VE" sz="2400" dirty="0" smtClean="0"/>
              <a:t>Estado de compromisos del período anterior</a:t>
            </a:r>
          </a:p>
          <a:p>
            <a:pPr eaLnBrk="1" hangingPunct="1"/>
            <a:r>
              <a:rPr lang="es-VE" sz="2400" dirty="0" smtClean="0"/>
              <a:t>Indicadores y Proyecciones</a:t>
            </a:r>
          </a:p>
          <a:p>
            <a:pPr eaLnBrk="1" hangingPunct="1"/>
            <a:r>
              <a:rPr lang="es-VE" sz="2400" dirty="0" smtClean="0"/>
              <a:t>Causas de desviación y acciones correctivas</a:t>
            </a:r>
          </a:p>
          <a:p>
            <a:pPr eaLnBrk="1" hangingPunct="1"/>
            <a:r>
              <a:rPr lang="es-VE" sz="2400" dirty="0" smtClean="0"/>
              <a:t>Logros del período</a:t>
            </a:r>
          </a:p>
          <a:p>
            <a:pPr eaLnBrk="1" hangingPunct="1"/>
            <a:r>
              <a:rPr lang="es-VE" sz="2400" dirty="0" smtClean="0"/>
              <a:t>Estado actual de incidentes</a:t>
            </a:r>
          </a:p>
          <a:p>
            <a:pPr eaLnBrk="1" hangingPunct="1"/>
            <a:r>
              <a:rPr lang="es-VE" sz="2400" dirty="0" smtClean="0"/>
              <a:t>Estado actual de riesgos</a:t>
            </a:r>
          </a:p>
          <a:p>
            <a:pPr eaLnBrk="1" hangingPunct="1"/>
            <a:r>
              <a:rPr lang="es-VE" sz="2400" dirty="0" smtClean="0"/>
              <a:t>Estado actual de solicitudes de cambios</a:t>
            </a:r>
          </a:p>
          <a:p>
            <a:pPr eaLnBrk="1" hangingPunct="1"/>
            <a:r>
              <a:rPr lang="es-VE" sz="2400" dirty="0" smtClean="0"/>
              <a:t>Logros planificados para el próximo período</a:t>
            </a:r>
          </a:p>
          <a:p>
            <a:pPr eaLnBrk="1" hangingPunct="1"/>
            <a:r>
              <a:rPr lang="es-VE" sz="2400" dirty="0" smtClean="0"/>
              <a:t>Compromisos para el próximo </a:t>
            </a:r>
            <a:r>
              <a:rPr lang="es-VE" sz="2400" dirty="0" smtClean="0"/>
              <a:t>período</a:t>
            </a:r>
          </a:p>
          <a:p>
            <a:pPr eaLnBrk="1" hangingPunct="1"/>
            <a:r>
              <a:rPr lang="es-VE" sz="2400" dirty="0" smtClean="0"/>
              <a:t>Decisiones pendientes</a:t>
            </a:r>
            <a:endParaRPr lang="es-VE" sz="2400" dirty="0" smtClean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E5AD7-B0FA-4E6C-9974-AC1F68A04346}" type="slidenum">
              <a:rPr lang="es-VE" smtClean="0"/>
              <a:pPr>
                <a:defRPr/>
              </a:pPr>
              <a:t>2</a:t>
            </a:fld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de compromisos del período anterior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74C47-41B1-48F4-923B-E87B4E44EE5C}" type="slidenum">
              <a:rPr lang="es-VE" smtClean="0"/>
              <a:pPr>
                <a:defRPr/>
              </a:pPr>
              <a:t>3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5750" y="1928813"/>
          <a:ext cx="8643998" cy="439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92"/>
                <a:gridCol w="2024078"/>
                <a:gridCol w="1714512"/>
                <a:gridCol w="228601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Compromiso / Pendiente</a:t>
                      </a:r>
                      <a:r>
                        <a:rPr lang="es-VE" sz="1400" baseline="0" dirty="0" smtClean="0"/>
                        <a:t> / Actividad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Fecha Compromiso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Descripción del Estado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En cada reunión de avance, se identifican 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pendientes o compromisos que el equipo o interesados deben atender, estos compromisos se listan para su seguimiento.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del responsable a quien está asignado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compromiso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dirty="0" smtClean="0">
                          <a:solidFill>
                            <a:srgbClr val="00B050"/>
                          </a:solidFill>
                        </a:rPr>
                        <a:t>[dd/mm/aaaa] </a:t>
                      </a:r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Posibles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Estados: Pendiente o Cerrado</a:t>
                      </a:r>
                    </a:p>
                    <a:p>
                      <a:pPr algn="ctr"/>
                      <a:endParaRPr lang="es-VE" sz="140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 caso de estar pendiente se pueden describir las razones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57163" y="1357300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Indicadores y proyecciones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87B92-8B50-4D90-A7E3-AE929F326AA9}" type="slidenum">
              <a:rPr lang="es-VE" smtClean="0"/>
              <a:pPr>
                <a:defRPr/>
              </a:pPr>
              <a:t>4</a:t>
            </a:fld>
            <a:endParaRPr lang="es-VE" dirty="0"/>
          </a:p>
        </p:txBody>
      </p:sp>
      <p:sp>
        <p:nvSpPr>
          <p:cNvPr id="11268" name="3 CuadroTexto"/>
          <p:cNvSpPr txBox="1">
            <a:spLocks noChangeArrowheads="1"/>
          </p:cNvSpPr>
          <p:nvPr/>
        </p:nvSpPr>
        <p:spPr bwMode="auto">
          <a:xfrm>
            <a:off x="214313" y="1785938"/>
            <a:ext cx="4071937" cy="2678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1400" b="1"/>
              <a:t>Situación actual del proyecto</a:t>
            </a:r>
          </a:p>
          <a:p>
            <a:endParaRPr lang="es-VE" sz="1400"/>
          </a:p>
          <a:p>
            <a:r>
              <a:rPr lang="es-VE" sz="1400"/>
              <a:t>Valor Planificado:</a:t>
            </a:r>
          </a:p>
          <a:p>
            <a:r>
              <a:rPr lang="es-VE" sz="1400"/>
              <a:t>Valor Ganado:</a:t>
            </a:r>
          </a:p>
          <a:p>
            <a:r>
              <a:rPr lang="es-VE" sz="1400"/>
              <a:t>Costo real invertido:</a:t>
            </a:r>
          </a:p>
          <a:p>
            <a:endParaRPr lang="es-VE" sz="1400"/>
          </a:p>
          <a:p>
            <a:r>
              <a:rPr lang="es-VE" sz="1400"/>
              <a:t>Variación de cronograma:</a:t>
            </a:r>
          </a:p>
          <a:p>
            <a:r>
              <a:rPr lang="es-VE" sz="1400"/>
              <a:t>Índice de desempeño de cronograma:</a:t>
            </a:r>
          </a:p>
          <a:p>
            <a:endParaRPr lang="es-VE" sz="1400"/>
          </a:p>
          <a:p>
            <a:r>
              <a:rPr lang="es-VE" sz="1400"/>
              <a:t>Variación de costo:</a:t>
            </a:r>
          </a:p>
          <a:p>
            <a:r>
              <a:rPr lang="es-VE" sz="1400"/>
              <a:t>Índice de desempeño de costo:</a:t>
            </a:r>
          </a:p>
          <a:p>
            <a:endParaRPr lang="es-VE" sz="1400"/>
          </a:p>
        </p:txBody>
      </p:sp>
      <p:sp>
        <p:nvSpPr>
          <p:cNvPr id="11269" name="4 CuadroTexto"/>
          <p:cNvSpPr txBox="1">
            <a:spLocks noChangeArrowheads="1"/>
          </p:cNvSpPr>
          <p:nvPr/>
        </p:nvSpPr>
        <p:spPr bwMode="auto">
          <a:xfrm>
            <a:off x="214313" y="4616450"/>
            <a:ext cx="8286750" cy="1600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1400" b="1" dirty="0"/>
              <a:t>Proyecciones</a:t>
            </a:r>
          </a:p>
          <a:p>
            <a:endParaRPr lang="es-VE" sz="1400" dirty="0"/>
          </a:p>
          <a:p>
            <a:r>
              <a:rPr lang="es-VE" sz="1400" dirty="0"/>
              <a:t>Fecha estimada de conclusión:</a:t>
            </a:r>
          </a:p>
          <a:p>
            <a:r>
              <a:rPr lang="es-VE" sz="1400" dirty="0"/>
              <a:t>Presupuesto hasta la conclusión:</a:t>
            </a:r>
          </a:p>
          <a:p>
            <a:r>
              <a:rPr lang="es-VE" sz="1400" dirty="0"/>
              <a:t>Estimación a la conclusión:</a:t>
            </a:r>
          </a:p>
          <a:p>
            <a:r>
              <a:rPr lang="es-VE" sz="1400" dirty="0"/>
              <a:t>Estimación hasta la conclusión:</a:t>
            </a:r>
          </a:p>
          <a:p>
            <a:r>
              <a:rPr lang="es-VE" sz="1400" dirty="0"/>
              <a:t>Índice de desempeño de trabajo por completar</a:t>
            </a:r>
            <a:r>
              <a:rPr lang="es-VE" sz="1400" dirty="0" smtClean="0"/>
              <a:t>:</a:t>
            </a:r>
            <a:endParaRPr lang="es-VE" sz="1400" dirty="0"/>
          </a:p>
        </p:txBody>
      </p:sp>
      <p:sp>
        <p:nvSpPr>
          <p:cNvPr id="7" name="6 Rectángulo"/>
          <p:cNvSpPr/>
          <p:nvPr/>
        </p:nvSpPr>
        <p:spPr>
          <a:xfrm>
            <a:off x="4429125" y="1785938"/>
            <a:ext cx="4071938" cy="27146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VE" sz="1400" b="1" dirty="0">
                <a:solidFill>
                  <a:schemeClr val="tx1"/>
                </a:solidFill>
              </a:rPr>
              <a:t>Gráfico de Valor Ganado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Causas de desviación y acciones correctivas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DCA4-7D0A-41F7-B372-93BF16DF8374}" type="slidenum">
              <a:rPr lang="es-VE" smtClean="0"/>
              <a:pPr>
                <a:defRPr/>
              </a:pPr>
              <a:t>5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313" y="1928813"/>
          <a:ext cx="8643998" cy="438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29"/>
                <a:gridCol w="1085347"/>
                <a:gridCol w="1162510"/>
                <a:gridCol w="1928826"/>
                <a:gridCol w="2071702"/>
                <a:gridCol w="128588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Grupo de Actividades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Medición de la Desviación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 de la Actividad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Causa de la</a:t>
                      </a:r>
                      <a:r>
                        <a:rPr lang="es-VE" sz="1400" baseline="0" dirty="0" smtClean="0"/>
                        <a:t> desviación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Acciones Correctivas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 de las Acciones Correctivas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Actividad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 o grupo de actividades con desviación.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 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es de tiempo, costo, alcance o calidad. Se incluye la métrica, según la variable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dirty="0" smtClean="0">
                          <a:solidFill>
                            <a:srgbClr val="00B050"/>
                          </a:solidFill>
                        </a:rPr>
                        <a:t>Nombre, cargo y departamento responsable.</a:t>
                      </a:r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Describe las causas de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la desviación.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para corregir la desviación y llevar el proyecto a su plan original.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57163" y="1357331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Logros del período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6</a:t>
            </a:fld>
            <a:endParaRPr lang="es-VE" dirty="0"/>
          </a:p>
        </p:txBody>
      </p:sp>
      <p:sp>
        <p:nvSpPr>
          <p:cNvPr id="15364" name="7 Marcador de contenido"/>
          <p:cNvSpPr>
            <a:spLocks noGrp="1"/>
          </p:cNvSpPr>
          <p:nvPr>
            <p:ph sz="half" idx="1"/>
          </p:nvPr>
        </p:nvSpPr>
        <p:spPr>
          <a:xfrm>
            <a:off x="214313" y="1928831"/>
            <a:ext cx="8258175" cy="4143375"/>
          </a:xfrm>
        </p:spPr>
        <p:txBody>
          <a:bodyPr/>
          <a:lstStyle/>
          <a:p>
            <a:pPr eaLnBrk="1" hangingPunct="1"/>
            <a:r>
              <a:rPr lang="es-VE" sz="2400" smtClean="0">
                <a:solidFill>
                  <a:srgbClr val="00B050"/>
                </a:solidFill>
              </a:rPr>
              <a:t>Actividad / Logro / Hito 1</a:t>
            </a:r>
          </a:p>
          <a:p>
            <a:pPr eaLnBrk="1" hangingPunct="1"/>
            <a:r>
              <a:rPr lang="es-VE" sz="2400" smtClean="0">
                <a:solidFill>
                  <a:srgbClr val="00B050"/>
                </a:solidFill>
              </a:rPr>
              <a:t>Actividad / Logro / Hito 2</a:t>
            </a:r>
          </a:p>
          <a:p>
            <a:pPr eaLnBrk="1" hangingPunct="1"/>
            <a:r>
              <a:rPr lang="es-VE" sz="2400" smtClean="0">
                <a:solidFill>
                  <a:srgbClr val="00B050"/>
                </a:solidFill>
              </a:rPr>
              <a:t>Actividad / Logro / Hito 3</a:t>
            </a:r>
          </a:p>
          <a:p>
            <a:pPr eaLnBrk="1" hangingPunct="1"/>
            <a:r>
              <a:rPr lang="es-VE" sz="2400" smtClean="0">
                <a:solidFill>
                  <a:srgbClr val="00B050"/>
                </a:solidFill>
              </a:rPr>
              <a:t>Actividad / Logro / Hito 4</a:t>
            </a:r>
          </a:p>
          <a:p>
            <a:pPr eaLnBrk="1" hangingPunct="1"/>
            <a:r>
              <a:rPr lang="es-VE" sz="2400" smtClean="0">
                <a:solidFill>
                  <a:srgbClr val="00B050"/>
                </a:solidFill>
              </a:rPr>
              <a:t>Actividad / Logro / Hito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 smtClean="0">
                <a:latin typeface="+mj-lt"/>
                <a:ea typeface="+mj-ea"/>
                <a:cs typeface="+mj-cs"/>
              </a:rPr>
              <a:t>Estado actual de incidentes</a:t>
            </a:r>
            <a:endParaRPr lang="es-VE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3725B-28E3-466D-8259-47A19A6981CC}" type="slidenum">
              <a:rPr lang="es-VE" smtClean="0"/>
              <a:pPr>
                <a:defRPr/>
              </a:pPr>
              <a:t>7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313" y="1928813"/>
          <a:ext cx="8673634" cy="438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1928826"/>
                <a:gridCol w="1714512"/>
                <a:gridCol w="1815586"/>
                <a:gridCol w="128588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Incidente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Actividad</a:t>
                      </a:r>
                      <a:r>
                        <a:rPr lang="es-VE" sz="1400" baseline="0" dirty="0" smtClean="0"/>
                        <a:t> Afectada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Causas del Incidente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Acciones Correctivas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 de las Acciones Correctivas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Corresponde con problemas que presenta el proyecto, que ya se han materializado.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 (Es un Riesgo identificado que ya ocurrió, o un Riesgo no identificado que ya ocurrió)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Actividad o Grupos de actividades del proyecto que presentan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desviación. Se describe en que forma fueron afectadas (Costo, Tiempo, Calidad, Alcance, Otra)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Describe las causas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raíz del incidente o problema.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que se están tomando para reparar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defecto o corregir el incidente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riesgos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991EA-58A1-4979-9683-F162A4C506E1}" type="slidenum">
              <a:rPr lang="es-VE" smtClean="0"/>
              <a:pPr>
                <a:defRPr/>
              </a:pPr>
              <a:t>8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313" y="1928813"/>
          <a:ext cx="8643966" cy="353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806"/>
                <a:gridCol w="2395806"/>
                <a:gridCol w="2255150"/>
                <a:gridCol w="159720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Riesgo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Impacto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Plan</a:t>
                      </a:r>
                      <a:r>
                        <a:rPr lang="es-VE" sz="1400" baseline="0" dirty="0" smtClean="0"/>
                        <a:t> de Respuesta al Riesgo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</a:t>
                      </a:r>
                      <a:r>
                        <a:rPr lang="es-VE" sz="1400" baseline="0" dirty="0" smtClean="0"/>
                        <a:t> del Plan de Respuesta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Describe el Riesgo,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 incluyendo sus causas raíces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proyecto que podría afectarse (Tiempo, Costo, Alcance, Calidad)</a:t>
                      </a:r>
                    </a:p>
                    <a:p>
                      <a:pPr algn="l"/>
                      <a:endParaRPr lang="es-VE" sz="140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Incluye medida de ese impacto según se establezca para cada variable.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que se están tomando para reparar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defecto o corregir el incidente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</a:t>
            </a:r>
            <a:r>
              <a:rPr lang="es-VE" sz="2800" b="1" dirty="0" smtClean="0">
                <a:latin typeface="+mj-lt"/>
                <a:ea typeface="+mj-ea"/>
                <a:cs typeface="+mj-cs"/>
              </a:rPr>
              <a:t>solicitudes </a:t>
            </a:r>
            <a:r>
              <a:rPr lang="es-VE" sz="2800" b="1" dirty="0">
                <a:latin typeface="+mj-lt"/>
                <a:ea typeface="+mj-ea"/>
                <a:cs typeface="+mj-cs"/>
              </a:rPr>
              <a:t>de cambio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46C63-C5C4-4F66-B8ED-FD0A108C3B7A}" type="slidenum">
              <a:rPr lang="es-VE" smtClean="0"/>
              <a:pPr>
                <a:defRPr/>
              </a:pPr>
              <a:t>9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313" y="1857375"/>
          <a:ext cx="8673634" cy="45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956379"/>
                <a:gridCol w="2025848"/>
                <a:gridCol w="1314064"/>
                <a:gridCol w="1391531"/>
                <a:gridCol w="985548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Número</a:t>
                      </a:r>
                      <a:r>
                        <a:rPr lang="es-VE" sz="1400" baseline="0" dirty="0" smtClean="0"/>
                        <a:t> de Solicitud de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Fecha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Descripción del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Impacto del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Aprobador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Estado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Número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 de solicitud de cambio según formato preestablecido.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Fecha de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Descripción del cambio que se está solicitando.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endParaRPr lang="es-VE" sz="140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Cambios pueden ser de Alcance, Cronograma, Costo, Calidad u otras variables de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cambios en una variable, por ejemplo alcance, pueden afectar otras variables como por ejemplo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cronograma o costo.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Pueden ser aprobados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por el Comité de Dirección si son de alto impacto, o por algún delegado en el equipo sino son de alto impacto.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Posibles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estados:</a:t>
                      </a:r>
                    </a:p>
                    <a:p>
                      <a:pPr algn="ctr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Solicitado</a:t>
                      </a:r>
                    </a:p>
                    <a:p>
                      <a:pPr algn="ctr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 Revisión</a:t>
                      </a:r>
                    </a:p>
                    <a:p>
                      <a:pPr algn="ctr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  <a:p>
                      <a:pPr algn="ctr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Cerrado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865</Words>
  <Application>Microsoft Office PowerPoint</Application>
  <PresentationFormat>Presentación en pantalla (4:3)</PresentationFormat>
  <Paragraphs>151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Reporte de Avance de Proyecto [Nombre del Proyecto]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Reporte de Avance de Proyecto [Nombre del Proyecto]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admin</cp:lastModifiedBy>
  <cp:revision>38</cp:revision>
  <dcterms:created xsi:type="dcterms:W3CDTF">2013-07-13T16:52:20Z</dcterms:created>
  <dcterms:modified xsi:type="dcterms:W3CDTF">2014-02-10T04:42:10Z</dcterms:modified>
</cp:coreProperties>
</file>