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300" r:id="rId5"/>
    <p:sldId id="289" r:id="rId6"/>
    <p:sldId id="290" r:id="rId7"/>
    <p:sldId id="282" r:id="rId8"/>
    <p:sldId id="283" r:id="rId9"/>
    <p:sldId id="258" r:id="rId10"/>
    <p:sldId id="284" r:id="rId11"/>
    <p:sldId id="286" r:id="rId12"/>
    <p:sldId id="268" r:id="rId13"/>
    <p:sldId id="269" r:id="rId14"/>
    <p:sldId id="270" r:id="rId15"/>
    <p:sldId id="281" r:id="rId16"/>
    <p:sldId id="271" r:id="rId17"/>
    <p:sldId id="314" r:id="rId18"/>
    <p:sldId id="315" r:id="rId19"/>
    <p:sldId id="273" r:id="rId20"/>
    <p:sldId id="274" r:id="rId21"/>
    <p:sldId id="272" r:id="rId22"/>
    <p:sldId id="275" r:id="rId23"/>
    <p:sldId id="276" r:id="rId24"/>
    <p:sldId id="277" r:id="rId25"/>
    <p:sldId id="287" r:id="rId26"/>
    <p:sldId id="263" r:id="rId27"/>
    <p:sldId id="306" r:id="rId28"/>
    <p:sldId id="307" r:id="rId29"/>
    <p:sldId id="308" r:id="rId30"/>
    <p:sldId id="309" r:id="rId31"/>
    <p:sldId id="291" r:id="rId32"/>
    <p:sldId id="311" r:id="rId33"/>
    <p:sldId id="295" r:id="rId34"/>
    <p:sldId id="312" r:id="rId35"/>
    <p:sldId id="297" r:id="rId36"/>
    <p:sldId id="313" r:id="rId37"/>
    <p:sldId id="316"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1183D8-C6E7-4248-A3F9-F94B80BE2BE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97269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183D8-C6E7-4248-A3F9-F94B80BE2BE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366218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183D8-C6E7-4248-A3F9-F94B80BE2BE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27441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183D8-C6E7-4248-A3F9-F94B80BE2BE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276681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1183D8-C6E7-4248-A3F9-F94B80BE2BE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299331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183D8-C6E7-4248-A3F9-F94B80BE2BEB}"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307962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1183D8-C6E7-4248-A3F9-F94B80BE2BEB}"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74909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1183D8-C6E7-4248-A3F9-F94B80BE2BEB}"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58891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183D8-C6E7-4248-A3F9-F94B80BE2BEB}"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129732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1183D8-C6E7-4248-A3F9-F94B80BE2BEB}"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74544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1183D8-C6E7-4248-A3F9-F94B80BE2BEB}"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91A55-1278-4C0F-9940-CB9FE8A0041B}" type="slidenum">
              <a:rPr lang="en-US" smtClean="0"/>
              <a:t>‹#›</a:t>
            </a:fld>
            <a:endParaRPr lang="en-US"/>
          </a:p>
        </p:txBody>
      </p:sp>
    </p:spTree>
    <p:extLst>
      <p:ext uri="{BB962C8B-B14F-4D97-AF65-F5344CB8AC3E}">
        <p14:creationId xmlns:p14="http://schemas.microsoft.com/office/powerpoint/2010/main" val="83319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183D8-C6E7-4248-A3F9-F94B80BE2BEB}" type="datetimeFigureOut">
              <a:rPr lang="en-US" smtClean="0"/>
              <a:t>1/10/2023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91A55-1278-4C0F-9940-CB9FE8A0041B}" type="slidenum">
              <a:rPr lang="en-US" smtClean="0"/>
              <a:t>‹#›</a:t>
            </a:fld>
            <a:endParaRPr lang="en-US"/>
          </a:p>
        </p:txBody>
      </p:sp>
    </p:spTree>
    <p:extLst>
      <p:ext uri="{BB962C8B-B14F-4D97-AF65-F5344CB8AC3E}">
        <p14:creationId xmlns:p14="http://schemas.microsoft.com/office/powerpoint/2010/main" val="371487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yjus.com/physics/radio-wav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yjus.com/jee/communication-system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kern="50" dirty="0" smtClean="0">
                <a:solidFill>
                  <a:schemeClr val="accent1"/>
                </a:solidFill>
                <a:latin typeface="Wide Latin" panose="020A0A07050505020404" pitchFamily="18" charset="0"/>
              </a:rPr>
              <a:t>               Chapter 4</a:t>
            </a:r>
            <a:endParaRPr lang="en-US" sz="4400" b="1" dirty="0">
              <a:solidFill>
                <a:schemeClr val="accent1"/>
              </a:solidFill>
              <a:latin typeface="Wide Latin" panose="020A0A07050505020404" pitchFamily="18" charset="0"/>
            </a:endParaRPr>
          </a:p>
        </p:txBody>
      </p:sp>
      <p:sp>
        <p:nvSpPr>
          <p:cNvPr id="3" name="Subtitle 2"/>
          <p:cNvSpPr>
            <a:spLocks noGrp="1"/>
          </p:cNvSpPr>
          <p:nvPr>
            <p:ph sz="half" idx="1"/>
          </p:nvPr>
        </p:nvSpPr>
        <p:spPr>
          <a:xfrm>
            <a:off x="418011" y="1825625"/>
            <a:ext cx="5185955" cy="4351338"/>
          </a:xfrm>
        </p:spPr>
        <p:txBody>
          <a:bodyPr>
            <a:normAutofit/>
          </a:bodyPr>
          <a:lstStyle/>
          <a:p>
            <a:endParaRPr lang="en-US" kern="50" dirty="0"/>
          </a:p>
          <a:p>
            <a:r>
              <a:rPr lang="en-US" b="1" kern="50" dirty="0" smtClean="0">
                <a:solidFill>
                  <a:schemeClr val="accent5"/>
                </a:solidFill>
                <a:latin typeface="Bookman Old Style" panose="02050604050505020204" pitchFamily="18" charset="0"/>
              </a:rPr>
              <a:t>Mobile Radio Propagation Large </a:t>
            </a:r>
            <a:r>
              <a:rPr lang="en-US" b="1" kern="50" dirty="0">
                <a:solidFill>
                  <a:schemeClr val="accent5"/>
                </a:solidFill>
                <a:latin typeface="Bookman Old Style" panose="02050604050505020204" pitchFamily="18" charset="0"/>
              </a:rPr>
              <a:t>Scale Path </a:t>
            </a:r>
            <a:r>
              <a:rPr lang="en-US" b="1" kern="50" dirty="0" smtClean="0">
                <a:solidFill>
                  <a:schemeClr val="accent5"/>
                </a:solidFill>
                <a:latin typeface="Bookman Old Style" panose="02050604050505020204" pitchFamily="18" charset="0"/>
              </a:rPr>
              <a:t>Loss</a:t>
            </a:r>
            <a:endParaRPr lang="en-US" b="1" dirty="0">
              <a:solidFill>
                <a:schemeClr val="accent5"/>
              </a:solidFill>
              <a:latin typeface="Bookman Old Style" panose="02050604050505020204" pitchFamily="18" charset="0"/>
            </a:endParaRPr>
          </a:p>
        </p:txBody>
      </p:sp>
      <p:sp>
        <p:nvSpPr>
          <p:cNvPr id="4" name="Content Placeholder 3"/>
          <p:cNvSpPr>
            <a:spLocks noGrp="1"/>
          </p:cNvSpPr>
          <p:nvPr>
            <p:ph sz="half" idx="2"/>
          </p:nvPr>
        </p:nvSpPr>
        <p:spPr>
          <a:xfrm>
            <a:off x="5878286" y="1825625"/>
            <a:ext cx="5760720" cy="4351338"/>
          </a:xfrm>
        </p:spPr>
        <p:txBody>
          <a:bodyPr>
            <a:normAutofit/>
          </a:bodyPr>
          <a:lstStyle/>
          <a:p>
            <a:pPr fontAlgn="t"/>
            <a:r>
              <a:rPr lang="en-US" sz="3200" b="1" dirty="0"/>
              <a:t>Basic content </a:t>
            </a:r>
            <a:endParaRPr lang="en-US" sz="3200" b="1" dirty="0" smtClean="0"/>
          </a:p>
          <a:p>
            <a:pPr lvl="1" fontAlgn="t"/>
            <a:r>
              <a:rPr lang="en-US" sz="2800" dirty="0" smtClean="0"/>
              <a:t>Radio </a:t>
            </a:r>
            <a:r>
              <a:rPr lang="en-US" sz="2800" dirty="0"/>
              <a:t>Wave Propagation</a:t>
            </a:r>
          </a:p>
          <a:p>
            <a:pPr lvl="1" fontAlgn="t"/>
            <a:r>
              <a:rPr lang="en-US" sz="2800" dirty="0" smtClean="0"/>
              <a:t> </a:t>
            </a:r>
            <a:r>
              <a:rPr lang="en-US" sz="2800" dirty="0"/>
              <a:t>Basic Propagation </a:t>
            </a:r>
            <a:r>
              <a:rPr lang="en-US" sz="2800" dirty="0" smtClean="0"/>
              <a:t>Mechanisms</a:t>
            </a:r>
          </a:p>
          <a:p>
            <a:pPr lvl="1" fontAlgn="t"/>
            <a:r>
              <a:rPr lang="en-US" sz="2800" dirty="0"/>
              <a:t>Free Space Propagation </a:t>
            </a:r>
            <a:r>
              <a:rPr lang="en-US" sz="2800" dirty="0" smtClean="0"/>
              <a:t>Model</a:t>
            </a:r>
            <a:endParaRPr lang="en-US" sz="2800" dirty="0"/>
          </a:p>
          <a:p>
            <a:pPr lvl="1" fontAlgn="t"/>
            <a:r>
              <a:rPr lang="en-US" sz="2800" dirty="0"/>
              <a:t>Indoor </a:t>
            </a:r>
            <a:r>
              <a:rPr lang="en-US" sz="2800" dirty="0" smtClean="0"/>
              <a:t>and Outdoor </a:t>
            </a:r>
            <a:r>
              <a:rPr lang="en-US" sz="2800" dirty="0"/>
              <a:t>Propagation Models</a:t>
            </a:r>
          </a:p>
          <a:p>
            <a:pPr lvl="1" fontAlgn="t"/>
            <a:r>
              <a:rPr lang="en-US" sz="2800" dirty="0" smtClean="0"/>
              <a:t>Signal </a:t>
            </a:r>
            <a:r>
              <a:rPr lang="en-US" sz="2800" dirty="0"/>
              <a:t>Penetration into Buildings</a:t>
            </a:r>
          </a:p>
          <a:p>
            <a:pPr marL="0" indent="0">
              <a:buNone/>
            </a:pPr>
            <a:endParaRPr lang="en-US" dirty="0"/>
          </a:p>
        </p:txBody>
      </p:sp>
    </p:spTree>
    <p:extLst>
      <p:ext uri="{BB962C8B-B14F-4D97-AF65-F5344CB8AC3E}">
        <p14:creationId xmlns:p14="http://schemas.microsoft.com/office/powerpoint/2010/main" val="2963571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endParaRPr lang="en-US"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49531"/>
            <a:ext cx="9535885" cy="525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0184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1344"/>
          </a:xfrm>
        </p:spPr>
        <p:txBody>
          <a:bodyPr>
            <a:normAutofit/>
          </a:bodyPr>
          <a:lstStyle/>
          <a:p>
            <a:r>
              <a:rPr lang="en-US" altLang="en-US" sz="3600" dirty="0">
                <a:latin typeface="+mn-lt"/>
              </a:rPr>
              <a:t>Radio frequency bands</a:t>
            </a:r>
            <a:endParaRPr lang="en-US" sz="36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9665181"/>
              </p:ext>
            </p:extLst>
          </p:nvPr>
        </p:nvGraphicFramePr>
        <p:xfrm>
          <a:off x="838200" y="1136473"/>
          <a:ext cx="10435045" cy="5465447"/>
        </p:xfrm>
        <a:graphic>
          <a:graphicData uri="http://schemas.openxmlformats.org/drawingml/2006/table">
            <a:tbl>
              <a:tblPr firstRow="1" bandRow="1">
                <a:tableStyleId>{5C22544A-7EE6-4342-B048-85BDC9FD1C3A}</a:tableStyleId>
              </a:tblPr>
              <a:tblGrid>
                <a:gridCol w="2087009">
                  <a:extLst>
                    <a:ext uri="{9D8B030D-6E8A-4147-A177-3AD203B41FA5}">
                      <a16:colId xmlns:a16="http://schemas.microsoft.com/office/drawing/2014/main" val="1148936638"/>
                    </a:ext>
                  </a:extLst>
                </a:gridCol>
                <a:gridCol w="2087009">
                  <a:extLst>
                    <a:ext uri="{9D8B030D-6E8A-4147-A177-3AD203B41FA5}">
                      <a16:colId xmlns:a16="http://schemas.microsoft.com/office/drawing/2014/main" val="359567604"/>
                    </a:ext>
                  </a:extLst>
                </a:gridCol>
                <a:gridCol w="2087009">
                  <a:extLst>
                    <a:ext uri="{9D8B030D-6E8A-4147-A177-3AD203B41FA5}">
                      <a16:colId xmlns:a16="http://schemas.microsoft.com/office/drawing/2014/main" val="1320426928"/>
                    </a:ext>
                  </a:extLst>
                </a:gridCol>
                <a:gridCol w="2087009">
                  <a:extLst>
                    <a:ext uri="{9D8B030D-6E8A-4147-A177-3AD203B41FA5}">
                      <a16:colId xmlns:a16="http://schemas.microsoft.com/office/drawing/2014/main" val="634245752"/>
                    </a:ext>
                  </a:extLst>
                </a:gridCol>
                <a:gridCol w="2087009">
                  <a:extLst>
                    <a:ext uri="{9D8B030D-6E8A-4147-A177-3AD203B41FA5}">
                      <a16:colId xmlns:a16="http://schemas.microsoft.com/office/drawing/2014/main" val="2756949206"/>
                    </a:ext>
                  </a:extLst>
                </a:gridCol>
              </a:tblGrid>
              <a:tr h="439807">
                <a:tc>
                  <a:txBody>
                    <a:bodyPr/>
                    <a:lstStyle/>
                    <a:p>
                      <a:pPr marL="0" marR="0" fontAlgn="base">
                        <a:lnSpc>
                          <a:spcPct val="115000"/>
                        </a:lnSpc>
                        <a:spcBef>
                          <a:spcPts val="480"/>
                        </a:spcBef>
                        <a:spcAft>
                          <a:spcPts val="0"/>
                        </a:spcAft>
                      </a:pPr>
                      <a:r>
                        <a:rPr lang="en-US" sz="1800" b="1" kern="1200" dirty="0">
                          <a:solidFill>
                            <a:srgbClr val="3333CC"/>
                          </a:solidFill>
                          <a:latin typeface="Times New Roman"/>
                          <a:ea typeface="Times New Roman"/>
                          <a:cs typeface="Times New Roman"/>
                        </a:rPr>
                        <a:t>Classification Band</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b="1" kern="1200" dirty="0">
                          <a:solidFill>
                            <a:srgbClr val="3333CC"/>
                          </a:solidFill>
                          <a:latin typeface="Times New Roman"/>
                          <a:ea typeface="Times New Roman"/>
                          <a:cs typeface="Times New Roman"/>
                        </a:rPr>
                        <a:t>Initials</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b="1" kern="1200" dirty="0">
                          <a:solidFill>
                            <a:srgbClr val="3333CC"/>
                          </a:solidFill>
                          <a:latin typeface="Times New Roman"/>
                          <a:ea typeface="Times New Roman"/>
                          <a:cs typeface="Times New Roman"/>
                        </a:rPr>
                        <a:t>Frequency Range</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b="1" kern="1200">
                          <a:solidFill>
                            <a:srgbClr val="3333CC"/>
                          </a:solidFill>
                          <a:latin typeface="Times New Roman"/>
                          <a:ea typeface="Times New Roman"/>
                          <a:cs typeface="Times New Roman"/>
                        </a:rPr>
                        <a:t>Characteristics</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6440177"/>
                  </a:ext>
                </a:extLst>
              </a:tr>
              <a:tr h="401924">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Extremely low</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ELF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&lt; 300 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Ground wave</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826249"/>
                  </a:ext>
                </a:extLst>
              </a:tr>
              <a:tr h="401924">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Infra low</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ILF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300 Hz - 3 kHz </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3823065"/>
                  </a:ext>
                </a:extLst>
              </a:tr>
              <a:tr h="401924">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Very low</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VLF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 kHz - 30 kHz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073516"/>
                  </a:ext>
                </a:extLst>
              </a:tr>
              <a:tr h="439807">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Low</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LF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 kHz - 300 kHz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8707402"/>
                  </a:ext>
                </a:extLst>
              </a:tr>
              <a:tr h="439807">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Medium</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MF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300 kHz - 3 MHz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Ground/Sky wave</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6596501"/>
                  </a:ext>
                </a:extLst>
              </a:tr>
              <a:tr h="439807">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High</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HF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 MHz - 30 MHz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Sky wave</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6136143"/>
                  </a:ext>
                </a:extLst>
              </a:tr>
              <a:tr h="439807">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Very high</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VHF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 MHz - 300 MHz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5">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Space wave</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587245"/>
                  </a:ext>
                </a:extLst>
              </a:tr>
              <a:tr h="439807">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Ultra high</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UHF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300 MHz - 3 GHz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2256210"/>
                  </a:ext>
                </a:extLst>
              </a:tr>
              <a:tr h="439807">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Super high</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SHF</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 GHz - 30 GHz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896445"/>
                  </a:ext>
                </a:extLst>
              </a:tr>
              <a:tr h="439807">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Extremely high</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a:solidFill>
                            <a:srgbClr val="3333CC"/>
                          </a:solidFill>
                          <a:latin typeface="Times New Roman"/>
                          <a:ea typeface="Times New Roman"/>
                          <a:cs typeface="Times New Roman"/>
                        </a:rPr>
                        <a:t>EHF</a:t>
                      </a:r>
                      <a:endParaRPr lang="en-US" sz="180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 GHz - 300 GHz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8605273"/>
                  </a:ext>
                </a:extLst>
              </a:tr>
              <a:tr h="730971">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Tremendously high</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THF</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ase">
                        <a:lnSpc>
                          <a:spcPct val="115000"/>
                        </a:lnSpc>
                        <a:spcBef>
                          <a:spcPts val="480"/>
                        </a:spcBef>
                        <a:spcAft>
                          <a:spcPts val="0"/>
                        </a:spcAft>
                      </a:pPr>
                      <a:r>
                        <a:rPr lang="en-US" sz="1800" kern="1200" dirty="0">
                          <a:solidFill>
                            <a:srgbClr val="3333CC"/>
                          </a:solidFill>
                          <a:latin typeface="Times New Roman"/>
                          <a:ea typeface="Times New Roman"/>
                          <a:cs typeface="Times New Roman"/>
                        </a:rPr>
                        <a:t>300 GHz - 3000 GHz</a:t>
                      </a:r>
                      <a:endParaRPr lang="en-US" sz="1800" dirty="0">
                        <a:latin typeface="Calibri"/>
                        <a:ea typeface="Calibri"/>
                        <a:cs typeface="Times New Roman"/>
                      </a:endParaRPr>
                    </a:p>
                  </a:txBody>
                  <a:tcPr marL="89873" marR="89873" marT="44936" marB="449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3453143"/>
                  </a:ext>
                </a:extLst>
              </a:tr>
            </a:tbl>
          </a:graphicData>
        </a:graphic>
      </p:graphicFrame>
    </p:spTree>
    <p:extLst>
      <p:ext uri="{BB962C8B-B14F-4D97-AF65-F5344CB8AC3E}">
        <p14:creationId xmlns:p14="http://schemas.microsoft.com/office/powerpoint/2010/main" val="1301883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b="1" dirty="0">
                <a:latin typeface="+mn-lt"/>
              </a:rPr>
              <a:t>Ground wave propagation</a:t>
            </a:r>
            <a:endParaRPr lang="en-US" dirty="0">
              <a:latin typeface="+mn-lt"/>
            </a:endParaRPr>
          </a:p>
        </p:txBody>
      </p:sp>
      <p:sp>
        <p:nvSpPr>
          <p:cNvPr id="3" name="Content Placeholder 2"/>
          <p:cNvSpPr>
            <a:spLocks noGrp="1"/>
          </p:cNvSpPr>
          <p:nvPr>
            <p:ph idx="1"/>
          </p:nvPr>
        </p:nvSpPr>
        <p:spPr>
          <a:xfrm>
            <a:off x="838200" y="1084218"/>
            <a:ext cx="10515600" cy="5092745"/>
          </a:xfrm>
        </p:spPr>
        <p:txBody>
          <a:bodyPr/>
          <a:lstStyle/>
          <a:p>
            <a:r>
              <a:rPr lang="en-US" b="1" dirty="0" smtClean="0"/>
              <a:t>is </a:t>
            </a:r>
            <a:r>
              <a:rPr lang="en-US" b="1" dirty="0"/>
              <a:t>a type of radio propagation which is also known as a surface wave</a:t>
            </a:r>
            <a:r>
              <a:rPr lang="en-US" dirty="0"/>
              <a:t>. </a:t>
            </a:r>
            <a:endParaRPr lang="en-US" dirty="0" smtClean="0"/>
          </a:p>
          <a:p>
            <a:r>
              <a:rPr lang="en-US" dirty="0" smtClean="0"/>
              <a:t>These </a:t>
            </a:r>
            <a:r>
              <a:rPr lang="en-US" dirty="0"/>
              <a:t>waves propagate over the earth's surface in low and medium frequencies. </a:t>
            </a:r>
            <a:endParaRPr lang="en-US" dirty="0" smtClean="0"/>
          </a:p>
          <a:p>
            <a:r>
              <a:rPr lang="en-US" dirty="0" smtClean="0"/>
              <a:t>These </a:t>
            </a:r>
            <a:r>
              <a:rPr lang="en-US" dirty="0"/>
              <a:t>are mainly used for transmission between the surface of the earth and the ionosphere. </a:t>
            </a:r>
            <a:endParaRPr lang="en-US" dirty="0" smtClean="0"/>
          </a:p>
        </p:txBody>
      </p:sp>
    </p:spTree>
    <p:extLst>
      <p:ext uri="{BB962C8B-B14F-4D97-AF65-F5344CB8AC3E}">
        <p14:creationId xmlns:p14="http://schemas.microsoft.com/office/powerpoint/2010/main" val="322244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lstStyle/>
          <a:p>
            <a:r>
              <a:rPr lang="en-US" dirty="0" smtClean="0"/>
              <a:t>Cont.</a:t>
            </a:r>
            <a:endParaRPr lang="en-US" dirty="0"/>
          </a:p>
        </p:txBody>
      </p:sp>
      <p:sp>
        <p:nvSpPr>
          <p:cNvPr id="3" name="Content Placeholder 2"/>
          <p:cNvSpPr>
            <a:spLocks noGrp="1"/>
          </p:cNvSpPr>
          <p:nvPr>
            <p:ph idx="1"/>
          </p:nvPr>
        </p:nvSpPr>
        <p:spPr>
          <a:xfrm>
            <a:off x="838200" y="1149928"/>
            <a:ext cx="10515600" cy="5027035"/>
          </a:xfrm>
        </p:spPr>
        <p:txBody>
          <a:bodyPr/>
          <a:lstStyle/>
          <a:p>
            <a:r>
              <a:rPr lang="en-US" i="1" dirty="0"/>
              <a:t>Ground wave propagation is a form of signal propagation where the signal travels over the surface of the ground, and as a result it is used </a:t>
            </a:r>
            <a:r>
              <a:rPr lang="en-US" i="1" dirty="0">
                <a:solidFill>
                  <a:srgbClr val="FF0000"/>
                </a:solidFill>
              </a:rPr>
              <a:t>to provide regional coverage on the long and medium wave bands</a:t>
            </a:r>
            <a:r>
              <a:rPr lang="en-US" i="1" dirty="0"/>
              <a:t>.</a:t>
            </a:r>
          </a:p>
          <a:p>
            <a:r>
              <a:rPr lang="en-US" dirty="0"/>
              <a:t>Ground wave propagation is particularly important on the LF and MF portion of the radio spectrum</a:t>
            </a:r>
            <a:r>
              <a:rPr lang="en-US" dirty="0" smtClean="0"/>
              <a:t>.</a:t>
            </a:r>
          </a:p>
          <a:p>
            <a:r>
              <a:rPr lang="en-US" dirty="0" smtClean="0"/>
              <a:t> </a:t>
            </a:r>
            <a:r>
              <a:rPr lang="en-US" dirty="0"/>
              <a:t>Ground wave radio propagation is used to provide relatively local radio communications coverage, especially by radio broadcast stations that require to cover a particular locality.</a:t>
            </a:r>
          </a:p>
        </p:txBody>
      </p:sp>
    </p:spTree>
    <p:extLst>
      <p:ext uri="{BB962C8B-B14F-4D97-AF65-F5344CB8AC3E}">
        <p14:creationId xmlns:p14="http://schemas.microsoft.com/office/powerpoint/2010/main" val="2424327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smtClean="0"/>
              <a:t>Cont.</a:t>
            </a:r>
            <a:endParaRPr lang="en-US" dirty="0"/>
          </a:p>
        </p:txBody>
      </p:sp>
      <p:sp>
        <p:nvSpPr>
          <p:cNvPr id="3" name="Content Placeholder 2"/>
          <p:cNvSpPr>
            <a:spLocks noGrp="1"/>
          </p:cNvSpPr>
          <p:nvPr>
            <p:ph idx="1"/>
          </p:nvPr>
        </p:nvSpPr>
        <p:spPr>
          <a:xfrm>
            <a:off x="838200" y="1162594"/>
            <a:ext cx="10515600" cy="5014369"/>
          </a:xfrm>
        </p:spPr>
        <p:txBody>
          <a:bodyPr>
            <a:normAutofit/>
          </a:bodyPr>
          <a:lstStyle/>
          <a:p>
            <a:pPr fontAlgn="base"/>
            <a:r>
              <a:rPr lang="en-US" dirty="0" smtClean="0"/>
              <a:t>Ground </a:t>
            </a:r>
            <a:r>
              <a:rPr lang="en-US" dirty="0"/>
              <a:t>wave radio signal propagation is ideal for relatively short distance propagation on these frequencies during the daytime. </a:t>
            </a:r>
            <a:endParaRPr lang="en-US" dirty="0" smtClean="0"/>
          </a:p>
          <a:p>
            <a:pPr fontAlgn="base"/>
            <a:r>
              <a:rPr lang="en-US" dirty="0" smtClean="0"/>
              <a:t>Sky-wave ionosphere </a:t>
            </a:r>
            <a:r>
              <a:rPr lang="en-US" dirty="0"/>
              <a:t>propagation is not possible during the day because of the attenuation of the signals on these frequencies caused by the D region in the ionosphere. </a:t>
            </a:r>
            <a:endParaRPr lang="en-US" dirty="0" smtClean="0"/>
          </a:p>
          <a:p>
            <a:pPr fontAlgn="base"/>
            <a:r>
              <a:rPr lang="en-US" dirty="0" smtClean="0"/>
              <a:t>In </a:t>
            </a:r>
            <a:r>
              <a:rPr lang="en-US" dirty="0"/>
              <a:t>view of this, radio communications stations need to rely on the ground-wave propagation to achieve their coverage</a:t>
            </a:r>
            <a:r>
              <a:rPr lang="en-US" dirty="0" smtClean="0"/>
              <a:t>.</a:t>
            </a:r>
            <a:endParaRPr lang="en-US" dirty="0"/>
          </a:p>
        </p:txBody>
      </p:sp>
    </p:spTree>
    <p:extLst>
      <p:ext uri="{BB962C8B-B14F-4D97-AF65-F5344CB8AC3E}">
        <p14:creationId xmlns:p14="http://schemas.microsoft.com/office/powerpoint/2010/main" val="246629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US" dirty="0" smtClean="0"/>
              <a:t>Cont.</a:t>
            </a:r>
            <a:endParaRPr lang="en-US" dirty="0"/>
          </a:p>
        </p:txBody>
      </p:sp>
      <p:sp>
        <p:nvSpPr>
          <p:cNvPr id="3" name="Content Placeholder 2"/>
          <p:cNvSpPr>
            <a:spLocks noGrp="1"/>
          </p:cNvSpPr>
          <p:nvPr>
            <p:ph idx="1"/>
          </p:nvPr>
        </p:nvSpPr>
        <p:spPr>
          <a:xfrm>
            <a:off x="838200" y="1293224"/>
            <a:ext cx="10515600" cy="4883739"/>
          </a:xfrm>
        </p:spPr>
        <p:txBody>
          <a:bodyPr/>
          <a:lstStyle/>
          <a:p>
            <a:pPr fontAlgn="base"/>
            <a:r>
              <a:rPr lang="en-US" dirty="0"/>
              <a:t>A ground wave radio signal is made up from a number of parts. </a:t>
            </a:r>
          </a:p>
          <a:p>
            <a:pPr fontAlgn="base"/>
            <a:r>
              <a:rPr lang="en-US" dirty="0"/>
              <a:t>If the antennas are </a:t>
            </a:r>
            <a:r>
              <a:rPr lang="en-US" dirty="0">
                <a:solidFill>
                  <a:srgbClr val="FF0000"/>
                </a:solidFill>
              </a:rPr>
              <a:t>in the line of sight</a:t>
            </a:r>
            <a:r>
              <a:rPr lang="en-US" dirty="0"/>
              <a:t> then there will be a direct wave as well as a reflected signal</a:t>
            </a:r>
            <a:r>
              <a:rPr lang="en-US" dirty="0" smtClean="0"/>
              <a:t>.</a:t>
            </a:r>
          </a:p>
          <a:p>
            <a:pPr fontAlgn="base"/>
            <a:r>
              <a:rPr lang="en-US" dirty="0" smtClean="0"/>
              <a:t> </a:t>
            </a:r>
            <a:r>
              <a:rPr lang="en-US" dirty="0"/>
              <a:t>As the names suggest the direct signal is one that travels directly between the two antenna and is not affected by the locality</a:t>
            </a:r>
            <a:r>
              <a:rPr lang="en-US" dirty="0" smtClean="0"/>
              <a:t>.</a:t>
            </a:r>
          </a:p>
          <a:p>
            <a:pPr fontAlgn="base"/>
            <a:r>
              <a:rPr lang="en-US" dirty="0" smtClean="0"/>
              <a:t> </a:t>
            </a:r>
            <a:r>
              <a:rPr lang="en-US" dirty="0"/>
              <a:t>There will also be a reflected signal as the transmission will be reflected by a number of objects including the earth's surface and any hills, or large buildings. That may be present.</a:t>
            </a:r>
          </a:p>
        </p:txBody>
      </p:sp>
    </p:spTree>
    <p:extLst>
      <p:ext uri="{BB962C8B-B14F-4D97-AF65-F5344CB8AC3E}">
        <p14:creationId xmlns:p14="http://schemas.microsoft.com/office/powerpoint/2010/main" val="429337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lstStyle/>
          <a:p>
            <a:r>
              <a:rPr lang="en-US" dirty="0" smtClean="0"/>
              <a:t>Cont..</a:t>
            </a:r>
            <a:endParaRPr lang="en-US" dirty="0"/>
          </a:p>
        </p:txBody>
      </p:sp>
      <p:sp>
        <p:nvSpPr>
          <p:cNvPr id="3" name="Content Placeholder 2"/>
          <p:cNvSpPr>
            <a:spLocks noGrp="1"/>
          </p:cNvSpPr>
          <p:nvPr>
            <p:ph idx="1"/>
          </p:nvPr>
        </p:nvSpPr>
        <p:spPr>
          <a:xfrm>
            <a:off x="838200" y="1058091"/>
            <a:ext cx="10515600" cy="5118872"/>
          </a:xfrm>
        </p:spPr>
        <p:txBody>
          <a:bodyPr/>
          <a:lstStyle/>
          <a:p>
            <a:r>
              <a:rPr lang="en-US" dirty="0" smtClean="0"/>
              <a:t>Free Space </a:t>
            </a:r>
            <a:r>
              <a:rPr lang="en-US" dirty="0"/>
              <a:t>wave propagation is </a:t>
            </a:r>
            <a:r>
              <a:rPr lang="en-US" b="1" dirty="0"/>
              <a:t>a type of radio wave propagation in which radio waves go directly from the transmitting antenna to the receiving antenna or are reflected from the ground</a:t>
            </a:r>
            <a:r>
              <a:rPr lang="en-US" dirty="0"/>
              <a:t>. </a:t>
            </a:r>
            <a:endParaRPr lang="en-US" dirty="0" smtClean="0"/>
          </a:p>
          <a:p>
            <a:r>
              <a:rPr lang="en-US" dirty="0" smtClean="0"/>
              <a:t>It's </a:t>
            </a:r>
            <a:r>
              <a:rPr lang="en-US" dirty="0"/>
              <a:t>also known as line-of-sight communication</a:t>
            </a:r>
            <a:r>
              <a:rPr lang="en-US" dirty="0" smtClean="0"/>
              <a:t>.</a:t>
            </a:r>
          </a:p>
          <a:p>
            <a:r>
              <a:rPr lang="en-US" dirty="0"/>
              <a:t>Space wave propagation is the term used for radio signals travelling through space.</a:t>
            </a:r>
            <a:endParaRPr lang="en-US" dirty="0" smtClean="0"/>
          </a:p>
          <a:p>
            <a:endParaRPr lang="en-US" dirty="0"/>
          </a:p>
        </p:txBody>
      </p:sp>
    </p:spTree>
    <p:extLst>
      <p:ext uri="{BB962C8B-B14F-4D97-AF65-F5344CB8AC3E}">
        <p14:creationId xmlns:p14="http://schemas.microsoft.com/office/powerpoint/2010/main" val="244262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Cont.</a:t>
            </a:r>
            <a:endParaRPr lang="en-US" dirty="0"/>
          </a:p>
        </p:txBody>
      </p:sp>
      <p:sp>
        <p:nvSpPr>
          <p:cNvPr id="3" name="Content Placeholder 2"/>
          <p:cNvSpPr>
            <a:spLocks noGrp="1"/>
          </p:cNvSpPr>
          <p:nvPr>
            <p:ph idx="1"/>
          </p:nvPr>
        </p:nvSpPr>
        <p:spPr>
          <a:xfrm>
            <a:off x="838200" y="1201783"/>
            <a:ext cx="10515600" cy="4975180"/>
          </a:xfrm>
        </p:spPr>
        <p:txBody>
          <a:bodyPr/>
          <a:lstStyle/>
          <a:p>
            <a:r>
              <a:rPr lang="en-US" dirty="0"/>
              <a:t>The free space propagation model </a:t>
            </a:r>
            <a:r>
              <a:rPr lang="en-US" b="1" dirty="0"/>
              <a:t>assumes a transmit antenna and a receive antenna to be located in an otherwise empty environment</a:t>
            </a:r>
            <a:r>
              <a:rPr lang="en-US" dirty="0"/>
              <a:t>. </a:t>
            </a:r>
          </a:p>
          <a:p>
            <a:r>
              <a:rPr lang="en-US" dirty="0"/>
              <a:t>Neither absorbing obstacles nor reflecting surfaces are considered. </a:t>
            </a:r>
          </a:p>
          <a:p>
            <a:r>
              <a:rPr lang="en-US" dirty="0"/>
              <a:t>In particular, the influence of the earth surface is assumed to be entirely absent.</a:t>
            </a:r>
          </a:p>
          <a:p>
            <a:r>
              <a:rPr lang="en-US" dirty="0"/>
              <a:t>The free space propagation model is used </a:t>
            </a:r>
            <a:r>
              <a:rPr lang="en-US" b="1" dirty="0"/>
              <a:t>to predict received signal strength when the transmitter and receiver have a </a:t>
            </a:r>
            <a:r>
              <a:rPr lang="en-US" b="1" dirty="0" smtClean="0"/>
              <a:t>clear and unobstructed </a:t>
            </a:r>
            <a:r>
              <a:rPr lang="en-US" b="1" dirty="0"/>
              <a:t>line-of-sight path between them</a:t>
            </a:r>
            <a:endParaRPr lang="en-US" dirty="0"/>
          </a:p>
          <a:p>
            <a:endParaRPr lang="en-US" dirty="0"/>
          </a:p>
        </p:txBody>
      </p:sp>
    </p:spTree>
    <p:extLst>
      <p:ext uri="{BB962C8B-B14F-4D97-AF65-F5344CB8AC3E}">
        <p14:creationId xmlns:p14="http://schemas.microsoft.com/office/powerpoint/2010/main" val="1838300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Cont..</a:t>
            </a:r>
            <a:endParaRPr lang="en-US" dirty="0"/>
          </a:p>
        </p:txBody>
      </p:sp>
      <p:sp>
        <p:nvSpPr>
          <p:cNvPr id="3" name="Content Placeholder 2"/>
          <p:cNvSpPr>
            <a:spLocks noGrp="1"/>
          </p:cNvSpPr>
          <p:nvPr>
            <p:ph idx="1"/>
          </p:nvPr>
        </p:nvSpPr>
        <p:spPr>
          <a:xfrm>
            <a:off x="838200" y="1084218"/>
            <a:ext cx="10515600" cy="5092745"/>
          </a:xfrm>
        </p:spPr>
        <p:txBody>
          <a:bodyPr/>
          <a:lstStyle/>
          <a:p>
            <a:r>
              <a:rPr lang="en-US" dirty="0"/>
              <a:t>Free Space wave propagation is defined for the </a:t>
            </a:r>
            <a:r>
              <a:rPr lang="en-US" dirty="0">
                <a:hlinkClick r:id="rId2"/>
              </a:rPr>
              <a:t>radio waves</a:t>
            </a:r>
            <a:r>
              <a:rPr lang="en-US" dirty="0"/>
              <a:t> that occur within the 20km of the atmosphere </a:t>
            </a:r>
            <a:r>
              <a:rPr lang="en-US" dirty="0" err="1"/>
              <a:t>ie</a:t>
            </a:r>
            <a:r>
              <a:rPr lang="en-US" dirty="0"/>
              <a:t>; troposphere, comprising of a direct and reflected waves. </a:t>
            </a:r>
          </a:p>
          <a:p>
            <a:r>
              <a:rPr lang="en-US" dirty="0"/>
              <a:t>These waves are also known as tropospheric propagation as they can travel directly from the earth’s surface to the troposphere surface of the earth. </a:t>
            </a:r>
          </a:p>
          <a:p>
            <a:r>
              <a:rPr lang="en-US" dirty="0"/>
              <a:t>It is also known as a line of sight propagation as the signals are sent in a straight line from the transmitter to the receiver.</a:t>
            </a:r>
          </a:p>
          <a:p>
            <a:endParaRPr lang="en-US" dirty="0"/>
          </a:p>
          <a:p>
            <a:endParaRPr lang="en-US" dirty="0"/>
          </a:p>
        </p:txBody>
      </p:sp>
    </p:spTree>
    <p:extLst>
      <p:ext uri="{BB962C8B-B14F-4D97-AF65-F5344CB8AC3E}">
        <p14:creationId xmlns:p14="http://schemas.microsoft.com/office/powerpoint/2010/main" val="3960874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dirty="0" smtClean="0"/>
              <a:t>Cont.</a:t>
            </a:r>
            <a:endParaRPr lang="en-US" dirty="0"/>
          </a:p>
        </p:txBody>
      </p:sp>
      <p:sp>
        <p:nvSpPr>
          <p:cNvPr id="3" name="Content Placeholder 2"/>
          <p:cNvSpPr>
            <a:spLocks noGrp="1"/>
          </p:cNvSpPr>
          <p:nvPr>
            <p:ph idx="1"/>
          </p:nvPr>
        </p:nvSpPr>
        <p:spPr>
          <a:xfrm>
            <a:off x="838200" y="1136470"/>
            <a:ext cx="10515600" cy="5040493"/>
          </a:xfrm>
        </p:spPr>
        <p:txBody>
          <a:bodyPr/>
          <a:lstStyle/>
          <a:p>
            <a:r>
              <a:rPr lang="en-US" dirty="0" smtClean="0"/>
              <a:t>There </a:t>
            </a:r>
            <a:r>
              <a:rPr lang="en-US" dirty="0"/>
              <a:t>are two types of space wave propagation namely Electromagnetic Waves and Microwaves.</a:t>
            </a:r>
          </a:p>
          <a:p>
            <a:r>
              <a:rPr lang="en-US" dirty="0"/>
              <a:t>Electromagnetic waves are basically simple transverse electric and magnetic waves that propagate at the speed of light. </a:t>
            </a:r>
          </a:p>
          <a:p>
            <a:r>
              <a:rPr lang="en-US" dirty="0" smtClean="0"/>
              <a:t>They </a:t>
            </a:r>
            <a:r>
              <a:rPr lang="en-US" dirty="0"/>
              <a:t>are generated by accelerating electric charge and can be transmitted through a vacuum</a:t>
            </a:r>
            <a:r>
              <a:rPr lang="en-US" dirty="0" smtClean="0"/>
              <a:t>.</a:t>
            </a:r>
          </a:p>
          <a:p>
            <a:r>
              <a:rPr lang="en-US" dirty="0"/>
              <a:t>Microwaves, on the other hand, are a type of electromagnetic radiation with wavelengths ranging from 1 mm to 30 cm. </a:t>
            </a:r>
            <a:endParaRPr lang="en-US" dirty="0" smtClean="0"/>
          </a:p>
          <a:p>
            <a:r>
              <a:rPr lang="en-US" dirty="0" smtClean="0"/>
              <a:t>They </a:t>
            </a:r>
            <a:r>
              <a:rPr lang="en-US" dirty="0"/>
              <a:t>are used in microwave ovens and radar technology. </a:t>
            </a:r>
          </a:p>
        </p:txBody>
      </p:sp>
    </p:spTree>
    <p:extLst>
      <p:ext uri="{BB962C8B-B14F-4D97-AF65-F5344CB8AC3E}">
        <p14:creationId xmlns:p14="http://schemas.microsoft.com/office/powerpoint/2010/main" val="80943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lstStyle/>
          <a:p>
            <a:pPr lvl="1" algn="l" rtl="0">
              <a:lnSpc>
                <a:spcPct val="90000"/>
              </a:lnSpc>
              <a:spcBef>
                <a:spcPct val="0"/>
              </a:spcBef>
            </a:pPr>
            <a:r>
              <a:rPr lang="en-US" sz="2800" kern="50" dirty="0" smtClean="0">
                <a:effectLst/>
              </a:rPr>
              <a:t>       </a:t>
            </a:r>
            <a:r>
              <a:rPr lang="en-US" sz="3200" b="1" kern="50" dirty="0" smtClean="0">
                <a:effectLst/>
                <a:latin typeface="+mn-lt"/>
              </a:rPr>
              <a:t>Introduction to Radio Wave Propagation</a:t>
            </a:r>
            <a:endParaRPr lang="en-US" b="1" dirty="0">
              <a:latin typeface="+mn-lt"/>
            </a:endParaRPr>
          </a:p>
        </p:txBody>
      </p:sp>
      <p:sp>
        <p:nvSpPr>
          <p:cNvPr id="3" name="Content Placeholder 2"/>
          <p:cNvSpPr>
            <a:spLocks noGrp="1"/>
          </p:cNvSpPr>
          <p:nvPr>
            <p:ph idx="1"/>
          </p:nvPr>
        </p:nvSpPr>
        <p:spPr>
          <a:xfrm>
            <a:off x="838200" y="1031966"/>
            <a:ext cx="10515600" cy="5144997"/>
          </a:xfrm>
        </p:spPr>
        <p:txBody>
          <a:bodyPr/>
          <a:lstStyle/>
          <a:p>
            <a:r>
              <a:rPr lang="en-US" dirty="0" smtClean="0"/>
              <a:t>Radio </a:t>
            </a:r>
            <a:r>
              <a:rPr lang="en-US" dirty="0"/>
              <a:t>propagation is </a:t>
            </a:r>
            <a:r>
              <a:rPr lang="en-US" b="1" dirty="0" smtClean="0"/>
              <a:t>the </a:t>
            </a:r>
            <a:r>
              <a:rPr lang="en-US" b="1" dirty="0"/>
              <a:t>way radio signals are transmitted from one point to another inside the earth's atmosphere or free space</a:t>
            </a:r>
            <a:r>
              <a:rPr lang="en-US" dirty="0" smtClean="0"/>
              <a:t>.</a:t>
            </a:r>
          </a:p>
          <a:p>
            <a:r>
              <a:rPr lang="en-US" dirty="0" smtClean="0"/>
              <a:t> </a:t>
            </a:r>
            <a:r>
              <a:rPr lang="en-US" dirty="0"/>
              <a:t>Since these are electromagnetic waves, they exhibit properties such as reflection, refraction, diffraction, absorption, polarization and scattering</a:t>
            </a:r>
            <a:r>
              <a:rPr lang="en-US" dirty="0" smtClean="0"/>
              <a:t>.</a:t>
            </a:r>
          </a:p>
          <a:p>
            <a:r>
              <a:rPr lang="en-US" dirty="0"/>
              <a:t>Radio propagation is </a:t>
            </a:r>
            <a:r>
              <a:rPr lang="en-US" b="1" dirty="0"/>
              <a:t>the behavior of radio waves as they travel, or are propagated, from one point to another in vacuum, or into various parts of the atmosphere</a:t>
            </a:r>
            <a:r>
              <a:rPr lang="en-US" dirty="0"/>
              <a:t>.</a:t>
            </a:r>
          </a:p>
        </p:txBody>
      </p:sp>
    </p:spTree>
    <p:extLst>
      <p:ext uri="{BB962C8B-B14F-4D97-AF65-F5344CB8AC3E}">
        <p14:creationId xmlns:p14="http://schemas.microsoft.com/office/powerpoint/2010/main" val="1086964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200" y="1045030"/>
            <a:ext cx="10515600" cy="5131933"/>
          </a:xfrm>
        </p:spPr>
        <p:txBody>
          <a:bodyPr>
            <a:normAutofit/>
          </a:bodyPr>
          <a:lstStyle/>
          <a:p>
            <a:r>
              <a:rPr lang="en-US" dirty="0"/>
              <a:t>The similarities between electromagnetic waves and microwaves </a:t>
            </a:r>
            <a:r>
              <a:rPr lang="en-US" dirty="0" smtClean="0"/>
              <a:t>are</a:t>
            </a:r>
          </a:p>
          <a:p>
            <a:r>
              <a:rPr lang="en-US" dirty="0" smtClean="0"/>
              <a:t>they </a:t>
            </a:r>
            <a:r>
              <a:rPr lang="en-US" dirty="0"/>
              <a:t>are both types of electromagnetic radiation. </a:t>
            </a:r>
            <a:endParaRPr lang="en-US" dirty="0" smtClean="0"/>
          </a:p>
          <a:p>
            <a:r>
              <a:rPr lang="en-US" dirty="0" smtClean="0"/>
              <a:t>They </a:t>
            </a:r>
            <a:r>
              <a:rPr lang="en-US" dirty="0"/>
              <a:t>also propagate at the speed of light and can be transmitted through a vacuum. </a:t>
            </a:r>
            <a:endParaRPr lang="en-US" dirty="0" smtClean="0"/>
          </a:p>
          <a:p>
            <a:r>
              <a:rPr lang="en-US" dirty="0" smtClean="0"/>
              <a:t>The </a:t>
            </a:r>
            <a:r>
              <a:rPr lang="en-US" dirty="0"/>
              <a:t>key difference between these two types of waves is their wavelength</a:t>
            </a:r>
            <a:r>
              <a:rPr lang="en-US" dirty="0" smtClean="0"/>
              <a:t>.</a:t>
            </a:r>
          </a:p>
          <a:p>
            <a:r>
              <a:rPr lang="en-US" dirty="0" smtClean="0"/>
              <a:t> </a:t>
            </a:r>
            <a:r>
              <a:rPr lang="en-US" dirty="0"/>
              <a:t>Electromagnetic waves have a much larger wavelength than microwaves. </a:t>
            </a:r>
            <a:endParaRPr lang="en-US" dirty="0" smtClean="0"/>
          </a:p>
          <a:p>
            <a:r>
              <a:rPr lang="en-US" dirty="0" smtClean="0"/>
              <a:t>This </a:t>
            </a:r>
            <a:r>
              <a:rPr lang="en-US" dirty="0"/>
              <a:t>is because microwaves have a higher frequency than electromagnetic waves.</a:t>
            </a:r>
          </a:p>
        </p:txBody>
      </p:sp>
    </p:spTree>
    <p:extLst>
      <p:ext uri="{BB962C8B-B14F-4D97-AF65-F5344CB8AC3E}">
        <p14:creationId xmlns:p14="http://schemas.microsoft.com/office/powerpoint/2010/main" val="2750097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normAutofit fontScale="90000"/>
          </a:bodyPr>
          <a:lstStyle/>
          <a:p>
            <a:r>
              <a:rPr lang="en-US" b="1" dirty="0">
                <a:latin typeface="+mn-lt"/>
              </a:rPr>
              <a:t>Applications of </a:t>
            </a:r>
            <a:r>
              <a:rPr lang="en-US" b="1" dirty="0" smtClean="0">
                <a:latin typeface="+mn-lt"/>
              </a:rPr>
              <a:t>free Space </a:t>
            </a:r>
            <a:r>
              <a:rPr lang="en-US" b="1" dirty="0">
                <a:latin typeface="+mn-lt"/>
              </a:rPr>
              <a:t>Wave </a:t>
            </a:r>
            <a:r>
              <a:rPr lang="en-US" b="1" dirty="0" smtClean="0">
                <a:latin typeface="+mn-lt"/>
              </a:rPr>
              <a:t>Propagation</a:t>
            </a:r>
            <a:endParaRPr lang="en-US" b="1" dirty="0">
              <a:latin typeface="+mn-lt"/>
            </a:endParaRPr>
          </a:p>
        </p:txBody>
      </p:sp>
      <p:sp>
        <p:nvSpPr>
          <p:cNvPr id="3" name="Content Placeholder 2"/>
          <p:cNvSpPr>
            <a:spLocks noGrp="1"/>
          </p:cNvSpPr>
          <p:nvPr>
            <p:ph idx="1"/>
          </p:nvPr>
        </p:nvSpPr>
        <p:spPr>
          <a:xfrm>
            <a:off x="838200" y="1358538"/>
            <a:ext cx="10515600" cy="4818425"/>
          </a:xfrm>
        </p:spPr>
        <p:txBody>
          <a:bodyPr>
            <a:normAutofit fontScale="92500" lnSpcReduction="10000"/>
          </a:bodyPr>
          <a:lstStyle/>
          <a:p>
            <a:r>
              <a:rPr lang="en-US" sz="2600" dirty="0"/>
              <a:t>Space </a:t>
            </a:r>
            <a:r>
              <a:rPr lang="en-US" sz="2600" dirty="0" smtClean="0"/>
              <a:t>wave </a:t>
            </a:r>
            <a:r>
              <a:rPr lang="en-US" sz="2600" dirty="0"/>
              <a:t>propagation mode is used in various </a:t>
            </a:r>
            <a:r>
              <a:rPr lang="en-US" sz="2600" dirty="0">
                <a:hlinkClick r:id="rId2"/>
              </a:rPr>
              <a:t>communication systems</a:t>
            </a:r>
            <a:r>
              <a:rPr lang="en-US" sz="2600" dirty="0"/>
              <a:t> like</a:t>
            </a:r>
          </a:p>
          <a:p>
            <a:pPr fontAlgn="base"/>
            <a:r>
              <a:rPr lang="en-US" dirty="0" smtClean="0"/>
              <a:t>Line-of-sight </a:t>
            </a:r>
            <a:r>
              <a:rPr lang="en-US" dirty="0"/>
              <a:t>communication</a:t>
            </a:r>
          </a:p>
          <a:p>
            <a:pPr fontAlgn="base"/>
            <a:r>
              <a:rPr lang="en-US" dirty="0"/>
              <a:t>Satellite communication</a:t>
            </a:r>
          </a:p>
          <a:p>
            <a:pPr fontAlgn="base"/>
            <a:r>
              <a:rPr lang="en-US" dirty="0"/>
              <a:t>Radar communication</a:t>
            </a:r>
          </a:p>
          <a:p>
            <a:pPr fontAlgn="base"/>
            <a:r>
              <a:rPr lang="en-US" dirty="0"/>
              <a:t>Television broadcast</a:t>
            </a:r>
          </a:p>
          <a:p>
            <a:pPr fontAlgn="base"/>
            <a:r>
              <a:rPr lang="en-US" dirty="0"/>
              <a:t>Microwave linking</a:t>
            </a:r>
          </a:p>
          <a:p>
            <a:r>
              <a:rPr lang="en-US" sz="3600" dirty="0" smtClean="0"/>
              <a:t>Space </a:t>
            </a:r>
            <a:r>
              <a:rPr lang="en-US" sz="3600" dirty="0"/>
              <a:t>wave propagation limitations</a:t>
            </a:r>
          </a:p>
          <a:p>
            <a:r>
              <a:rPr lang="en-US" dirty="0"/>
              <a:t>These waves are affected by the curvature of the earth.</a:t>
            </a:r>
          </a:p>
          <a:p>
            <a:r>
              <a:rPr lang="en-US" dirty="0"/>
              <a:t>The propagation of these waves happens along the line of sight distance which is defined as the distance between the transmitting antenna and the receiving antenna which is also known as the range of communication.</a:t>
            </a:r>
          </a:p>
          <a:p>
            <a:endParaRPr lang="en-US" dirty="0"/>
          </a:p>
        </p:txBody>
      </p:sp>
    </p:spTree>
    <p:extLst>
      <p:ext uri="{BB962C8B-B14F-4D97-AF65-F5344CB8AC3E}">
        <p14:creationId xmlns:p14="http://schemas.microsoft.com/office/powerpoint/2010/main" val="3791810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b="1" dirty="0">
                <a:latin typeface="+mn-lt"/>
              </a:rPr>
              <a:t>Sky wave propagation</a:t>
            </a:r>
          </a:p>
        </p:txBody>
      </p:sp>
      <p:sp>
        <p:nvSpPr>
          <p:cNvPr id="3" name="Content Placeholder 2"/>
          <p:cNvSpPr>
            <a:spLocks noGrp="1"/>
          </p:cNvSpPr>
          <p:nvPr>
            <p:ph idx="1"/>
          </p:nvPr>
        </p:nvSpPr>
        <p:spPr>
          <a:xfrm>
            <a:off x="838200" y="1188720"/>
            <a:ext cx="10515600" cy="5144997"/>
          </a:xfrm>
        </p:spPr>
        <p:txBody>
          <a:bodyPr/>
          <a:lstStyle/>
          <a:p>
            <a:r>
              <a:rPr lang="en-US" dirty="0" smtClean="0"/>
              <a:t>also </a:t>
            </a:r>
            <a:r>
              <a:rPr lang="en-US" dirty="0"/>
              <a:t>known as </a:t>
            </a:r>
            <a:r>
              <a:rPr lang="en-US" dirty="0" smtClean="0"/>
              <a:t>ionosphere propagation</a:t>
            </a:r>
            <a:r>
              <a:rPr lang="en-US" dirty="0"/>
              <a:t>.</a:t>
            </a:r>
            <a:endParaRPr lang="en-US" dirty="0" smtClean="0"/>
          </a:p>
          <a:p>
            <a:r>
              <a:rPr lang="en-US" dirty="0" smtClean="0"/>
              <a:t>is</a:t>
            </a:r>
            <a:r>
              <a:rPr lang="en-US" dirty="0"/>
              <a:t> the mode of propagation in which</a:t>
            </a:r>
            <a:r>
              <a:rPr lang="en-US" b="1" dirty="0"/>
              <a:t> electromagnetic waves emitted from an antenna and directed upward at great angles are reflected back to earth by the </a:t>
            </a:r>
            <a:r>
              <a:rPr lang="en-US" b="1" dirty="0" smtClean="0"/>
              <a:t>ionosphere</a:t>
            </a:r>
          </a:p>
          <a:p>
            <a:r>
              <a:rPr lang="en-US" dirty="0" smtClean="0"/>
              <a:t>The </a:t>
            </a:r>
            <a:r>
              <a:rPr lang="en-US" dirty="0"/>
              <a:t>ionosphere </a:t>
            </a:r>
            <a:r>
              <a:rPr lang="en-US" b="1" dirty="0"/>
              <a:t>contains a high proportion of free electrons which influence radio propagation</a:t>
            </a:r>
            <a:r>
              <a:rPr lang="en-US" dirty="0"/>
              <a:t>. </a:t>
            </a:r>
            <a:endParaRPr lang="en-US" dirty="0" smtClean="0"/>
          </a:p>
          <a:p>
            <a:r>
              <a:rPr lang="en-US" dirty="0" smtClean="0"/>
              <a:t>High </a:t>
            </a:r>
            <a:r>
              <a:rPr lang="en-US" dirty="0"/>
              <a:t>Frequency (HF) radio waves hitting the free electrons in the ionosphere cause them to vibrate and re-radiate the energy back down at the same frequency, effectively bouncing the radio wave back towards the Earth.</a:t>
            </a:r>
          </a:p>
        </p:txBody>
      </p:sp>
    </p:spTree>
    <p:extLst>
      <p:ext uri="{BB962C8B-B14F-4D97-AF65-F5344CB8AC3E}">
        <p14:creationId xmlns:p14="http://schemas.microsoft.com/office/powerpoint/2010/main" val="603851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Cont..</a:t>
            </a:r>
            <a:endParaRPr lang="en-US" dirty="0"/>
          </a:p>
        </p:txBody>
      </p:sp>
      <p:sp>
        <p:nvSpPr>
          <p:cNvPr id="3" name="Content Placeholder 2"/>
          <p:cNvSpPr>
            <a:spLocks noGrp="1"/>
          </p:cNvSpPr>
          <p:nvPr>
            <p:ph idx="1"/>
          </p:nvPr>
        </p:nvSpPr>
        <p:spPr>
          <a:xfrm>
            <a:off x="838200" y="1123406"/>
            <a:ext cx="10515600" cy="5053557"/>
          </a:xfrm>
        </p:spPr>
        <p:txBody>
          <a:bodyPr/>
          <a:lstStyle/>
          <a:p>
            <a:r>
              <a:rPr lang="en-US" b="1" dirty="0"/>
              <a:t>Loss of radio waves or debilitation is low due to atmospheric conditions</a:t>
            </a:r>
            <a:r>
              <a:rPr lang="en-US" dirty="0" smtClean="0"/>
              <a:t>.</a:t>
            </a:r>
          </a:p>
          <a:p>
            <a:r>
              <a:rPr lang="en-US" dirty="0" smtClean="0"/>
              <a:t> </a:t>
            </a:r>
            <a:r>
              <a:rPr lang="en-US" dirty="0"/>
              <a:t>The frequency range of operation is high</a:t>
            </a:r>
            <a:r>
              <a:rPr lang="en-US" dirty="0" smtClean="0"/>
              <a:t>.</a:t>
            </a:r>
          </a:p>
          <a:p>
            <a:r>
              <a:rPr lang="en-US" dirty="0" smtClean="0"/>
              <a:t> </a:t>
            </a:r>
            <a:r>
              <a:rPr lang="en-US" dirty="0"/>
              <a:t>It provides continuous support in different types of communication. </a:t>
            </a:r>
            <a:endParaRPr lang="en-US" dirty="0" smtClean="0"/>
          </a:p>
          <a:p>
            <a:r>
              <a:rPr lang="en-US" dirty="0" smtClean="0"/>
              <a:t>Sky </a:t>
            </a:r>
            <a:r>
              <a:rPr lang="en-US" dirty="0"/>
              <a:t>wave propagation is a simple mode of propagation</a:t>
            </a:r>
            <a:r>
              <a:rPr lang="en-US" dirty="0" smtClean="0"/>
              <a:t>.</a:t>
            </a:r>
          </a:p>
          <a:p>
            <a:r>
              <a:rPr lang="en-US" dirty="0" smtClean="0"/>
              <a:t>Sky wave </a:t>
            </a:r>
            <a:r>
              <a:rPr lang="en-US" dirty="0"/>
              <a:t>propagation is used for </a:t>
            </a:r>
            <a:r>
              <a:rPr lang="en-US" b="1" dirty="0"/>
              <a:t>satellite communication</a:t>
            </a:r>
            <a:r>
              <a:rPr lang="en-US" dirty="0"/>
              <a:t> since it depends on the upper atmospheric conditions. </a:t>
            </a:r>
            <a:endParaRPr lang="en-US" dirty="0" smtClean="0"/>
          </a:p>
          <a:p>
            <a:r>
              <a:rPr lang="en-US" dirty="0" smtClean="0"/>
              <a:t>Radar </a:t>
            </a:r>
            <a:r>
              <a:rPr lang="en-US" dirty="0"/>
              <a:t>systems and mobile communication services are also based on sky wave propagation</a:t>
            </a:r>
          </a:p>
        </p:txBody>
      </p:sp>
    </p:spTree>
    <p:extLst>
      <p:ext uri="{BB962C8B-B14F-4D97-AF65-F5344CB8AC3E}">
        <p14:creationId xmlns:p14="http://schemas.microsoft.com/office/powerpoint/2010/main" val="2264291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cont..</a:t>
            </a:r>
            <a:endParaRPr lang="en-US" dirty="0"/>
          </a:p>
        </p:txBody>
      </p:sp>
      <p:sp>
        <p:nvSpPr>
          <p:cNvPr id="3" name="Content Placeholder 2"/>
          <p:cNvSpPr>
            <a:spLocks noGrp="1"/>
          </p:cNvSpPr>
          <p:nvPr>
            <p:ph idx="1"/>
          </p:nvPr>
        </p:nvSpPr>
        <p:spPr>
          <a:xfrm>
            <a:off x="838200" y="953590"/>
            <a:ext cx="10515600" cy="5223374"/>
          </a:xfrm>
        </p:spPr>
        <p:txBody>
          <a:bodyPr/>
          <a:lstStyle/>
          <a:p>
            <a:r>
              <a:rPr lang="en-US" dirty="0" smtClean="0"/>
              <a:t>The </a:t>
            </a:r>
            <a:r>
              <a:rPr lang="en-US" dirty="0"/>
              <a:t>radio waves of frequency range </a:t>
            </a:r>
            <a:r>
              <a:rPr lang="en-US" b="1" dirty="0"/>
              <a:t>3MHz to 30MHz</a:t>
            </a:r>
            <a:r>
              <a:rPr lang="en-US" dirty="0"/>
              <a:t> are suitable for sky wave propagation. This range of frequencies are reflected by the ionosphere </a:t>
            </a:r>
            <a:r>
              <a:rPr lang="en-US" dirty="0" smtClean="0"/>
              <a:t>towards.</a:t>
            </a:r>
          </a:p>
          <a:p>
            <a:r>
              <a:rPr lang="en-US" dirty="0" smtClean="0"/>
              <a:t>There are </a:t>
            </a:r>
            <a:r>
              <a:rPr lang="en-US" dirty="0"/>
              <a:t>7 types of waves </a:t>
            </a:r>
            <a:r>
              <a:rPr lang="en-US" dirty="0" smtClean="0"/>
              <a:t>such as:</a:t>
            </a:r>
            <a:r>
              <a:rPr lang="en-US" dirty="0"/>
              <a:t> </a:t>
            </a:r>
            <a:r>
              <a:rPr lang="en-US" b="1" dirty="0"/>
              <a:t>Radio Waves, Microwaves, Infrared, Visible, Ultraviolet, X-Ray, Gamma Rays</a:t>
            </a:r>
            <a:r>
              <a:rPr lang="en-US" dirty="0"/>
              <a:t>.</a:t>
            </a:r>
          </a:p>
          <a:p>
            <a:r>
              <a:rPr lang="en-US" dirty="0"/>
              <a:t> Radio waves have the longest wavelength and small frequency while the gamma rays have shortest wavelength and high frequency.</a:t>
            </a:r>
          </a:p>
          <a:p>
            <a:r>
              <a:rPr lang="en-US" dirty="0" smtClean="0"/>
              <a:t>.</a:t>
            </a:r>
          </a:p>
        </p:txBody>
      </p:sp>
    </p:spTree>
    <p:extLst>
      <p:ext uri="{BB962C8B-B14F-4D97-AF65-F5344CB8AC3E}">
        <p14:creationId xmlns:p14="http://schemas.microsoft.com/office/powerpoint/2010/main" val="334162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599" cy="5803409"/>
          </a:xfrm>
        </p:spPr>
      </p:pic>
    </p:spTree>
    <p:extLst>
      <p:ext uri="{BB962C8B-B14F-4D97-AF65-F5344CB8AC3E}">
        <p14:creationId xmlns:p14="http://schemas.microsoft.com/office/powerpoint/2010/main" val="4119561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Cont..</a:t>
            </a:r>
            <a:endParaRPr lang="en-US" dirty="0"/>
          </a:p>
        </p:txBody>
      </p:sp>
      <p:sp>
        <p:nvSpPr>
          <p:cNvPr id="3" name="Content Placeholder 2"/>
          <p:cNvSpPr>
            <a:spLocks noGrp="1"/>
          </p:cNvSpPr>
          <p:nvPr>
            <p:ph idx="1"/>
          </p:nvPr>
        </p:nvSpPr>
        <p:spPr>
          <a:xfrm>
            <a:off x="838200" y="1097280"/>
            <a:ext cx="10515600" cy="5079683"/>
          </a:xfrm>
        </p:spPr>
        <p:txBody>
          <a:bodyPr>
            <a:normAutofit/>
          </a:bodyPr>
          <a:lstStyle/>
          <a:p>
            <a:r>
              <a:rPr lang="en-US" b="1" dirty="0"/>
              <a:t>Examples of Radio Waves</a:t>
            </a:r>
            <a:endParaRPr lang="en-US" dirty="0"/>
          </a:p>
          <a:p>
            <a:r>
              <a:rPr lang="en-US" dirty="0"/>
              <a:t>Radio Broadcasting. One of the prime applications of radio waves is radio broadcasting. ...</a:t>
            </a:r>
          </a:p>
          <a:p>
            <a:r>
              <a:rPr lang="en-US" dirty="0"/>
              <a:t>Cellular Networks. ...</a:t>
            </a:r>
          </a:p>
          <a:p>
            <a:r>
              <a:rPr lang="en-US" dirty="0"/>
              <a:t>RADAR. ...</a:t>
            </a:r>
          </a:p>
          <a:p>
            <a:r>
              <a:rPr lang="en-US" dirty="0"/>
              <a:t>Radio Astronomy. ...</a:t>
            </a:r>
          </a:p>
          <a:p>
            <a:r>
              <a:rPr lang="en-US" dirty="0"/>
              <a:t>Satellite Communication. ...</a:t>
            </a:r>
          </a:p>
          <a:p>
            <a:r>
              <a:rPr lang="en-US" dirty="0"/>
              <a:t>Radio Telemetry. ...</a:t>
            </a:r>
          </a:p>
          <a:p>
            <a:r>
              <a:rPr lang="en-US" dirty="0"/>
              <a:t>Remote Controlled Toys. ...</a:t>
            </a:r>
          </a:p>
          <a:p>
            <a:r>
              <a:rPr lang="en-US" dirty="0"/>
              <a:t>Navigation and Air Traffic Control.</a:t>
            </a:r>
          </a:p>
          <a:p>
            <a:endParaRPr lang="en-US" dirty="0"/>
          </a:p>
        </p:txBody>
      </p:sp>
    </p:spTree>
    <p:extLst>
      <p:ext uri="{BB962C8B-B14F-4D97-AF65-F5344CB8AC3E}">
        <p14:creationId xmlns:p14="http://schemas.microsoft.com/office/powerpoint/2010/main" val="3556431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732155"/>
          </a:xfrm>
        </p:spPr>
        <p:txBody>
          <a:bodyPr/>
          <a:lstStyle/>
          <a:p>
            <a:r>
              <a:rPr lang="en-US" dirty="0" smtClean="0"/>
              <a:t>Cont.</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097280"/>
            <a:ext cx="5236029" cy="5079683"/>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1794" y="1097281"/>
            <a:ext cx="4843235" cy="5079682"/>
          </a:xfrm>
        </p:spPr>
      </p:pic>
    </p:spTree>
    <p:extLst>
      <p:ext uri="{BB962C8B-B14F-4D97-AF65-F5344CB8AC3E}">
        <p14:creationId xmlns:p14="http://schemas.microsoft.com/office/powerpoint/2010/main" val="968825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Cont..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8457" y="1319349"/>
            <a:ext cx="5172892" cy="485761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5852" y="1319349"/>
            <a:ext cx="5357948" cy="4857614"/>
          </a:xfrm>
        </p:spPr>
      </p:pic>
    </p:spTree>
    <p:extLst>
      <p:ext uri="{BB962C8B-B14F-4D97-AF65-F5344CB8AC3E}">
        <p14:creationId xmlns:p14="http://schemas.microsoft.com/office/powerpoint/2010/main" val="3780231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Cont.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319349"/>
            <a:ext cx="5209903" cy="485761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4857" y="1319349"/>
            <a:ext cx="5148943" cy="4857613"/>
          </a:xfrm>
        </p:spPr>
      </p:pic>
    </p:spTree>
    <p:extLst>
      <p:ext uri="{BB962C8B-B14F-4D97-AF65-F5344CB8AC3E}">
        <p14:creationId xmlns:p14="http://schemas.microsoft.com/office/powerpoint/2010/main" val="3837865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normAutofit/>
          </a:bodyPr>
          <a:lstStyle/>
          <a:p>
            <a:r>
              <a:rPr lang="en-US" sz="3600" b="1" dirty="0">
                <a:latin typeface="+mn-lt"/>
              </a:rPr>
              <a:t>Signal propagation</a:t>
            </a:r>
          </a:p>
        </p:txBody>
      </p:sp>
      <p:sp>
        <p:nvSpPr>
          <p:cNvPr id="3" name="Content Placeholder 2"/>
          <p:cNvSpPr>
            <a:spLocks noGrp="1"/>
          </p:cNvSpPr>
          <p:nvPr>
            <p:ph idx="1"/>
          </p:nvPr>
        </p:nvSpPr>
        <p:spPr>
          <a:xfrm>
            <a:off x="838200" y="1123406"/>
            <a:ext cx="10515600" cy="5421085"/>
          </a:xfrm>
        </p:spPr>
        <p:txBody>
          <a:bodyPr/>
          <a:lstStyle/>
          <a:p>
            <a:pPr marL="0" indent="0">
              <a:buNone/>
            </a:pPr>
            <a:r>
              <a:rPr lang="en-US" dirty="0" smtClean="0"/>
              <a:t>• </a:t>
            </a:r>
            <a:r>
              <a:rPr lang="en-US" dirty="0"/>
              <a:t>Propagation in free space always like light (straight line) </a:t>
            </a:r>
            <a:endParaRPr lang="en-US" dirty="0" smtClean="0"/>
          </a:p>
          <a:p>
            <a:pPr marL="0" indent="0">
              <a:buNone/>
            </a:pPr>
            <a:r>
              <a:rPr lang="en-US" dirty="0" smtClean="0"/>
              <a:t>• </a:t>
            </a:r>
            <a:r>
              <a:rPr lang="en-US" dirty="0"/>
              <a:t>In real world Receiving power influenced </a:t>
            </a:r>
            <a:r>
              <a:rPr lang="en-US" dirty="0" smtClean="0"/>
              <a:t>by</a:t>
            </a:r>
          </a:p>
          <a:p>
            <a:pPr lvl="1"/>
            <a:r>
              <a:rPr lang="en-US" dirty="0" smtClean="0"/>
              <a:t> fading </a:t>
            </a:r>
            <a:r>
              <a:rPr lang="en-US" dirty="0"/>
              <a:t>(frequency dependent) </a:t>
            </a:r>
            <a:endParaRPr lang="en-US" dirty="0" smtClean="0"/>
          </a:p>
          <a:p>
            <a:pPr lvl="1"/>
            <a:r>
              <a:rPr lang="en-US" dirty="0" smtClean="0"/>
              <a:t>shadowing </a:t>
            </a:r>
          </a:p>
          <a:p>
            <a:pPr lvl="1"/>
            <a:r>
              <a:rPr lang="en-US" dirty="0" smtClean="0"/>
              <a:t>reflection </a:t>
            </a:r>
            <a:r>
              <a:rPr lang="en-US" dirty="0"/>
              <a:t>at large obstacles </a:t>
            </a:r>
          </a:p>
          <a:p>
            <a:pPr lvl="1"/>
            <a:r>
              <a:rPr lang="en-US" dirty="0" smtClean="0"/>
              <a:t> </a:t>
            </a:r>
            <a:r>
              <a:rPr lang="en-US" dirty="0"/>
              <a:t>refraction depending on the density of a </a:t>
            </a:r>
            <a:r>
              <a:rPr lang="en-US" dirty="0" smtClean="0"/>
              <a:t>medium</a:t>
            </a:r>
          </a:p>
          <a:p>
            <a:pPr lvl="1"/>
            <a:r>
              <a:rPr lang="en-US" dirty="0" smtClean="0"/>
              <a:t> scattering </a:t>
            </a:r>
            <a:r>
              <a:rPr lang="en-US" dirty="0"/>
              <a:t>at small obstacles </a:t>
            </a:r>
            <a:endParaRPr lang="en-US" dirty="0" smtClean="0"/>
          </a:p>
          <a:p>
            <a:pPr lvl="1"/>
            <a:r>
              <a:rPr lang="en-US" dirty="0" smtClean="0"/>
              <a:t>diffraction </a:t>
            </a:r>
            <a:r>
              <a:rPr lang="en-US" dirty="0"/>
              <a:t>at edges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44" y="4486804"/>
            <a:ext cx="9153836" cy="2057687"/>
          </a:xfrm>
          <a:prstGeom prst="rect">
            <a:avLst/>
          </a:prstGeom>
        </p:spPr>
      </p:pic>
    </p:spTree>
    <p:extLst>
      <p:ext uri="{BB962C8B-B14F-4D97-AF65-F5344CB8AC3E}">
        <p14:creationId xmlns:p14="http://schemas.microsoft.com/office/powerpoint/2010/main" val="4262722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a:t>Indoor propagation models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280161"/>
            <a:ext cx="5144588" cy="4896802"/>
          </a:xfrm>
        </p:spPr>
      </p:pic>
      <p:sp>
        <p:nvSpPr>
          <p:cNvPr id="7" name="Content Placeholder 6"/>
          <p:cNvSpPr>
            <a:spLocks noGrp="1"/>
          </p:cNvSpPr>
          <p:nvPr>
            <p:ph sz="half" idx="2"/>
          </p:nvPr>
        </p:nvSpPr>
        <p:spPr>
          <a:xfrm>
            <a:off x="6172200" y="1280161"/>
            <a:ext cx="5649686" cy="4896802"/>
          </a:xfrm>
        </p:spPr>
        <p:txBody>
          <a:bodyPr>
            <a:normAutofit fontScale="92500" lnSpcReduction="20000"/>
          </a:bodyPr>
          <a:lstStyle/>
          <a:p>
            <a:r>
              <a:rPr lang="en-US" sz="2600" dirty="0"/>
              <a:t>Indoor Propagation </a:t>
            </a:r>
            <a:r>
              <a:rPr lang="en-US" sz="2600" dirty="0" smtClean="0"/>
              <a:t>model  </a:t>
            </a:r>
            <a:r>
              <a:rPr lang="en-US" sz="2600" dirty="0"/>
              <a:t>influenced by </a:t>
            </a:r>
          </a:p>
          <a:p>
            <a:r>
              <a:rPr lang="en-US" sz="2600" dirty="0"/>
              <a:t>Layout of the building </a:t>
            </a:r>
          </a:p>
          <a:p>
            <a:r>
              <a:rPr lang="en-US" sz="2600" dirty="0"/>
              <a:t>Construction material</a:t>
            </a:r>
          </a:p>
          <a:p>
            <a:r>
              <a:rPr lang="en-US" sz="2600" dirty="0"/>
              <a:t>Building types</a:t>
            </a:r>
          </a:p>
          <a:p>
            <a:pPr lvl="1"/>
            <a:r>
              <a:rPr lang="en-US" sz="2200" dirty="0"/>
              <a:t>Residential homes in suburban  and urban areas</a:t>
            </a:r>
          </a:p>
          <a:p>
            <a:pPr lvl="1"/>
            <a:r>
              <a:rPr lang="en-US" sz="2200" dirty="0"/>
              <a:t>Traditional office buildings with fixed walls(hard partitions)</a:t>
            </a:r>
          </a:p>
          <a:p>
            <a:pPr lvl="1"/>
            <a:r>
              <a:rPr lang="en-US" sz="2200" dirty="0"/>
              <a:t>Open plan buildings with movable wall panels (soft partitions)</a:t>
            </a:r>
          </a:p>
          <a:p>
            <a:r>
              <a:rPr lang="en-US" sz="2600" dirty="0"/>
              <a:t>Factory buildings</a:t>
            </a:r>
          </a:p>
          <a:p>
            <a:r>
              <a:rPr lang="en-US" sz="2600" dirty="0"/>
              <a:t>Grocery stores</a:t>
            </a:r>
          </a:p>
          <a:p>
            <a:r>
              <a:rPr lang="en-US" sz="2600" dirty="0"/>
              <a:t>Retail stores</a:t>
            </a:r>
          </a:p>
          <a:p>
            <a:r>
              <a:rPr lang="en-US" sz="2600" dirty="0"/>
              <a:t>Sport arenas</a:t>
            </a:r>
            <a:br>
              <a:rPr lang="en-US" sz="2600" dirty="0"/>
            </a:br>
            <a:endParaRPr lang="en-US" sz="2600" dirty="0"/>
          </a:p>
          <a:p>
            <a:endParaRPr lang="en-US" dirty="0"/>
          </a:p>
        </p:txBody>
      </p:sp>
    </p:spTree>
    <p:extLst>
      <p:ext uri="{BB962C8B-B14F-4D97-AF65-F5344CB8AC3E}">
        <p14:creationId xmlns:p14="http://schemas.microsoft.com/office/powerpoint/2010/main" val="2068526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dirty="0"/>
              <a:t>Indoor Propagation</a:t>
            </a:r>
          </a:p>
        </p:txBody>
      </p:sp>
      <p:sp>
        <p:nvSpPr>
          <p:cNvPr id="3" name="Content Placeholder 2"/>
          <p:cNvSpPr>
            <a:spLocks noGrp="1"/>
          </p:cNvSpPr>
          <p:nvPr>
            <p:ph idx="1"/>
          </p:nvPr>
        </p:nvSpPr>
        <p:spPr>
          <a:xfrm>
            <a:off x="838200" y="1201784"/>
            <a:ext cx="10515600" cy="4975179"/>
          </a:xfrm>
        </p:spPr>
        <p:txBody>
          <a:bodyPr>
            <a:normAutofit/>
          </a:bodyPr>
          <a:lstStyle/>
          <a:p>
            <a:r>
              <a:rPr lang="en-US" dirty="0" smtClean="0"/>
              <a:t>Indoor </a:t>
            </a:r>
            <a:r>
              <a:rPr lang="en-US" dirty="0"/>
              <a:t>propagation is domited by the </a:t>
            </a:r>
            <a:r>
              <a:rPr lang="en-US" dirty="0" smtClean="0"/>
              <a:t>same mechanisms </a:t>
            </a:r>
            <a:r>
              <a:rPr lang="en-US" dirty="0"/>
              <a:t>as outdoor reflection, </a:t>
            </a:r>
            <a:r>
              <a:rPr lang="en-US" dirty="0" smtClean="0"/>
              <a:t>scattering, diffraction.</a:t>
            </a:r>
            <a:endParaRPr lang="en-US" dirty="0"/>
          </a:p>
          <a:p>
            <a:r>
              <a:rPr lang="en-US" dirty="0"/>
              <a:t>However, conditions are much more variable</a:t>
            </a:r>
          </a:p>
          <a:p>
            <a:pPr lvl="1"/>
            <a:r>
              <a:rPr lang="en-US" dirty="0"/>
              <a:t>Doors/windows open or not</a:t>
            </a:r>
          </a:p>
          <a:p>
            <a:pPr lvl="1"/>
            <a:r>
              <a:rPr lang="en-US" dirty="0"/>
              <a:t>The mounting place of antenna desk, </a:t>
            </a:r>
            <a:r>
              <a:rPr lang="en-US" dirty="0" err="1" smtClean="0"/>
              <a:t>ceiling,etc</a:t>
            </a:r>
            <a:r>
              <a:rPr lang="en-US" dirty="0"/>
              <a:t>.</a:t>
            </a:r>
          </a:p>
          <a:p>
            <a:pPr lvl="1"/>
            <a:r>
              <a:rPr lang="en-US" dirty="0"/>
              <a:t>The level of floors</a:t>
            </a:r>
          </a:p>
          <a:p>
            <a:r>
              <a:rPr lang="en-US" dirty="0"/>
              <a:t>Indoor channels are classified as</a:t>
            </a:r>
          </a:p>
          <a:p>
            <a:pPr lvl="1"/>
            <a:r>
              <a:rPr lang="en-US" dirty="0"/>
              <a:t>Line-of-sight (LOS)</a:t>
            </a:r>
          </a:p>
          <a:p>
            <a:pPr lvl="1"/>
            <a:r>
              <a:rPr lang="en-US" dirty="0"/>
              <a:t>Obstructed (OBS) with varying degrees of clutter</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009955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510085"/>
          </a:xfrm>
        </p:spPr>
        <p:txBody>
          <a:bodyPr>
            <a:normAutofit fontScale="90000"/>
          </a:bodyPr>
          <a:lstStyle/>
          <a:p>
            <a:r>
              <a:rPr lang="en-US" dirty="0"/>
              <a:t>Outdoor propagation models</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875211"/>
            <a:ext cx="9285514" cy="4167052"/>
          </a:xfrm>
        </p:spPr>
      </p:pic>
      <p:sp>
        <p:nvSpPr>
          <p:cNvPr id="8" name="Content Placeholder 7"/>
          <p:cNvSpPr>
            <a:spLocks noGrp="1"/>
          </p:cNvSpPr>
          <p:nvPr>
            <p:ph sz="half" idx="2"/>
          </p:nvPr>
        </p:nvSpPr>
        <p:spPr>
          <a:xfrm>
            <a:off x="838199" y="5146765"/>
            <a:ext cx="9285515" cy="1371599"/>
          </a:xfrm>
        </p:spPr>
        <p:txBody>
          <a:bodyPr>
            <a:normAutofit/>
          </a:bodyPr>
          <a:lstStyle/>
          <a:p>
            <a:r>
              <a:rPr lang="en-US" sz="2400" dirty="0" smtClean="0"/>
              <a:t>All </a:t>
            </a:r>
            <a:r>
              <a:rPr lang="en-US" sz="2400" dirty="0"/>
              <a:t>such models predict the received signal strength at a particular distance or on a small sector.</a:t>
            </a:r>
          </a:p>
          <a:p>
            <a:endParaRPr lang="en-US" sz="2400" dirty="0"/>
          </a:p>
        </p:txBody>
      </p:sp>
    </p:spTree>
    <p:extLst>
      <p:ext uri="{BB962C8B-B14F-4D97-AF65-F5344CB8AC3E}">
        <p14:creationId xmlns:p14="http://schemas.microsoft.com/office/powerpoint/2010/main" val="4213993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dirty="0"/>
              <a:t>In building path loss factors</a:t>
            </a:r>
          </a:p>
        </p:txBody>
      </p:sp>
      <p:sp>
        <p:nvSpPr>
          <p:cNvPr id="3" name="Content Placeholder 2"/>
          <p:cNvSpPr>
            <a:spLocks noGrp="1"/>
          </p:cNvSpPr>
          <p:nvPr>
            <p:ph sz="half" idx="1"/>
          </p:nvPr>
        </p:nvSpPr>
        <p:spPr>
          <a:xfrm>
            <a:off x="838200" y="1436914"/>
            <a:ext cx="4595949" cy="4740049"/>
          </a:xfrm>
        </p:spPr>
        <p:txBody>
          <a:bodyPr>
            <a:normAutofit/>
          </a:bodyPr>
          <a:lstStyle/>
          <a:p>
            <a:endParaRPr lang="en-US" dirty="0" smtClean="0"/>
          </a:p>
          <a:p>
            <a:r>
              <a:rPr lang="en-US" b="1" dirty="0" smtClean="0"/>
              <a:t>Partition </a:t>
            </a:r>
            <a:r>
              <a:rPr lang="en-US" b="1" dirty="0"/>
              <a:t>losses (same floor)</a:t>
            </a:r>
          </a:p>
          <a:p>
            <a:r>
              <a:rPr lang="en-US" dirty="0"/>
              <a:t>Partition losses between floors</a:t>
            </a:r>
          </a:p>
          <a:p>
            <a:r>
              <a:rPr lang="en-US" dirty="0"/>
              <a:t>Signal Penetration into Buildings</a:t>
            </a:r>
          </a:p>
          <a:p>
            <a:endParaRPr lang="en-US" dirty="0"/>
          </a:p>
        </p:txBody>
      </p:sp>
      <p:sp>
        <p:nvSpPr>
          <p:cNvPr id="4" name="Content Placeholder 3"/>
          <p:cNvSpPr>
            <a:spLocks noGrp="1"/>
          </p:cNvSpPr>
          <p:nvPr>
            <p:ph sz="half" idx="2"/>
          </p:nvPr>
        </p:nvSpPr>
        <p:spPr>
          <a:xfrm>
            <a:off x="5434149" y="1436914"/>
            <a:ext cx="5919651" cy="4740049"/>
          </a:xfrm>
        </p:spPr>
        <p:txBody>
          <a:bodyPr>
            <a:normAutofit/>
          </a:bodyPr>
          <a:lstStyle/>
          <a:p>
            <a:r>
              <a:rPr lang="en-US" dirty="0"/>
              <a:t>Partition </a:t>
            </a:r>
            <a:r>
              <a:rPr lang="en-US" dirty="0" smtClean="0"/>
              <a:t>Losses</a:t>
            </a:r>
            <a:r>
              <a:rPr lang="en-US" b="1" dirty="0"/>
              <a:t>(same floor</a:t>
            </a:r>
            <a:r>
              <a:rPr lang="en-US" b="1" dirty="0" smtClean="0"/>
              <a:t>)</a:t>
            </a:r>
            <a:endParaRPr lang="en-US" dirty="0"/>
          </a:p>
          <a:p>
            <a:r>
              <a:rPr lang="en-US" dirty="0"/>
              <a:t>There are two kind of partition at the same floor</a:t>
            </a:r>
          </a:p>
          <a:p>
            <a:r>
              <a:rPr lang="en-US" dirty="0"/>
              <a:t>Hard </a:t>
            </a:r>
            <a:r>
              <a:rPr lang="en-US" dirty="0" smtClean="0"/>
              <a:t>partitions </a:t>
            </a:r>
            <a:r>
              <a:rPr lang="en-US" dirty="0"/>
              <a:t>the walls of the rooms</a:t>
            </a:r>
          </a:p>
          <a:p>
            <a:r>
              <a:rPr lang="en-US" dirty="0"/>
              <a:t>Soft partitions moveable partitions that does not span to the ceiling</a:t>
            </a:r>
          </a:p>
          <a:p>
            <a:r>
              <a:rPr lang="en-US" dirty="0"/>
              <a:t>The path loss depends on the type  of </a:t>
            </a:r>
            <a:r>
              <a:rPr lang="en-US" dirty="0" smtClean="0"/>
              <a:t>the partitions</a:t>
            </a:r>
            <a:r>
              <a:rPr lang="en-US" dirty="0"/>
              <a:t/>
            </a:r>
            <a:br>
              <a:rPr lang="en-US" dirty="0"/>
            </a:br>
            <a:endParaRPr lang="en-US" dirty="0"/>
          </a:p>
          <a:p>
            <a:endParaRPr lang="en-US" dirty="0"/>
          </a:p>
        </p:txBody>
      </p:sp>
    </p:spTree>
    <p:extLst>
      <p:ext uri="{BB962C8B-B14F-4D97-AF65-F5344CB8AC3E}">
        <p14:creationId xmlns:p14="http://schemas.microsoft.com/office/powerpoint/2010/main" val="1187479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a:t>In building path loss factors</a:t>
            </a:r>
          </a:p>
        </p:txBody>
      </p:sp>
      <p:sp>
        <p:nvSpPr>
          <p:cNvPr id="3" name="Content Placeholder 2"/>
          <p:cNvSpPr>
            <a:spLocks noGrp="1"/>
          </p:cNvSpPr>
          <p:nvPr>
            <p:ph sz="half" idx="1"/>
          </p:nvPr>
        </p:nvSpPr>
        <p:spPr>
          <a:xfrm>
            <a:off x="838200" y="1423851"/>
            <a:ext cx="3537857" cy="4753112"/>
          </a:xfrm>
        </p:spPr>
        <p:txBody>
          <a:bodyPr/>
          <a:lstStyle/>
          <a:p>
            <a:r>
              <a:rPr lang="en-US" dirty="0"/>
              <a:t>Partition losses (same floor)</a:t>
            </a:r>
          </a:p>
          <a:p>
            <a:r>
              <a:rPr lang="en-US" b="1" dirty="0"/>
              <a:t>Partition losses between floors</a:t>
            </a:r>
          </a:p>
          <a:p>
            <a:r>
              <a:rPr lang="en-US" dirty="0"/>
              <a:t>Signal Penetration into Buildings</a:t>
            </a:r>
          </a:p>
          <a:p>
            <a:pPr marL="0" indent="0">
              <a:buNone/>
            </a:pPr>
            <a:endParaRPr lang="en-US" dirty="0"/>
          </a:p>
        </p:txBody>
      </p:sp>
      <p:sp>
        <p:nvSpPr>
          <p:cNvPr id="4" name="Content Placeholder 3"/>
          <p:cNvSpPr>
            <a:spLocks noGrp="1"/>
          </p:cNvSpPr>
          <p:nvPr>
            <p:ph sz="half" idx="2"/>
          </p:nvPr>
        </p:nvSpPr>
        <p:spPr>
          <a:xfrm>
            <a:off x="4206240" y="1515291"/>
            <a:ext cx="7147560" cy="4661672"/>
          </a:xfrm>
        </p:spPr>
        <p:txBody>
          <a:bodyPr/>
          <a:lstStyle/>
          <a:p>
            <a:r>
              <a:rPr lang="en-US" dirty="0"/>
              <a:t>Partition Losses between Floors</a:t>
            </a:r>
          </a:p>
          <a:p>
            <a:r>
              <a:rPr lang="en-US" dirty="0"/>
              <a:t>The losses between floors of a building are determined by</a:t>
            </a:r>
          </a:p>
          <a:p>
            <a:pPr lvl="1"/>
            <a:r>
              <a:rPr lang="en-US" dirty="0"/>
              <a:t>External dimensions and materials of the building</a:t>
            </a:r>
          </a:p>
          <a:p>
            <a:pPr lvl="1"/>
            <a:r>
              <a:rPr lang="en-US" dirty="0"/>
              <a:t>Type of construction used to create floors</a:t>
            </a:r>
          </a:p>
          <a:p>
            <a:pPr lvl="1"/>
            <a:r>
              <a:rPr lang="en-US" dirty="0"/>
              <a:t>External surroundings</a:t>
            </a:r>
          </a:p>
          <a:p>
            <a:pPr lvl="1"/>
            <a:r>
              <a:rPr lang="en-US" dirty="0"/>
              <a:t>Number of windows</a:t>
            </a:r>
          </a:p>
          <a:p>
            <a:pPr lvl="1"/>
            <a:r>
              <a:rPr lang="en-US" dirty="0"/>
              <a:t>Presence of tinting on windows</a:t>
            </a:r>
          </a:p>
          <a:p>
            <a:endParaRPr lang="en-US" dirty="0"/>
          </a:p>
        </p:txBody>
      </p:sp>
    </p:spTree>
    <p:extLst>
      <p:ext uri="{BB962C8B-B14F-4D97-AF65-F5344CB8AC3E}">
        <p14:creationId xmlns:p14="http://schemas.microsoft.com/office/powerpoint/2010/main" val="1561853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01972"/>
          </a:xfrm>
        </p:spPr>
        <p:txBody>
          <a:bodyPr/>
          <a:lstStyle/>
          <a:p>
            <a:r>
              <a:rPr lang="en-US" dirty="0"/>
              <a:t>In building path loss factors</a:t>
            </a:r>
          </a:p>
        </p:txBody>
      </p:sp>
      <p:sp>
        <p:nvSpPr>
          <p:cNvPr id="5" name="Content Placeholder 4"/>
          <p:cNvSpPr>
            <a:spLocks noGrp="1"/>
          </p:cNvSpPr>
          <p:nvPr>
            <p:ph sz="half" idx="1"/>
          </p:nvPr>
        </p:nvSpPr>
        <p:spPr>
          <a:xfrm>
            <a:off x="838200" y="1463040"/>
            <a:ext cx="3302726" cy="4713923"/>
          </a:xfrm>
        </p:spPr>
        <p:txBody>
          <a:bodyPr>
            <a:normAutofit/>
          </a:bodyPr>
          <a:lstStyle/>
          <a:p>
            <a:r>
              <a:rPr lang="en-US" dirty="0"/>
              <a:t>Partition losses (same floor)</a:t>
            </a:r>
          </a:p>
          <a:p>
            <a:r>
              <a:rPr lang="en-US" dirty="0"/>
              <a:t>Partition losses between floors</a:t>
            </a:r>
          </a:p>
          <a:p>
            <a:r>
              <a:rPr lang="en-US" b="1" dirty="0"/>
              <a:t>Signal Penetration into Buildings</a:t>
            </a:r>
          </a:p>
          <a:p>
            <a:endParaRPr lang="en-US" dirty="0"/>
          </a:p>
        </p:txBody>
      </p:sp>
      <p:sp>
        <p:nvSpPr>
          <p:cNvPr id="6" name="Content Placeholder 5"/>
          <p:cNvSpPr>
            <a:spLocks noGrp="1"/>
          </p:cNvSpPr>
          <p:nvPr>
            <p:ph sz="half" idx="2"/>
          </p:nvPr>
        </p:nvSpPr>
        <p:spPr>
          <a:xfrm>
            <a:off x="4258491" y="1463040"/>
            <a:ext cx="7095309" cy="4713923"/>
          </a:xfrm>
        </p:spPr>
        <p:txBody>
          <a:bodyPr>
            <a:normAutofit/>
          </a:bodyPr>
          <a:lstStyle/>
          <a:p>
            <a:r>
              <a:rPr lang="en-US" dirty="0"/>
              <a:t>Signal Penetration Into Buildings</a:t>
            </a:r>
          </a:p>
          <a:p>
            <a:r>
              <a:rPr lang="en-US" dirty="0"/>
              <a:t>RF signals can penetrate from outside transmitter to the inside of buildings ,However the signals are attenuated</a:t>
            </a:r>
          </a:p>
          <a:p>
            <a:r>
              <a:rPr lang="en-US" dirty="0"/>
              <a:t>The path loss during penetration has been found to be a function of</a:t>
            </a:r>
          </a:p>
          <a:p>
            <a:pPr lvl="1"/>
            <a:r>
              <a:rPr lang="en-US" dirty="0"/>
              <a:t>Frequency of the signal</a:t>
            </a:r>
          </a:p>
          <a:p>
            <a:pPr lvl="1"/>
            <a:r>
              <a:rPr lang="en-US" dirty="0"/>
              <a:t>The height of the building</a:t>
            </a:r>
            <a:br>
              <a:rPr lang="en-US" dirty="0"/>
            </a:br>
            <a:endParaRPr lang="en-US" dirty="0"/>
          </a:p>
          <a:p>
            <a:endParaRPr lang="en-US" dirty="0"/>
          </a:p>
        </p:txBody>
      </p:sp>
    </p:spTree>
    <p:extLst>
      <p:ext uri="{BB962C8B-B14F-4D97-AF65-F5344CB8AC3E}">
        <p14:creationId xmlns:p14="http://schemas.microsoft.com/office/powerpoint/2010/main" val="1846766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726"/>
          </a:xfrm>
        </p:spPr>
        <p:txBody>
          <a:bodyPr/>
          <a:lstStyle/>
          <a:p>
            <a:r>
              <a:rPr lang="en-US" dirty="0"/>
              <a:t>In building path loss factors</a:t>
            </a:r>
          </a:p>
        </p:txBody>
      </p:sp>
      <p:sp>
        <p:nvSpPr>
          <p:cNvPr id="3" name="Content Placeholder 2"/>
          <p:cNvSpPr>
            <a:spLocks noGrp="1"/>
          </p:cNvSpPr>
          <p:nvPr>
            <p:ph sz="half" idx="1"/>
          </p:nvPr>
        </p:nvSpPr>
        <p:spPr>
          <a:xfrm>
            <a:off x="838200" y="1825625"/>
            <a:ext cx="2989217" cy="4351338"/>
          </a:xfrm>
        </p:spPr>
        <p:txBody>
          <a:bodyPr>
            <a:normAutofit/>
          </a:bodyPr>
          <a:lstStyle/>
          <a:p>
            <a:endParaRPr lang="en-US" b="1" dirty="0" smtClean="0"/>
          </a:p>
          <a:p>
            <a:endParaRPr lang="en-US" b="1" dirty="0"/>
          </a:p>
          <a:p>
            <a:r>
              <a:rPr lang="en-US" sz="2400" b="1" dirty="0" smtClean="0"/>
              <a:t>Signal </a:t>
            </a:r>
            <a:r>
              <a:rPr lang="en-US" sz="2400" b="1" dirty="0"/>
              <a:t>Penetration </a:t>
            </a:r>
            <a:r>
              <a:rPr lang="en-US" sz="2400" b="1" dirty="0" smtClean="0"/>
              <a:t>into </a:t>
            </a:r>
            <a:r>
              <a:rPr lang="en-US" sz="2400" b="1" dirty="0"/>
              <a:t>Buildings</a:t>
            </a:r>
          </a:p>
          <a:p>
            <a:pPr marL="0" indent="0">
              <a:buNone/>
            </a:pPr>
            <a:endParaRPr lang="en-US" dirty="0"/>
          </a:p>
        </p:txBody>
      </p:sp>
      <p:sp>
        <p:nvSpPr>
          <p:cNvPr id="4" name="Content Placeholder 3"/>
          <p:cNvSpPr>
            <a:spLocks noGrp="1"/>
          </p:cNvSpPr>
          <p:nvPr>
            <p:ph sz="half" idx="2"/>
          </p:nvPr>
        </p:nvSpPr>
        <p:spPr>
          <a:xfrm>
            <a:off x="3944983" y="1423852"/>
            <a:ext cx="7408817" cy="4753111"/>
          </a:xfrm>
        </p:spPr>
        <p:txBody>
          <a:bodyPr>
            <a:normAutofit/>
          </a:bodyPr>
          <a:lstStyle/>
          <a:p>
            <a:r>
              <a:rPr lang="en-US" b="1" dirty="0"/>
              <a:t>Effect of Frequency</a:t>
            </a:r>
          </a:p>
          <a:p>
            <a:r>
              <a:rPr lang="en-US" sz="2400" dirty="0"/>
              <a:t>Penetration loss decreases with increasing frequency</a:t>
            </a:r>
          </a:p>
          <a:p>
            <a:r>
              <a:rPr lang="en-US" b="1" dirty="0"/>
              <a:t>Effect of Height</a:t>
            </a:r>
          </a:p>
          <a:p>
            <a:r>
              <a:rPr lang="en-US" sz="2400" dirty="0"/>
              <a:t>Penetration loss decreases with the height of </a:t>
            </a:r>
            <a:r>
              <a:rPr lang="en-US" sz="2400" dirty="0" smtClean="0"/>
              <a:t>the building </a:t>
            </a:r>
            <a:r>
              <a:rPr lang="en-US" sz="2400" dirty="0"/>
              <a:t>up-to some certain height</a:t>
            </a:r>
          </a:p>
          <a:p>
            <a:r>
              <a:rPr lang="en-US" sz="2400" dirty="0"/>
              <a:t>At lower heights, the urban clutter induces</a:t>
            </a:r>
            <a:br>
              <a:rPr lang="en-US" sz="2400" dirty="0"/>
            </a:br>
            <a:r>
              <a:rPr lang="en-US" sz="2400" dirty="0"/>
              <a:t>greater attenuation and then it increases Shadowing affects of adjacent buildings</a:t>
            </a:r>
          </a:p>
          <a:p>
            <a:endParaRPr lang="en-US" sz="2400" dirty="0"/>
          </a:p>
        </p:txBody>
      </p:sp>
    </p:spTree>
    <p:extLst>
      <p:ext uri="{BB962C8B-B14F-4D97-AF65-F5344CB8AC3E}">
        <p14:creationId xmlns:p14="http://schemas.microsoft.com/office/powerpoint/2010/main" val="1876878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solidFill>
                  <a:schemeClr val="accent1"/>
                </a:solidFill>
                <a:latin typeface="Wide Latin" panose="020A0A07050505020404" pitchFamily="18" charset="0"/>
              </a:rPr>
              <a:t>The end </a:t>
            </a:r>
            <a:endParaRPr lang="en-US" dirty="0">
              <a:solidFill>
                <a:schemeClr val="accent1"/>
              </a:solidFill>
              <a:latin typeface="Wide Latin" panose="020A0A07050505020404" pitchFamily="18" charset="0"/>
            </a:endParaRP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0053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Quiz 20’ </a:t>
            </a:r>
            <a:endParaRPr lang="en-US" b="1" dirty="0"/>
          </a:p>
        </p:txBody>
      </p:sp>
      <p:sp>
        <p:nvSpPr>
          <p:cNvPr id="3" name="Content Placeholder 2"/>
          <p:cNvSpPr>
            <a:spLocks noGrp="1"/>
          </p:cNvSpPr>
          <p:nvPr>
            <p:ph idx="1"/>
          </p:nvPr>
        </p:nvSpPr>
        <p:spPr>
          <a:xfrm>
            <a:off x="838200" y="1459865"/>
            <a:ext cx="10515600" cy="4351338"/>
          </a:xfrm>
        </p:spPr>
        <p:txBody>
          <a:bodyPr/>
          <a:lstStyle/>
          <a:p>
            <a:r>
              <a:rPr lang="en-US" dirty="0" smtClean="0"/>
              <a:t>List and define basic </a:t>
            </a:r>
            <a:r>
              <a:rPr lang="en-US" dirty="0"/>
              <a:t>Propagation </a:t>
            </a:r>
            <a:r>
              <a:rPr lang="en-US" dirty="0" smtClean="0"/>
              <a:t>Mechanisms</a:t>
            </a:r>
            <a:endParaRPr lang="en-US" dirty="0" smtClean="0"/>
          </a:p>
          <a:p>
            <a:r>
              <a:rPr lang="en-US" dirty="0" smtClean="0"/>
              <a:t>List some Applications </a:t>
            </a:r>
            <a:r>
              <a:rPr lang="en-US" dirty="0"/>
              <a:t>of free Space </a:t>
            </a:r>
            <a:r>
              <a:rPr lang="en-US"/>
              <a:t>Wave </a:t>
            </a:r>
            <a:r>
              <a:rPr lang="en-US" smtClean="0"/>
              <a:t>Propagation</a:t>
            </a:r>
            <a:endParaRPr lang="en-US" dirty="0" smtClean="0"/>
          </a:p>
          <a:p>
            <a:r>
              <a:rPr lang="en-US" dirty="0" smtClean="0"/>
              <a:t>List Types </a:t>
            </a:r>
            <a:r>
              <a:rPr lang="en-US" dirty="0"/>
              <a:t>of radio wave </a:t>
            </a:r>
            <a:r>
              <a:rPr lang="en-US" dirty="0" smtClean="0"/>
              <a:t>propagation</a:t>
            </a:r>
          </a:p>
          <a:p>
            <a:r>
              <a:rPr lang="en-US" dirty="0" smtClean="0"/>
              <a:t>Define path loss</a:t>
            </a:r>
            <a:endParaRPr lang="en-US" dirty="0" smtClean="0"/>
          </a:p>
          <a:p>
            <a:r>
              <a:rPr lang="en-US" dirty="0" smtClean="0"/>
              <a:t>Define Multipath </a:t>
            </a:r>
            <a:r>
              <a:rPr lang="en-US" dirty="0"/>
              <a:t>propagation</a:t>
            </a:r>
            <a:endParaRPr lang="en-US" dirty="0" smtClean="0"/>
          </a:p>
          <a:p>
            <a:endParaRPr lang="en-US" dirty="0"/>
          </a:p>
        </p:txBody>
      </p:sp>
    </p:spTree>
    <p:extLst>
      <p:ext uri="{BB962C8B-B14F-4D97-AF65-F5344CB8AC3E}">
        <p14:creationId xmlns:p14="http://schemas.microsoft.com/office/powerpoint/2010/main" val="2729291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dirty="0" smtClean="0"/>
              <a:t>Cont..</a:t>
            </a:r>
            <a:endParaRPr lang="en-US" dirty="0"/>
          </a:p>
        </p:txBody>
      </p:sp>
      <p:sp>
        <p:nvSpPr>
          <p:cNvPr id="3" name="Content Placeholder 2"/>
          <p:cNvSpPr>
            <a:spLocks noGrp="1"/>
          </p:cNvSpPr>
          <p:nvPr>
            <p:ph idx="1"/>
          </p:nvPr>
        </p:nvSpPr>
        <p:spPr>
          <a:xfrm>
            <a:off x="838200" y="1031966"/>
            <a:ext cx="10515600" cy="5144997"/>
          </a:xfrm>
        </p:spPr>
        <p:txBody>
          <a:bodyPr/>
          <a:lstStyle/>
          <a:p>
            <a:r>
              <a:rPr lang="en-US" dirty="0"/>
              <a:t>Many factors affect a radio wave in its path between the transmitter and receiver, including: </a:t>
            </a:r>
            <a:endParaRPr lang="en-US" dirty="0" smtClean="0"/>
          </a:p>
          <a:p>
            <a:r>
              <a:rPr lang="en-US" b="1" dirty="0" smtClean="0"/>
              <a:t>Absorption</a:t>
            </a:r>
            <a:r>
              <a:rPr lang="en-US" b="1" dirty="0"/>
              <a:t>,</a:t>
            </a:r>
            <a:r>
              <a:rPr lang="en-US" dirty="0"/>
              <a:t> </a:t>
            </a:r>
            <a:r>
              <a:rPr lang="en-US" b="1" dirty="0"/>
              <a:t>Fading,</a:t>
            </a:r>
            <a:r>
              <a:rPr lang="en-US" dirty="0"/>
              <a:t> </a:t>
            </a:r>
            <a:r>
              <a:rPr lang="en-US" b="1" dirty="0"/>
              <a:t>Transmission losses, and</a:t>
            </a:r>
            <a:r>
              <a:rPr lang="en-US" dirty="0"/>
              <a:t>. </a:t>
            </a:r>
            <a:r>
              <a:rPr lang="en-US" b="1" dirty="0"/>
              <a:t>Electromagnetic interference</a:t>
            </a:r>
          </a:p>
          <a:p>
            <a:r>
              <a:rPr lang="en-US" dirty="0"/>
              <a:t>The properties of the path by which the radio signals will propagate </a:t>
            </a:r>
            <a:r>
              <a:rPr lang="en-US" dirty="0">
                <a:solidFill>
                  <a:srgbClr val="FF0000"/>
                </a:solidFill>
              </a:rPr>
              <a:t>governs the level and quality of the received signal. </a:t>
            </a:r>
          </a:p>
          <a:p>
            <a:r>
              <a:rPr lang="en-US" dirty="0"/>
              <a:t>Reflection, refraction and diffraction may occur. </a:t>
            </a:r>
            <a:endParaRPr lang="en-US" dirty="0" smtClean="0"/>
          </a:p>
          <a:p>
            <a:r>
              <a:rPr lang="en-US" dirty="0" smtClean="0"/>
              <a:t>The </a:t>
            </a:r>
            <a:r>
              <a:rPr lang="en-US" dirty="0"/>
              <a:t>resultant radio signal may also be a combination of several signals that have travelled by different paths.</a:t>
            </a:r>
          </a:p>
          <a:p>
            <a:endParaRPr lang="en-US" dirty="0"/>
          </a:p>
        </p:txBody>
      </p:sp>
    </p:spTree>
    <p:extLst>
      <p:ext uri="{BB962C8B-B14F-4D97-AF65-F5344CB8AC3E}">
        <p14:creationId xmlns:p14="http://schemas.microsoft.com/office/powerpoint/2010/main" val="453717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r>
              <a:rPr lang="en-US" sz="3600" b="1" dirty="0" smtClean="0">
                <a:latin typeface="+mn-lt"/>
              </a:rPr>
              <a:t>Three </a:t>
            </a:r>
            <a:r>
              <a:rPr lang="en-US" sz="3600" b="1" dirty="0">
                <a:latin typeface="+mn-lt"/>
              </a:rPr>
              <a:t>Basic Propagation </a:t>
            </a:r>
            <a:r>
              <a:rPr lang="en-US" sz="3600" b="1" dirty="0" smtClean="0">
                <a:latin typeface="+mn-lt"/>
              </a:rPr>
              <a:t>Mechanisms</a:t>
            </a:r>
            <a:endParaRPr lang="en-US" sz="3600" b="1" dirty="0">
              <a:latin typeface="+mn-lt"/>
            </a:endParaRPr>
          </a:p>
        </p:txBody>
      </p:sp>
      <p:sp>
        <p:nvSpPr>
          <p:cNvPr id="3" name="Content Placeholder 2"/>
          <p:cNvSpPr>
            <a:spLocks noGrp="1"/>
          </p:cNvSpPr>
          <p:nvPr>
            <p:ph idx="1"/>
          </p:nvPr>
        </p:nvSpPr>
        <p:spPr>
          <a:xfrm>
            <a:off x="838200" y="1175658"/>
            <a:ext cx="10515600" cy="5001305"/>
          </a:xfrm>
        </p:spPr>
        <p:txBody>
          <a:bodyPr/>
          <a:lstStyle/>
          <a:p>
            <a:r>
              <a:rPr lang="en-US" b="1" dirty="0"/>
              <a:t>Reflection, diffraction, and scattering</a:t>
            </a:r>
            <a:r>
              <a:rPr lang="en-US" dirty="0"/>
              <a:t> are the three basic propagation mechanisms which impact propagation in a mobile communication system. </a:t>
            </a:r>
            <a:endParaRPr lang="en-US" dirty="0" smtClean="0"/>
          </a:p>
          <a:p>
            <a:r>
              <a:rPr lang="en-US" b="1" dirty="0"/>
              <a:t>Reflection</a:t>
            </a:r>
            <a:r>
              <a:rPr lang="en-US" dirty="0"/>
              <a:t> </a:t>
            </a:r>
            <a:r>
              <a:rPr lang="en-US" dirty="0" smtClean="0"/>
              <a:t>: occurs </a:t>
            </a:r>
            <a:r>
              <a:rPr lang="en-US" dirty="0"/>
              <a:t>when signal encounters large surfaces. The surface is large relative to the wavelength of the signals</a:t>
            </a:r>
            <a:r>
              <a:rPr lang="en-US" dirty="0" smtClean="0"/>
              <a:t>.</a:t>
            </a:r>
          </a:p>
          <a:p>
            <a:r>
              <a:rPr lang="en-US" b="1" dirty="0" smtClean="0"/>
              <a:t>Diffraction</a:t>
            </a:r>
            <a:r>
              <a:rPr lang="en-US" dirty="0" smtClean="0"/>
              <a:t> :occurs </a:t>
            </a:r>
            <a:r>
              <a:rPr lang="en-US" dirty="0"/>
              <a:t>at the edge of an impenetrable body that is large compared to the wavelength of the radio wave</a:t>
            </a:r>
            <a:r>
              <a:rPr lang="en-US" dirty="0" smtClean="0"/>
              <a:t>.</a:t>
            </a:r>
          </a:p>
          <a:p>
            <a:r>
              <a:rPr lang="en-US" b="1" dirty="0"/>
              <a:t>Scattering</a:t>
            </a:r>
            <a:r>
              <a:rPr lang="en-US" dirty="0"/>
              <a:t> </a:t>
            </a:r>
            <a:r>
              <a:rPr lang="en-US" dirty="0" smtClean="0"/>
              <a:t>: </a:t>
            </a:r>
            <a:r>
              <a:rPr lang="en-US" dirty="0"/>
              <a:t>occurs when incoming signal hits an object whose size is in the order of the wavelength of the signal or less. </a:t>
            </a:r>
          </a:p>
          <a:p>
            <a:endParaRPr lang="en-US" dirty="0"/>
          </a:p>
        </p:txBody>
      </p:sp>
    </p:spTree>
    <p:extLst>
      <p:ext uri="{BB962C8B-B14F-4D97-AF65-F5344CB8AC3E}">
        <p14:creationId xmlns:p14="http://schemas.microsoft.com/office/powerpoint/2010/main" val="4031469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r>
              <a:rPr lang="en-US" sz="3600" b="1" dirty="0">
                <a:latin typeface="+mn-lt"/>
              </a:rPr>
              <a:t>Multipath propagation</a:t>
            </a:r>
          </a:p>
        </p:txBody>
      </p:sp>
      <p:sp>
        <p:nvSpPr>
          <p:cNvPr id="3" name="Content Placeholder 2"/>
          <p:cNvSpPr>
            <a:spLocks noGrp="1"/>
          </p:cNvSpPr>
          <p:nvPr>
            <p:ph idx="1"/>
          </p:nvPr>
        </p:nvSpPr>
        <p:spPr>
          <a:xfrm>
            <a:off x="838200" y="1175658"/>
            <a:ext cx="10515600" cy="5001305"/>
          </a:xfrm>
        </p:spPr>
        <p:txBody>
          <a:bodyPr/>
          <a:lstStyle/>
          <a:p>
            <a:pPr marL="0" indent="0">
              <a:buNone/>
            </a:pPr>
            <a:r>
              <a:rPr lang="en-US" dirty="0" smtClean="0"/>
              <a:t>• </a:t>
            </a:r>
            <a:r>
              <a:rPr lang="en-US" dirty="0"/>
              <a:t>Signal can take many different paths between sender and receiver due to reflection, scattering, </a:t>
            </a:r>
            <a:r>
              <a:rPr lang="en-US" dirty="0" smtClean="0"/>
              <a:t>diffraction</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r>
              <a:rPr lang="en-US" dirty="0" smtClean="0"/>
              <a:t>Time </a:t>
            </a:r>
            <a:r>
              <a:rPr lang="en-US" dirty="0"/>
              <a:t>dispersion: signal is dispersed over time </a:t>
            </a:r>
            <a:endParaRPr lang="en-US" dirty="0" smtClean="0"/>
          </a:p>
          <a:p>
            <a:pPr lvl="1"/>
            <a:r>
              <a:rPr lang="en-US" dirty="0" smtClean="0"/>
              <a:t>interference </a:t>
            </a:r>
            <a:r>
              <a:rPr lang="en-US" dirty="0"/>
              <a:t>with “neighbor” symbols, Inter Symbol Interference (ISI) </a:t>
            </a:r>
            <a:endParaRPr lang="en-US" dirty="0" smtClean="0"/>
          </a:p>
          <a:p>
            <a:r>
              <a:rPr lang="en-US" dirty="0" smtClean="0"/>
              <a:t> </a:t>
            </a:r>
            <a:r>
              <a:rPr lang="en-US" dirty="0"/>
              <a:t>The signal reaches a receiver directly and phase </a:t>
            </a:r>
            <a:r>
              <a:rPr lang="en-US" dirty="0" smtClean="0"/>
              <a:t>shifted</a:t>
            </a:r>
          </a:p>
          <a:p>
            <a:pPr lvl="1"/>
            <a:r>
              <a:rPr lang="en-US" dirty="0" smtClean="0"/>
              <a:t> distorted </a:t>
            </a:r>
            <a:r>
              <a:rPr lang="en-US" dirty="0"/>
              <a:t>signal depending on the phases of the different parts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90691"/>
            <a:ext cx="9019627" cy="1971858"/>
          </a:xfrm>
          <a:prstGeom prst="rect">
            <a:avLst/>
          </a:prstGeom>
        </p:spPr>
      </p:pic>
    </p:spTree>
    <p:extLst>
      <p:ext uri="{BB962C8B-B14F-4D97-AF65-F5344CB8AC3E}">
        <p14:creationId xmlns:p14="http://schemas.microsoft.com/office/powerpoint/2010/main" val="379728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normAutofit/>
          </a:bodyPr>
          <a:lstStyle/>
          <a:p>
            <a:r>
              <a:rPr lang="en-US" altLang="en-US" sz="3600" b="1" dirty="0" smtClean="0">
                <a:latin typeface="+mn-lt"/>
              </a:rPr>
              <a:t>Antennas </a:t>
            </a:r>
            <a:r>
              <a:rPr lang="en-US" altLang="en-US" sz="3600" b="1" dirty="0">
                <a:latin typeface="+mn-lt"/>
              </a:rPr>
              <a:t>and Signal Propagation</a:t>
            </a:r>
            <a:endParaRPr lang="en-US" sz="3600" b="1" dirty="0">
              <a:latin typeface="+mn-lt"/>
            </a:endParaRPr>
          </a:p>
        </p:txBody>
      </p:sp>
      <p:sp>
        <p:nvSpPr>
          <p:cNvPr id="3" name="Content Placeholder 2"/>
          <p:cNvSpPr>
            <a:spLocks noGrp="1"/>
          </p:cNvSpPr>
          <p:nvPr>
            <p:ph idx="1"/>
          </p:nvPr>
        </p:nvSpPr>
        <p:spPr>
          <a:xfrm>
            <a:off x="838200" y="1071154"/>
            <a:ext cx="10515600" cy="5105809"/>
          </a:xfrm>
        </p:spPr>
        <p:txBody>
          <a:bodyPr>
            <a:normAutofit/>
          </a:bodyPr>
          <a:lstStyle/>
          <a:p>
            <a:r>
              <a:rPr lang="en-US" altLang="en-US" dirty="0"/>
              <a:t>An antenna is an </a:t>
            </a:r>
            <a:r>
              <a:rPr lang="en-US" altLang="en-US" dirty="0">
                <a:solidFill>
                  <a:srgbClr val="00B0F0"/>
                </a:solidFill>
                <a:cs typeface="Times New Roman" panose="02020603050405020304" pitchFamily="18" charset="0"/>
              </a:rPr>
              <a:t>electrical conductor </a:t>
            </a:r>
            <a:r>
              <a:rPr lang="en-US" altLang="en-US" dirty="0">
                <a:cs typeface="Times New Roman" panose="02020603050405020304" pitchFamily="18" charset="0"/>
              </a:rPr>
              <a:t>or system of conductors</a:t>
            </a:r>
          </a:p>
          <a:p>
            <a:pPr lvl="1"/>
            <a:r>
              <a:rPr lang="en-US" altLang="en-US" dirty="0">
                <a:solidFill>
                  <a:srgbClr val="00B0F0"/>
                </a:solidFill>
                <a:cs typeface="Times New Roman" panose="02020603050405020304" pitchFamily="18" charset="0"/>
              </a:rPr>
              <a:t>Transmission</a:t>
            </a:r>
            <a:r>
              <a:rPr lang="en-US" altLang="en-US" dirty="0">
                <a:cs typeface="Times New Roman" panose="02020603050405020304" pitchFamily="18" charset="0"/>
              </a:rPr>
              <a:t> - radiates electromagnetic energy into space</a:t>
            </a:r>
          </a:p>
          <a:p>
            <a:pPr lvl="1"/>
            <a:r>
              <a:rPr lang="en-US" altLang="en-US" dirty="0">
                <a:solidFill>
                  <a:srgbClr val="00B0F0"/>
                </a:solidFill>
                <a:cs typeface="Times New Roman" panose="02020603050405020304" pitchFamily="18" charset="0"/>
              </a:rPr>
              <a:t>Reception</a:t>
            </a:r>
            <a:r>
              <a:rPr lang="en-US" altLang="en-US" dirty="0">
                <a:cs typeface="Times New Roman" panose="02020603050405020304" pitchFamily="18" charset="0"/>
              </a:rPr>
              <a:t> - collects electromagnetic energy from space</a:t>
            </a:r>
            <a:endParaRPr lang="en-US" altLang="en-US" dirty="0"/>
          </a:p>
          <a:p>
            <a:r>
              <a:rPr lang="en-US" altLang="en-US" dirty="0"/>
              <a:t>In two-way communication, the </a:t>
            </a:r>
            <a:r>
              <a:rPr lang="en-US" altLang="en-US" dirty="0">
                <a:solidFill>
                  <a:srgbClr val="00B0F0"/>
                </a:solidFill>
              </a:rPr>
              <a:t>same</a:t>
            </a:r>
            <a:r>
              <a:rPr lang="en-US" altLang="en-US" dirty="0"/>
              <a:t> antenna can be used for transmission and reception</a:t>
            </a:r>
          </a:p>
          <a:p>
            <a:r>
              <a:rPr lang="en-US" altLang="en-US" dirty="0"/>
              <a:t>Types of </a:t>
            </a:r>
            <a:r>
              <a:rPr lang="en-US" altLang="en-US" dirty="0" smtClean="0"/>
              <a:t>Antennas: </a:t>
            </a:r>
          </a:p>
          <a:p>
            <a:r>
              <a:rPr lang="en-US" altLang="en-US" dirty="0"/>
              <a:t>Isotropic antenna (idealized)</a:t>
            </a:r>
          </a:p>
          <a:p>
            <a:pPr lvl="1"/>
            <a:r>
              <a:rPr lang="en-US" altLang="en-US" dirty="0"/>
              <a:t>Radiates power </a:t>
            </a:r>
            <a:r>
              <a:rPr lang="en-US" altLang="en-US" b="1" dirty="0">
                <a:solidFill>
                  <a:schemeClr val="hlink"/>
                </a:solidFill>
              </a:rPr>
              <a:t>equally</a:t>
            </a:r>
            <a:r>
              <a:rPr lang="en-US" altLang="en-US" dirty="0"/>
              <a:t> in all directions (it is three dimensional) </a:t>
            </a:r>
          </a:p>
          <a:p>
            <a:r>
              <a:rPr lang="en-US" altLang="en-US" dirty="0"/>
              <a:t>Dipole antennas</a:t>
            </a:r>
          </a:p>
          <a:p>
            <a:pPr lvl="1"/>
            <a:r>
              <a:rPr lang="en-US" altLang="en-US" dirty="0"/>
              <a:t>H</a:t>
            </a:r>
            <a:r>
              <a:rPr lang="en-US" altLang="en-US" dirty="0">
                <a:cs typeface="Times New Roman" panose="02020603050405020304" pitchFamily="18" charset="0"/>
              </a:rPr>
              <a:t>alf-wave dipole antenna (or Hertz antenna)</a:t>
            </a:r>
          </a:p>
          <a:p>
            <a:pPr lvl="1"/>
            <a:r>
              <a:rPr lang="en-US" altLang="en-US" dirty="0">
                <a:cs typeface="Times New Roman" panose="02020603050405020304" pitchFamily="18" charset="0"/>
              </a:rPr>
              <a:t>Quarter-wave vertical antenna</a:t>
            </a:r>
          </a:p>
          <a:p>
            <a:endParaRPr lang="en-US" dirty="0"/>
          </a:p>
        </p:txBody>
      </p:sp>
      <p:pic>
        <p:nvPicPr>
          <p:cNvPr id="4" name="Picture 1029" descr="omni-vs-direct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631" y="2699339"/>
            <a:ext cx="155448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31" descr="Original INTERNAL ANTENNA Samsung SGH-E800 / SGH-E8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8344" y="4621350"/>
            <a:ext cx="2314575" cy="193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301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rmAutofit fontScale="90000"/>
          </a:bodyPr>
          <a:lstStyle/>
          <a:p>
            <a:endParaRPr lang="en-US" dirty="0"/>
          </a:p>
        </p:txBody>
      </p:sp>
      <p:sp>
        <p:nvSpPr>
          <p:cNvPr id="3" name="Content Placeholder 2"/>
          <p:cNvSpPr>
            <a:spLocks noGrp="1"/>
          </p:cNvSpPr>
          <p:nvPr>
            <p:ph idx="1"/>
          </p:nvPr>
        </p:nvSpPr>
        <p:spPr>
          <a:xfrm>
            <a:off x="838200" y="1201783"/>
            <a:ext cx="10515600" cy="5421086"/>
          </a:xfrm>
        </p:spPr>
        <p:txBody>
          <a:bodyPr>
            <a:normAutofit fontScale="92500" lnSpcReduction="10000"/>
          </a:bodyPr>
          <a:lstStyle/>
          <a:p>
            <a:r>
              <a:rPr lang="en-US" altLang="en-US" dirty="0">
                <a:cs typeface="Times New Roman" panose="02020603050405020304" pitchFamily="18" charset="0"/>
              </a:rPr>
              <a:t>Parabolic Reflective Antenna</a:t>
            </a:r>
            <a:r>
              <a:rPr lang="en-US" altLang="en-US" dirty="0"/>
              <a:t> </a:t>
            </a:r>
            <a:endParaRPr lang="en-US" altLang="en-US" dirty="0" smtClean="0"/>
          </a:p>
          <a:p>
            <a:endParaRPr lang="en-US" altLang="en-US" dirty="0"/>
          </a:p>
          <a:p>
            <a:endParaRPr lang="en-US" altLang="en-US" dirty="0"/>
          </a:p>
          <a:p>
            <a:r>
              <a:rPr lang="en-US" dirty="0" smtClean="0"/>
              <a:t>Helical antenna </a:t>
            </a:r>
          </a:p>
          <a:p>
            <a:endParaRPr lang="en-US" dirty="0"/>
          </a:p>
          <a:p>
            <a:endParaRPr lang="en-US" dirty="0" smtClean="0"/>
          </a:p>
          <a:p>
            <a:pPr marL="0" indent="0">
              <a:buNone/>
            </a:pPr>
            <a:endParaRPr lang="en-US" dirty="0" smtClean="0"/>
          </a:p>
          <a:p>
            <a:r>
              <a:rPr lang="en-US" dirty="0" smtClean="0"/>
              <a:t>Patch (micro strip ) antenna</a:t>
            </a:r>
          </a:p>
          <a:p>
            <a:pPr marL="0" indent="0">
              <a:buNone/>
            </a:pPr>
            <a:endParaRPr lang="en-GB" altLang="en-US" dirty="0"/>
          </a:p>
          <a:p>
            <a:endParaRPr lang="en-GB" altLang="en-US" dirty="0" smtClean="0"/>
          </a:p>
          <a:p>
            <a:r>
              <a:rPr lang="en-GB" altLang="en-US" dirty="0" smtClean="0"/>
              <a:t>Multiband </a:t>
            </a:r>
            <a:r>
              <a:rPr lang="en-GB" altLang="en-US" dirty="0"/>
              <a:t>antenna: </a:t>
            </a:r>
            <a:r>
              <a:rPr lang="en-GB" altLang="en-US" dirty="0" smtClean="0"/>
              <a:t>for </a:t>
            </a:r>
            <a:r>
              <a:rPr lang="en-GB" altLang="en-US" dirty="0"/>
              <a:t>GSM 900+GSM 1800+GSM 1900+Bluetooth; or GSM and 3G</a:t>
            </a:r>
          </a:p>
          <a:p>
            <a:endParaRPr lang="en-US" dirty="0"/>
          </a:p>
        </p:txBody>
      </p:sp>
      <p:pic>
        <p:nvPicPr>
          <p:cNvPr id="4" name="Picture 6" descr="untitled.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7382" y="3657600"/>
            <a:ext cx="3473087" cy="18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hamwaves.com/antennas/inductance/helical_anten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630" y="2408235"/>
            <a:ext cx="2543175" cy="170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3" descr="primestar wifi anten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450" y="1018904"/>
            <a:ext cx="2266950" cy="218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425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a:bodyPr>
          <a:lstStyle/>
          <a:p>
            <a:r>
              <a:rPr lang="en-US" sz="3600" b="1" dirty="0" smtClean="0">
                <a:latin typeface="+mn-lt"/>
              </a:rPr>
              <a:t>Types </a:t>
            </a:r>
            <a:r>
              <a:rPr lang="en-US" sz="3600" b="1" dirty="0">
                <a:latin typeface="+mn-lt"/>
              </a:rPr>
              <a:t>of radio wave propagation</a:t>
            </a:r>
          </a:p>
        </p:txBody>
      </p:sp>
      <p:sp>
        <p:nvSpPr>
          <p:cNvPr id="3" name="Content Placeholder 2"/>
          <p:cNvSpPr>
            <a:spLocks noGrp="1"/>
          </p:cNvSpPr>
          <p:nvPr>
            <p:ph idx="1"/>
          </p:nvPr>
        </p:nvSpPr>
        <p:spPr>
          <a:xfrm>
            <a:off x="838200" y="1080656"/>
            <a:ext cx="10515600" cy="5096307"/>
          </a:xfrm>
        </p:spPr>
        <p:txBody>
          <a:bodyPr/>
          <a:lstStyle/>
          <a:p>
            <a:r>
              <a:rPr lang="en-US" dirty="0" smtClean="0"/>
              <a:t>Radio </a:t>
            </a:r>
            <a:r>
              <a:rPr lang="en-US" dirty="0"/>
              <a:t>waves can propagate from transmitter to receiver in </a:t>
            </a:r>
            <a:r>
              <a:rPr lang="en-US" dirty="0" smtClean="0"/>
              <a:t>three </a:t>
            </a:r>
            <a:r>
              <a:rPr lang="en-US" dirty="0"/>
              <a:t>ways: </a:t>
            </a:r>
            <a:r>
              <a:rPr lang="en-US" dirty="0" smtClean="0"/>
              <a:t>through.</a:t>
            </a:r>
          </a:p>
          <a:p>
            <a:r>
              <a:rPr lang="en-US" b="1" dirty="0"/>
              <a:t>Ground waves or surface waves(up to 2MHz)</a:t>
            </a:r>
            <a:r>
              <a:rPr lang="en-US" dirty="0"/>
              <a:t> ,</a:t>
            </a:r>
          </a:p>
          <a:p>
            <a:r>
              <a:rPr lang="en-US" b="1" dirty="0"/>
              <a:t>Sky wave or ionosphere wave propagation(2MHz to 30MHz)</a:t>
            </a:r>
            <a:endParaRPr lang="en-US" dirty="0"/>
          </a:p>
          <a:p>
            <a:r>
              <a:rPr lang="en-US" b="1" dirty="0" smtClean="0"/>
              <a:t>Free Space </a:t>
            </a:r>
            <a:r>
              <a:rPr lang="en-US" b="1" dirty="0"/>
              <a:t>wave or line of sight propagation(above 30MHz)</a:t>
            </a:r>
            <a:r>
              <a:rPr lang="en-US" dirty="0"/>
              <a:t>  </a:t>
            </a:r>
          </a:p>
          <a:p>
            <a:r>
              <a:rPr lang="en-US" dirty="0" smtClean="0"/>
              <a:t> </a:t>
            </a:r>
            <a:r>
              <a:rPr lang="en-US" dirty="0"/>
              <a:t>Ground waves </a:t>
            </a:r>
            <a:endParaRPr lang="en-US" dirty="0" smtClean="0"/>
          </a:p>
          <a:p>
            <a:pPr lvl="1"/>
            <a:r>
              <a:rPr lang="en-US" dirty="0" smtClean="0"/>
              <a:t>exist </a:t>
            </a:r>
            <a:r>
              <a:rPr lang="en-US" dirty="0"/>
              <a:t>only for vertical </a:t>
            </a:r>
            <a:r>
              <a:rPr lang="en-US" dirty="0" smtClean="0"/>
              <a:t>polarization and  </a:t>
            </a:r>
            <a:r>
              <a:rPr lang="en-US" dirty="0"/>
              <a:t>produced by vertical </a:t>
            </a:r>
            <a:r>
              <a:rPr lang="en-US" dirty="0" smtClean="0"/>
              <a:t>antennas. </a:t>
            </a:r>
          </a:p>
          <a:p>
            <a:pPr lvl="1"/>
            <a:r>
              <a:rPr lang="en-US" dirty="0" smtClean="0"/>
              <a:t>when </a:t>
            </a:r>
            <a:r>
              <a:rPr lang="en-US" dirty="0"/>
              <a:t>the transmitting and receiving antennas are close to the surface of the earth.</a:t>
            </a:r>
          </a:p>
          <a:p>
            <a:endParaRPr lang="en-US" dirty="0"/>
          </a:p>
        </p:txBody>
      </p:sp>
    </p:spTree>
    <p:extLst>
      <p:ext uri="{BB962C8B-B14F-4D97-AF65-F5344CB8AC3E}">
        <p14:creationId xmlns:p14="http://schemas.microsoft.com/office/powerpoint/2010/main" val="2848310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1404</Words>
  <Application>Microsoft Office PowerPoint</Application>
  <PresentationFormat>Widescreen</PresentationFormat>
  <Paragraphs>267</Paragraphs>
  <Slides>38</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Bookman Old Style</vt:lpstr>
      <vt:lpstr>Calibri</vt:lpstr>
      <vt:lpstr>Calibri Light</vt:lpstr>
      <vt:lpstr>Times New Roman</vt:lpstr>
      <vt:lpstr>Wide Latin</vt:lpstr>
      <vt:lpstr>Office Theme</vt:lpstr>
      <vt:lpstr>               Chapter 4</vt:lpstr>
      <vt:lpstr>       Introduction to Radio Wave Propagation</vt:lpstr>
      <vt:lpstr>Signal propagation</vt:lpstr>
      <vt:lpstr>Cont..</vt:lpstr>
      <vt:lpstr>Three Basic Propagation Mechanisms</vt:lpstr>
      <vt:lpstr>Multipath propagation</vt:lpstr>
      <vt:lpstr>Antennas and Signal Propagation</vt:lpstr>
      <vt:lpstr>PowerPoint Presentation</vt:lpstr>
      <vt:lpstr>Types of radio wave propagation</vt:lpstr>
      <vt:lpstr>PowerPoint Presentation</vt:lpstr>
      <vt:lpstr>Radio frequency bands</vt:lpstr>
      <vt:lpstr>Ground wave propagation</vt:lpstr>
      <vt:lpstr>Cont.</vt:lpstr>
      <vt:lpstr>Cont.</vt:lpstr>
      <vt:lpstr>Cont.</vt:lpstr>
      <vt:lpstr>Cont..</vt:lpstr>
      <vt:lpstr>Cont.</vt:lpstr>
      <vt:lpstr>Cont..</vt:lpstr>
      <vt:lpstr>Cont.</vt:lpstr>
      <vt:lpstr>Cont.</vt:lpstr>
      <vt:lpstr>Applications of free Space Wave Propagation</vt:lpstr>
      <vt:lpstr>Sky wave propagation</vt:lpstr>
      <vt:lpstr>Cont..</vt:lpstr>
      <vt:lpstr>cont..</vt:lpstr>
      <vt:lpstr>PowerPoint Presentation</vt:lpstr>
      <vt:lpstr>Cont..</vt:lpstr>
      <vt:lpstr>Cont.</vt:lpstr>
      <vt:lpstr>Cont..</vt:lpstr>
      <vt:lpstr>Cont.</vt:lpstr>
      <vt:lpstr>Indoor propagation models</vt:lpstr>
      <vt:lpstr>Indoor Propagation</vt:lpstr>
      <vt:lpstr>Outdoor propagation models</vt:lpstr>
      <vt:lpstr>In building path loss factors</vt:lpstr>
      <vt:lpstr>In building path loss factors</vt:lpstr>
      <vt:lpstr>In building path loss factors</vt:lpstr>
      <vt:lpstr>In building path loss factors</vt:lpstr>
      <vt:lpstr>The end </vt:lpstr>
      <vt:lpstr>Quiz 20’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Mobile Radio Propagation – Large Scale Path Loss </dc:title>
  <dc:creator>temesgen</dc:creator>
  <cp:lastModifiedBy>temesgen</cp:lastModifiedBy>
  <cp:revision>99</cp:revision>
  <dcterms:created xsi:type="dcterms:W3CDTF">2022-12-16T14:41:47Z</dcterms:created>
  <dcterms:modified xsi:type="dcterms:W3CDTF">2023-01-10T12:12:50Z</dcterms:modified>
</cp:coreProperties>
</file>