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5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6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8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2E1D2-C989-4130-A472-31C4A209F602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78D3-1C60-4465-B46E-E973FFAFE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1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958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Chapter 6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754" y="2975021"/>
            <a:ext cx="9144000" cy="1655762"/>
          </a:xfrm>
        </p:spPr>
        <p:txBody>
          <a:bodyPr/>
          <a:lstStyle/>
          <a:p>
            <a:r>
              <a:rPr lang="en-US" b="1" dirty="0" smtClean="0"/>
              <a:t>Multiple Access Techniques for Wireless Communications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7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251"/>
            <a:ext cx="10515600" cy="980349"/>
          </a:xfrm>
        </p:spPr>
        <p:txBody>
          <a:bodyPr/>
          <a:lstStyle/>
          <a:p>
            <a:r>
              <a:rPr lang="en-US" altLang="en-US" b="1" dirty="0" smtClean="0"/>
              <a:t>Code Division Multiplexing ( CDM)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altLang="en-US" sz="2400" dirty="0" smtClean="0"/>
              <a:t>Each channel has a unique code</a:t>
            </a:r>
            <a:endParaRPr lang="en-US" altLang="en-US" sz="2000" dirty="0" smtClean="0"/>
          </a:p>
          <a:p>
            <a:r>
              <a:rPr lang="en-US" altLang="en-US" sz="2400" dirty="0" smtClean="0"/>
              <a:t>All channels use the same spectrum at the same time</a:t>
            </a:r>
            <a:endParaRPr lang="en-US" altLang="en-US" sz="2000" dirty="0" smtClean="0"/>
          </a:p>
          <a:p>
            <a:r>
              <a:rPr lang="en-US" altLang="en-US" sz="2400" dirty="0" smtClean="0"/>
              <a:t>Advantages: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bandwidth efficient</a:t>
            </a:r>
            <a:endParaRPr lang="en-US" altLang="en-US" sz="1800" dirty="0" smtClean="0"/>
          </a:p>
          <a:p>
            <a:pPr lvl="1"/>
            <a:r>
              <a:rPr lang="en-US" altLang="en-US" sz="2000" dirty="0" smtClean="0"/>
              <a:t>no coordination and synchronization necessary</a:t>
            </a:r>
            <a:endParaRPr lang="en-US" altLang="en-US" sz="1800" dirty="0" smtClean="0"/>
          </a:p>
          <a:p>
            <a:pPr lvl="1"/>
            <a:r>
              <a:rPr lang="en-US" altLang="en-US" sz="2000" dirty="0" smtClean="0"/>
              <a:t>good protection against interference and tapping</a:t>
            </a:r>
            <a:endParaRPr lang="en-US" altLang="en-US" sz="1800" dirty="0" smtClean="0"/>
          </a:p>
          <a:p>
            <a:r>
              <a:rPr lang="en-US" altLang="en-US" sz="2400" dirty="0" smtClean="0"/>
              <a:t>Disadvantages: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lower user data rates due to high gains required to reduce interference</a:t>
            </a:r>
            <a:endParaRPr lang="en-US" altLang="en-US" sz="1800" dirty="0" smtClean="0"/>
          </a:p>
          <a:p>
            <a:pPr lvl="1"/>
            <a:r>
              <a:rPr lang="en-US" altLang="en-US" sz="2000" dirty="0" smtClean="0"/>
              <a:t>more complex signal regeneration</a:t>
            </a:r>
            <a:endParaRPr lang="en-US" altLang="en-US" sz="1800" dirty="0" smtClean="0"/>
          </a:p>
          <a:p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6264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content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pPr lvl="1"/>
            <a:r>
              <a:rPr lang="en-US" dirty="0" smtClean="0"/>
              <a:t>Introduction</a:t>
            </a:r>
            <a:endParaRPr lang="en-US" dirty="0"/>
          </a:p>
          <a:p>
            <a:pPr lvl="1"/>
            <a:r>
              <a:rPr lang="en-US" dirty="0"/>
              <a:t>Frequency Division Multiple Access (FDMA)</a:t>
            </a:r>
          </a:p>
          <a:p>
            <a:pPr lvl="1"/>
            <a:r>
              <a:rPr lang="en-US" dirty="0"/>
              <a:t>Time Division Multiple Access (TDMA)</a:t>
            </a:r>
          </a:p>
          <a:p>
            <a:pPr lvl="1"/>
            <a:r>
              <a:rPr lang="en-US" dirty="0"/>
              <a:t>Spread Spectrum Multiple Access</a:t>
            </a:r>
          </a:p>
          <a:p>
            <a:pPr lvl="1"/>
            <a:r>
              <a:rPr lang="en-US" dirty="0"/>
              <a:t>Space Division Multiple Access (SDMA)</a:t>
            </a:r>
          </a:p>
          <a:p>
            <a:pPr lvl="1"/>
            <a:r>
              <a:rPr lang="en-US" dirty="0"/>
              <a:t>Packet </a:t>
            </a:r>
            <a:r>
              <a:rPr lang="en-US" dirty="0" smtClean="0"/>
              <a:t>Radio</a:t>
            </a:r>
          </a:p>
          <a:p>
            <a:pPr lvl="1"/>
            <a:r>
              <a:rPr lang="en-US" dirty="0" smtClean="0"/>
              <a:t>Capacity </a:t>
            </a:r>
            <a:r>
              <a:rPr lang="en-US" dirty="0"/>
              <a:t>of Cellular Systems</a:t>
            </a:r>
          </a:p>
        </p:txBody>
      </p:sp>
    </p:spTree>
    <p:extLst>
      <p:ext uri="{BB962C8B-B14F-4D97-AF65-F5344CB8AC3E}">
        <p14:creationId xmlns:p14="http://schemas.microsoft.com/office/powerpoint/2010/main" val="23170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53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Multiple </a:t>
            </a:r>
            <a:r>
              <a:rPr lang="en-US" b="1" dirty="0" smtClean="0">
                <a:latin typeface="+mn-lt"/>
              </a:rPr>
              <a:t>Access Problem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664"/>
            <a:ext cx="10515600" cy="479229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/>
              <a:t>The base stations need to serve many mobile terminals at the same time (both downlink and uplink)</a:t>
            </a:r>
          </a:p>
          <a:p>
            <a:pPr algn="just"/>
            <a:r>
              <a:rPr lang="en-US" altLang="zh-CN" dirty="0"/>
              <a:t>All mobiles in the cell need to transmit to the base station</a:t>
            </a:r>
          </a:p>
          <a:p>
            <a:pPr algn="just"/>
            <a:r>
              <a:rPr lang="en-US" altLang="zh-CN" dirty="0"/>
              <a:t>So we need multiple access scheme</a:t>
            </a:r>
            <a:endParaRPr lang="zh-CN" altLang="en-US" dirty="0"/>
          </a:p>
          <a:p>
            <a:pPr lvl="1">
              <a:buFont typeface="Wingdings" pitchFamily="2" charset="2"/>
              <a:buChar char="Ø"/>
            </a:pPr>
            <a:r>
              <a:rPr lang="en-GB" altLang="ar-SA" sz="2300" b="1" i="1" dirty="0"/>
              <a:t>The idea behind the Resource Management in wireless communications was how to assign channels or frequencies to the radio cells in a way that the probability of  interference is sufficiently low</a:t>
            </a:r>
            <a:r>
              <a:rPr lang="en-GB" altLang="ar-SA" sz="2300" b="1" i="1" dirty="0" smtClean="0"/>
              <a:t>.</a:t>
            </a:r>
            <a:endParaRPr lang="en-GB" altLang="ar-SA" b="1" i="1" dirty="0"/>
          </a:p>
          <a:p>
            <a:pPr lvl="1">
              <a:buFont typeface="Wingdings" pitchFamily="2" charset="2"/>
              <a:buChar char="Ø"/>
            </a:pPr>
            <a:r>
              <a:rPr lang="en-GB" altLang="ar-SA" b="1" i="1" dirty="0"/>
              <a:t>The utilization of the capacity of a transmission medium can be improved through different methods that involved  transmitting several connections simultaneously in a multiplex mode (Multiple Access Techniques</a:t>
            </a:r>
            <a:r>
              <a:rPr lang="en-GB" altLang="ar-SA" b="1" i="1" dirty="0" smtClean="0"/>
              <a:t>).</a:t>
            </a:r>
            <a:endParaRPr lang="en-GB" altLang="ar-SA" b="1" i="1" dirty="0"/>
          </a:p>
          <a:p>
            <a:pPr lvl="1">
              <a:buFont typeface="Wingdings" pitchFamily="2" charset="2"/>
              <a:buChar char="Ø"/>
            </a:pPr>
            <a:r>
              <a:rPr lang="en-GB" altLang="ar-SA" sz="2300" b="1" i="1" dirty="0"/>
              <a:t>By using these techniques, the shared resource (spectrum) can be divided/shared among users, ensuring Quality of Service  and the required  amount of interference.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10"/>
            <a:ext cx="10515600" cy="4949053"/>
          </a:xfrm>
        </p:spPr>
        <p:txBody>
          <a:bodyPr>
            <a:normAutofit/>
          </a:bodyPr>
          <a:lstStyle/>
          <a:p>
            <a:r>
              <a:rPr lang="en-GB" altLang="en-US" dirty="0"/>
              <a:t>Multiplexing: is sending multiple signals or streams of information on a carrier at the same time in the form of a single, complex signal and then recovering the separate signals at the receiving end</a:t>
            </a:r>
            <a:r>
              <a:rPr lang="en-GB" altLang="en-US" dirty="0" smtClean="0"/>
              <a:t>.</a:t>
            </a:r>
            <a:endParaRPr lang="en-US" altLang="en-US" dirty="0"/>
          </a:p>
          <a:p>
            <a:r>
              <a:rPr lang="en-US" altLang="en-US" dirty="0"/>
              <a:t>Multiplexing techniques are used to </a:t>
            </a:r>
            <a:r>
              <a:rPr lang="en-US" altLang="en-US" dirty="0">
                <a:solidFill>
                  <a:srgbClr val="FF0000"/>
                </a:solidFill>
              </a:rPr>
              <a:t>allow many users to share a common transmission resource. </a:t>
            </a:r>
          </a:p>
          <a:p>
            <a:r>
              <a:rPr lang="en-US" altLang="en-US" dirty="0"/>
              <a:t>In our case the users are </a:t>
            </a:r>
            <a:r>
              <a:rPr lang="en-US" altLang="en-US" dirty="0">
                <a:solidFill>
                  <a:srgbClr val="FF0000"/>
                </a:solidFill>
              </a:rPr>
              <a:t>mobile </a:t>
            </a:r>
            <a:r>
              <a:rPr lang="en-US" altLang="en-US" dirty="0"/>
              <a:t>and the transmission resource is the </a:t>
            </a:r>
            <a:r>
              <a:rPr lang="en-US" altLang="en-US" dirty="0">
                <a:solidFill>
                  <a:srgbClr val="FF0000"/>
                </a:solidFill>
              </a:rPr>
              <a:t>radio spectrum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Sharing a common resource </a:t>
            </a:r>
            <a:r>
              <a:rPr lang="en-US" altLang="en-US" dirty="0">
                <a:solidFill>
                  <a:srgbClr val="FF0000"/>
                </a:solidFill>
              </a:rPr>
              <a:t>requires an access mechanism </a:t>
            </a:r>
            <a:r>
              <a:rPr lang="en-US" altLang="en-US" dirty="0"/>
              <a:t>that will control the multiplexing mechanism.</a:t>
            </a:r>
            <a:endParaRPr lang="en-US" alt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9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344"/>
          </a:xfrm>
        </p:spPr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70"/>
            <a:ext cx="10515600" cy="5040493"/>
          </a:xfrm>
        </p:spPr>
        <p:txBody>
          <a:bodyPr/>
          <a:lstStyle/>
          <a:p>
            <a:r>
              <a:rPr lang="en-US" altLang="en-US" sz="2400" dirty="0" smtClean="0"/>
              <a:t>The </a:t>
            </a:r>
            <a:r>
              <a:rPr lang="en-US" altLang="en-US" sz="2400" b="1" dirty="0" smtClean="0"/>
              <a:t>goal</a:t>
            </a:r>
            <a:r>
              <a:rPr lang="en-US" altLang="en-US" sz="2400" dirty="0" smtClean="0"/>
              <a:t> of multiplexing is </a:t>
            </a:r>
            <a:r>
              <a:rPr lang="en-US" altLang="en-US" sz="2400" b="1" dirty="0" smtClean="0"/>
              <a:t>to share the </a:t>
            </a:r>
            <a:r>
              <a:rPr lang="en-US" altLang="en-US" sz="2400" b="1" dirty="0" smtClean="0"/>
              <a:t>medium </a:t>
            </a:r>
            <a:r>
              <a:rPr lang="en-US" sz="2400" dirty="0">
                <a:solidFill>
                  <a:srgbClr val="FF0000"/>
                </a:solidFill>
              </a:rPr>
              <a:t>with minimum interference and maximum medium utilization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r>
              <a:rPr lang="en-US" altLang="en-US" sz="2400" dirty="0" smtClean="0"/>
              <a:t>As </a:t>
            </a:r>
            <a:r>
              <a:rPr lang="en-US" altLang="en-US" sz="2400" dirty="0" smtClean="0"/>
              <a:t>in wireline systems, it is desirable to 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allow</a:t>
            </a:r>
            <a:r>
              <a:rPr lang="en-US" altLang="en-US" sz="2400" dirty="0" smtClean="0"/>
              <a:t> the </a:t>
            </a:r>
            <a:r>
              <a:rPr lang="en-US" altLang="en-US" sz="2400" b="1" dirty="0" smtClean="0">
                <a:solidFill>
                  <a:srgbClr val="00B0F0"/>
                </a:solidFill>
              </a:rPr>
              <a:t>simultaneous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00B0F0"/>
                </a:solidFill>
              </a:rPr>
              <a:t>transmission</a:t>
            </a:r>
            <a:r>
              <a:rPr lang="en-US" altLang="en-US" sz="2400" dirty="0" smtClean="0"/>
              <a:t> of information between </a:t>
            </a:r>
            <a:r>
              <a:rPr lang="en-US" altLang="en-US" sz="2400" b="1" dirty="0" smtClean="0"/>
              <a:t>two</a:t>
            </a:r>
            <a:r>
              <a:rPr lang="en-US" altLang="en-US" sz="2400" dirty="0" smtClean="0"/>
              <a:t> users engaged in a connection. </a:t>
            </a:r>
            <a:r>
              <a:rPr lang="en-US" altLang="en-US" sz="2400" dirty="0" smtClean="0"/>
              <a:t>This </a:t>
            </a:r>
            <a:r>
              <a:rPr lang="en-US" altLang="en-US" sz="2400" dirty="0" smtClean="0"/>
              <a:t>is called </a:t>
            </a:r>
            <a:r>
              <a:rPr lang="en-US" altLang="en-US" sz="2400" b="1" dirty="0" smtClean="0"/>
              <a:t>duplexing</a:t>
            </a:r>
            <a:r>
              <a:rPr lang="en-US" altLang="en-US" sz="2400" dirty="0" smtClean="0"/>
              <a:t>.</a:t>
            </a:r>
            <a:endParaRPr lang="en-US" altLang="en-US" sz="1200" dirty="0" smtClean="0"/>
          </a:p>
          <a:p>
            <a:r>
              <a:rPr lang="en-US" altLang="en-US" dirty="0"/>
              <a:t>Two types of duplexing exist:</a:t>
            </a:r>
            <a:endParaRPr lang="en-US" altLang="en-US" sz="2400" dirty="0" smtClean="0"/>
          </a:p>
          <a:p>
            <a:pPr lvl="1"/>
            <a:r>
              <a:rPr lang="en-US" altLang="en-US" dirty="0"/>
              <a:t>Frequency division duplexing (</a:t>
            </a:r>
            <a:r>
              <a:rPr lang="en-US" altLang="en-US" dirty="0">
                <a:solidFill>
                  <a:srgbClr val="00B0F0"/>
                </a:solidFill>
              </a:rPr>
              <a:t>FDD</a:t>
            </a:r>
            <a:r>
              <a:rPr lang="en-US" altLang="en-US" dirty="0"/>
              <a:t>), whereby </a:t>
            </a:r>
            <a:r>
              <a:rPr lang="en-US" altLang="en-US" dirty="0">
                <a:solidFill>
                  <a:srgbClr val="00B0F0"/>
                </a:solidFill>
              </a:rPr>
              <a:t>two frequency channels</a:t>
            </a:r>
            <a:r>
              <a:rPr lang="en-US" altLang="en-US" dirty="0"/>
              <a:t> are assigned to a connection, </a:t>
            </a:r>
            <a:r>
              <a:rPr lang="en-US" altLang="en-US" dirty="0">
                <a:solidFill>
                  <a:srgbClr val="00B0F0"/>
                </a:solidFill>
              </a:rPr>
              <a:t>one channel for each direction of transmission.</a:t>
            </a:r>
            <a:endParaRPr lang="en-US" altLang="en-US" sz="2000" dirty="0" smtClean="0">
              <a:solidFill>
                <a:srgbClr val="00B0F0"/>
              </a:solidFill>
            </a:endParaRPr>
          </a:p>
          <a:p>
            <a:pPr lvl="1"/>
            <a:r>
              <a:rPr lang="en-US" altLang="en-US" dirty="0"/>
              <a:t>Time division duplexing (TDD), whereby </a:t>
            </a:r>
            <a:r>
              <a:rPr lang="en-US" altLang="en-US" dirty="0">
                <a:solidFill>
                  <a:srgbClr val="00B0F0"/>
                </a:solidFill>
              </a:rPr>
              <a:t>two time slots </a:t>
            </a:r>
            <a:r>
              <a:rPr lang="en-US" altLang="en-US" dirty="0"/>
              <a:t>(closely placed in time for duplex effect) are assigned to a connection, </a:t>
            </a:r>
            <a:r>
              <a:rPr lang="en-US" altLang="en-US" dirty="0">
                <a:solidFill>
                  <a:srgbClr val="00B0F0"/>
                </a:solidFill>
              </a:rPr>
              <a:t>one slot for each direction </a:t>
            </a:r>
            <a:r>
              <a:rPr lang="en-US" altLang="en-US" dirty="0"/>
              <a:t>of transmission.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0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Multiplexing in 3 dimensions</a:t>
            </a:r>
          </a:p>
          <a:p>
            <a:pPr marL="819150" lvl="1">
              <a:defRPr/>
            </a:pPr>
            <a:r>
              <a:rPr lang="en-US" dirty="0"/>
              <a:t>time (t) (TDM)</a:t>
            </a:r>
          </a:p>
          <a:p>
            <a:pPr marL="819150" lvl="1">
              <a:defRPr/>
            </a:pPr>
            <a:r>
              <a:rPr lang="en-US" dirty="0"/>
              <a:t>frequency (f) (FDM)</a:t>
            </a:r>
          </a:p>
          <a:p>
            <a:pPr marL="819150" lvl="1">
              <a:defRPr/>
            </a:pPr>
            <a:r>
              <a:rPr lang="en-US" dirty="0"/>
              <a:t>code (c) (CDM)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908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 smtClean="0"/>
              <a:t>Frequency Division Multiplexing (FDM)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4034"/>
            <a:ext cx="10515600" cy="4922929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Separation of the whole spectrum into smaller frequency bands</a:t>
            </a:r>
            <a:endParaRPr lang="en-US" altLang="en-US" sz="2000" dirty="0" smtClean="0"/>
          </a:p>
          <a:p>
            <a:r>
              <a:rPr lang="en-US" altLang="en-US" sz="2400" dirty="0" smtClean="0"/>
              <a:t>A channel gets a certain band of the spectrum for the whole </a:t>
            </a:r>
            <a:r>
              <a:rPr lang="en-US" altLang="en-US" sz="2400" dirty="0" smtClean="0"/>
              <a:t>time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Each mobile (call) is assigned a separate frequency channel for the entire duration of the call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Sufficient guard band is required to prevent adjacent channel interference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Usually, mobile terminals will have one downlink frequency band and one uplink frequency band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Different cellular network protocols use different frequencies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Frequency is a precious and scare resource. We are running out of </a:t>
            </a:r>
            <a:r>
              <a:rPr lang="en-US" altLang="zh-CN" sz="2400" dirty="0" smtClean="0"/>
              <a:t>it</a:t>
            </a:r>
            <a:endParaRPr lang="en-US" alt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Advantages:</a:t>
            </a:r>
            <a:endParaRPr lang="en-US" altLang="en-US" sz="2000" dirty="0"/>
          </a:p>
          <a:p>
            <a:pPr lvl="1"/>
            <a:r>
              <a:rPr lang="en-US" altLang="en-US" sz="2000" dirty="0"/>
              <a:t>no dynamic coordination necessary, i.e., sync. and framing</a:t>
            </a:r>
            <a:endParaRPr lang="en-US" altLang="en-US" sz="1800" dirty="0"/>
          </a:p>
          <a:p>
            <a:pPr lvl="1"/>
            <a:r>
              <a:rPr lang="en-US" altLang="en-US" sz="2000" dirty="0"/>
              <a:t>works also for analog signals</a:t>
            </a:r>
            <a:endParaRPr lang="en-US" altLang="en-US" sz="1800" dirty="0"/>
          </a:p>
          <a:p>
            <a:pPr lvl="1"/>
            <a:r>
              <a:rPr lang="en-US" altLang="en-US" sz="2000" dirty="0"/>
              <a:t>low bit rates – cheaper</a:t>
            </a:r>
          </a:p>
          <a:p>
            <a:pPr lvl="1"/>
            <a:r>
              <a:rPr lang="en-US" altLang="en-US" sz="2000" dirty="0"/>
              <a:t>No sensitive to propagation delay </a:t>
            </a:r>
            <a:endParaRPr lang="en-US" altLang="en-US" sz="1800" dirty="0"/>
          </a:p>
          <a:p>
            <a:r>
              <a:rPr lang="en-US" altLang="en-US" sz="2400" dirty="0"/>
              <a:t>Disadvantages:</a:t>
            </a:r>
            <a:endParaRPr lang="en-US" altLang="en-US" sz="2000" dirty="0"/>
          </a:p>
          <a:p>
            <a:pPr lvl="1"/>
            <a:r>
              <a:rPr lang="en-US" altLang="en-US" sz="2000" dirty="0"/>
              <a:t>waste of bandwidth if the traffic is distributed unevenly</a:t>
            </a:r>
            <a:endParaRPr lang="en-US" altLang="en-US" sz="1800" dirty="0"/>
          </a:p>
          <a:p>
            <a:pPr lvl="1"/>
            <a:r>
              <a:rPr lang="en-US" altLang="en-US" sz="2000" dirty="0"/>
              <a:t>inflexible</a:t>
            </a:r>
            <a:endParaRPr lang="en-US" altLang="en-US" sz="1800" dirty="0"/>
          </a:p>
          <a:p>
            <a:pPr lvl="1"/>
            <a:r>
              <a:rPr lang="en-US" altLang="en-US" sz="2000" dirty="0"/>
              <a:t>guard bands</a:t>
            </a:r>
            <a:endParaRPr lang="en-US" altLang="en-US" sz="1800" dirty="0"/>
          </a:p>
          <a:p>
            <a:pPr lvl="1"/>
            <a:r>
              <a:rPr lang="en-US" altLang="en-US" sz="2000" dirty="0"/>
              <a:t>narrow filters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7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altLang="en-US" b="1" dirty="0"/>
              <a:t>Time Division Multiplexing (TDM)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846"/>
            <a:ext cx="10515600" cy="496211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</a:t>
            </a:r>
            <a:r>
              <a:rPr lang="en-US" altLang="en-US" dirty="0"/>
              <a:t>channel gets the whole spectrum for a certain amount of time – orthogonal system</a:t>
            </a:r>
            <a:endParaRPr lang="en-US" altLang="en-US" sz="2400" dirty="0" smtClean="0"/>
          </a:p>
          <a:p>
            <a:r>
              <a:rPr lang="en-US" altLang="en-US" dirty="0"/>
              <a:t>Advantages:</a:t>
            </a:r>
            <a:endParaRPr lang="en-US" altLang="en-US" sz="2400" dirty="0" smtClean="0"/>
          </a:p>
          <a:p>
            <a:pPr lvl="1"/>
            <a:r>
              <a:rPr lang="en-US" altLang="en-US" dirty="0"/>
              <a:t>only one carrier in the medium at any time</a:t>
            </a:r>
            <a:endParaRPr lang="en-US" altLang="en-US" sz="2000" dirty="0" smtClean="0"/>
          </a:p>
          <a:p>
            <a:pPr lvl="1"/>
            <a:r>
              <a:rPr lang="en-US" altLang="en-US" dirty="0"/>
              <a:t>throughput high - supports burst signals(like voice or speech )</a:t>
            </a:r>
            <a:endParaRPr lang="en-US" altLang="en-US" sz="2000" dirty="0" smtClean="0"/>
          </a:p>
          <a:p>
            <a:pPr lvl="1"/>
            <a:r>
              <a:rPr lang="en-US" altLang="en-US" dirty="0"/>
              <a:t>flexible – multiple slots</a:t>
            </a:r>
            <a:endParaRPr lang="en-US" altLang="en-US" sz="2000" dirty="0" smtClean="0"/>
          </a:p>
          <a:p>
            <a:pPr lvl="1"/>
            <a:r>
              <a:rPr lang="en-US" altLang="en-US" dirty="0"/>
              <a:t>Most suitable technique for digital transmission</a:t>
            </a:r>
            <a:endParaRPr lang="en-US" altLang="en-US" sz="2000" dirty="0" smtClean="0"/>
          </a:p>
          <a:p>
            <a:r>
              <a:rPr lang="en-US" altLang="en-US" dirty="0"/>
              <a:t>Disadvantages:</a:t>
            </a:r>
            <a:endParaRPr lang="en-US" altLang="en-US" sz="2400" dirty="0" smtClean="0"/>
          </a:p>
          <a:p>
            <a:pPr lvl="1"/>
            <a:r>
              <a:rPr lang="en-US" altLang="en-US" dirty="0"/>
              <a:t>Framing and precise synchronization necessary</a:t>
            </a:r>
            <a:endParaRPr lang="en-US" altLang="en-US" sz="2000" dirty="0" smtClean="0"/>
          </a:p>
          <a:p>
            <a:pPr lvl="1"/>
            <a:r>
              <a:rPr lang="en-US" altLang="en-US" dirty="0"/>
              <a:t>high bit rates at each	</a:t>
            </a:r>
            <a:r>
              <a:rPr lang="en-US" altLang="en-US" dirty="0" err="1"/>
              <a:t>Tx</a:t>
            </a:r>
            <a:r>
              <a:rPr lang="en-US" altLang="en-US" dirty="0"/>
              <a:t>/Rx</a:t>
            </a:r>
          </a:p>
          <a:p>
            <a:pPr lvl="1"/>
            <a:r>
              <a:rPr lang="en-US" altLang="en-US" dirty="0"/>
              <a:t>synchronization is necessary </a:t>
            </a:r>
            <a:endParaRPr lang="en-US" alt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6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645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等线</vt:lpstr>
      <vt:lpstr>Wingdings</vt:lpstr>
      <vt:lpstr>Office Theme</vt:lpstr>
      <vt:lpstr>Chapter 6</vt:lpstr>
      <vt:lpstr>Basic content </vt:lpstr>
      <vt:lpstr>Multiple Access Problem</vt:lpstr>
      <vt:lpstr>Introduction </vt:lpstr>
      <vt:lpstr>Cont.</vt:lpstr>
      <vt:lpstr>PowerPoint Presentation</vt:lpstr>
      <vt:lpstr>Frequency Division Multiplexing (FDM) </vt:lpstr>
      <vt:lpstr>PowerPoint Presentation</vt:lpstr>
      <vt:lpstr>Time Division Multiplexing (TDM) </vt:lpstr>
      <vt:lpstr>Code Division Multiplexing ( CDM)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temesgen</dc:creator>
  <cp:lastModifiedBy>temesgen</cp:lastModifiedBy>
  <cp:revision>7</cp:revision>
  <dcterms:created xsi:type="dcterms:W3CDTF">2023-01-11T19:08:32Z</dcterms:created>
  <dcterms:modified xsi:type="dcterms:W3CDTF">2023-01-12T08:36:35Z</dcterms:modified>
</cp:coreProperties>
</file>