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96"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8280-CA34-4198-80CB-FDA0E5C132C7}" type="datetimeFigureOut">
              <a:rPr lang="en-IN" smtClean="0"/>
              <a:t>14-08-2021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F13F0-C956-41AA-8C74-E2CE95DA6616}" type="slidenum">
              <a:rPr lang="en-IN" smtClean="0"/>
              <a:t>‹#›</a:t>
            </a:fld>
            <a:endParaRPr lang="en-IN"/>
          </a:p>
        </p:txBody>
      </p:sp>
    </p:spTree>
    <p:extLst>
      <p:ext uri="{BB962C8B-B14F-4D97-AF65-F5344CB8AC3E}">
        <p14:creationId xmlns:p14="http://schemas.microsoft.com/office/powerpoint/2010/main" val="361740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Dev View </a:t>
            </a:r>
          </a:p>
          <a:p>
            <a:r>
              <a:rPr lang="en-IN" dirty="0"/>
              <a:t>Mostly delivers features after testing in development systems. Dev systems may not be same as production system. Developers will have faster turn around time w.r.t features. Not much concerned about the infrastructural as well as deployment impact because of the cod changes</a:t>
            </a:r>
          </a:p>
          <a:p>
            <a:endParaRPr lang="en-IN" dirty="0"/>
          </a:p>
          <a:p>
            <a:r>
              <a:rPr lang="en-IN" dirty="0"/>
              <a:t>Ops View:</a:t>
            </a:r>
          </a:p>
          <a:p>
            <a:r>
              <a:rPr lang="en-IN" dirty="0" err="1"/>
              <a:t>Rewareded</a:t>
            </a:r>
            <a:r>
              <a:rPr lang="en-IN" dirty="0"/>
              <a:t> </a:t>
            </a:r>
            <a:r>
              <a:rPr lang="en-IN" dirty="0" err="1"/>
              <a:t>maintly</a:t>
            </a:r>
            <a:r>
              <a:rPr lang="en-IN" dirty="0"/>
              <a:t> for uptime. Lesser turn around time w.r.t feature deployment and testing due to large number of dev builds coming their way. Very much concerned about the infrastructural as well as deployment impact because of the code changes.</a:t>
            </a:r>
          </a:p>
        </p:txBody>
      </p:sp>
      <p:sp>
        <p:nvSpPr>
          <p:cNvPr id="4" name="Slide Number Placeholder 3"/>
          <p:cNvSpPr>
            <a:spLocks noGrp="1"/>
          </p:cNvSpPr>
          <p:nvPr>
            <p:ph type="sldNum" sz="quarter" idx="5"/>
          </p:nvPr>
        </p:nvSpPr>
        <p:spPr/>
        <p:txBody>
          <a:bodyPr/>
          <a:lstStyle/>
          <a:p>
            <a:fld id="{A35F13F0-C956-41AA-8C74-E2CE95DA6616}" type="slidenum">
              <a:rPr lang="en-IN" smtClean="0"/>
              <a:t>4</a:t>
            </a:fld>
            <a:endParaRPr lang="en-IN"/>
          </a:p>
        </p:txBody>
      </p:sp>
    </p:spTree>
    <p:extLst>
      <p:ext uri="{BB962C8B-B14F-4D97-AF65-F5344CB8AC3E}">
        <p14:creationId xmlns:p14="http://schemas.microsoft.com/office/powerpoint/2010/main" val="270977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942D-E95B-4882-B02C-FF0F66A0D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E71FB8-98B0-42CD-AFC2-FDCCAF60F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8503F7-0347-4BEE-AA41-03CB0F7A7421}"/>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16AB50A3-EB93-47E4-BADC-B1E099A3F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12100-9338-4436-A869-706FBFEBE5E5}"/>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58621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B258-866A-4E36-825D-248AC0716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E58F99-50B1-4227-A80C-1C1DA9783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01C25-8F09-42C4-A104-323A057A087A}"/>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970870A2-3174-4481-ACC3-0ADF21ECF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08E95-EDD9-49B0-8879-90E020169F28}"/>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60876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2C485-1184-488B-8EF1-0C9747CC7A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4DB41C-4F29-4301-A231-EA6290574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0DB8A-F574-458A-B58B-D021BBB77A9E}"/>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01A7E78D-6933-4428-A0B4-ED9A5303F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A0907-43ED-4E7A-9805-E59AB6F44ECA}"/>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55160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7194-796D-4D95-8636-71A48B5F7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734244-4518-4C67-8F09-5E368A4FC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0B171-5A77-4A2E-A50A-69D30B5A9C70}"/>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FB6D1E4A-6B3C-461C-A6EC-7174682D6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2279D-ACAC-43E0-AFD4-DC8A2F0A3E3B}"/>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5287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DF3C-0C1D-4B67-803A-21C828C274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FAF6C6-23A3-4862-AF38-49A44409C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30B0-3C7F-4067-9A26-6EAC3CF81FAE}"/>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CE327863-177E-43FC-B975-1047381F8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B4A00-25A7-49B3-8873-8A63CF5C7280}"/>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168709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F726-77ED-4B69-99F9-E2CBBEBA1D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26BCF-7A9B-4F1C-B6BF-DABA82D1A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467FB6-0E2B-46A0-AAF3-6E2C967DC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4F09DF-85E5-425B-A44A-8F3577D2E3FB}"/>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6" name="Footer Placeholder 5">
            <a:extLst>
              <a:ext uri="{FF2B5EF4-FFF2-40B4-BE49-F238E27FC236}">
                <a16:creationId xmlns:a16="http://schemas.microsoft.com/office/drawing/2014/main" id="{6CFB47E9-9C42-484D-8676-64F7EB93E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9431D-7B58-4B76-8F4D-EB1255134F34}"/>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74122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296B-1883-4D9C-B4DB-2523185CB7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53EA6-A675-4863-94F2-F2136496B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A7FF2-7DBA-4F0C-9CA5-304717449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4066E2-3AEA-4744-AE81-C61DC9D20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DBE92-20D8-4C0B-82DD-67C190FE6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116CA-722C-466E-87BB-729E536779E9}"/>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8" name="Footer Placeholder 7">
            <a:extLst>
              <a:ext uri="{FF2B5EF4-FFF2-40B4-BE49-F238E27FC236}">
                <a16:creationId xmlns:a16="http://schemas.microsoft.com/office/drawing/2014/main" id="{8D11029A-5972-4B81-87FF-7CA1053C6E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C53F59-8FE8-48B4-A5AE-3CEE5D03B3B2}"/>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05334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0FBE-0391-4AD8-ADCD-D5925B3644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7FDCC0-3F9C-460F-B7A7-315D7B5CFF0F}"/>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4" name="Footer Placeholder 3">
            <a:extLst>
              <a:ext uri="{FF2B5EF4-FFF2-40B4-BE49-F238E27FC236}">
                <a16:creationId xmlns:a16="http://schemas.microsoft.com/office/drawing/2014/main" id="{1F3FE320-5C87-4273-AA39-2DAF03F1E4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CF27BE-9FBF-44E1-8FD6-03B7079D80E3}"/>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48913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E4A7F-1BCB-4002-8DFC-A9D4320FE05A}"/>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3" name="Footer Placeholder 2">
            <a:extLst>
              <a:ext uri="{FF2B5EF4-FFF2-40B4-BE49-F238E27FC236}">
                <a16:creationId xmlns:a16="http://schemas.microsoft.com/office/drawing/2014/main" id="{952E45CE-3261-4A9F-8966-AA1900CF78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E3C53-0471-4598-BD0A-06102E45C955}"/>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37002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2370-5B6D-402A-BA93-8D3989F67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0A449D-F25F-407B-B51E-2B0499A30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6E3098-D7DA-4D8A-853F-DC3A21282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5937A-BBF0-4E5B-B9E2-E3C2E60C310A}"/>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6" name="Footer Placeholder 5">
            <a:extLst>
              <a:ext uri="{FF2B5EF4-FFF2-40B4-BE49-F238E27FC236}">
                <a16:creationId xmlns:a16="http://schemas.microsoft.com/office/drawing/2014/main" id="{EC028E77-B7E3-4140-B2A5-225CBB48C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DBA8DA-3672-4147-A225-0DB3ACFE0465}"/>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176870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A3CA-821C-4330-AC1B-70058D44C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266C3D-D2D3-4742-A424-6E8BC0A72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95CE01-64C5-4B83-930B-D44EF3E09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70023-B830-43C5-B0E6-57D96BA5EAB0}"/>
              </a:ext>
            </a:extLst>
          </p:cNvPr>
          <p:cNvSpPr>
            <a:spLocks noGrp="1"/>
          </p:cNvSpPr>
          <p:nvPr>
            <p:ph type="dt" sz="half" idx="10"/>
          </p:nvPr>
        </p:nvSpPr>
        <p:spPr/>
        <p:txBody>
          <a:bodyPr/>
          <a:lstStyle/>
          <a:p>
            <a:fld id="{D300D1F8-289E-4F13-873F-6A695A20066B}" type="datetimeFigureOut">
              <a:rPr lang="en-IN" smtClean="0"/>
              <a:t>13-08-2021</a:t>
            </a:fld>
            <a:endParaRPr lang="en-IN"/>
          </a:p>
        </p:txBody>
      </p:sp>
      <p:sp>
        <p:nvSpPr>
          <p:cNvPr id="6" name="Footer Placeholder 5">
            <a:extLst>
              <a:ext uri="{FF2B5EF4-FFF2-40B4-BE49-F238E27FC236}">
                <a16:creationId xmlns:a16="http://schemas.microsoft.com/office/drawing/2014/main" id="{20023DB8-6919-4C8C-B2F2-D6F55EA4C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69F1D6-4FA6-407C-AAB2-39CB649311A9}"/>
              </a:ext>
            </a:extLst>
          </p:cNvPr>
          <p:cNvSpPr>
            <a:spLocks noGrp="1"/>
          </p:cNvSpPr>
          <p:nvPr>
            <p:ph type="sldNum" sz="quarter" idx="12"/>
          </p:nvPr>
        </p:nvSpPr>
        <p:spPr/>
        <p:txBody>
          <a:bodyPr/>
          <a:lstStyle/>
          <a:p>
            <a:fld id="{417DE20D-298F-451E-814F-90D2ADA482AD}" type="slidenum">
              <a:rPr lang="en-IN" smtClean="0"/>
              <a:t>‹#›</a:t>
            </a:fld>
            <a:endParaRPr lang="en-IN"/>
          </a:p>
        </p:txBody>
      </p:sp>
    </p:spTree>
    <p:extLst>
      <p:ext uri="{BB962C8B-B14F-4D97-AF65-F5344CB8AC3E}">
        <p14:creationId xmlns:p14="http://schemas.microsoft.com/office/powerpoint/2010/main" val="166294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D23E3-2719-4A36-B9D9-B8265EACB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E13A5-83F9-4127-9E13-2B46ECB07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6C2B2-E613-45E1-B322-DA385985D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0D1F8-289E-4F13-873F-6A695A20066B}" type="datetimeFigureOut">
              <a:rPr lang="en-IN" smtClean="0"/>
              <a:t>13-08-2021</a:t>
            </a:fld>
            <a:endParaRPr lang="en-IN"/>
          </a:p>
        </p:txBody>
      </p:sp>
      <p:sp>
        <p:nvSpPr>
          <p:cNvPr id="5" name="Footer Placeholder 4">
            <a:extLst>
              <a:ext uri="{FF2B5EF4-FFF2-40B4-BE49-F238E27FC236}">
                <a16:creationId xmlns:a16="http://schemas.microsoft.com/office/drawing/2014/main" id="{70C64329-AE25-4966-8E19-A11DBC5F0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98F0F8-9433-4DA8-BA1F-A252838D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DE20D-298F-451E-814F-90D2ADA482AD}" type="slidenum">
              <a:rPr lang="en-IN" smtClean="0"/>
              <a:t>‹#›</a:t>
            </a:fld>
            <a:endParaRPr lang="en-IN"/>
          </a:p>
        </p:txBody>
      </p:sp>
    </p:spTree>
    <p:extLst>
      <p:ext uri="{BB962C8B-B14F-4D97-AF65-F5344CB8AC3E}">
        <p14:creationId xmlns:p14="http://schemas.microsoft.com/office/powerpoint/2010/main" val="141575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uru99.com/load-testing-tutorial.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DevOps&#10; ">
            <a:extLst>
              <a:ext uri="{FF2B5EF4-FFF2-40B4-BE49-F238E27FC236}">
                <a16:creationId xmlns:a16="http://schemas.microsoft.com/office/drawing/2014/main" id="{5D320EF1-4638-4266-9CC3-E95EE1755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60" y="95516"/>
            <a:ext cx="8889909" cy="667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17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2C7521-7E41-460D-82B1-381B3AD67945}"/>
              </a:ext>
            </a:extLst>
          </p:cNvPr>
          <p:cNvPicPr>
            <a:picLocks noChangeAspect="1"/>
          </p:cNvPicPr>
          <p:nvPr/>
        </p:nvPicPr>
        <p:blipFill>
          <a:blip r:embed="rId2"/>
          <a:stretch>
            <a:fillRect/>
          </a:stretch>
        </p:blipFill>
        <p:spPr>
          <a:xfrm>
            <a:off x="1621755" y="180646"/>
            <a:ext cx="8893845" cy="6677354"/>
          </a:xfrm>
          <a:prstGeom prst="rect">
            <a:avLst/>
          </a:prstGeom>
        </p:spPr>
      </p:pic>
      <p:sp>
        <p:nvSpPr>
          <p:cNvPr id="2" name="Title 1">
            <a:extLst>
              <a:ext uri="{FF2B5EF4-FFF2-40B4-BE49-F238E27FC236}">
                <a16:creationId xmlns:a16="http://schemas.microsoft.com/office/drawing/2014/main" id="{DA896451-C923-4758-9378-C1A6EA55EC26}"/>
              </a:ext>
            </a:extLst>
          </p:cNvPr>
          <p:cNvSpPr>
            <a:spLocks noGrp="1"/>
          </p:cNvSpPr>
          <p:nvPr>
            <p:ph type="title"/>
          </p:nvPr>
        </p:nvSpPr>
        <p:spPr>
          <a:xfrm>
            <a:off x="0" y="33336"/>
            <a:ext cx="10515600" cy="1325563"/>
          </a:xfrm>
        </p:spPr>
        <p:txBody>
          <a:bodyPr/>
          <a:lstStyle/>
          <a:p>
            <a:r>
              <a:rPr lang="en-IN" dirty="0"/>
              <a:t>How do we do DevOps ?</a:t>
            </a:r>
          </a:p>
        </p:txBody>
      </p:sp>
    </p:spTree>
    <p:extLst>
      <p:ext uri="{BB962C8B-B14F-4D97-AF65-F5344CB8AC3E}">
        <p14:creationId xmlns:p14="http://schemas.microsoft.com/office/powerpoint/2010/main" val="20668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197B0A-0488-41A5-B894-7812E9D8CF69}"/>
              </a:ext>
            </a:extLst>
          </p:cNvPr>
          <p:cNvPicPr>
            <a:picLocks noChangeAspect="1"/>
          </p:cNvPicPr>
          <p:nvPr/>
        </p:nvPicPr>
        <p:blipFill>
          <a:blip r:embed="rId2"/>
          <a:stretch>
            <a:fillRect/>
          </a:stretch>
        </p:blipFill>
        <p:spPr>
          <a:xfrm>
            <a:off x="1950619" y="681037"/>
            <a:ext cx="7931318" cy="5954704"/>
          </a:xfrm>
          <a:prstGeom prst="rect">
            <a:avLst/>
          </a:prstGeom>
        </p:spPr>
      </p:pic>
      <p:sp>
        <p:nvSpPr>
          <p:cNvPr id="2" name="Title 1">
            <a:extLst>
              <a:ext uri="{FF2B5EF4-FFF2-40B4-BE49-F238E27FC236}">
                <a16:creationId xmlns:a16="http://schemas.microsoft.com/office/drawing/2014/main" id="{893EC20B-BA9A-46E8-A1B7-9795B9342098}"/>
              </a:ext>
            </a:extLst>
          </p:cNvPr>
          <p:cNvSpPr>
            <a:spLocks noGrp="1"/>
          </p:cNvSpPr>
          <p:nvPr>
            <p:ph type="title"/>
          </p:nvPr>
        </p:nvSpPr>
        <p:spPr>
          <a:xfrm>
            <a:off x="0" y="18255"/>
            <a:ext cx="10515600" cy="1325563"/>
          </a:xfrm>
        </p:spPr>
        <p:txBody>
          <a:bodyPr/>
          <a:lstStyle/>
          <a:p>
            <a:r>
              <a:rPr lang="en-IN" dirty="0"/>
              <a:t>How do we do DevOps ?</a:t>
            </a:r>
          </a:p>
        </p:txBody>
      </p:sp>
    </p:spTree>
    <p:extLst>
      <p:ext uri="{BB962C8B-B14F-4D97-AF65-F5344CB8AC3E}">
        <p14:creationId xmlns:p14="http://schemas.microsoft.com/office/powerpoint/2010/main" val="9106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DevOps">
            <a:extLst>
              <a:ext uri="{FF2B5EF4-FFF2-40B4-BE49-F238E27FC236}">
                <a16:creationId xmlns:a16="http://schemas.microsoft.com/office/drawing/2014/main" id="{58529426-1F40-43F9-8067-56F6C3EF5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467" y="251131"/>
            <a:ext cx="8465470" cy="63557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E1F0A6-8D60-4668-9C6B-70E0C8BED0E3}"/>
              </a:ext>
            </a:extLst>
          </p:cNvPr>
          <p:cNvSpPr>
            <a:spLocks noGrp="1"/>
          </p:cNvSpPr>
          <p:nvPr>
            <p:ph type="title"/>
          </p:nvPr>
        </p:nvSpPr>
        <p:spPr>
          <a:xfrm>
            <a:off x="0" y="33337"/>
            <a:ext cx="10515600" cy="1325563"/>
          </a:xfrm>
        </p:spPr>
        <p:txBody>
          <a:bodyPr/>
          <a:lstStyle/>
          <a:p>
            <a:r>
              <a:rPr lang="en-IN" dirty="0"/>
              <a:t>How do we do DevOps?</a:t>
            </a:r>
          </a:p>
        </p:txBody>
      </p:sp>
    </p:spTree>
    <p:extLst>
      <p:ext uri="{BB962C8B-B14F-4D97-AF65-F5344CB8AC3E}">
        <p14:creationId xmlns:p14="http://schemas.microsoft.com/office/powerpoint/2010/main" val="281897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6A2EE9-DDA9-4151-8BC1-B29D17ABFD34}"/>
              </a:ext>
            </a:extLst>
          </p:cNvPr>
          <p:cNvPicPr>
            <a:picLocks noGrp="1" noChangeAspect="1"/>
          </p:cNvPicPr>
          <p:nvPr>
            <p:ph idx="1"/>
          </p:nvPr>
        </p:nvPicPr>
        <p:blipFill>
          <a:blip r:embed="rId2"/>
          <a:stretch>
            <a:fillRect/>
          </a:stretch>
        </p:blipFill>
        <p:spPr>
          <a:xfrm>
            <a:off x="1346405" y="116433"/>
            <a:ext cx="8824290" cy="6625134"/>
          </a:xfrm>
        </p:spPr>
      </p:pic>
      <p:sp>
        <p:nvSpPr>
          <p:cNvPr id="2" name="Title 1">
            <a:extLst>
              <a:ext uri="{FF2B5EF4-FFF2-40B4-BE49-F238E27FC236}">
                <a16:creationId xmlns:a16="http://schemas.microsoft.com/office/drawing/2014/main" id="{619909A0-F06E-40BA-8D98-C2C88CCE498C}"/>
              </a:ext>
            </a:extLst>
          </p:cNvPr>
          <p:cNvSpPr>
            <a:spLocks noGrp="1"/>
          </p:cNvSpPr>
          <p:nvPr>
            <p:ph type="title"/>
          </p:nvPr>
        </p:nvSpPr>
        <p:spPr>
          <a:xfrm>
            <a:off x="0" y="18255"/>
            <a:ext cx="10515600" cy="1325563"/>
          </a:xfrm>
        </p:spPr>
        <p:txBody>
          <a:bodyPr/>
          <a:lstStyle/>
          <a:p>
            <a:r>
              <a:rPr lang="en-IN" dirty="0"/>
              <a:t>How do we do DevOps</a:t>
            </a:r>
          </a:p>
        </p:txBody>
      </p:sp>
    </p:spTree>
    <p:extLst>
      <p:ext uri="{BB962C8B-B14F-4D97-AF65-F5344CB8AC3E}">
        <p14:creationId xmlns:p14="http://schemas.microsoft.com/office/powerpoint/2010/main" val="2434206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 to DevOps">
            <a:extLst>
              <a:ext uri="{FF2B5EF4-FFF2-40B4-BE49-F238E27FC236}">
                <a16:creationId xmlns:a16="http://schemas.microsoft.com/office/drawing/2014/main" id="{3FC60986-AB09-45A8-B9D6-707A0DE54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851" y="638326"/>
            <a:ext cx="8284243" cy="62196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2A9294-EB30-4361-9059-D1FA948E7EBD}"/>
              </a:ext>
            </a:extLst>
          </p:cNvPr>
          <p:cNvSpPr>
            <a:spLocks noGrp="1"/>
          </p:cNvSpPr>
          <p:nvPr>
            <p:ph type="title"/>
          </p:nvPr>
        </p:nvSpPr>
        <p:spPr>
          <a:xfrm>
            <a:off x="0" y="0"/>
            <a:ext cx="10515600" cy="1325563"/>
          </a:xfrm>
        </p:spPr>
        <p:txBody>
          <a:bodyPr/>
          <a:lstStyle/>
          <a:p>
            <a:r>
              <a:rPr lang="en-IN" dirty="0"/>
              <a:t>How do we do DevOps ?</a:t>
            </a:r>
          </a:p>
        </p:txBody>
      </p:sp>
    </p:spTree>
    <p:extLst>
      <p:ext uri="{BB962C8B-B14F-4D97-AF65-F5344CB8AC3E}">
        <p14:creationId xmlns:p14="http://schemas.microsoft.com/office/powerpoint/2010/main" val="223504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1F7C-4999-46C7-A892-35F0172144F5}"/>
              </a:ext>
            </a:extLst>
          </p:cNvPr>
          <p:cNvSpPr>
            <a:spLocks noGrp="1"/>
          </p:cNvSpPr>
          <p:nvPr>
            <p:ph type="title"/>
          </p:nvPr>
        </p:nvSpPr>
        <p:spPr/>
        <p:txBody>
          <a:bodyPr/>
          <a:lstStyle/>
          <a:p>
            <a:r>
              <a:rPr lang="en-IN" dirty="0"/>
              <a:t>Agile and DevOps</a:t>
            </a:r>
          </a:p>
        </p:txBody>
      </p:sp>
      <p:sp>
        <p:nvSpPr>
          <p:cNvPr id="3" name="Content Placeholder 2">
            <a:extLst>
              <a:ext uri="{FF2B5EF4-FFF2-40B4-BE49-F238E27FC236}">
                <a16:creationId xmlns:a16="http://schemas.microsoft.com/office/drawing/2014/main" id="{1FDDB8BE-3282-4792-A725-FE890485EC03}"/>
              </a:ext>
            </a:extLst>
          </p:cNvPr>
          <p:cNvSpPr>
            <a:spLocks noGrp="1"/>
          </p:cNvSpPr>
          <p:nvPr>
            <p:ph idx="1"/>
          </p:nvPr>
        </p:nvSpPr>
        <p:spPr/>
        <p:txBody>
          <a:bodyPr>
            <a:normAutofit lnSpcReduction="10000"/>
          </a:bodyPr>
          <a:lstStyle/>
          <a:p>
            <a:r>
              <a:rPr lang="en-IN" dirty="0"/>
              <a:t>Agile Development</a:t>
            </a:r>
          </a:p>
          <a:p>
            <a:pPr lvl="1"/>
            <a:r>
              <a:rPr lang="en-IN" dirty="0"/>
              <a:t>Address the gap between customer requirements and dev+ testing teams</a:t>
            </a:r>
          </a:p>
          <a:p>
            <a:pPr lvl="1"/>
            <a:r>
              <a:rPr lang="en-IN" dirty="0"/>
              <a:t>Cross-functional teams to design, develop and test features/stories prioritised by the Product owner(Customer)</a:t>
            </a:r>
          </a:p>
          <a:p>
            <a:pPr lvl="1"/>
            <a:r>
              <a:rPr lang="en-IN" dirty="0"/>
              <a:t>Focuses more on functional and non-functional readiness</a:t>
            </a:r>
          </a:p>
          <a:p>
            <a:r>
              <a:rPr lang="en-IN" dirty="0"/>
              <a:t>DevOps</a:t>
            </a:r>
          </a:p>
          <a:p>
            <a:pPr lvl="1"/>
            <a:r>
              <a:rPr lang="en-IN" dirty="0"/>
              <a:t>Address the gap between dev + testing and Ops</a:t>
            </a:r>
          </a:p>
          <a:p>
            <a:pPr lvl="1"/>
            <a:r>
              <a:rPr lang="en-IN" dirty="0"/>
              <a:t>Automated release Management</a:t>
            </a:r>
          </a:p>
          <a:p>
            <a:pPr lvl="1"/>
            <a:r>
              <a:rPr lang="en-IN" dirty="0"/>
              <a:t>Focuses on functional and non-functional plus operational and business readiness</a:t>
            </a:r>
          </a:p>
          <a:p>
            <a:pPr lvl="1"/>
            <a:r>
              <a:rPr lang="en-IN" dirty="0"/>
              <a:t>Intensifies reusability and automation</a:t>
            </a:r>
          </a:p>
        </p:txBody>
      </p:sp>
    </p:spTree>
    <p:extLst>
      <p:ext uri="{BB962C8B-B14F-4D97-AF65-F5344CB8AC3E}">
        <p14:creationId xmlns:p14="http://schemas.microsoft.com/office/powerpoint/2010/main" val="49133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47CC-D176-48C6-A000-860CDFE87F0A}"/>
              </a:ext>
            </a:extLst>
          </p:cNvPr>
          <p:cNvSpPr>
            <a:spLocks noGrp="1"/>
          </p:cNvSpPr>
          <p:nvPr>
            <p:ph type="title"/>
          </p:nvPr>
        </p:nvSpPr>
        <p:spPr>
          <a:xfrm>
            <a:off x="0" y="18255"/>
            <a:ext cx="10515600" cy="1325563"/>
          </a:xfrm>
        </p:spPr>
        <p:txBody>
          <a:bodyPr/>
          <a:lstStyle/>
          <a:p>
            <a:r>
              <a:rPr lang="en-IN" dirty="0"/>
              <a:t>Agile and DevOps</a:t>
            </a:r>
          </a:p>
        </p:txBody>
      </p:sp>
      <p:pic>
        <p:nvPicPr>
          <p:cNvPr id="7" name="Picture 6">
            <a:extLst>
              <a:ext uri="{FF2B5EF4-FFF2-40B4-BE49-F238E27FC236}">
                <a16:creationId xmlns:a16="http://schemas.microsoft.com/office/drawing/2014/main" id="{E22BF601-9A6B-4232-9EDB-4C95E4706325}"/>
              </a:ext>
            </a:extLst>
          </p:cNvPr>
          <p:cNvPicPr>
            <a:picLocks noChangeAspect="1"/>
          </p:cNvPicPr>
          <p:nvPr/>
        </p:nvPicPr>
        <p:blipFill>
          <a:blip r:embed="rId2"/>
          <a:stretch>
            <a:fillRect/>
          </a:stretch>
        </p:blipFill>
        <p:spPr>
          <a:xfrm>
            <a:off x="1364582" y="1103186"/>
            <a:ext cx="9608218" cy="5674652"/>
          </a:xfrm>
          <a:prstGeom prst="rect">
            <a:avLst/>
          </a:prstGeom>
        </p:spPr>
      </p:pic>
    </p:spTree>
    <p:extLst>
      <p:ext uri="{BB962C8B-B14F-4D97-AF65-F5344CB8AC3E}">
        <p14:creationId xmlns:p14="http://schemas.microsoft.com/office/powerpoint/2010/main" val="393818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6589-F53C-4C0C-9CBF-E7F4D21B8474}"/>
              </a:ext>
            </a:extLst>
          </p:cNvPr>
          <p:cNvSpPr>
            <a:spLocks noGrp="1"/>
          </p:cNvSpPr>
          <p:nvPr>
            <p:ph type="title"/>
          </p:nvPr>
        </p:nvSpPr>
        <p:spPr>
          <a:xfrm>
            <a:off x="0" y="0"/>
            <a:ext cx="10515600" cy="1325563"/>
          </a:xfrm>
        </p:spPr>
        <p:txBody>
          <a:bodyPr/>
          <a:lstStyle/>
          <a:p>
            <a:r>
              <a:rPr lang="en-IN" dirty="0"/>
              <a:t>Agile and DevOps</a:t>
            </a:r>
          </a:p>
        </p:txBody>
      </p:sp>
      <p:pic>
        <p:nvPicPr>
          <p:cNvPr id="9" name="Picture 8">
            <a:extLst>
              <a:ext uri="{FF2B5EF4-FFF2-40B4-BE49-F238E27FC236}">
                <a16:creationId xmlns:a16="http://schemas.microsoft.com/office/drawing/2014/main" id="{C9E18301-3C18-4212-BCA6-B170C65D6964}"/>
              </a:ext>
            </a:extLst>
          </p:cNvPr>
          <p:cNvPicPr>
            <a:picLocks noChangeAspect="1"/>
          </p:cNvPicPr>
          <p:nvPr/>
        </p:nvPicPr>
        <p:blipFill>
          <a:blip r:embed="rId2"/>
          <a:stretch>
            <a:fillRect/>
          </a:stretch>
        </p:blipFill>
        <p:spPr>
          <a:xfrm>
            <a:off x="1072564" y="918313"/>
            <a:ext cx="9443036" cy="5939687"/>
          </a:xfrm>
          <a:prstGeom prst="rect">
            <a:avLst/>
          </a:prstGeom>
        </p:spPr>
      </p:pic>
    </p:spTree>
    <p:extLst>
      <p:ext uri="{BB962C8B-B14F-4D97-AF65-F5344CB8AC3E}">
        <p14:creationId xmlns:p14="http://schemas.microsoft.com/office/powerpoint/2010/main" val="6501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6B33-BE67-4D9B-B4C7-8217F53873C7}"/>
              </a:ext>
            </a:extLst>
          </p:cNvPr>
          <p:cNvSpPr>
            <a:spLocks noGrp="1"/>
          </p:cNvSpPr>
          <p:nvPr>
            <p:ph type="title"/>
          </p:nvPr>
        </p:nvSpPr>
        <p:spPr>
          <a:xfrm>
            <a:off x="0" y="18255"/>
            <a:ext cx="10515600" cy="1325563"/>
          </a:xfrm>
        </p:spPr>
        <p:txBody>
          <a:bodyPr/>
          <a:lstStyle/>
          <a:p>
            <a:r>
              <a:rPr lang="en-IN" dirty="0"/>
              <a:t>When to adopt and when no to </a:t>
            </a:r>
          </a:p>
        </p:txBody>
      </p:sp>
      <p:sp>
        <p:nvSpPr>
          <p:cNvPr id="3" name="Content Placeholder 2">
            <a:extLst>
              <a:ext uri="{FF2B5EF4-FFF2-40B4-BE49-F238E27FC236}">
                <a16:creationId xmlns:a16="http://schemas.microsoft.com/office/drawing/2014/main" id="{F53D7B30-BFE3-48B9-B70D-6FD83B3FBC11}"/>
              </a:ext>
            </a:extLst>
          </p:cNvPr>
          <p:cNvSpPr>
            <a:spLocks noGrp="1"/>
          </p:cNvSpPr>
          <p:nvPr>
            <p:ph idx="1"/>
          </p:nvPr>
        </p:nvSpPr>
        <p:spPr/>
        <p:txBody>
          <a:bodyPr/>
          <a:lstStyle/>
          <a:p>
            <a:r>
              <a:rPr lang="en-IN" dirty="0"/>
              <a:t>When to Adopt:</a:t>
            </a:r>
          </a:p>
          <a:p>
            <a:pPr lvl="1"/>
            <a:r>
              <a:rPr lang="en-IN" dirty="0"/>
              <a:t>For eCommerce and other web site projects (Amazon, Flickr, Netflix, etc)</a:t>
            </a:r>
          </a:p>
          <a:p>
            <a:pPr lvl="1"/>
            <a:r>
              <a:rPr lang="en-IN" dirty="0"/>
              <a:t>Microservices based applications</a:t>
            </a:r>
          </a:p>
          <a:p>
            <a:pPr lvl="1"/>
            <a:r>
              <a:rPr lang="en-IN" dirty="0"/>
              <a:t>Cloud Platform ( IaaS and PaaS)</a:t>
            </a:r>
          </a:p>
          <a:p>
            <a:r>
              <a:rPr lang="en-IN" dirty="0"/>
              <a:t>When not to Adopt</a:t>
            </a:r>
          </a:p>
          <a:p>
            <a:pPr lvl="1"/>
            <a:r>
              <a:rPr lang="en-IN" dirty="0"/>
              <a:t>Large Monolithic Applications</a:t>
            </a:r>
          </a:p>
        </p:txBody>
      </p:sp>
    </p:spTree>
    <p:extLst>
      <p:ext uri="{BB962C8B-B14F-4D97-AF65-F5344CB8AC3E}">
        <p14:creationId xmlns:p14="http://schemas.microsoft.com/office/powerpoint/2010/main" val="7913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EE62-4084-46B5-93D7-395D9DF847BA}"/>
              </a:ext>
            </a:extLst>
          </p:cNvPr>
          <p:cNvSpPr>
            <a:spLocks noGrp="1"/>
          </p:cNvSpPr>
          <p:nvPr>
            <p:ph type="title"/>
          </p:nvPr>
        </p:nvSpPr>
        <p:spPr>
          <a:xfrm>
            <a:off x="4864768" y="2766218"/>
            <a:ext cx="2723147" cy="1325563"/>
          </a:xfrm>
        </p:spPr>
        <p:txBody>
          <a:bodyPr/>
          <a:lstStyle/>
          <a:p>
            <a:r>
              <a:rPr lang="en-IN" dirty="0"/>
              <a:t>QA</a:t>
            </a:r>
          </a:p>
        </p:txBody>
      </p:sp>
    </p:spTree>
    <p:extLst>
      <p:ext uri="{BB962C8B-B14F-4D97-AF65-F5344CB8AC3E}">
        <p14:creationId xmlns:p14="http://schemas.microsoft.com/office/powerpoint/2010/main" val="270300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6A5B-E3F2-49D6-A7C8-9EED6ECD124E}"/>
              </a:ext>
            </a:extLst>
          </p:cNvPr>
          <p:cNvSpPr>
            <a:spLocks noGrp="1"/>
          </p:cNvSpPr>
          <p:nvPr>
            <p:ph type="title"/>
          </p:nvPr>
        </p:nvSpPr>
        <p:spPr>
          <a:xfrm>
            <a:off x="0" y="18255"/>
            <a:ext cx="10515600" cy="1325563"/>
          </a:xfrm>
        </p:spPr>
        <p:txBody>
          <a:bodyPr/>
          <a:lstStyle/>
          <a:p>
            <a:r>
              <a:rPr lang="en-IN" dirty="0"/>
              <a:t>Agenda</a:t>
            </a:r>
          </a:p>
        </p:txBody>
      </p:sp>
      <p:sp>
        <p:nvSpPr>
          <p:cNvPr id="3" name="Content Placeholder 2">
            <a:extLst>
              <a:ext uri="{FF2B5EF4-FFF2-40B4-BE49-F238E27FC236}">
                <a16:creationId xmlns:a16="http://schemas.microsoft.com/office/drawing/2014/main" id="{64D2184D-D6F1-4613-B574-C21DC276A120}"/>
              </a:ext>
            </a:extLst>
          </p:cNvPr>
          <p:cNvSpPr>
            <a:spLocks noGrp="1"/>
          </p:cNvSpPr>
          <p:nvPr>
            <p:ph idx="1"/>
          </p:nvPr>
        </p:nvSpPr>
        <p:spPr>
          <a:xfrm>
            <a:off x="838200" y="1343818"/>
            <a:ext cx="10515600" cy="4351338"/>
          </a:xfrm>
        </p:spPr>
        <p:txBody>
          <a:bodyPr/>
          <a:lstStyle/>
          <a:p>
            <a:r>
              <a:rPr lang="en-IN" dirty="0"/>
              <a:t>Why DevOps Happened</a:t>
            </a:r>
          </a:p>
          <a:p>
            <a:r>
              <a:rPr lang="en-IN" dirty="0"/>
              <a:t>What is DevOps? </a:t>
            </a:r>
          </a:p>
          <a:p>
            <a:r>
              <a:rPr lang="en-IN" dirty="0"/>
              <a:t>DevOps Principles</a:t>
            </a:r>
          </a:p>
          <a:p>
            <a:r>
              <a:rPr lang="en-IN" dirty="0"/>
              <a:t>DevOps Practices</a:t>
            </a:r>
          </a:p>
          <a:p>
            <a:r>
              <a:rPr lang="en-IN" dirty="0"/>
              <a:t>How do we do DevOps ?</a:t>
            </a:r>
          </a:p>
          <a:p>
            <a:r>
              <a:rPr lang="en-IN" dirty="0"/>
              <a:t>Agile and DevOps</a:t>
            </a:r>
          </a:p>
          <a:p>
            <a:r>
              <a:rPr lang="en-IN" dirty="0"/>
              <a:t>When to adopt and when no to</a:t>
            </a:r>
          </a:p>
          <a:p>
            <a:r>
              <a:rPr lang="en-IN" dirty="0"/>
              <a:t>QA </a:t>
            </a:r>
          </a:p>
        </p:txBody>
      </p:sp>
    </p:spTree>
    <p:extLst>
      <p:ext uri="{BB962C8B-B14F-4D97-AF65-F5344CB8AC3E}">
        <p14:creationId xmlns:p14="http://schemas.microsoft.com/office/powerpoint/2010/main" val="42879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167DF0-95E9-4854-BFE1-9D8AC5DD65E7}"/>
              </a:ext>
            </a:extLst>
          </p:cNvPr>
          <p:cNvPicPr>
            <a:picLocks noChangeAspect="1"/>
          </p:cNvPicPr>
          <p:nvPr/>
        </p:nvPicPr>
        <p:blipFill>
          <a:blip r:embed="rId2"/>
          <a:stretch>
            <a:fillRect/>
          </a:stretch>
        </p:blipFill>
        <p:spPr>
          <a:xfrm>
            <a:off x="2322132" y="837181"/>
            <a:ext cx="6943725" cy="4038600"/>
          </a:xfrm>
          <a:prstGeom prst="rect">
            <a:avLst/>
          </a:prstGeom>
        </p:spPr>
      </p:pic>
      <p:sp>
        <p:nvSpPr>
          <p:cNvPr id="7" name="Title 1">
            <a:extLst>
              <a:ext uri="{FF2B5EF4-FFF2-40B4-BE49-F238E27FC236}">
                <a16:creationId xmlns:a16="http://schemas.microsoft.com/office/drawing/2014/main" id="{7E42256B-3377-4D87-859D-65FDF3481461}"/>
              </a:ext>
            </a:extLst>
          </p:cNvPr>
          <p:cNvSpPr>
            <a:spLocks noGrp="1"/>
          </p:cNvSpPr>
          <p:nvPr>
            <p:ph type="title"/>
          </p:nvPr>
        </p:nvSpPr>
        <p:spPr>
          <a:xfrm>
            <a:off x="0" y="0"/>
            <a:ext cx="10515600" cy="1325563"/>
          </a:xfrm>
        </p:spPr>
        <p:txBody>
          <a:bodyPr/>
          <a:lstStyle/>
          <a:p>
            <a:r>
              <a:rPr lang="en-IN" dirty="0"/>
              <a:t>Why DevOps Happened?</a:t>
            </a:r>
          </a:p>
        </p:txBody>
      </p:sp>
      <p:pic>
        <p:nvPicPr>
          <p:cNvPr id="8" name="Picture 7">
            <a:extLst>
              <a:ext uri="{FF2B5EF4-FFF2-40B4-BE49-F238E27FC236}">
                <a16:creationId xmlns:a16="http://schemas.microsoft.com/office/drawing/2014/main" id="{9B3D7F7D-C72D-49E3-8635-2A5FE3EB5041}"/>
              </a:ext>
            </a:extLst>
          </p:cNvPr>
          <p:cNvPicPr>
            <a:picLocks noChangeAspect="1"/>
          </p:cNvPicPr>
          <p:nvPr/>
        </p:nvPicPr>
        <p:blipFill>
          <a:blip r:embed="rId3"/>
          <a:stretch>
            <a:fillRect/>
          </a:stretch>
        </p:blipFill>
        <p:spPr>
          <a:xfrm>
            <a:off x="2809307" y="4013768"/>
            <a:ext cx="5667375" cy="1724025"/>
          </a:xfrm>
          <a:prstGeom prst="rect">
            <a:avLst/>
          </a:prstGeom>
        </p:spPr>
      </p:pic>
    </p:spTree>
    <p:extLst>
      <p:ext uri="{BB962C8B-B14F-4D97-AF65-F5344CB8AC3E}">
        <p14:creationId xmlns:p14="http://schemas.microsoft.com/office/powerpoint/2010/main" val="31710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BF03-7A5F-4249-B94E-1ABE7C41E454}"/>
              </a:ext>
            </a:extLst>
          </p:cNvPr>
          <p:cNvSpPr>
            <a:spLocks noGrp="1"/>
          </p:cNvSpPr>
          <p:nvPr>
            <p:ph type="title"/>
          </p:nvPr>
        </p:nvSpPr>
        <p:spPr>
          <a:xfrm>
            <a:off x="0" y="0"/>
            <a:ext cx="10515600" cy="1325563"/>
          </a:xfrm>
        </p:spPr>
        <p:txBody>
          <a:bodyPr/>
          <a:lstStyle/>
          <a:p>
            <a:r>
              <a:rPr lang="en-IN" dirty="0"/>
              <a:t>Why DevOps Happened?</a:t>
            </a:r>
          </a:p>
        </p:txBody>
      </p:sp>
      <p:pic>
        <p:nvPicPr>
          <p:cNvPr id="3074" name="Picture 2" descr="How to start DevOps?&#10; ">
            <a:extLst>
              <a:ext uri="{FF2B5EF4-FFF2-40B4-BE49-F238E27FC236}">
                <a16:creationId xmlns:a16="http://schemas.microsoft.com/office/drawing/2014/main" id="{DDA76292-A231-4E79-87DA-E21844F58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197" y="1030316"/>
            <a:ext cx="7453050" cy="5595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0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DBA33A-509E-457C-8886-DBA27DA46908}"/>
              </a:ext>
            </a:extLst>
          </p:cNvPr>
          <p:cNvPicPr>
            <a:picLocks noChangeAspect="1"/>
          </p:cNvPicPr>
          <p:nvPr/>
        </p:nvPicPr>
        <p:blipFill>
          <a:blip r:embed="rId2"/>
          <a:stretch>
            <a:fillRect/>
          </a:stretch>
        </p:blipFill>
        <p:spPr>
          <a:xfrm>
            <a:off x="1595436" y="2470818"/>
            <a:ext cx="8607341" cy="3842317"/>
          </a:xfrm>
          <a:prstGeom prst="rect">
            <a:avLst/>
          </a:prstGeom>
        </p:spPr>
      </p:pic>
      <p:sp>
        <p:nvSpPr>
          <p:cNvPr id="2" name="Title 1">
            <a:extLst>
              <a:ext uri="{FF2B5EF4-FFF2-40B4-BE49-F238E27FC236}">
                <a16:creationId xmlns:a16="http://schemas.microsoft.com/office/drawing/2014/main" id="{B557A17C-9CD3-4801-A0E9-F0F909CDF35A}"/>
              </a:ext>
            </a:extLst>
          </p:cNvPr>
          <p:cNvSpPr>
            <a:spLocks noGrp="1"/>
          </p:cNvSpPr>
          <p:nvPr>
            <p:ph type="title"/>
          </p:nvPr>
        </p:nvSpPr>
        <p:spPr>
          <a:xfrm>
            <a:off x="196516" y="188662"/>
            <a:ext cx="10515600" cy="1325563"/>
          </a:xfrm>
        </p:spPr>
        <p:txBody>
          <a:bodyPr/>
          <a:lstStyle/>
          <a:p>
            <a:r>
              <a:rPr lang="en-IN" dirty="0"/>
              <a:t>What is DevOps</a:t>
            </a:r>
          </a:p>
        </p:txBody>
      </p:sp>
      <p:sp>
        <p:nvSpPr>
          <p:cNvPr id="3" name="Content Placeholder 2">
            <a:extLst>
              <a:ext uri="{FF2B5EF4-FFF2-40B4-BE49-F238E27FC236}">
                <a16:creationId xmlns:a16="http://schemas.microsoft.com/office/drawing/2014/main" id="{D0F1678C-F0BF-4661-B026-251EF0548DF0}"/>
              </a:ext>
            </a:extLst>
          </p:cNvPr>
          <p:cNvSpPr>
            <a:spLocks noGrp="1"/>
          </p:cNvSpPr>
          <p:nvPr>
            <p:ph idx="1"/>
          </p:nvPr>
        </p:nvSpPr>
        <p:spPr>
          <a:xfrm>
            <a:off x="838200" y="1514225"/>
            <a:ext cx="10515600" cy="4351338"/>
          </a:xfrm>
        </p:spPr>
        <p:txBody>
          <a:bodyPr/>
          <a:lstStyle/>
          <a:p>
            <a:r>
              <a:rPr lang="en-IN" dirty="0"/>
              <a:t>DevOps is the practice of operations and development engineers participating together in the entire lifecycle, from design through the development process to production support</a:t>
            </a:r>
          </a:p>
        </p:txBody>
      </p:sp>
    </p:spTree>
    <p:extLst>
      <p:ext uri="{BB962C8B-B14F-4D97-AF65-F5344CB8AC3E}">
        <p14:creationId xmlns:p14="http://schemas.microsoft.com/office/powerpoint/2010/main" val="23533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FC15-D756-4AFC-9B27-EC3C87369BA9}"/>
              </a:ext>
            </a:extLst>
          </p:cNvPr>
          <p:cNvSpPr>
            <a:spLocks noGrp="1"/>
          </p:cNvSpPr>
          <p:nvPr>
            <p:ph type="title"/>
          </p:nvPr>
        </p:nvSpPr>
        <p:spPr>
          <a:xfrm>
            <a:off x="0" y="0"/>
            <a:ext cx="10515600" cy="1325563"/>
          </a:xfrm>
        </p:spPr>
        <p:txBody>
          <a:bodyPr/>
          <a:lstStyle/>
          <a:p>
            <a:r>
              <a:rPr lang="en-IN" dirty="0"/>
              <a:t>How is DevOps different from traditional IT </a:t>
            </a:r>
          </a:p>
        </p:txBody>
      </p:sp>
      <p:graphicFrame>
        <p:nvGraphicFramePr>
          <p:cNvPr id="5" name="Table 5">
            <a:extLst>
              <a:ext uri="{FF2B5EF4-FFF2-40B4-BE49-F238E27FC236}">
                <a16:creationId xmlns:a16="http://schemas.microsoft.com/office/drawing/2014/main" id="{B854B6A5-9403-47A9-9749-EDDD4700D059}"/>
              </a:ext>
            </a:extLst>
          </p:cNvPr>
          <p:cNvGraphicFramePr>
            <a:graphicFrameLocks noGrp="1"/>
          </p:cNvGraphicFramePr>
          <p:nvPr>
            <p:ph idx="1"/>
            <p:extLst>
              <p:ext uri="{D42A27DB-BD31-4B8C-83A1-F6EECF244321}">
                <p14:modId xmlns:p14="http://schemas.microsoft.com/office/powerpoint/2010/main" val="3262220017"/>
              </p:ext>
            </p:extLst>
          </p:nvPr>
        </p:nvGraphicFramePr>
        <p:xfrm>
          <a:off x="838200" y="1325563"/>
          <a:ext cx="10515600" cy="5400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5004956"/>
                    </a:ext>
                  </a:extLst>
                </a:gridCol>
                <a:gridCol w="5257800">
                  <a:extLst>
                    <a:ext uri="{9D8B030D-6E8A-4147-A177-3AD203B41FA5}">
                      <a16:colId xmlns:a16="http://schemas.microsoft.com/office/drawing/2014/main" val="2437855639"/>
                    </a:ext>
                  </a:extLst>
                </a:gridCol>
              </a:tblGrid>
              <a:tr h="370840">
                <a:tc>
                  <a:txBody>
                    <a:bodyPr/>
                    <a:lstStyle/>
                    <a:p>
                      <a:r>
                        <a:rPr lang="en-IN" dirty="0"/>
                        <a:t>Old Process</a:t>
                      </a:r>
                    </a:p>
                  </a:txBody>
                  <a:tcPr/>
                </a:tc>
                <a:tc>
                  <a:txBody>
                    <a:bodyPr/>
                    <a:lstStyle/>
                    <a:p>
                      <a:r>
                        <a:rPr lang="en-IN" sz="1800" b="1" i="0" kern="1200" dirty="0">
                          <a:solidFill>
                            <a:schemeClr val="lt1"/>
                          </a:solidFill>
                          <a:effectLst/>
                          <a:latin typeface="+mn-lt"/>
                          <a:ea typeface="+mn-ea"/>
                          <a:cs typeface="+mn-cs"/>
                        </a:rPr>
                        <a:t>DevOps</a:t>
                      </a:r>
                      <a:endParaRPr lang="en-IN" dirty="0"/>
                    </a:p>
                  </a:txBody>
                  <a:tcPr/>
                </a:tc>
                <a:extLst>
                  <a:ext uri="{0D108BD9-81ED-4DB2-BD59-A6C34878D82A}">
                    <a16:rowId xmlns:a16="http://schemas.microsoft.com/office/drawing/2014/main" val="1837660517"/>
                  </a:ext>
                </a:extLst>
              </a:tr>
              <a:tr h="370840">
                <a:tc>
                  <a:txBody>
                    <a:bodyPr/>
                    <a:lstStyle/>
                    <a:p>
                      <a:r>
                        <a:rPr lang="en-US" sz="1800" b="0" i="0" kern="1200" dirty="0">
                          <a:solidFill>
                            <a:schemeClr val="dk1"/>
                          </a:solidFill>
                          <a:effectLst/>
                          <a:latin typeface="+mn-lt"/>
                          <a:ea typeface="+mn-ea"/>
                          <a:cs typeface="+mn-cs"/>
                        </a:rPr>
                        <a:t>After placing an order for new servers, the Development team works on testing. The Operations team works on extensive paperwork as required in enterprises to deploy the infrastructure.</a:t>
                      </a:r>
                      <a:endParaRPr lang="en-IN" dirty="0"/>
                    </a:p>
                  </a:txBody>
                  <a:tcPr/>
                </a:tc>
                <a:tc>
                  <a:txBody>
                    <a:bodyPr/>
                    <a:lstStyle/>
                    <a:p>
                      <a:r>
                        <a:rPr lang="en-US" sz="1800" b="0" i="0" kern="1200" dirty="0">
                          <a:solidFill>
                            <a:schemeClr val="dk1"/>
                          </a:solidFill>
                          <a:effectLst/>
                          <a:latin typeface="+mn-lt"/>
                          <a:ea typeface="+mn-ea"/>
                          <a:cs typeface="+mn-cs"/>
                        </a:rPr>
                        <a:t>After placing an order for new servers Development and Operations team work together on the paperwork to set-up the new servers. This results in better visibility of infrastructure requirement.</a:t>
                      </a:r>
                      <a:endParaRPr lang="en-IN" dirty="0"/>
                    </a:p>
                  </a:txBody>
                  <a:tcPr/>
                </a:tc>
                <a:extLst>
                  <a:ext uri="{0D108BD9-81ED-4DB2-BD59-A6C34878D82A}">
                    <a16:rowId xmlns:a16="http://schemas.microsoft.com/office/drawing/2014/main" val="2087967118"/>
                  </a:ext>
                </a:extLst>
              </a:tr>
              <a:tr h="370840">
                <a:tc>
                  <a:txBody>
                    <a:bodyPr/>
                    <a:lstStyle/>
                    <a:p>
                      <a:r>
                        <a:rPr lang="en-US" sz="1800" b="0" i="0" kern="1200" dirty="0">
                          <a:solidFill>
                            <a:schemeClr val="dk1"/>
                          </a:solidFill>
                          <a:effectLst/>
                          <a:latin typeface="+mn-lt"/>
                          <a:ea typeface="+mn-ea"/>
                          <a:cs typeface="+mn-cs"/>
                        </a:rPr>
                        <a:t>Projection about failover, redundancy, data center locations, and storage requirements are skewed as no inputs are available from developers who have deep knowledge of the application.</a:t>
                      </a:r>
                      <a:endParaRPr lang="en-IN" dirty="0"/>
                    </a:p>
                  </a:txBody>
                  <a:tcPr/>
                </a:tc>
                <a:tc>
                  <a:txBody>
                    <a:bodyPr/>
                    <a:lstStyle/>
                    <a:p>
                      <a:r>
                        <a:rPr lang="en-US" sz="1800" b="0" i="0" kern="1200" dirty="0">
                          <a:solidFill>
                            <a:schemeClr val="dk1"/>
                          </a:solidFill>
                          <a:effectLst/>
                          <a:latin typeface="+mn-lt"/>
                          <a:ea typeface="+mn-ea"/>
                          <a:cs typeface="+mn-cs"/>
                        </a:rPr>
                        <a:t>Projection about failover, redundancy, disaster recovery, data center locations, and storage requirements are pretty accurate due to the inputs from the developers.</a:t>
                      </a:r>
                      <a:endParaRPr lang="en-IN" dirty="0"/>
                    </a:p>
                  </a:txBody>
                  <a:tcPr/>
                </a:tc>
                <a:extLst>
                  <a:ext uri="{0D108BD9-81ED-4DB2-BD59-A6C34878D82A}">
                    <a16:rowId xmlns:a16="http://schemas.microsoft.com/office/drawing/2014/main" val="321725425"/>
                  </a:ext>
                </a:extLst>
              </a:tr>
              <a:tr h="370840">
                <a:tc>
                  <a:txBody>
                    <a:bodyPr/>
                    <a:lstStyle/>
                    <a:p>
                      <a:r>
                        <a:rPr lang="en-US" sz="1800" b="0" i="0" kern="1200" dirty="0">
                          <a:solidFill>
                            <a:schemeClr val="dk1"/>
                          </a:solidFill>
                          <a:effectLst/>
                          <a:latin typeface="+mn-lt"/>
                          <a:ea typeface="+mn-ea"/>
                          <a:cs typeface="+mn-cs"/>
                        </a:rPr>
                        <a:t>Operations team has no clue on the progress of the Development team. Operations team develop a monitoring plan as per their understanding.</a:t>
                      </a:r>
                      <a:endParaRPr lang="en-IN" dirty="0"/>
                    </a:p>
                  </a:txBody>
                  <a:tcPr/>
                </a:tc>
                <a:tc>
                  <a:txBody>
                    <a:bodyPr/>
                    <a:lstStyle/>
                    <a:p>
                      <a:r>
                        <a:rPr lang="en-US" sz="1800" b="0" i="0" kern="1200" dirty="0">
                          <a:solidFill>
                            <a:schemeClr val="dk1"/>
                          </a:solidFill>
                          <a:effectLst/>
                          <a:latin typeface="+mn-lt"/>
                          <a:ea typeface="+mn-ea"/>
                          <a:cs typeface="+mn-cs"/>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endParaRPr lang="en-IN" dirty="0"/>
                    </a:p>
                  </a:txBody>
                  <a:tcPr/>
                </a:tc>
                <a:extLst>
                  <a:ext uri="{0D108BD9-81ED-4DB2-BD59-A6C34878D82A}">
                    <a16:rowId xmlns:a16="http://schemas.microsoft.com/office/drawing/2014/main" val="1689551842"/>
                  </a:ext>
                </a:extLst>
              </a:tr>
              <a:tr h="370840">
                <a:tc>
                  <a:txBody>
                    <a:bodyPr/>
                    <a:lstStyle/>
                    <a:p>
                      <a:r>
                        <a:rPr lang="en-US" sz="1800" b="0" i="0" kern="1200" dirty="0">
                          <a:solidFill>
                            <a:schemeClr val="dk1"/>
                          </a:solidFill>
                          <a:effectLst/>
                          <a:latin typeface="+mn-lt"/>
                          <a:ea typeface="+mn-ea"/>
                          <a:cs typeface="+mn-cs"/>
                        </a:rPr>
                        <a:t>Before go-live, the load testing crashes the application. The release is delayed.</a:t>
                      </a:r>
                      <a:endParaRPr lang="en-IN" dirty="0"/>
                    </a:p>
                  </a:txBody>
                  <a:tcPr/>
                </a:tc>
                <a:tc>
                  <a:txBody>
                    <a:bodyPr/>
                    <a:lstStyle/>
                    <a:p>
                      <a:r>
                        <a:rPr lang="en-US" sz="1800" b="0" i="0" kern="1200" dirty="0">
                          <a:solidFill>
                            <a:schemeClr val="dk1"/>
                          </a:solidFill>
                          <a:effectLst/>
                          <a:latin typeface="+mn-lt"/>
                          <a:ea typeface="+mn-ea"/>
                          <a:cs typeface="+mn-cs"/>
                        </a:rPr>
                        <a:t>Before go-live, the </a:t>
                      </a:r>
                      <a:r>
                        <a:rPr lang="en-US" sz="1800" b="0" i="0" u="none" strike="noStrike" kern="1200" dirty="0">
                          <a:solidFill>
                            <a:schemeClr val="dk1"/>
                          </a:solidFill>
                          <a:effectLst/>
                          <a:latin typeface="+mn-lt"/>
                          <a:ea typeface="+mn-ea"/>
                          <a:cs typeface="+mn-cs"/>
                          <a:hlinkClick r:id="rId2"/>
                        </a:rPr>
                        <a:t>load testing</a:t>
                      </a:r>
                      <a:r>
                        <a:rPr lang="en-US" sz="1800" b="0" i="0" kern="1200" dirty="0">
                          <a:solidFill>
                            <a:schemeClr val="dk1"/>
                          </a:solidFill>
                          <a:effectLst/>
                          <a:latin typeface="+mn-lt"/>
                          <a:ea typeface="+mn-ea"/>
                          <a:cs typeface="+mn-cs"/>
                        </a:rPr>
                        <a:t> makes the application a bit slow. The development team quickly fixes the bottlenecks. The application is released on time.</a:t>
                      </a:r>
                      <a:endParaRPr lang="en-IN" dirty="0"/>
                    </a:p>
                  </a:txBody>
                  <a:tcPr/>
                </a:tc>
                <a:extLst>
                  <a:ext uri="{0D108BD9-81ED-4DB2-BD59-A6C34878D82A}">
                    <a16:rowId xmlns:a16="http://schemas.microsoft.com/office/drawing/2014/main" val="177261912"/>
                  </a:ext>
                </a:extLst>
              </a:tr>
            </a:tbl>
          </a:graphicData>
        </a:graphic>
      </p:graphicFrame>
    </p:spTree>
    <p:extLst>
      <p:ext uri="{BB962C8B-B14F-4D97-AF65-F5344CB8AC3E}">
        <p14:creationId xmlns:p14="http://schemas.microsoft.com/office/powerpoint/2010/main" val="269547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8EF6-B5C7-431B-B2BD-D6B47C0B9F02}"/>
              </a:ext>
            </a:extLst>
          </p:cNvPr>
          <p:cNvSpPr>
            <a:spLocks noGrp="1"/>
          </p:cNvSpPr>
          <p:nvPr>
            <p:ph type="title"/>
          </p:nvPr>
        </p:nvSpPr>
        <p:spPr>
          <a:xfrm>
            <a:off x="0" y="18255"/>
            <a:ext cx="10515600" cy="1325563"/>
          </a:xfrm>
        </p:spPr>
        <p:txBody>
          <a:bodyPr/>
          <a:lstStyle/>
          <a:p>
            <a:r>
              <a:rPr lang="en-IN" dirty="0"/>
              <a:t>DevOps Principles</a:t>
            </a:r>
          </a:p>
        </p:txBody>
      </p:sp>
      <p:pic>
        <p:nvPicPr>
          <p:cNvPr id="5" name="Picture 4">
            <a:extLst>
              <a:ext uri="{FF2B5EF4-FFF2-40B4-BE49-F238E27FC236}">
                <a16:creationId xmlns:a16="http://schemas.microsoft.com/office/drawing/2014/main" id="{BB5E54FE-B1B2-4F4D-9680-7A5D2BF1A941}"/>
              </a:ext>
            </a:extLst>
          </p:cNvPr>
          <p:cNvPicPr>
            <a:picLocks noChangeAspect="1"/>
          </p:cNvPicPr>
          <p:nvPr/>
        </p:nvPicPr>
        <p:blipFill>
          <a:blip r:embed="rId2"/>
          <a:stretch>
            <a:fillRect/>
          </a:stretch>
        </p:blipFill>
        <p:spPr>
          <a:xfrm>
            <a:off x="1080085" y="1928812"/>
            <a:ext cx="3989220" cy="3819466"/>
          </a:xfrm>
          <a:prstGeom prst="rect">
            <a:avLst/>
          </a:prstGeom>
        </p:spPr>
      </p:pic>
      <p:pic>
        <p:nvPicPr>
          <p:cNvPr id="7" name="Picture 6">
            <a:extLst>
              <a:ext uri="{FF2B5EF4-FFF2-40B4-BE49-F238E27FC236}">
                <a16:creationId xmlns:a16="http://schemas.microsoft.com/office/drawing/2014/main" id="{0F58C90A-CD55-4481-B688-30C9C49E796F}"/>
              </a:ext>
            </a:extLst>
          </p:cNvPr>
          <p:cNvPicPr>
            <a:picLocks noChangeAspect="1"/>
          </p:cNvPicPr>
          <p:nvPr/>
        </p:nvPicPr>
        <p:blipFill>
          <a:blip r:embed="rId3"/>
          <a:stretch>
            <a:fillRect/>
          </a:stretch>
        </p:blipFill>
        <p:spPr>
          <a:xfrm>
            <a:off x="5762625" y="2652712"/>
            <a:ext cx="5679171" cy="1855120"/>
          </a:xfrm>
          <a:prstGeom prst="rect">
            <a:avLst/>
          </a:prstGeom>
        </p:spPr>
      </p:pic>
    </p:spTree>
    <p:extLst>
      <p:ext uri="{BB962C8B-B14F-4D97-AF65-F5344CB8AC3E}">
        <p14:creationId xmlns:p14="http://schemas.microsoft.com/office/powerpoint/2010/main" val="207599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ED8E-177A-4951-AB4D-5CCDD7EF32DD}"/>
              </a:ext>
            </a:extLst>
          </p:cNvPr>
          <p:cNvSpPr>
            <a:spLocks noGrp="1"/>
          </p:cNvSpPr>
          <p:nvPr>
            <p:ph type="title"/>
          </p:nvPr>
        </p:nvSpPr>
        <p:spPr/>
        <p:txBody>
          <a:bodyPr/>
          <a:lstStyle/>
          <a:p>
            <a:r>
              <a:rPr lang="en-IN" dirty="0"/>
              <a:t>DevOps Practices</a:t>
            </a:r>
          </a:p>
        </p:txBody>
      </p:sp>
      <p:sp>
        <p:nvSpPr>
          <p:cNvPr id="3" name="Content Placeholder 2">
            <a:extLst>
              <a:ext uri="{FF2B5EF4-FFF2-40B4-BE49-F238E27FC236}">
                <a16:creationId xmlns:a16="http://schemas.microsoft.com/office/drawing/2014/main" id="{45EE31B8-2687-4BBC-8E45-2BEFB8CEAE1C}"/>
              </a:ext>
            </a:extLst>
          </p:cNvPr>
          <p:cNvSpPr>
            <a:spLocks noGrp="1"/>
          </p:cNvSpPr>
          <p:nvPr>
            <p:ph idx="1"/>
          </p:nvPr>
        </p:nvSpPr>
        <p:spPr/>
        <p:txBody>
          <a:bodyPr>
            <a:normAutofit lnSpcReduction="10000"/>
          </a:bodyPr>
          <a:lstStyle/>
          <a:p>
            <a:r>
              <a:rPr lang="en-IN" dirty="0"/>
              <a:t>Version Control for all</a:t>
            </a:r>
          </a:p>
          <a:p>
            <a:r>
              <a:rPr lang="en-IN" dirty="0"/>
              <a:t>Automated Testing</a:t>
            </a:r>
          </a:p>
          <a:p>
            <a:r>
              <a:rPr lang="en-IN" dirty="0"/>
              <a:t>Proactive Monitoring and Metrics</a:t>
            </a:r>
          </a:p>
          <a:p>
            <a:r>
              <a:rPr lang="en-IN" dirty="0"/>
              <a:t>Kanban/Scrum</a:t>
            </a:r>
          </a:p>
          <a:p>
            <a:r>
              <a:rPr lang="en-IN" dirty="0"/>
              <a:t>Visible Ops/Change Management</a:t>
            </a:r>
          </a:p>
          <a:p>
            <a:r>
              <a:rPr lang="en-IN" dirty="0"/>
              <a:t>Configuration Management</a:t>
            </a:r>
          </a:p>
          <a:p>
            <a:r>
              <a:rPr lang="en-IN" dirty="0"/>
              <a:t>Continuous Integration/Deployment/Delivery</a:t>
            </a:r>
          </a:p>
          <a:p>
            <a:r>
              <a:rPr lang="en-IN" dirty="0"/>
              <a:t>Virtualization/Cloud/Containers</a:t>
            </a:r>
          </a:p>
          <a:p>
            <a:r>
              <a:rPr lang="en-IN" dirty="0"/>
              <a:t>Transparent Uptime/Incident Retrospectives</a:t>
            </a:r>
          </a:p>
        </p:txBody>
      </p:sp>
    </p:spTree>
    <p:extLst>
      <p:ext uri="{BB962C8B-B14F-4D97-AF65-F5344CB8AC3E}">
        <p14:creationId xmlns:p14="http://schemas.microsoft.com/office/powerpoint/2010/main" val="300306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ED8E-177A-4951-AB4D-5CCDD7EF32DD}"/>
              </a:ext>
            </a:extLst>
          </p:cNvPr>
          <p:cNvSpPr>
            <a:spLocks noGrp="1"/>
          </p:cNvSpPr>
          <p:nvPr>
            <p:ph type="title"/>
          </p:nvPr>
        </p:nvSpPr>
        <p:spPr/>
        <p:txBody>
          <a:bodyPr/>
          <a:lstStyle/>
          <a:p>
            <a:r>
              <a:rPr lang="en-IN" dirty="0"/>
              <a:t>DevOps Practices</a:t>
            </a:r>
          </a:p>
        </p:txBody>
      </p:sp>
      <p:pic>
        <p:nvPicPr>
          <p:cNvPr id="7" name="Picture 6">
            <a:extLst>
              <a:ext uri="{FF2B5EF4-FFF2-40B4-BE49-F238E27FC236}">
                <a16:creationId xmlns:a16="http://schemas.microsoft.com/office/drawing/2014/main" id="{1A55FC38-2C28-480E-B0FA-88F3E7B043C1}"/>
              </a:ext>
            </a:extLst>
          </p:cNvPr>
          <p:cNvPicPr>
            <a:picLocks noChangeAspect="1"/>
          </p:cNvPicPr>
          <p:nvPr/>
        </p:nvPicPr>
        <p:blipFill>
          <a:blip r:embed="rId2"/>
          <a:stretch>
            <a:fillRect/>
          </a:stretch>
        </p:blipFill>
        <p:spPr>
          <a:xfrm>
            <a:off x="1037975" y="1690688"/>
            <a:ext cx="4293968" cy="3758616"/>
          </a:xfrm>
          <a:prstGeom prst="rect">
            <a:avLst/>
          </a:prstGeom>
        </p:spPr>
      </p:pic>
      <p:sp>
        <p:nvSpPr>
          <p:cNvPr id="8" name="Content Placeholder 2">
            <a:extLst>
              <a:ext uri="{FF2B5EF4-FFF2-40B4-BE49-F238E27FC236}">
                <a16:creationId xmlns:a16="http://schemas.microsoft.com/office/drawing/2014/main" id="{C8EA32E8-87D1-4B6D-BB4F-A6960432E963}"/>
              </a:ext>
            </a:extLst>
          </p:cNvPr>
          <p:cNvSpPr>
            <a:spLocks noGrp="1"/>
          </p:cNvSpPr>
          <p:nvPr>
            <p:ph idx="1"/>
          </p:nvPr>
        </p:nvSpPr>
        <p:spPr>
          <a:xfrm>
            <a:off x="5916728" y="1363579"/>
            <a:ext cx="5437072" cy="4813384"/>
          </a:xfrm>
        </p:spPr>
        <p:txBody>
          <a:bodyPr>
            <a:normAutofit fontScale="92500" lnSpcReduction="10000"/>
          </a:bodyPr>
          <a:lstStyle/>
          <a:p>
            <a:r>
              <a:rPr lang="en-IN" dirty="0"/>
              <a:t>Version Control for all</a:t>
            </a:r>
          </a:p>
          <a:p>
            <a:r>
              <a:rPr lang="en-IN" dirty="0"/>
              <a:t>Automated Testing</a:t>
            </a:r>
          </a:p>
          <a:p>
            <a:r>
              <a:rPr lang="en-IN" dirty="0"/>
              <a:t>Proactive Monitoring and Metrics</a:t>
            </a:r>
          </a:p>
          <a:p>
            <a:r>
              <a:rPr lang="en-IN" dirty="0"/>
              <a:t>Kanban/Scrum</a:t>
            </a:r>
          </a:p>
          <a:p>
            <a:r>
              <a:rPr lang="en-IN" dirty="0"/>
              <a:t>Visible Ops/Change Management</a:t>
            </a:r>
          </a:p>
          <a:p>
            <a:r>
              <a:rPr lang="en-IN" dirty="0"/>
              <a:t>Configuration Management</a:t>
            </a:r>
          </a:p>
          <a:p>
            <a:r>
              <a:rPr lang="en-IN" dirty="0"/>
              <a:t>Continuous Integration/Deployment/Delivery</a:t>
            </a:r>
          </a:p>
          <a:p>
            <a:r>
              <a:rPr lang="en-IN" dirty="0"/>
              <a:t>Virtualization/Cloud/Containers</a:t>
            </a:r>
          </a:p>
          <a:p>
            <a:r>
              <a:rPr lang="en-IN" dirty="0"/>
              <a:t>Transparent Uptime/Incident Retrospectives</a:t>
            </a:r>
          </a:p>
        </p:txBody>
      </p:sp>
    </p:spTree>
    <p:extLst>
      <p:ext uri="{BB962C8B-B14F-4D97-AF65-F5344CB8AC3E}">
        <p14:creationId xmlns:p14="http://schemas.microsoft.com/office/powerpoint/2010/main" val="28660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637</Words>
  <Application>Microsoft Office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Agenda</vt:lpstr>
      <vt:lpstr>Why DevOps Happened?</vt:lpstr>
      <vt:lpstr>Why DevOps Happened?</vt:lpstr>
      <vt:lpstr>What is DevOps</vt:lpstr>
      <vt:lpstr>How is DevOps different from traditional IT </vt:lpstr>
      <vt:lpstr>DevOps Principles</vt:lpstr>
      <vt:lpstr>DevOps Practices</vt:lpstr>
      <vt:lpstr>DevOps Practices</vt:lpstr>
      <vt:lpstr>How do we do DevOps ?</vt:lpstr>
      <vt:lpstr>How do we do DevOps ?</vt:lpstr>
      <vt:lpstr>How do we do DevOps?</vt:lpstr>
      <vt:lpstr>How do we do DevOps</vt:lpstr>
      <vt:lpstr>How do we do DevOps ?</vt:lpstr>
      <vt:lpstr>Agile and DevOps</vt:lpstr>
      <vt:lpstr>Agile and DevOps</vt:lpstr>
      <vt:lpstr>Agile and DevOps</vt:lpstr>
      <vt:lpstr>When to adopt and when no to </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Vadagovanur Chandrasekhar</dc:creator>
  <cp:lastModifiedBy>Roshan Vadagovanur Chandrasekhar</cp:lastModifiedBy>
  <cp:revision>4</cp:revision>
  <dcterms:created xsi:type="dcterms:W3CDTF">2021-08-13T12:17:06Z</dcterms:created>
  <dcterms:modified xsi:type="dcterms:W3CDTF">2021-08-14T01:23:00Z</dcterms:modified>
</cp:coreProperties>
</file>