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300" r:id="rId19"/>
    <p:sldId id="301" r:id="rId20"/>
    <p:sldId id="302" r:id="rId21"/>
    <p:sldId id="273" r:id="rId22"/>
    <p:sldId id="274" r:id="rId23"/>
    <p:sldId id="275" r:id="rId24"/>
    <p:sldId id="276" r:id="rId25"/>
    <p:sldId id="278" r:id="rId26"/>
    <p:sldId id="279" r:id="rId27"/>
    <p:sldId id="280" r:id="rId28"/>
    <p:sldId id="281" r:id="rId29"/>
    <p:sldId id="282" r:id="rId30"/>
    <p:sldId id="283" r:id="rId31"/>
    <p:sldId id="284" r:id="rId32"/>
    <p:sldId id="285" r:id="rId33"/>
    <p:sldId id="286" r:id="rId34"/>
    <p:sldId id="303" r:id="rId35"/>
    <p:sldId id="304" r:id="rId36"/>
    <p:sldId id="305" r:id="rId37"/>
    <p:sldId id="287" r:id="rId38"/>
    <p:sldId id="288" r:id="rId39"/>
    <p:sldId id="289" r:id="rId40"/>
    <p:sldId id="290" r:id="rId41"/>
    <p:sldId id="291" r:id="rId42"/>
    <p:sldId id="292" r:id="rId43"/>
    <p:sldId id="293" r:id="rId44"/>
    <p:sldId id="294" r:id="rId45"/>
    <p:sldId id="295" r:id="rId46"/>
    <p:sldId id="306" r:id="rId47"/>
    <p:sldId id="307" r:id="rId48"/>
    <p:sldId id="308" r:id="rId49"/>
    <p:sldId id="309" r:id="rId50"/>
    <p:sldId id="310" r:id="rId51"/>
    <p:sldId id="296" r:id="rId52"/>
    <p:sldId id="297" r:id="rId53"/>
    <p:sldId id="298" r:id="rId54"/>
    <p:sldId id="29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0BC2-4CED-4932-95E6-B66B2BECE6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ED2FD7-2ABC-4C05-BD9F-A83004B3EB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198913-4F78-451C-B73D-3F6E3691654F}"/>
              </a:ext>
            </a:extLst>
          </p:cNvPr>
          <p:cNvSpPr>
            <a:spLocks noGrp="1"/>
          </p:cNvSpPr>
          <p:nvPr>
            <p:ph type="dt" sz="half" idx="10"/>
          </p:nvPr>
        </p:nvSpPr>
        <p:spPr/>
        <p:txBody>
          <a:bodyPr/>
          <a:lstStyle/>
          <a:p>
            <a:fld id="{5A690B5A-F305-499F-B925-F745F771B3B0}" type="datetimeFigureOut">
              <a:rPr lang="en-IN" smtClean="0"/>
              <a:t>13-11-2021</a:t>
            </a:fld>
            <a:endParaRPr lang="en-IN"/>
          </a:p>
        </p:txBody>
      </p:sp>
      <p:sp>
        <p:nvSpPr>
          <p:cNvPr id="5" name="Footer Placeholder 4">
            <a:extLst>
              <a:ext uri="{FF2B5EF4-FFF2-40B4-BE49-F238E27FC236}">
                <a16:creationId xmlns:a16="http://schemas.microsoft.com/office/drawing/2014/main" id="{3332BBD7-7555-4AE7-8C82-7F0F3929E3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3B1840-F08E-42DF-9E61-7E41202789F7}"/>
              </a:ext>
            </a:extLst>
          </p:cNvPr>
          <p:cNvSpPr>
            <a:spLocks noGrp="1"/>
          </p:cNvSpPr>
          <p:nvPr>
            <p:ph type="sldNum" sz="quarter" idx="12"/>
          </p:nvPr>
        </p:nvSpPr>
        <p:spPr/>
        <p:txBody>
          <a:bodyPr/>
          <a:lstStyle/>
          <a:p>
            <a:fld id="{BD5EBEAF-2CC9-48F1-A327-4A4E04F5D716}" type="slidenum">
              <a:rPr lang="en-IN" smtClean="0"/>
              <a:t>‹#›</a:t>
            </a:fld>
            <a:endParaRPr lang="en-IN"/>
          </a:p>
        </p:txBody>
      </p:sp>
    </p:spTree>
    <p:extLst>
      <p:ext uri="{BB962C8B-B14F-4D97-AF65-F5344CB8AC3E}">
        <p14:creationId xmlns:p14="http://schemas.microsoft.com/office/powerpoint/2010/main" val="798112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4F198-2DF9-4E10-BFBC-BF1369075A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EC21C3-4455-4330-959C-580A736D93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B88480-2D5F-481B-A712-DB6057A94DC0}"/>
              </a:ext>
            </a:extLst>
          </p:cNvPr>
          <p:cNvSpPr>
            <a:spLocks noGrp="1"/>
          </p:cNvSpPr>
          <p:nvPr>
            <p:ph type="dt" sz="half" idx="10"/>
          </p:nvPr>
        </p:nvSpPr>
        <p:spPr/>
        <p:txBody>
          <a:bodyPr/>
          <a:lstStyle/>
          <a:p>
            <a:fld id="{5A690B5A-F305-499F-B925-F745F771B3B0}" type="datetimeFigureOut">
              <a:rPr lang="en-IN" smtClean="0"/>
              <a:t>13-11-2021</a:t>
            </a:fld>
            <a:endParaRPr lang="en-IN"/>
          </a:p>
        </p:txBody>
      </p:sp>
      <p:sp>
        <p:nvSpPr>
          <p:cNvPr id="5" name="Footer Placeholder 4">
            <a:extLst>
              <a:ext uri="{FF2B5EF4-FFF2-40B4-BE49-F238E27FC236}">
                <a16:creationId xmlns:a16="http://schemas.microsoft.com/office/drawing/2014/main" id="{525BB75C-D821-4C42-8B5F-7DB475FE08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B451ED-DF56-4C21-9160-BEB398FC9F17}"/>
              </a:ext>
            </a:extLst>
          </p:cNvPr>
          <p:cNvSpPr>
            <a:spLocks noGrp="1"/>
          </p:cNvSpPr>
          <p:nvPr>
            <p:ph type="sldNum" sz="quarter" idx="12"/>
          </p:nvPr>
        </p:nvSpPr>
        <p:spPr/>
        <p:txBody>
          <a:bodyPr/>
          <a:lstStyle/>
          <a:p>
            <a:fld id="{BD5EBEAF-2CC9-48F1-A327-4A4E04F5D716}" type="slidenum">
              <a:rPr lang="en-IN" smtClean="0"/>
              <a:t>‹#›</a:t>
            </a:fld>
            <a:endParaRPr lang="en-IN"/>
          </a:p>
        </p:txBody>
      </p:sp>
    </p:spTree>
    <p:extLst>
      <p:ext uri="{BB962C8B-B14F-4D97-AF65-F5344CB8AC3E}">
        <p14:creationId xmlns:p14="http://schemas.microsoft.com/office/powerpoint/2010/main" val="13421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7C17A-804A-4CDF-9A7B-37C11A7D0B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7BF453-95D3-4FFE-92EF-1E0E5A6EBD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86B00-86B2-4C71-92C6-091FD31E7CB7}"/>
              </a:ext>
            </a:extLst>
          </p:cNvPr>
          <p:cNvSpPr>
            <a:spLocks noGrp="1"/>
          </p:cNvSpPr>
          <p:nvPr>
            <p:ph type="dt" sz="half" idx="10"/>
          </p:nvPr>
        </p:nvSpPr>
        <p:spPr/>
        <p:txBody>
          <a:bodyPr/>
          <a:lstStyle/>
          <a:p>
            <a:fld id="{5A690B5A-F305-499F-B925-F745F771B3B0}" type="datetimeFigureOut">
              <a:rPr lang="en-IN" smtClean="0"/>
              <a:t>13-11-2021</a:t>
            </a:fld>
            <a:endParaRPr lang="en-IN"/>
          </a:p>
        </p:txBody>
      </p:sp>
      <p:sp>
        <p:nvSpPr>
          <p:cNvPr id="5" name="Footer Placeholder 4">
            <a:extLst>
              <a:ext uri="{FF2B5EF4-FFF2-40B4-BE49-F238E27FC236}">
                <a16:creationId xmlns:a16="http://schemas.microsoft.com/office/drawing/2014/main" id="{6BCE8197-37CA-43BF-A74F-6AEB73DB03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EA6B76-03F8-49C7-B00F-4C57277056E3}"/>
              </a:ext>
            </a:extLst>
          </p:cNvPr>
          <p:cNvSpPr>
            <a:spLocks noGrp="1"/>
          </p:cNvSpPr>
          <p:nvPr>
            <p:ph type="sldNum" sz="quarter" idx="12"/>
          </p:nvPr>
        </p:nvSpPr>
        <p:spPr/>
        <p:txBody>
          <a:bodyPr/>
          <a:lstStyle/>
          <a:p>
            <a:fld id="{BD5EBEAF-2CC9-48F1-A327-4A4E04F5D716}" type="slidenum">
              <a:rPr lang="en-IN" smtClean="0"/>
              <a:t>‹#›</a:t>
            </a:fld>
            <a:endParaRPr lang="en-IN"/>
          </a:p>
        </p:txBody>
      </p:sp>
    </p:spTree>
    <p:extLst>
      <p:ext uri="{BB962C8B-B14F-4D97-AF65-F5344CB8AC3E}">
        <p14:creationId xmlns:p14="http://schemas.microsoft.com/office/powerpoint/2010/main" val="2836235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BD42-9CB2-4176-BB74-B01830874F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BD239C-2C4A-428A-B7CD-A553D6E1E6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5AC303-98A9-485B-9935-C0DE0AA9FFE2}"/>
              </a:ext>
            </a:extLst>
          </p:cNvPr>
          <p:cNvSpPr>
            <a:spLocks noGrp="1"/>
          </p:cNvSpPr>
          <p:nvPr>
            <p:ph type="dt" sz="half" idx="10"/>
          </p:nvPr>
        </p:nvSpPr>
        <p:spPr/>
        <p:txBody>
          <a:bodyPr/>
          <a:lstStyle/>
          <a:p>
            <a:fld id="{5A690B5A-F305-499F-B925-F745F771B3B0}" type="datetimeFigureOut">
              <a:rPr lang="en-IN" smtClean="0"/>
              <a:t>13-11-2021</a:t>
            </a:fld>
            <a:endParaRPr lang="en-IN"/>
          </a:p>
        </p:txBody>
      </p:sp>
      <p:sp>
        <p:nvSpPr>
          <p:cNvPr id="5" name="Footer Placeholder 4">
            <a:extLst>
              <a:ext uri="{FF2B5EF4-FFF2-40B4-BE49-F238E27FC236}">
                <a16:creationId xmlns:a16="http://schemas.microsoft.com/office/drawing/2014/main" id="{BC15A993-046B-41A2-82AB-0750DA614F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DEA64F-88B2-4CCF-ADFB-D05715C19DA9}"/>
              </a:ext>
            </a:extLst>
          </p:cNvPr>
          <p:cNvSpPr>
            <a:spLocks noGrp="1"/>
          </p:cNvSpPr>
          <p:nvPr>
            <p:ph type="sldNum" sz="quarter" idx="12"/>
          </p:nvPr>
        </p:nvSpPr>
        <p:spPr/>
        <p:txBody>
          <a:bodyPr/>
          <a:lstStyle/>
          <a:p>
            <a:fld id="{BD5EBEAF-2CC9-48F1-A327-4A4E04F5D716}" type="slidenum">
              <a:rPr lang="en-IN" smtClean="0"/>
              <a:t>‹#›</a:t>
            </a:fld>
            <a:endParaRPr lang="en-IN"/>
          </a:p>
        </p:txBody>
      </p:sp>
    </p:spTree>
    <p:extLst>
      <p:ext uri="{BB962C8B-B14F-4D97-AF65-F5344CB8AC3E}">
        <p14:creationId xmlns:p14="http://schemas.microsoft.com/office/powerpoint/2010/main" val="18963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755E-3196-4769-BC5C-51D02FDA4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D9867F-0CD8-413D-BBA4-212504EB9D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007DFC-0C9C-410B-9039-72D2BAF252C3}"/>
              </a:ext>
            </a:extLst>
          </p:cNvPr>
          <p:cNvSpPr>
            <a:spLocks noGrp="1"/>
          </p:cNvSpPr>
          <p:nvPr>
            <p:ph type="dt" sz="half" idx="10"/>
          </p:nvPr>
        </p:nvSpPr>
        <p:spPr/>
        <p:txBody>
          <a:bodyPr/>
          <a:lstStyle/>
          <a:p>
            <a:fld id="{5A690B5A-F305-499F-B925-F745F771B3B0}" type="datetimeFigureOut">
              <a:rPr lang="en-IN" smtClean="0"/>
              <a:t>13-11-2021</a:t>
            </a:fld>
            <a:endParaRPr lang="en-IN"/>
          </a:p>
        </p:txBody>
      </p:sp>
      <p:sp>
        <p:nvSpPr>
          <p:cNvPr id="5" name="Footer Placeholder 4">
            <a:extLst>
              <a:ext uri="{FF2B5EF4-FFF2-40B4-BE49-F238E27FC236}">
                <a16:creationId xmlns:a16="http://schemas.microsoft.com/office/drawing/2014/main" id="{31A7B288-9BC0-4516-8C5C-EFFB606B1A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F9D5B8-E363-438A-8FEC-BB1129838343}"/>
              </a:ext>
            </a:extLst>
          </p:cNvPr>
          <p:cNvSpPr>
            <a:spLocks noGrp="1"/>
          </p:cNvSpPr>
          <p:nvPr>
            <p:ph type="sldNum" sz="quarter" idx="12"/>
          </p:nvPr>
        </p:nvSpPr>
        <p:spPr/>
        <p:txBody>
          <a:bodyPr/>
          <a:lstStyle/>
          <a:p>
            <a:fld id="{BD5EBEAF-2CC9-48F1-A327-4A4E04F5D716}" type="slidenum">
              <a:rPr lang="en-IN" smtClean="0"/>
              <a:t>‹#›</a:t>
            </a:fld>
            <a:endParaRPr lang="en-IN"/>
          </a:p>
        </p:txBody>
      </p:sp>
    </p:spTree>
    <p:extLst>
      <p:ext uri="{BB962C8B-B14F-4D97-AF65-F5344CB8AC3E}">
        <p14:creationId xmlns:p14="http://schemas.microsoft.com/office/powerpoint/2010/main" val="82311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17ED-33CD-4D1A-AFF2-8608E486AB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BE2A84-6713-474C-A374-8FC9BEF722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CE4446-DFC8-4B13-B0EB-2BC96C4173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5FC2547-AEAF-4722-B6C3-2C627FBA470D}"/>
              </a:ext>
            </a:extLst>
          </p:cNvPr>
          <p:cNvSpPr>
            <a:spLocks noGrp="1"/>
          </p:cNvSpPr>
          <p:nvPr>
            <p:ph type="dt" sz="half" idx="10"/>
          </p:nvPr>
        </p:nvSpPr>
        <p:spPr/>
        <p:txBody>
          <a:bodyPr/>
          <a:lstStyle/>
          <a:p>
            <a:fld id="{5A690B5A-F305-499F-B925-F745F771B3B0}" type="datetimeFigureOut">
              <a:rPr lang="en-IN" smtClean="0"/>
              <a:t>13-11-2021</a:t>
            </a:fld>
            <a:endParaRPr lang="en-IN"/>
          </a:p>
        </p:txBody>
      </p:sp>
      <p:sp>
        <p:nvSpPr>
          <p:cNvPr id="6" name="Footer Placeholder 5">
            <a:extLst>
              <a:ext uri="{FF2B5EF4-FFF2-40B4-BE49-F238E27FC236}">
                <a16:creationId xmlns:a16="http://schemas.microsoft.com/office/drawing/2014/main" id="{0B86ED41-1713-49AE-BE5C-D643BCA71C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8FC0C4-F41C-45AE-9D9C-4A375A90035C}"/>
              </a:ext>
            </a:extLst>
          </p:cNvPr>
          <p:cNvSpPr>
            <a:spLocks noGrp="1"/>
          </p:cNvSpPr>
          <p:nvPr>
            <p:ph type="sldNum" sz="quarter" idx="12"/>
          </p:nvPr>
        </p:nvSpPr>
        <p:spPr/>
        <p:txBody>
          <a:bodyPr/>
          <a:lstStyle/>
          <a:p>
            <a:fld id="{BD5EBEAF-2CC9-48F1-A327-4A4E04F5D716}" type="slidenum">
              <a:rPr lang="en-IN" smtClean="0"/>
              <a:t>‹#›</a:t>
            </a:fld>
            <a:endParaRPr lang="en-IN"/>
          </a:p>
        </p:txBody>
      </p:sp>
    </p:spTree>
    <p:extLst>
      <p:ext uri="{BB962C8B-B14F-4D97-AF65-F5344CB8AC3E}">
        <p14:creationId xmlns:p14="http://schemas.microsoft.com/office/powerpoint/2010/main" val="3422126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7F56-F0E6-4723-8460-DA871B018D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6B0905-0693-4FA4-8749-9066448C16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43CFE4-193D-4BB0-8B1B-B4BD7C4A40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846774-7C02-47D9-8BAE-4EB4336D1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7008C7-DACE-41AC-983F-28D2C1BA57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93FC68-A4D9-403A-AF74-9E8158330FD8}"/>
              </a:ext>
            </a:extLst>
          </p:cNvPr>
          <p:cNvSpPr>
            <a:spLocks noGrp="1"/>
          </p:cNvSpPr>
          <p:nvPr>
            <p:ph type="dt" sz="half" idx="10"/>
          </p:nvPr>
        </p:nvSpPr>
        <p:spPr/>
        <p:txBody>
          <a:bodyPr/>
          <a:lstStyle/>
          <a:p>
            <a:fld id="{5A690B5A-F305-499F-B925-F745F771B3B0}" type="datetimeFigureOut">
              <a:rPr lang="en-IN" smtClean="0"/>
              <a:t>13-11-2021</a:t>
            </a:fld>
            <a:endParaRPr lang="en-IN"/>
          </a:p>
        </p:txBody>
      </p:sp>
      <p:sp>
        <p:nvSpPr>
          <p:cNvPr id="8" name="Footer Placeholder 7">
            <a:extLst>
              <a:ext uri="{FF2B5EF4-FFF2-40B4-BE49-F238E27FC236}">
                <a16:creationId xmlns:a16="http://schemas.microsoft.com/office/drawing/2014/main" id="{6D5B8F91-A6C2-44DF-9134-562E4E30938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67E46A-54CF-44FA-A8AB-BADEA1D81B6A}"/>
              </a:ext>
            </a:extLst>
          </p:cNvPr>
          <p:cNvSpPr>
            <a:spLocks noGrp="1"/>
          </p:cNvSpPr>
          <p:nvPr>
            <p:ph type="sldNum" sz="quarter" idx="12"/>
          </p:nvPr>
        </p:nvSpPr>
        <p:spPr/>
        <p:txBody>
          <a:bodyPr/>
          <a:lstStyle/>
          <a:p>
            <a:fld id="{BD5EBEAF-2CC9-48F1-A327-4A4E04F5D716}" type="slidenum">
              <a:rPr lang="en-IN" smtClean="0"/>
              <a:t>‹#›</a:t>
            </a:fld>
            <a:endParaRPr lang="en-IN"/>
          </a:p>
        </p:txBody>
      </p:sp>
    </p:spTree>
    <p:extLst>
      <p:ext uri="{BB962C8B-B14F-4D97-AF65-F5344CB8AC3E}">
        <p14:creationId xmlns:p14="http://schemas.microsoft.com/office/powerpoint/2010/main" val="940421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AD48C-469B-4125-A72B-184C223AAC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7D5FCF-10C0-44EA-AA91-524DBDC1DB5F}"/>
              </a:ext>
            </a:extLst>
          </p:cNvPr>
          <p:cNvSpPr>
            <a:spLocks noGrp="1"/>
          </p:cNvSpPr>
          <p:nvPr>
            <p:ph type="dt" sz="half" idx="10"/>
          </p:nvPr>
        </p:nvSpPr>
        <p:spPr/>
        <p:txBody>
          <a:bodyPr/>
          <a:lstStyle/>
          <a:p>
            <a:fld id="{5A690B5A-F305-499F-B925-F745F771B3B0}" type="datetimeFigureOut">
              <a:rPr lang="en-IN" smtClean="0"/>
              <a:t>13-11-2021</a:t>
            </a:fld>
            <a:endParaRPr lang="en-IN"/>
          </a:p>
        </p:txBody>
      </p:sp>
      <p:sp>
        <p:nvSpPr>
          <p:cNvPr id="4" name="Footer Placeholder 3">
            <a:extLst>
              <a:ext uri="{FF2B5EF4-FFF2-40B4-BE49-F238E27FC236}">
                <a16:creationId xmlns:a16="http://schemas.microsoft.com/office/drawing/2014/main" id="{1E0EE7C0-9F6E-4BF8-A671-41BB40D359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065D1F-E831-44EA-B2A2-6087ED98EE52}"/>
              </a:ext>
            </a:extLst>
          </p:cNvPr>
          <p:cNvSpPr>
            <a:spLocks noGrp="1"/>
          </p:cNvSpPr>
          <p:nvPr>
            <p:ph type="sldNum" sz="quarter" idx="12"/>
          </p:nvPr>
        </p:nvSpPr>
        <p:spPr/>
        <p:txBody>
          <a:bodyPr/>
          <a:lstStyle/>
          <a:p>
            <a:fld id="{BD5EBEAF-2CC9-48F1-A327-4A4E04F5D716}" type="slidenum">
              <a:rPr lang="en-IN" smtClean="0"/>
              <a:t>‹#›</a:t>
            </a:fld>
            <a:endParaRPr lang="en-IN"/>
          </a:p>
        </p:txBody>
      </p:sp>
    </p:spTree>
    <p:extLst>
      <p:ext uri="{BB962C8B-B14F-4D97-AF65-F5344CB8AC3E}">
        <p14:creationId xmlns:p14="http://schemas.microsoft.com/office/powerpoint/2010/main" val="1772898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C2876-AFB0-4340-931F-F3DBFBEDF65B}"/>
              </a:ext>
            </a:extLst>
          </p:cNvPr>
          <p:cNvSpPr>
            <a:spLocks noGrp="1"/>
          </p:cNvSpPr>
          <p:nvPr>
            <p:ph type="dt" sz="half" idx="10"/>
          </p:nvPr>
        </p:nvSpPr>
        <p:spPr/>
        <p:txBody>
          <a:bodyPr/>
          <a:lstStyle/>
          <a:p>
            <a:fld id="{5A690B5A-F305-499F-B925-F745F771B3B0}" type="datetimeFigureOut">
              <a:rPr lang="en-IN" smtClean="0"/>
              <a:t>13-11-2021</a:t>
            </a:fld>
            <a:endParaRPr lang="en-IN"/>
          </a:p>
        </p:txBody>
      </p:sp>
      <p:sp>
        <p:nvSpPr>
          <p:cNvPr id="3" name="Footer Placeholder 2">
            <a:extLst>
              <a:ext uri="{FF2B5EF4-FFF2-40B4-BE49-F238E27FC236}">
                <a16:creationId xmlns:a16="http://schemas.microsoft.com/office/drawing/2014/main" id="{7D39791E-90F1-4783-A4C3-CF32AD7C33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65A109-F205-4C35-9376-F0C57DFE04CA}"/>
              </a:ext>
            </a:extLst>
          </p:cNvPr>
          <p:cNvSpPr>
            <a:spLocks noGrp="1"/>
          </p:cNvSpPr>
          <p:nvPr>
            <p:ph type="sldNum" sz="quarter" idx="12"/>
          </p:nvPr>
        </p:nvSpPr>
        <p:spPr/>
        <p:txBody>
          <a:bodyPr/>
          <a:lstStyle/>
          <a:p>
            <a:fld id="{BD5EBEAF-2CC9-48F1-A327-4A4E04F5D716}" type="slidenum">
              <a:rPr lang="en-IN" smtClean="0"/>
              <a:t>‹#›</a:t>
            </a:fld>
            <a:endParaRPr lang="en-IN"/>
          </a:p>
        </p:txBody>
      </p:sp>
    </p:spTree>
    <p:extLst>
      <p:ext uri="{BB962C8B-B14F-4D97-AF65-F5344CB8AC3E}">
        <p14:creationId xmlns:p14="http://schemas.microsoft.com/office/powerpoint/2010/main" val="116745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B695-3E63-45C9-A1C3-07F17E5F2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E6D5CE-A4A0-493E-9EFA-8A21BB2CB6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AA5890-707B-4B87-B186-9C83CE074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E91A7-FECB-459D-904D-60A1B4915273}"/>
              </a:ext>
            </a:extLst>
          </p:cNvPr>
          <p:cNvSpPr>
            <a:spLocks noGrp="1"/>
          </p:cNvSpPr>
          <p:nvPr>
            <p:ph type="dt" sz="half" idx="10"/>
          </p:nvPr>
        </p:nvSpPr>
        <p:spPr/>
        <p:txBody>
          <a:bodyPr/>
          <a:lstStyle/>
          <a:p>
            <a:fld id="{5A690B5A-F305-499F-B925-F745F771B3B0}" type="datetimeFigureOut">
              <a:rPr lang="en-IN" smtClean="0"/>
              <a:t>13-11-2021</a:t>
            </a:fld>
            <a:endParaRPr lang="en-IN"/>
          </a:p>
        </p:txBody>
      </p:sp>
      <p:sp>
        <p:nvSpPr>
          <p:cNvPr id="6" name="Footer Placeholder 5">
            <a:extLst>
              <a:ext uri="{FF2B5EF4-FFF2-40B4-BE49-F238E27FC236}">
                <a16:creationId xmlns:a16="http://schemas.microsoft.com/office/drawing/2014/main" id="{AC79E809-FFDC-4FB8-91B6-C0BA0A7B04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6150D8-3A07-4CE3-B5E4-3DE2661037BB}"/>
              </a:ext>
            </a:extLst>
          </p:cNvPr>
          <p:cNvSpPr>
            <a:spLocks noGrp="1"/>
          </p:cNvSpPr>
          <p:nvPr>
            <p:ph type="sldNum" sz="quarter" idx="12"/>
          </p:nvPr>
        </p:nvSpPr>
        <p:spPr/>
        <p:txBody>
          <a:bodyPr/>
          <a:lstStyle/>
          <a:p>
            <a:fld id="{BD5EBEAF-2CC9-48F1-A327-4A4E04F5D716}" type="slidenum">
              <a:rPr lang="en-IN" smtClean="0"/>
              <a:t>‹#›</a:t>
            </a:fld>
            <a:endParaRPr lang="en-IN"/>
          </a:p>
        </p:txBody>
      </p:sp>
    </p:spTree>
    <p:extLst>
      <p:ext uri="{BB962C8B-B14F-4D97-AF65-F5344CB8AC3E}">
        <p14:creationId xmlns:p14="http://schemas.microsoft.com/office/powerpoint/2010/main" val="2018132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22E8-F528-4BAB-9F9D-C8457390BD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1FA03D-8082-4F6A-A419-66C2D0207E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80855F-8951-4F53-8CD7-1EDA50B411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CE0148-8C23-4286-B90D-3C979FF65F34}"/>
              </a:ext>
            </a:extLst>
          </p:cNvPr>
          <p:cNvSpPr>
            <a:spLocks noGrp="1"/>
          </p:cNvSpPr>
          <p:nvPr>
            <p:ph type="dt" sz="half" idx="10"/>
          </p:nvPr>
        </p:nvSpPr>
        <p:spPr/>
        <p:txBody>
          <a:bodyPr/>
          <a:lstStyle/>
          <a:p>
            <a:fld id="{5A690B5A-F305-499F-B925-F745F771B3B0}" type="datetimeFigureOut">
              <a:rPr lang="en-IN" smtClean="0"/>
              <a:t>13-11-2021</a:t>
            </a:fld>
            <a:endParaRPr lang="en-IN"/>
          </a:p>
        </p:txBody>
      </p:sp>
      <p:sp>
        <p:nvSpPr>
          <p:cNvPr id="6" name="Footer Placeholder 5">
            <a:extLst>
              <a:ext uri="{FF2B5EF4-FFF2-40B4-BE49-F238E27FC236}">
                <a16:creationId xmlns:a16="http://schemas.microsoft.com/office/drawing/2014/main" id="{E4DF6322-D80C-4681-9D0B-103A627AA5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391394-E9B0-4332-8F87-3727A829A163}"/>
              </a:ext>
            </a:extLst>
          </p:cNvPr>
          <p:cNvSpPr>
            <a:spLocks noGrp="1"/>
          </p:cNvSpPr>
          <p:nvPr>
            <p:ph type="sldNum" sz="quarter" idx="12"/>
          </p:nvPr>
        </p:nvSpPr>
        <p:spPr/>
        <p:txBody>
          <a:bodyPr/>
          <a:lstStyle/>
          <a:p>
            <a:fld id="{BD5EBEAF-2CC9-48F1-A327-4A4E04F5D716}" type="slidenum">
              <a:rPr lang="en-IN" smtClean="0"/>
              <a:t>‹#›</a:t>
            </a:fld>
            <a:endParaRPr lang="en-IN"/>
          </a:p>
        </p:txBody>
      </p:sp>
    </p:spTree>
    <p:extLst>
      <p:ext uri="{BB962C8B-B14F-4D97-AF65-F5344CB8AC3E}">
        <p14:creationId xmlns:p14="http://schemas.microsoft.com/office/powerpoint/2010/main" val="3219593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B9ADE5-00E3-4588-917C-99B3C56CA8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80B0C4-2E15-4C16-8C85-5F50CB1A63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7CB252-5E0D-49D0-8B15-6F95D12BF8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90B5A-F305-499F-B925-F745F771B3B0}" type="datetimeFigureOut">
              <a:rPr lang="en-IN" smtClean="0"/>
              <a:t>13-11-2021</a:t>
            </a:fld>
            <a:endParaRPr lang="en-IN"/>
          </a:p>
        </p:txBody>
      </p:sp>
      <p:sp>
        <p:nvSpPr>
          <p:cNvPr id="5" name="Footer Placeholder 4">
            <a:extLst>
              <a:ext uri="{FF2B5EF4-FFF2-40B4-BE49-F238E27FC236}">
                <a16:creationId xmlns:a16="http://schemas.microsoft.com/office/drawing/2014/main" id="{9D964DEA-3FBB-4578-97F9-7113647A3C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F7346D-1C34-4A6C-AEAA-1F5A92D071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EBEAF-2CC9-48F1-A327-4A4E04F5D716}" type="slidenum">
              <a:rPr lang="en-IN" smtClean="0"/>
              <a:t>‹#›</a:t>
            </a:fld>
            <a:endParaRPr lang="en-IN"/>
          </a:p>
        </p:txBody>
      </p:sp>
    </p:spTree>
    <p:extLst>
      <p:ext uri="{BB962C8B-B14F-4D97-AF65-F5344CB8AC3E}">
        <p14:creationId xmlns:p14="http://schemas.microsoft.com/office/powerpoint/2010/main" val="215451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342B-C6ED-4059-80D8-398B91AF7D84}"/>
              </a:ext>
            </a:extLst>
          </p:cNvPr>
          <p:cNvSpPr>
            <a:spLocks noGrp="1"/>
          </p:cNvSpPr>
          <p:nvPr>
            <p:ph type="ctrTitle"/>
          </p:nvPr>
        </p:nvSpPr>
        <p:spPr/>
        <p:txBody>
          <a:bodyPr/>
          <a:lstStyle/>
          <a:p>
            <a:r>
              <a:rPr lang="en-US" dirty="0"/>
              <a:t>Terraform Training</a:t>
            </a:r>
            <a:endParaRPr lang="en-IN" dirty="0"/>
          </a:p>
        </p:txBody>
      </p:sp>
      <p:sp>
        <p:nvSpPr>
          <p:cNvPr id="3" name="Subtitle 2">
            <a:extLst>
              <a:ext uri="{FF2B5EF4-FFF2-40B4-BE49-F238E27FC236}">
                <a16:creationId xmlns:a16="http://schemas.microsoft.com/office/drawing/2014/main" id="{F3DD8B4C-EBDA-4378-A110-F98121B1B6A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6286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lstStyle/>
          <a:p>
            <a:pPr algn="l"/>
            <a:r>
              <a:rPr lang="en-IN" b="1" i="0" dirty="0">
                <a:solidFill>
                  <a:srgbClr val="000000"/>
                </a:solidFill>
                <a:effectLst/>
                <a:latin typeface="Metro"/>
              </a:rPr>
              <a:t>Terraform Help</a:t>
            </a:r>
          </a:p>
        </p:txBody>
      </p:sp>
      <p:pic>
        <p:nvPicPr>
          <p:cNvPr id="4" name="Picture 3">
            <a:extLst>
              <a:ext uri="{FF2B5EF4-FFF2-40B4-BE49-F238E27FC236}">
                <a16:creationId xmlns:a16="http://schemas.microsoft.com/office/drawing/2014/main" id="{005AC28D-6779-4388-A5FC-51BB7B89C122}"/>
              </a:ext>
            </a:extLst>
          </p:cNvPr>
          <p:cNvPicPr>
            <a:picLocks noChangeAspect="1"/>
          </p:cNvPicPr>
          <p:nvPr/>
        </p:nvPicPr>
        <p:blipFill>
          <a:blip r:embed="rId2"/>
          <a:stretch>
            <a:fillRect/>
          </a:stretch>
        </p:blipFill>
        <p:spPr>
          <a:xfrm>
            <a:off x="474133" y="1244912"/>
            <a:ext cx="10234495" cy="3789790"/>
          </a:xfrm>
          <a:prstGeom prst="rect">
            <a:avLst/>
          </a:prstGeom>
        </p:spPr>
      </p:pic>
      <p:sp>
        <p:nvSpPr>
          <p:cNvPr id="14" name="TextBox 13">
            <a:extLst>
              <a:ext uri="{FF2B5EF4-FFF2-40B4-BE49-F238E27FC236}">
                <a16:creationId xmlns:a16="http://schemas.microsoft.com/office/drawing/2014/main" id="{A8F0FAAF-9535-45B7-B2CD-27EA55DF7ED1}"/>
              </a:ext>
            </a:extLst>
          </p:cNvPr>
          <p:cNvSpPr txBox="1"/>
          <p:nvPr/>
        </p:nvSpPr>
        <p:spPr>
          <a:xfrm>
            <a:off x="1049866" y="5537200"/>
            <a:ext cx="9110133" cy="369332"/>
          </a:xfrm>
          <a:prstGeom prst="rect">
            <a:avLst/>
          </a:prstGeom>
          <a:noFill/>
        </p:spPr>
        <p:txBody>
          <a:bodyPr wrap="square" rtlCol="0">
            <a:spAutoFit/>
          </a:bodyPr>
          <a:lstStyle/>
          <a:p>
            <a:r>
              <a:rPr lang="en-US" dirty="0"/>
              <a:t>Type </a:t>
            </a:r>
            <a:r>
              <a:rPr lang="en-US" b="1" i="1" dirty="0"/>
              <a:t>terraform subcommand help </a:t>
            </a:r>
            <a:r>
              <a:rPr lang="en-US" dirty="0"/>
              <a:t>to view help on a particular subcommand.</a:t>
            </a:r>
            <a:endParaRPr lang="en-IN" dirty="0"/>
          </a:p>
        </p:txBody>
      </p:sp>
    </p:spTree>
    <p:extLst>
      <p:ext uri="{BB962C8B-B14F-4D97-AF65-F5344CB8AC3E}">
        <p14:creationId xmlns:p14="http://schemas.microsoft.com/office/powerpoint/2010/main" val="654681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lstStyle/>
          <a:p>
            <a:pPr algn="l"/>
            <a:r>
              <a:rPr lang="en-IN" b="1" i="0" dirty="0">
                <a:solidFill>
                  <a:srgbClr val="000000"/>
                </a:solidFill>
                <a:effectLst/>
                <a:latin typeface="Metro"/>
              </a:rPr>
              <a:t>Terraform Code</a:t>
            </a:r>
          </a:p>
        </p:txBody>
      </p:sp>
      <p:sp>
        <p:nvSpPr>
          <p:cNvPr id="14" name="TextBox 13">
            <a:extLst>
              <a:ext uri="{FF2B5EF4-FFF2-40B4-BE49-F238E27FC236}">
                <a16:creationId xmlns:a16="http://schemas.microsoft.com/office/drawing/2014/main" id="{A8F0FAAF-9535-45B7-B2CD-27EA55DF7ED1}"/>
              </a:ext>
            </a:extLst>
          </p:cNvPr>
          <p:cNvSpPr txBox="1"/>
          <p:nvPr/>
        </p:nvSpPr>
        <p:spPr>
          <a:xfrm>
            <a:off x="745066" y="3666915"/>
            <a:ext cx="9753601" cy="1200329"/>
          </a:xfrm>
          <a:prstGeom prst="rect">
            <a:avLst/>
          </a:prstGeom>
          <a:noFill/>
        </p:spPr>
        <p:txBody>
          <a:bodyPr wrap="square" rtlCol="0">
            <a:spAutoFit/>
          </a:bodyPr>
          <a:lstStyle/>
          <a:p>
            <a:r>
              <a:rPr lang="en-US" dirty="0"/>
              <a:t>Terraform code is based on the HCL2 toolkit. HCL stands for </a:t>
            </a:r>
            <a:r>
              <a:rPr lang="en-US" dirty="0" err="1"/>
              <a:t>HashiCorp</a:t>
            </a:r>
            <a:r>
              <a:rPr lang="en-US" dirty="0"/>
              <a:t> Configuration Language.</a:t>
            </a:r>
          </a:p>
          <a:p>
            <a:endParaRPr lang="en-US" dirty="0"/>
          </a:p>
          <a:p>
            <a:r>
              <a:rPr lang="en-US" dirty="0"/>
              <a:t>Terraform code, or simply terraform is a declarative language that is specifically designed for provisioning infrastructure on any cloud or platform.</a:t>
            </a:r>
            <a:endParaRPr lang="en-IN" dirty="0"/>
          </a:p>
        </p:txBody>
      </p:sp>
      <p:pic>
        <p:nvPicPr>
          <p:cNvPr id="5" name="Picture 4">
            <a:extLst>
              <a:ext uri="{FF2B5EF4-FFF2-40B4-BE49-F238E27FC236}">
                <a16:creationId xmlns:a16="http://schemas.microsoft.com/office/drawing/2014/main" id="{4E3F5ADA-41FD-40DF-A778-2FA08B4EB961}"/>
              </a:ext>
            </a:extLst>
          </p:cNvPr>
          <p:cNvPicPr>
            <a:picLocks noChangeAspect="1"/>
          </p:cNvPicPr>
          <p:nvPr/>
        </p:nvPicPr>
        <p:blipFill>
          <a:blip r:embed="rId2"/>
          <a:stretch>
            <a:fillRect/>
          </a:stretch>
        </p:blipFill>
        <p:spPr>
          <a:xfrm>
            <a:off x="909126" y="1274593"/>
            <a:ext cx="5779541" cy="1916493"/>
          </a:xfrm>
          <a:prstGeom prst="rect">
            <a:avLst/>
          </a:prstGeom>
        </p:spPr>
      </p:pic>
    </p:spTree>
    <p:extLst>
      <p:ext uri="{BB962C8B-B14F-4D97-AF65-F5344CB8AC3E}">
        <p14:creationId xmlns:p14="http://schemas.microsoft.com/office/powerpoint/2010/main" val="149509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lstStyle/>
          <a:p>
            <a:pPr algn="l"/>
            <a:r>
              <a:rPr lang="en-IN" b="1" i="0" dirty="0">
                <a:solidFill>
                  <a:srgbClr val="000000"/>
                </a:solidFill>
                <a:effectLst/>
                <a:latin typeface="Metro"/>
              </a:rPr>
              <a:t>Terraform Comments</a:t>
            </a:r>
          </a:p>
        </p:txBody>
      </p:sp>
      <p:sp>
        <p:nvSpPr>
          <p:cNvPr id="14" name="TextBox 13">
            <a:extLst>
              <a:ext uri="{FF2B5EF4-FFF2-40B4-BE49-F238E27FC236}">
                <a16:creationId xmlns:a16="http://schemas.microsoft.com/office/drawing/2014/main" id="{A8F0FAAF-9535-45B7-B2CD-27EA55DF7ED1}"/>
              </a:ext>
            </a:extLst>
          </p:cNvPr>
          <p:cNvSpPr txBox="1"/>
          <p:nvPr/>
        </p:nvSpPr>
        <p:spPr>
          <a:xfrm>
            <a:off x="702732" y="1419755"/>
            <a:ext cx="9753601" cy="3046988"/>
          </a:xfrm>
          <a:prstGeom prst="rect">
            <a:avLst/>
          </a:prstGeom>
          <a:noFill/>
        </p:spPr>
        <p:txBody>
          <a:bodyPr wrap="square" rtlCol="0">
            <a:spAutoFit/>
          </a:bodyPr>
          <a:lstStyle/>
          <a:p>
            <a:r>
              <a:rPr lang="en-US" sz="2400" dirty="0"/>
              <a:t>Line Comments begin with a pound symbol: #</a:t>
            </a:r>
          </a:p>
          <a:p>
            <a:endParaRPr lang="en-US" sz="2400" dirty="0"/>
          </a:p>
          <a:p>
            <a:r>
              <a:rPr lang="en-US" sz="2400" dirty="0"/>
              <a:t># This is a line comment.</a:t>
            </a:r>
          </a:p>
          <a:p>
            <a:r>
              <a:rPr lang="en-US" sz="2400" dirty="0"/>
              <a:t>Block comments are contained between /* and */ symbols.</a:t>
            </a:r>
          </a:p>
          <a:p>
            <a:endParaRPr lang="en-US" sz="2400" dirty="0"/>
          </a:p>
          <a:p>
            <a:r>
              <a:rPr lang="en-US" sz="2400" dirty="0"/>
              <a:t>/* This is a block comment.</a:t>
            </a:r>
          </a:p>
          <a:p>
            <a:r>
              <a:rPr lang="en-US" sz="2400" dirty="0"/>
              <a:t>Block comments can span multiple lines.</a:t>
            </a:r>
          </a:p>
          <a:p>
            <a:r>
              <a:rPr lang="en-US" sz="2400" dirty="0"/>
              <a:t>The comment ends with this symbol: */</a:t>
            </a:r>
            <a:endParaRPr lang="en-IN" sz="2400" dirty="0"/>
          </a:p>
        </p:txBody>
      </p:sp>
    </p:spTree>
    <p:extLst>
      <p:ext uri="{BB962C8B-B14F-4D97-AF65-F5344CB8AC3E}">
        <p14:creationId xmlns:p14="http://schemas.microsoft.com/office/powerpoint/2010/main" val="135910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lstStyle/>
          <a:p>
            <a:pPr algn="l"/>
            <a:r>
              <a:rPr lang="en-IN" b="1" i="0" dirty="0">
                <a:solidFill>
                  <a:srgbClr val="000000"/>
                </a:solidFill>
                <a:effectLst/>
                <a:latin typeface="Metro"/>
              </a:rPr>
              <a:t>Terraform Workspaces</a:t>
            </a:r>
          </a:p>
        </p:txBody>
      </p:sp>
      <p:sp>
        <p:nvSpPr>
          <p:cNvPr id="14" name="TextBox 13">
            <a:extLst>
              <a:ext uri="{FF2B5EF4-FFF2-40B4-BE49-F238E27FC236}">
                <a16:creationId xmlns:a16="http://schemas.microsoft.com/office/drawing/2014/main" id="{A8F0FAAF-9535-45B7-B2CD-27EA55DF7ED1}"/>
              </a:ext>
            </a:extLst>
          </p:cNvPr>
          <p:cNvSpPr txBox="1"/>
          <p:nvPr/>
        </p:nvSpPr>
        <p:spPr>
          <a:xfrm>
            <a:off x="702732" y="1419755"/>
            <a:ext cx="9753601" cy="3785652"/>
          </a:xfrm>
          <a:prstGeom prst="rect">
            <a:avLst/>
          </a:prstGeom>
          <a:noFill/>
        </p:spPr>
        <p:txBody>
          <a:bodyPr wrap="square" rtlCol="0">
            <a:spAutoFit/>
          </a:bodyPr>
          <a:lstStyle/>
          <a:p>
            <a:r>
              <a:rPr lang="en-US" sz="2400" dirty="0"/>
              <a:t>A terraform workspace is simply a folder or directory that contains terraform code.</a:t>
            </a:r>
          </a:p>
          <a:p>
            <a:endParaRPr lang="en-US" sz="2400" dirty="0"/>
          </a:p>
          <a:p>
            <a:r>
              <a:rPr lang="en-US" sz="2400" dirty="0"/>
              <a:t>Terraform files always end in either a *.</a:t>
            </a:r>
            <a:r>
              <a:rPr lang="en-US" sz="2400" dirty="0" err="1"/>
              <a:t>tf</a:t>
            </a:r>
            <a:r>
              <a:rPr lang="en-US" sz="2400" dirty="0"/>
              <a:t> or *.</a:t>
            </a:r>
            <a:r>
              <a:rPr lang="en-US" sz="2400" dirty="0" err="1"/>
              <a:t>tfvars</a:t>
            </a:r>
            <a:r>
              <a:rPr lang="en-US" sz="2400" dirty="0"/>
              <a:t> extension.</a:t>
            </a:r>
          </a:p>
          <a:p>
            <a:endParaRPr lang="en-US" sz="2400" dirty="0"/>
          </a:p>
          <a:p>
            <a:r>
              <a:rPr lang="en-US" sz="2400" dirty="0"/>
              <a:t>Most terraform workspaces contain a minimum of three files:</a:t>
            </a:r>
          </a:p>
          <a:p>
            <a:endParaRPr lang="en-US" sz="2400" dirty="0"/>
          </a:p>
          <a:p>
            <a:r>
              <a:rPr lang="en-US" sz="2400" dirty="0"/>
              <a:t>main.tf - Most of your functional code will go here.</a:t>
            </a:r>
          </a:p>
          <a:p>
            <a:r>
              <a:rPr lang="en-US" sz="2400" dirty="0"/>
              <a:t>variables.tf - This file is for storing variables.</a:t>
            </a:r>
          </a:p>
          <a:p>
            <a:r>
              <a:rPr lang="en-US" sz="2400" dirty="0"/>
              <a:t>outputs.tf - Define what is shown at the end of a terraform run.</a:t>
            </a:r>
            <a:endParaRPr lang="en-IN" sz="2400" dirty="0"/>
          </a:p>
        </p:txBody>
      </p:sp>
    </p:spTree>
    <p:extLst>
      <p:ext uri="{BB962C8B-B14F-4D97-AF65-F5344CB8AC3E}">
        <p14:creationId xmlns:p14="http://schemas.microsoft.com/office/powerpoint/2010/main" val="1889441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lstStyle/>
          <a:p>
            <a:pPr algn="l"/>
            <a:r>
              <a:rPr lang="en-IN" b="1" i="0" dirty="0">
                <a:solidFill>
                  <a:srgbClr val="000000"/>
                </a:solidFill>
                <a:effectLst/>
                <a:latin typeface="Metro"/>
              </a:rPr>
              <a:t>Terraform </a:t>
            </a:r>
            <a:r>
              <a:rPr lang="en-IN" b="1" i="0" dirty="0" err="1">
                <a:solidFill>
                  <a:srgbClr val="000000"/>
                </a:solidFill>
                <a:effectLst/>
                <a:latin typeface="Metro"/>
              </a:rPr>
              <a:t>init</a:t>
            </a:r>
            <a:endParaRPr lang="en-IN" b="1" i="0" dirty="0">
              <a:solidFill>
                <a:srgbClr val="000000"/>
              </a:solidFill>
              <a:effectLst/>
              <a:latin typeface="Metro"/>
            </a:endParaRPr>
          </a:p>
        </p:txBody>
      </p:sp>
      <p:sp>
        <p:nvSpPr>
          <p:cNvPr id="14" name="TextBox 13">
            <a:extLst>
              <a:ext uri="{FF2B5EF4-FFF2-40B4-BE49-F238E27FC236}">
                <a16:creationId xmlns:a16="http://schemas.microsoft.com/office/drawing/2014/main" id="{A8F0FAAF-9535-45B7-B2CD-27EA55DF7ED1}"/>
              </a:ext>
            </a:extLst>
          </p:cNvPr>
          <p:cNvSpPr txBox="1"/>
          <p:nvPr/>
        </p:nvSpPr>
        <p:spPr>
          <a:xfrm>
            <a:off x="719664" y="4230688"/>
            <a:ext cx="9753601" cy="1200329"/>
          </a:xfrm>
          <a:prstGeom prst="rect">
            <a:avLst/>
          </a:prstGeom>
          <a:noFill/>
        </p:spPr>
        <p:txBody>
          <a:bodyPr wrap="square" rtlCol="0">
            <a:spAutoFit/>
          </a:bodyPr>
          <a:lstStyle/>
          <a:p>
            <a:r>
              <a:rPr lang="en-US" sz="2400" dirty="0"/>
              <a:t>Terraform fetches any required providers and modules and stores them in the .terraform directory. If you add, change or update your modules or providers you will need to run </a:t>
            </a:r>
            <a:r>
              <a:rPr lang="en-US" sz="2400" dirty="0" err="1"/>
              <a:t>init</a:t>
            </a:r>
            <a:r>
              <a:rPr lang="en-US" sz="2400" dirty="0"/>
              <a:t> again</a:t>
            </a:r>
            <a:endParaRPr lang="en-IN" sz="2400" dirty="0"/>
          </a:p>
        </p:txBody>
      </p:sp>
      <p:pic>
        <p:nvPicPr>
          <p:cNvPr id="4" name="Picture 3">
            <a:extLst>
              <a:ext uri="{FF2B5EF4-FFF2-40B4-BE49-F238E27FC236}">
                <a16:creationId xmlns:a16="http://schemas.microsoft.com/office/drawing/2014/main" id="{7D706E4B-43CC-4C4C-AF09-9C47F90EA321}"/>
              </a:ext>
            </a:extLst>
          </p:cNvPr>
          <p:cNvPicPr>
            <a:picLocks noChangeAspect="1"/>
          </p:cNvPicPr>
          <p:nvPr/>
        </p:nvPicPr>
        <p:blipFill>
          <a:blip r:embed="rId2"/>
          <a:stretch>
            <a:fillRect/>
          </a:stretch>
        </p:blipFill>
        <p:spPr>
          <a:xfrm>
            <a:off x="1126066" y="1117605"/>
            <a:ext cx="9186333" cy="2768650"/>
          </a:xfrm>
          <a:prstGeom prst="rect">
            <a:avLst/>
          </a:prstGeom>
        </p:spPr>
      </p:pic>
    </p:spTree>
    <p:extLst>
      <p:ext uri="{BB962C8B-B14F-4D97-AF65-F5344CB8AC3E}">
        <p14:creationId xmlns:p14="http://schemas.microsoft.com/office/powerpoint/2010/main" val="1279641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lstStyle/>
          <a:p>
            <a:pPr algn="l"/>
            <a:r>
              <a:rPr lang="en-IN" b="1" i="0" dirty="0">
                <a:solidFill>
                  <a:srgbClr val="000000"/>
                </a:solidFill>
                <a:effectLst/>
                <a:latin typeface="Metro"/>
              </a:rPr>
              <a:t>Terraform </a:t>
            </a:r>
            <a:r>
              <a:rPr lang="en-IN" b="1" dirty="0">
                <a:solidFill>
                  <a:srgbClr val="000000"/>
                </a:solidFill>
                <a:latin typeface="Metro"/>
              </a:rPr>
              <a:t>plan</a:t>
            </a:r>
            <a:endParaRPr lang="en-IN" b="1" i="0" dirty="0">
              <a:solidFill>
                <a:srgbClr val="000000"/>
              </a:solidFill>
              <a:effectLst/>
              <a:latin typeface="Metro"/>
            </a:endParaRPr>
          </a:p>
        </p:txBody>
      </p:sp>
      <p:sp>
        <p:nvSpPr>
          <p:cNvPr id="14" name="TextBox 13">
            <a:extLst>
              <a:ext uri="{FF2B5EF4-FFF2-40B4-BE49-F238E27FC236}">
                <a16:creationId xmlns:a16="http://schemas.microsoft.com/office/drawing/2014/main" id="{A8F0FAAF-9535-45B7-B2CD-27EA55DF7ED1}"/>
              </a:ext>
            </a:extLst>
          </p:cNvPr>
          <p:cNvSpPr txBox="1"/>
          <p:nvPr/>
        </p:nvSpPr>
        <p:spPr>
          <a:xfrm>
            <a:off x="668864" y="4909668"/>
            <a:ext cx="9753601" cy="1569660"/>
          </a:xfrm>
          <a:prstGeom prst="rect">
            <a:avLst/>
          </a:prstGeom>
          <a:noFill/>
        </p:spPr>
        <p:txBody>
          <a:bodyPr wrap="square" rtlCol="0">
            <a:spAutoFit/>
          </a:bodyPr>
          <a:lstStyle/>
          <a:p>
            <a:r>
              <a:rPr lang="en-US" sz="2400" dirty="0"/>
              <a:t>Preview your changes with terraform plan before you apply them.</a:t>
            </a:r>
          </a:p>
          <a:p>
            <a:r>
              <a:rPr lang="en-US" sz="2400" dirty="0"/>
              <a:t> + - New changes</a:t>
            </a:r>
          </a:p>
          <a:p>
            <a:pPr marL="342900" indent="-342900">
              <a:buFontTx/>
              <a:buChar char="-"/>
            </a:pPr>
            <a:r>
              <a:rPr lang="en-US" sz="2400" dirty="0"/>
              <a:t>- deletions</a:t>
            </a:r>
          </a:p>
          <a:p>
            <a:r>
              <a:rPr lang="en-US" sz="2400" dirty="0"/>
              <a:t>~ - </a:t>
            </a:r>
            <a:r>
              <a:rPr lang="en-US" sz="2400" dirty="0" err="1"/>
              <a:t>updation</a:t>
            </a:r>
            <a:endParaRPr lang="en-IN" sz="2400" dirty="0"/>
          </a:p>
        </p:txBody>
      </p:sp>
      <p:pic>
        <p:nvPicPr>
          <p:cNvPr id="5" name="Picture 4">
            <a:extLst>
              <a:ext uri="{FF2B5EF4-FFF2-40B4-BE49-F238E27FC236}">
                <a16:creationId xmlns:a16="http://schemas.microsoft.com/office/drawing/2014/main" id="{FAED06A4-7BB4-4C02-9DAC-2B04B5F2A1EC}"/>
              </a:ext>
            </a:extLst>
          </p:cNvPr>
          <p:cNvPicPr>
            <a:picLocks noChangeAspect="1"/>
          </p:cNvPicPr>
          <p:nvPr/>
        </p:nvPicPr>
        <p:blipFill>
          <a:blip r:embed="rId2"/>
          <a:stretch>
            <a:fillRect/>
          </a:stretch>
        </p:blipFill>
        <p:spPr>
          <a:xfrm>
            <a:off x="971914" y="1254216"/>
            <a:ext cx="9450551" cy="3410918"/>
          </a:xfrm>
          <a:prstGeom prst="rect">
            <a:avLst/>
          </a:prstGeom>
        </p:spPr>
      </p:pic>
    </p:spTree>
    <p:extLst>
      <p:ext uri="{BB962C8B-B14F-4D97-AF65-F5344CB8AC3E}">
        <p14:creationId xmlns:p14="http://schemas.microsoft.com/office/powerpoint/2010/main" val="2235494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lstStyle/>
          <a:p>
            <a:pPr algn="l"/>
            <a:r>
              <a:rPr lang="en-IN" b="1" i="0" dirty="0">
                <a:solidFill>
                  <a:srgbClr val="000000"/>
                </a:solidFill>
                <a:effectLst/>
                <a:latin typeface="Metro"/>
              </a:rPr>
              <a:t>Where are Variables Defined?</a:t>
            </a:r>
          </a:p>
        </p:txBody>
      </p:sp>
      <p:sp>
        <p:nvSpPr>
          <p:cNvPr id="14" name="TextBox 13">
            <a:extLst>
              <a:ext uri="{FF2B5EF4-FFF2-40B4-BE49-F238E27FC236}">
                <a16:creationId xmlns:a16="http://schemas.microsoft.com/office/drawing/2014/main" id="{A8F0FAAF-9535-45B7-B2CD-27EA55DF7ED1}"/>
              </a:ext>
            </a:extLst>
          </p:cNvPr>
          <p:cNvSpPr txBox="1"/>
          <p:nvPr/>
        </p:nvSpPr>
        <p:spPr>
          <a:xfrm>
            <a:off x="651931" y="3986801"/>
            <a:ext cx="9753601" cy="1200329"/>
          </a:xfrm>
          <a:prstGeom prst="rect">
            <a:avLst/>
          </a:prstGeom>
          <a:noFill/>
        </p:spPr>
        <p:txBody>
          <a:bodyPr wrap="square" rtlCol="0">
            <a:spAutoFit/>
          </a:bodyPr>
          <a:lstStyle/>
          <a:p>
            <a:r>
              <a:rPr lang="en-US" sz="2400" dirty="0"/>
              <a:t>Terraform variables are placed in a file called variables.tf. Variables can have default settings. If you omit the default, the user will be prompted to enter a value. Here we are declaring the variables that we intend to use.</a:t>
            </a:r>
            <a:endParaRPr lang="en-IN" sz="2400" dirty="0"/>
          </a:p>
        </p:txBody>
      </p:sp>
      <p:sp>
        <p:nvSpPr>
          <p:cNvPr id="8" name="TextBox 7">
            <a:extLst>
              <a:ext uri="{FF2B5EF4-FFF2-40B4-BE49-F238E27FC236}">
                <a16:creationId xmlns:a16="http://schemas.microsoft.com/office/drawing/2014/main" id="{BE3CFBF9-32EA-46F4-BE93-1AC4EB1578B2}"/>
              </a:ext>
            </a:extLst>
          </p:cNvPr>
          <p:cNvSpPr txBox="1"/>
          <p:nvPr/>
        </p:nvSpPr>
        <p:spPr>
          <a:xfrm>
            <a:off x="1007533" y="1594473"/>
            <a:ext cx="7721600" cy="2031325"/>
          </a:xfrm>
          <a:prstGeom prst="rect">
            <a:avLst/>
          </a:prstGeom>
          <a:noFill/>
        </p:spPr>
        <p:txBody>
          <a:bodyPr wrap="square">
            <a:spAutoFit/>
          </a:bodyPr>
          <a:lstStyle/>
          <a:p>
            <a:r>
              <a:rPr lang="en-IN" i="1" dirty="0"/>
              <a:t>variable "prefix" {</a:t>
            </a:r>
          </a:p>
          <a:p>
            <a:r>
              <a:rPr lang="en-IN" i="1" dirty="0"/>
              <a:t>  description = "This prefix will be included in the name of most resources."</a:t>
            </a:r>
          </a:p>
          <a:p>
            <a:r>
              <a:rPr lang="en-IN" i="1" dirty="0"/>
              <a:t>}</a:t>
            </a:r>
          </a:p>
          <a:p>
            <a:r>
              <a:rPr lang="en-IN" i="1" dirty="0"/>
              <a:t>variable "</a:t>
            </a:r>
            <a:r>
              <a:rPr lang="en-IN" i="1" dirty="0" err="1"/>
              <a:t>instance_tenancy</a:t>
            </a:r>
            <a:r>
              <a:rPr lang="en-IN" i="1" dirty="0"/>
              <a:t>" {</a:t>
            </a:r>
          </a:p>
          <a:p>
            <a:r>
              <a:rPr lang="en-IN" i="1" dirty="0"/>
              <a:t>  description = "A tenancy option for instances launched into the VPC."</a:t>
            </a:r>
          </a:p>
          <a:p>
            <a:r>
              <a:rPr lang="en-IN" i="1" dirty="0"/>
              <a:t>  default     = "dedicated"</a:t>
            </a:r>
          </a:p>
          <a:p>
            <a:r>
              <a:rPr lang="en-IN" i="1" dirty="0"/>
              <a:t>}</a:t>
            </a:r>
          </a:p>
        </p:txBody>
      </p:sp>
    </p:spTree>
    <p:extLst>
      <p:ext uri="{BB962C8B-B14F-4D97-AF65-F5344CB8AC3E}">
        <p14:creationId xmlns:p14="http://schemas.microsoft.com/office/powerpoint/2010/main" val="1884098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normAutofit/>
          </a:bodyPr>
          <a:lstStyle/>
          <a:p>
            <a:pPr algn="l"/>
            <a:r>
              <a:rPr lang="en-IN" b="1" i="0" dirty="0">
                <a:solidFill>
                  <a:srgbClr val="000000"/>
                </a:solidFill>
                <a:effectLst/>
                <a:latin typeface="Metro"/>
              </a:rPr>
              <a:t>How are Variables Set?</a:t>
            </a:r>
          </a:p>
        </p:txBody>
      </p:sp>
      <p:sp>
        <p:nvSpPr>
          <p:cNvPr id="14" name="TextBox 13">
            <a:extLst>
              <a:ext uri="{FF2B5EF4-FFF2-40B4-BE49-F238E27FC236}">
                <a16:creationId xmlns:a16="http://schemas.microsoft.com/office/drawing/2014/main" id="{A8F0FAAF-9535-45B7-B2CD-27EA55DF7ED1}"/>
              </a:ext>
            </a:extLst>
          </p:cNvPr>
          <p:cNvSpPr txBox="1"/>
          <p:nvPr/>
        </p:nvSpPr>
        <p:spPr>
          <a:xfrm>
            <a:off x="5714999" y="2090172"/>
            <a:ext cx="5604936" cy="2677656"/>
          </a:xfrm>
          <a:prstGeom prst="rect">
            <a:avLst/>
          </a:prstGeom>
          <a:noFill/>
        </p:spPr>
        <p:txBody>
          <a:bodyPr wrap="square" rtlCol="0">
            <a:spAutoFit/>
          </a:bodyPr>
          <a:lstStyle/>
          <a:p>
            <a:r>
              <a:rPr lang="en-US" sz="2400" dirty="0"/>
              <a:t>Once you have some variables defined, you can set and override them in different ways. Here is the level of precedence for each method.</a:t>
            </a:r>
          </a:p>
          <a:p>
            <a:endParaRPr lang="en-US" sz="2400" dirty="0"/>
          </a:p>
          <a:p>
            <a:r>
              <a:rPr lang="en-US" sz="2400" dirty="0"/>
              <a:t>This list goes from highest precedence (1) to lowest (5).</a:t>
            </a:r>
            <a:endParaRPr lang="en-IN" sz="2400" dirty="0"/>
          </a:p>
        </p:txBody>
      </p:sp>
      <p:pic>
        <p:nvPicPr>
          <p:cNvPr id="4" name="Picture 3">
            <a:extLst>
              <a:ext uri="{FF2B5EF4-FFF2-40B4-BE49-F238E27FC236}">
                <a16:creationId xmlns:a16="http://schemas.microsoft.com/office/drawing/2014/main" id="{F51742CE-019E-4A87-BE2D-609A7C6DB761}"/>
              </a:ext>
            </a:extLst>
          </p:cNvPr>
          <p:cNvPicPr>
            <a:picLocks noChangeAspect="1"/>
          </p:cNvPicPr>
          <p:nvPr/>
        </p:nvPicPr>
        <p:blipFill>
          <a:blip r:embed="rId2"/>
          <a:stretch>
            <a:fillRect/>
          </a:stretch>
        </p:blipFill>
        <p:spPr>
          <a:xfrm>
            <a:off x="550334" y="1734203"/>
            <a:ext cx="4962676" cy="4251731"/>
          </a:xfrm>
          <a:prstGeom prst="rect">
            <a:avLst/>
          </a:prstGeom>
        </p:spPr>
      </p:pic>
    </p:spTree>
    <p:extLst>
      <p:ext uri="{BB962C8B-B14F-4D97-AF65-F5344CB8AC3E}">
        <p14:creationId xmlns:p14="http://schemas.microsoft.com/office/powerpoint/2010/main" val="2473205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normAutofit/>
          </a:bodyPr>
          <a:lstStyle/>
          <a:p>
            <a:pPr algn="l"/>
            <a:r>
              <a:rPr lang="en-IN" b="1" i="0" dirty="0">
                <a:solidFill>
                  <a:srgbClr val="000000"/>
                </a:solidFill>
                <a:effectLst/>
                <a:latin typeface="Metro"/>
              </a:rPr>
              <a:t>Variable types</a:t>
            </a:r>
          </a:p>
        </p:txBody>
      </p:sp>
      <p:sp>
        <p:nvSpPr>
          <p:cNvPr id="14" name="TextBox 13">
            <a:extLst>
              <a:ext uri="{FF2B5EF4-FFF2-40B4-BE49-F238E27FC236}">
                <a16:creationId xmlns:a16="http://schemas.microsoft.com/office/drawing/2014/main" id="{A8F0FAAF-9535-45B7-B2CD-27EA55DF7ED1}"/>
              </a:ext>
            </a:extLst>
          </p:cNvPr>
          <p:cNvSpPr txBox="1"/>
          <p:nvPr/>
        </p:nvSpPr>
        <p:spPr>
          <a:xfrm>
            <a:off x="745066" y="1319705"/>
            <a:ext cx="10896600" cy="3046988"/>
          </a:xfrm>
          <a:prstGeom prst="rect">
            <a:avLst/>
          </a:prstGeom>
          <a:noFill/>
        </p:spPr>
        <p:txBody>
          <a:bodyPr wrap="square" rtlCol="0">
            <a:spAutoFit/>
          </a:bodyPr>
          <a:lstStyle/>
          <a:p>
            <a:pPr algn="l"/>
            <a:r>
              <a:rPr lang="en-IN" sz="2400" b="1" i="0" dirty="0">
                <a:solidFill>
                  <a:srgbClr val="1D1E23"/>
                </a:solidFill>
                <a:effectLst/>
                <a:latin typeface="gilmer-web"/>
              </a:rPr>
              <a:t>Primitive Types</a:t>
            </a:r>
          </a:p>
          <a:p>
            <a:pPr algn="l"/>
            <a:endParaRPr lang="en-IN" sz="2400" b="1" dirty="0">
              <a:solidFill>
                <a:srgbClr val="1D1E23"/>
              </a:solidFill>
              <a:latin typeface="gilmer-web"/>
            </a:endParaRPr>
          </a:p>
          <a:p>
            <a:pPr marL="342900" indent="-342900" algn="l">
              <a:buFont typeface="Arial" panose="020B0604020202020204" pitchFamily="34" charset="0"/>
              <a:buChar char="•"/>
            </a:pPr>
            <a:r>
              <a:rPr lang="en-US" sz="2400" b="1" i="0" dirty="0">
                <a:solidFill>
                  <a:srgbClr val="1D1E23"/>
                </a:solidFill>
                <a:effectLst/>
                <a:latin typeface="gilmer-web"/>
              </a:rPr>
              <a:t>string: </a:t>
            </a:r>
            <a:r>
              <a:rPr lang="en-US" sz="2400" i="0" dirty="0">
                <a:solidFill>
                  <a:srgbClr val="1D1E23"/>
                </a:solidFill>
                <a:effectLst/>
                <a:latin typeface="gilmer-web"/>
              </a:rPr>
              <a:t>a sequence of Unicode characters representing some text, such as "hello".</a:t>
            </a:r>
          </a:p>
          <a:p>
            <a:pPr marL="342900" indent="-342900" algn="l">
              <a:buFont typeface="Arial" panose="020B0604020202020204" pitchFamily="34" charset="0"/>
              <a:buChar char="•"/>
            </a:pPr>
            <a:r>
              <a:rPr lang="en-US" sz="2400" b="1" i="0" dirty="0">
                <a:solidFill>
                  <a:srgbClr val="1D1E23"/>
                </a:solidFill>
                <a:effectLst/>
                <a:latin typeface="gilmer-web"/>
              </a:rPr>
              <a:t>number</a:t>
            </a:r>
            <a:r>
              <a:rPr lang="en-US" sz="2400" i="0" dirty="0">
                <a:solidFill>
                  <a:srgbClr val="1D1E23"/>
                </a:solidFill>
                <a:effectLst/>
                <a:latin typeface="gilmer-web"/>
              </a:rPr>
              <a:t>: a numeric value. The number type can represent both whole numbers like 15 and fractional values such as 6.283185.</a:t>
            </a:r>
          </a:p>
          <a:p>
            <a:pPr marL="342900" indent="-342900" algn="l">
              <a:buFont typeface="Arial" panose="020B0604020202020204" pitchFamily="34" charset="0"/>
              <a:buChar char="•"/>
            </a:pPr>
            <a:r>
              <a:rPr lang="en-US" sz="2400" b="1" i="0" dirty="0">
                <a:solidFill>
                  <a:srgbClr val="1D1E23"/>
                </a:solidFill>
                <a:effectLst/>
                <a:latin typeface="gilmer-web"/>
              </a:rPr>
              <a:t>bool: </a:t>
            </a:r>
            <a:r>
              <a:rPr lang="en-US" sz="2400" i="0" dirty="0">
                <a:solidFill>
                  <a:srgbClr val="1D1E23"/>
                </a:solidFill>
                <a:effectLst/>
                <a:latin typeface="gilmer-web"/>
              </a:rPr>
              <a:t>either true or false. bool values can be used in conditional logic.</a:t>
            </a:r>
          </a:p>
          <a:p>
            <a:pPr algn="l"/>
            <a:endParaRPr lang="en-US" sz="2400" dirty="0">
              <a:solidFill>
                <a:srgbClr val="1D1E23"/>
              </a:solidFill>
              <a:latin typeface="gilmer-web"/>
            </a:endParaRPr>
          </a:p>
          <a:p>
            <a:pPr algn="l"/>
            <a:endParaRPr lang="en-IN" sz="2400" i="0" dirty="0">
              <a:solidFill>
                <a:srgbClr val="1D1E23"/>
              </a:solidFill>
              <a:effectLst/>
              <a:latin typeface="gilmer-web"/>
            </a:endParaRPr>
          </a:p>
        </p:txBody>
      </p:sp>
    </p:spTree>
    <p:extLst>
      <p:ext uri="{BB962C8B-B14F-4D97-AF65-F5344CB8AC3E}">
        <p14:creationId xmlns:p14="http://schemas.microsoft.com/office/powerpoint/2010/main" val="1378749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1325563"/>
          </a:xfrm>
        </p:spPr>
        <p:txBody>
          <a:bodyPr>
            <a:normAutofit/>
          </a:bodyPr>
          <a:lstStyle/>
          <a:p>
            <a:pPr algn="l"/>
            <a:r>
              <a:rPr lang="en-IN" b="1" i="0" dirty="0">
                <a:solidFill>
                  <a:srgbClr val="000000"/>
                </a:solidFill>
                <a:effectLst/>
                <a:latin typeface="Metro"/>
              </a:rPr>
              <a:t>Variable types</a:t>
            </a:r>
          </a:p>
        </p:txBody>
      </p:sp>
      <p:sp>
        <p:nvSpPr>
          <p:cNvPr id="14" name="TextBox 13">
            <a:extLst>
              <a:ext uri="{FF2B5EF4-FFF2-40B4-BE49-F238E27FC236}">
                <a16:creationId xmlns:a16="http://schemas.microsoft.com/office/drawing/2014/main" id="{A8F0FAAF-9535-45B7-B2CD-27EA55DF7ED1}"/>
              </a:ext>
            </a:extLst>
          </p:cNvPr>
          <p:cNvSpPr txBox="1"/>
          <p:nvPr/>
        </p:nvSpPr>
        <p:spPr>
          <a:xfrm>
            <a:off x="414866" y="1091105"/>
            <a:ext cx="10896600" cy="5632311"/>
          </a:xfrm>
          <a:prstGeom prst="rect">
            <a:avLst/>
          </a:prstGeom>
          <a:noFill/>
        </p:spPr>
        <p:txBody>
          <a:bodyPr wrap="square" rtlCol="0">
            <a:spAutoFit/>
          </a:bodyPr>
          <a:lstStyle/>
          <a:p>
            <a:pPr algn="l"/>
            <a:r>
              <a:rPr lang="en-IN" sz="2400" b="1" i="0" dirty="0">
                <a:solidFill>
                  <a:srgbClr val="1D1E23"/>
                </a:solidFill>
                <a:effectLst/>
                <a:latin typeface="gilmer-web"/>
              </a:rPr>
              <a:t>Complex Types</a:t>
            </a:r>
          </a:p>
          <a:p>
            <a:pPr algn="l"/>
            <a:r>
              <a:rPr lang="en-US" sz="2400" b="0" i="0" dirty="0">
                <a:solidFill>
                  <a:srgbClr val="1D1E23"/>
                </a:solidFill>
                <a:effectLst/>
                <a:latin typeface="metro-web"/>
              </a:rPr>
              <a:t>There are two categories of complex types: collection types (for grouping similar values), and structural types (for grouping potentially dissimilar values).</a:t>
            </a:r>
          </a:p>
          <a:p>
            <a:br>
              <a:rPr lang="en-IN" sz="2400" b="1" i="0" dirty="0">
                <a:solidFill>
                  <a:srgbClr val="1D1E23"/>
                </a:solidFill>
                <a:effectLst/>
                <a:latin typeface="gilmer-web"/>
              </a:rPr>
            </a:br>
            <a:r>
              <a:rPr lang="en-IN" sz="2400" b="1" i="0" dirty="0">
                <a:solidFill>
                  <a:srgbClr val="1D1E23"/>
                </a:solidFill>
                <a:effectLst/>
                <a:latin typeface="gilmer-web"/>
              </a:rPr>
              <a:t>Collection Types</a:t>
            </a:r>
          </a:p>
          <a:p>
            <a:pPr algn="l"/>
            <a:r>
              <a:rPr lang="en-US" sz="2400" b="0" i="0" dirty="0">
                <a:solidFill>
                  <a:srgbClr val="1D1E23"/>
                </a:solidFill>
                <a:effectLst/>
                <a:latin typeface="metro-web"/>
              </a:rPr>
              <a:t>A </a:t>
            </a:r>
            <a:r>
              <a:rPr lang="en-US" sz="2400" b="0" i="1" dirty="0">
                <a:solidFill>
                  <a:srgbClr val="1D1E23"/>
                </a:solidFill>
                <a:effectLst/>
                <a:latin typeface="metro-web"/>
              </a:rPr>
              <a:t>collection</a:t>
            </a:r>
            <a:r>
              <a:rPr lang="en-US" sz="2400" b="0" i="0" dirty="0">
                <a:solidFill>
                  <a:srgbClr val="1D1E23"/>
                </a:solidFill>
                <a:effectLst/>
                <a:latin typeface="metro-web"/>
              </a:rPr>
              <a:t> type allows multiple values of </a:t>
            </a:r>
            <a:r>
              <a:rPr lang="en-US" sz="2400" b="0" i="1" dirty="0">
                <a:solidFill>
                  <a:srgbClr val="1D1E23"/>
                </a:solidFill>
                <a:effectLst/>
                <a:latin typeface="metro-web"/>
              </a:rPr>
              <a:t>one</a:t>
            </a:r>
            <a:r>
              <a:rPr lang="en-US" sz="2400" b="0" i="0" dirty="0">
                <a:solidFill>
                  <a:srgbClr val="1D1E23"/>
                </a:solidFill>
                <a:effectLst/>
                <a:latin typeface="metro-web"/>
              </a:rPr>
              <a:t> other type to be grouped together as a single value. The type of value </a:t>
            </a:r>
            <a:r>
              <a:rPr lang="en-US" sz="2400" b="0" i="1" dirty="0">
                <a:solidFill>
                  <a:srgbClr val="1D1E23"/>
                </a:solidFill>
                <a:effectLst/>
                <a:latin typeface="metro-web"/>
              </a:rPr>
              <a:t>within</a:t>
            </a:r>
            <a:r>
              <a:rPr lang="en-US" sz="2400" b="0" i="0" dirty="0">
                <a:solidFill>
                  <a:srgbClr val="1D1E23"/>
                </a:solidFill>
                <a:effectLst/>
                <a:latin typeface="metro-web"/>
              </a:rPr>
              <a:t> a collection is called its </a:t>
            </a:r>
            <a:r>
              <a:rPr lang="en-US" sz="2400" b="0" i="1" dirty="0">
                <a:solidFill>
                  <a:srgbClr val="1D1E23"/>
                </a:solidFill>
                <a:effectLst/>
                <a:latin typeface="metro-web"/>
              </a:rPr>
              <a:t>element type</a:t>
            </a:r>
            <a:endParaRPr lang="en-IN" sz="2400" b="1" dirty="0">
              <a:solidFill>
                <a:srgbClr val="1D1E23"/>
              </a:solidFill>
              <a:latin typeface="gilmer-web"/>
            </a:endParaRPr>
          </a:p>
          <a:p>
            <a:pPr marL="342900" indent="-342900" algn="l">
              <a:buFont typeface="Arial" panose="020B0604020202020204" pitchFamily="34" charset="0"/>
              <a:buChar char="•"/>
            </a:pPr>
            <a:r>
              <a:rPr lang="en-US" sz="2400" b="1" i="0" dirty="0">
                <a:solidFill>
                  <a:srgbClr val="1D1E23"/>
                </a:solidFill>
                <a:effectLst/>
                <a:latin typeface="gilmer-web"/>
              </a:rPr>
              <a:t>list(…): </a:t>
            </a:r>
            <a:r>
              <a:rPr lang="en-US" sz="2400" b="0" i="0" dirty="0">
                <a:solidFill>
                  <a:srgbClr val="1D1E23"/>
                </a:solidFill>
                <a:effectLst/>
                <a:latin typeface="metro-web"/>
              </a:rPr>
              <a:t>a sequence of values identified by consecutive whole numbers starting with zero.</a:t>
            </a:r>
          </a:p>
          <a:p>
            <a:pPr marL="342900" indent="-342900" algn="l">
              <a:buFont typeface="Arial" panose="020B0604020202020204" pitchFamily="34" charset="0"/>
              <a:buChar char="•"/>
            </a:pPr>
            <a:endParaRPr lang="en-US" sz="2400" i="0" dirty="0">
              <a:solidFill>
                <a:srgbClr val="1D1E23"/>
              </a:solidFill>
              <a:effectLst/>
              <a:latin typeface="gilmer-web"/>
            </a:endParaRPr>
          </a:p>
          <a:p>
            <a:pPr marL="342900" indent="-342900" algn="l">
              <a:buFont typeface="Arial" panose="020B0604020202020204" pitchFamily="34" charset="0"/>
              <a:buChar char="•"/>
            </a:pPr>
            <a:r>
              <a:rPr lang="en-US" sz="2400" b="1" i="0" dirty="0">
                <a:solidFill>
                  <a:srgbClr val="1D1E23"/>
                </a:solidFill>
                <a:effectLst/>
                <a:latin typeface="gilmer-web"/>
              </a:rPr>
              <a:t>map({…})</a:t>
            </a:r>
            <a:r>
              <a:rPr lang="en-US" sz="2400" i="0" dirty="0">
                <a:solidFill>
                  <a:srgbClr val="1D1E23"/>
                </a:solidFill>
                <a:effectLst/>
                <a:latin typeface="gilmer-web"/>
              </a:rPr>
              <a:t>: </a:t>
            </a:r>
            <a:r>
              <a:rPr lang="en-US" sz="2400" b="0" i="0" dirty="0">
                <a:solidFill>
                  <a:srgbClr val="1D1E23"/>
                </a:solidFill>
                <a:effectLst/>
                <a:latin typeface="metro-web"/>
              </a:rPr>
              <a:t> a collection of values where each is identified by a string label</a:t>
            </a:r>
          </a:p>
          <a:p>
            <a:pPr marL="342900" indent="-342900" algn="l">
              <a:buFont typeface="Arial" panose="020B0604020202020204" pitchFamily="34" charset="0"/>
              <a:buChar char="•"/>
            </a:pPr>
            <a:endParaRPr lang="en-US" sz="2400" i="0" dirty="0">
              <a:solidFill>
                <a:srgbClr val="1D1E23"/>
              </a:solidFill>
              <a:effectLst/>
              <a:latin typeface="gilmer-web"/>
            </a:endParaRPr>
          </a:p>
          <a:p>
            <a:pPr marL="342900" indent="-342900" algn="l">
              <a:buFont typeface="Arial" panose="020B0604020202020204" pitchFamily="34" charset="0"/>
              <a:buChar char="•"/>
            </a:pPr>
            <a:r>
              <a:rPr lang="en-US" sz="2400" b="1" i="0" dirty="0">
                <a:solidFill>
                  <a:srgbClr val="1D1E23"/>
                </a:solidFill>
                <a:effectLst/>
                <a:latin typeface="gilmer-web"/>
              </a:rPr>
              <a:t>set(…): </a:t>
            </a:r>
            <a:r>
              <a:rPr lang="en-US" sz="2400" b="0" i="0" dirty="0">
                <a:solidFill>
                  <a:srgbClr val="1D1E23"/>
                </a:solidFill>
                <a:effectLst/>
                <a:latin typeface="metro-web"/>
              </a:rPr>
              <a:t>a collection of unique values that do not have any secondary identifiers or ordering.</a:t>
            </a:r>
            <a:endParaRPr lang="en-US" sz="2400" dirty="0">
              <a:solidFill>
                <a:srgbClr val="1D1E23"/>
              </a:solidFill>
              <a:latin typeface="gilmer-web"/>
            </a:endParaRPr>
          </a:p>
          <a:p>
            <a:pPr algn="l"/>
            <a:endParaRPr lang="en-IN" sz="2400" i="0" dirty="0">
              <a:solidFill>
                <a:srgbClr val="1D1E23"/>
              </a:solidFill>
              <a:effectLst/>
              <a:latin typeface="gilmer-web"/>
            </a:endParaRPr>
          </a:p>
        </p:txBody>
      </p:sp>
    </p:spTree>
    <p:extLst>
      <p:ext uri="{BB962C8B-B14F-4D97-AF65-F5344CB8AC3E}">
        <p14:creationId xmlns:p14="http://schemas.microsoft.com/office/powerpoint/2010/main" val="539295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0B54-4AB4-4EE3-95CF-F5D0BDCFFC60}"/>
              </a:ext>
            </a:extLst>
          </p:cNvPr>
          <p:cNvSpPr>
            <a:spLocks noGrp="1"/>
          </p:cNvSpPr>
          <p:nvPr>
            <p:ph type="title"/>
          </p:nvPr>
        </p:nvSpPr>
        <p:spPr/>
        <p:txBody>
          <a:bodyPr/>
          <a:lstStyle/>
          <a:p>
            <a:r>
              <a:rPr lang="en-US" dirty="0"/>
              <a:t>Challenges in current infrastructure</a:t>
            </a:r>
            <a:endParaRPr lang="en-IN" dirty="0"/>
          </a:p>
        </p:txBody>
      </p:sp>
      <p:sp>
        <p:nvSpPr>
          <p:cNvPr id="3" name="Content Placeholder 2">
            <a:extLst>
              <a:ext uri="{FF2B5EF4-FFF2-40B4-BE49-F238E27FC236}">
                <a16:creationId xmlns:a16="http://schemas.microsoft.com/office/drawing/2014/main" id="{F4D88FE8-AE0C-4035-B4B6-1145D79A1EDC}"/>
              </a:ext>
            </a:extLst>
          </p:cNvPr>
          <p:cNvSpPr>
            <a:spLocks noGrp="1"/>
          </p:cNvSpPr>
          <p:nvPr>
            <p:ph idx="1"/>
          </p:nvPr>
        </p:nvSpPr>
        <p:spPr/>
        <p:txBody>
          <a:bodyPr/>
          <a:lstStyle/>
          <a:p>
            <a:r>
              <a:rPr lang="en-US" dirty="0"/>
              <a:t>Planning Changes</a:t>
            </a:r>
          </a:p>
          <a:p>
            <a:r>
              <a:rPr lang="en-US" dirty="0"/>
              <a:t>Executing Changes</a:t>
            </a:r>
          </a:p>
          <a:p>
            <a:r>
              <a:rPr lang="en-US" dirty="0"/>
              <a:t>Working Together</a:t>
            </a:r>
          </a:p>
          <a:p>
            <a:r>
              <a:rPr lang="en-US" dirty="0"/>
              <a:t>Keeping up to date (useable) Inventories</a:t>
            </a:r>
          </a:p>
          <a:p>
            <a:endParaRPr lang="en-IN" dirty="0"/>
          </a:p>
        </p:txBody>
      </p:sp>
    </p:spTree>
    <p:extLst>
      <p:ext uri="{BB962C8B-B14F-4D97-AF65-F5344CB8AC3E}">
        <p14:creationId xmlns:p14="http://schemas.microsoft.com/office/powerpoint/2010/main" val="2031974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0" y="0"/>
            <a:ext cx="10515600" cy="1325563"/>
          </a:xfrm>
        </p:spPr>
        <p:txBody>
          <a:bodyPr>
            <a:normAutofit/>
          </a:bodyPr>
          <a:lstStyle/>
          <a:p>
            <a:pPr algn="l"/>
            <a:r>
              <a:rPr lang="en-IN" b="1" i="0" dirty="0">
                <a:solidFill>
                  <a:srgbClr val="000000"/>
                </a:solidFill>
                <a:effectLst/>
                <a:latin typeface="Metro"/>
              </a:rPr>
              <a:t>Variable types</a:t>
            </a:r>
          </a:p>
        </p:txBody>
      </p:sp>
      <p:sp>
        <p:nvSpPr>
          <p:cNvPr id="14" name="TextBox 13">
            <a:extLst>
              <a:ext uri="{FF2B5EF4-FFF2-40B4-BE49-F238E27FC236}">
                <a16:creationId xmlns:a16="http://schemas.microsoft.com/office/drawing/2014/main" id="{A8F0FAAF-9535-45B7-B2CD-27EA55DF7ED1}"/>
              </a:ext>
            </a:extLst>
          </p:cNvPr>
          <p:cNvSpPr txBox="1"/>
          <p:nvPr/>
        </p:nvSpPr>
        <p:spPr>
          <a:xfrm>
            <a:off x="414866" y="1091105"/>
            <a:ext cx="10896600" cy="5632311"/>
          </a:xfrm>
          <a:prstGeom prst="rect">
            <a:avLst/>
          </a:prstGeom>
          <a:noFill/>
        </p:spPr>
        <p:txBody>
          <a:bodyPr wrap="square" rtlCol="0">
            <a:spAutoFit/>
          </a:bodyPr>
          <a:lstStyle/>
          <a:p>
            <a:pPr algn="l"/>
            <a:r>
              <a:rPr lang="en-IN" sz="2400" b="1" i="0" dirty="0">
                <a:solidFill>
                  <a:srgbClr val="1D1E23"/>
                </a:solidFill>
                <a:effectLst/>
                <a:latin typeface="gilmer-web"/>
              </a:rPr>
              <a:t>Structural Types</a:t>
            </a:r>
          </a:p>
          <a:p>
            <a:pPr algn="l"/>
            <a:r>
              <a:rPr lang="en-US" sz="2400" b="0" i="0" dirty="0">
                <a:solidFill>
                  <a:srgbClr val="1D1E23"/>
                </a:solidFill>
                <a:effectLst/>
                <a:latin typeface="metro-web"/>
              </a:rPr>
              <a:t>A </a:t>
            </a:r>
            <a:r>
              <a:rPr lang="en-US" sz="2400" b="0" i="1" dirty="0">
                <a:solidFill>
                  <a:srgbClr val="1D1E23"/>
                </a:solidFill>
                <a:effectLst/>
                <a:latin typeface="metro-web"/>
              </a:rPr>
              <a:t>structural</a:t>
            </a:r>
            <a:r>
              <a:rPr lang="en-US" sz="2400" b="0" i="0" dirty="0">
                <a:solidFill>
                  <a:srgbClr val="1D1E23"/>
                </a:solidFill>
                <a:effectLst/>
                <a:latin typeface="metro-web"/>
              </a:rPr>
              <a:t> type allows multiple values of </a:t>
            </a:r>
            <a:r>
              <a:rPr lang="en-US" sz="2400" b="0" i="1" dirty="0">
                <a:solidFill>
                  <a:srgbClr val="1D1E23"/>
                </a:solidFill>
                <a:effectLst/>
                <a:latin typeface="metro-web"/>
              </a:rPr>
              <a:t>several distinct types</a:t>
            </a:r>
            <a:r>
              <a:rPr lang="en-US" sz="2400" b="0" i="0" dirty="0">
                <a:solidFill>
                  <a:srgbClr val="1D1E23"/>
                </a:solidFill>
                <a:effectLst/>
                <a:latin typeface="metro-web"/>
              </a:rPr>
              <a:t> to be grouped together as a single value. Structural types require a </a:t>
            </a:r>
            <a:r>
              <a:rPr lang="en-US" sz="2400" b="0" i="1" dirty="0">
                <a:solidFill>
                  <a:srgbClr val="1D1E23"/>
                </a:solidFill>
                <a:effectLst/>
                <a:latin typeface="metro-web"/>
              </a:rPr>
              <a:t>schema</a:t>
            </a:r>
            <a:r>
              <a:rPr lang="en-US" sz="2400" b="0" i="0" dirty="0">
                <a:solidFill>
                  <a:srgbClr val="1D1E23"/>
                </a:solidFill>
                <a:effectLst/>
                <a:latin typeface="metro-web"/>
              </a:rPr>
              <a:t> as an argument, to specify which types are allowed for which elements.</a:t>
            </a:r>
            <a:br>
              <a:rPr lang="en-IN" sz="2400" b="1" i="0" dirty="0">
                <a:solidFill>
                  <a:srgbClr val="1D1E23"/>
                </a:solidFill>
                <a:effectLst/>
                <a:latin typeface="gilmer-web"/>
              </a:rPr>
            </a:br>
            <a:endParaRPr lang="en-IN" sz="2400" b="1" i="0" dirty="0">
              <a:solidFill>
                <a:srgbClr val="1D1E23"/>
              </a:solidFill>
              <a:effectLst/>
              <a:latin typeface="gilmer-web"/>
            </a:endParaRPr>
          </a:p>
          <a:p>
            <a:pPr marL="342900" indent="-342900" algn="l">
              <a:buFont typeface="Arial" panose="020B0604020202020204" pitchFamily="34" charset="0"/>
              <a:buChar char="•"/>
            </a:pPr>
            <a:r>
              <a:rPr lang="en-IN" sz="2400" b="1" dirty="0">
                <a:solidFill>
                  <a:srgbClr val="1D1E23"/>
                </a:solidFill>
                <a:latin typeface="gilmer-web"/>
              </a:rPr>
              <a:t>object</a:t>
            </a:r>
            <a:r>
              <a:rPr lang="en-US" sz="2400" b="1" i="0" dirty="0">
                <a:solidFill>
                  <a:srgbClr val="1D1E23"/>
                </a:solidFill>
                <a:effectLst/>
                <a:latin typeface="gilmer-web"/>
              </a:rPr>
              <a:t>({…}): </a:t>
            </a:r>
            <a:r>
              <a:rPr lang="en-US" sz="2400" b="0" i="0" dirty="0">
                <a:solidFill>
                  <a:srgbClr val="1D1E23"/>
                </a:solidFill>
                <a:effectLst/>
                <a:latin typeface="metro-web"/>
              </a:rPr>
              <a:t>a collection of named attributes that each have their own type.</a:t>
            </a:r>
          </a:p>
          <a:p>
            <a:pPr marL="342900" indent="-342900" algn="l">
              <a:buFont typeface="Arial" panose="020B0604020202020204" pitchFamily="34" charset="0"/>
              <a:buChar char="•"/>
            </a:pPr>
            <a:endParaRPr lang="en-US" sz="2400" i="0" dirty="0">
              <a:solidFill>
                <a:srgbClr val="1D1E23"/>
              </a:solidFill>
              <a:effectLst/>
              <a:latin typeface="gilmer-web"/>
            </a:endParaRPr>
          </a:p>
          <a:p>
            <a:pPr marL="342900" indent="-342900" algn="l">
              <a:buFont typeface="Arial" panose="020B0604020202020204" pitchFamily="34" charset="0"/>
              <a:buChar char="•"/>
            </a:pPr>
            <a:r>
              <a:rPr lang="en-US" sz="2400" b="1" i="0" dirty="0">
                <a:solidFill>
                  <a:srgbClr val="1D1E23"/>
                </a:solidFill>
                <a:effectLst/>
                <a:latin typeface="gilmer-web"/>
              </a:rPr>
              <a:t>tuple([..])</a:t>
            </a:r>
            <a:r>
              <a:rPr lang="en-US" sz="2400" i="0" dirty="0">
                <a:solidFill>
                  <a:srgbClr val="1D1E23"/>
                </a:solidFill>
                <a:effectLst/>
                <a:latin typeface="gilmer-web"/>
              </a:rPr>
              <a:t>: </a:t>
            </a:r>
            <a:r>
              <a:rPr lang="en-US" sz="2400" b="0" i="0" dirty="0">
                <a:solidFill>
                  <a:srgbClr val="1D1E23"/>
                </a:solidFill>
                <a:effectLst/>
                <a:latin typeface="metro-web"/>
              </a:rPr>
              <a:t> a sequence of elements identified by consecutive whole numbers starting with zero, where each element has its own type.</a:t>
            </a:r>
          </a:p>
          <a:p>
            <a:pPr marL="342900" indent="-342900" algn="l">
              <a:buFont typeface="Arial" panose="020B0604020202020204" pitchFamily="34" charset="0"/>
              <a:buChar char="•"/>
            </a:pPr>
            <a:endParaRPr lang="en-US" sz="2400" i="0" dirty="0">
              <a:solidFill>
                <a:srgbClr val="1D1E23"/>
              </a:solidFill>
              <a:effectLst/>
              <a:latin typeface="gilmer-web"/>
            </a:endParaRPr>
          </a:p>
          <a:p>
            <a:r>
              <a:rPr lang="en-US" sz="2400" b="1" i="0" dirty="0">
                <a:solidFill>
                  <a:srgbClr val="1D1E23"/>
                </a:solidFill>
                <a:effectLst/>
                <a:latin typeface="gilmer-web"/>
              </a:rPr>
              <a:t>Dynamic Types: The "any" Constraint</a:t>
            </a:r>
          </a:p>
          <a:p>
            <a:pPr algn="l"/>
            <a:r>
              <a:rPr lang="en-US" sz="2400" dirty="0">
                <a:solidFill>
                  <a:srgbClr val="1D1E23"/>
                </a:solidFill>
                <a:latin typeface="gilmer-web"/>
              </a:rPr>
              <a:t>The keyword any is a special construct that serves as a placeholder for a type yet to be decided. any is not itself a type: when interpreting a value against a type constraint containing any</a:t>
            </a:r>
          </a:p>
          <a:p>
            <a:pPr algn="l"/>
            <a:endParaRPr lang="en-IN" sz="2400" i="0" dirty="0">
              <a:solidFill>
                <a:srgbClr val="1D1E23"/>
              </a:solidFill>
              <a:effectLst/>
              <a:latin typeface="gilmer-web"/>
            </a:endParaRPr>
          </a:p>
        </p:txBody>
      </p:sp>
    </p:spTree>
    <p:extLst>
      <p:ext uri="{BB962C8B-B14F-4D97-AF65-F5344CB8AC3E}">
        <p14:creationId xmlns:p14="http://schemas.microsoft.com/office/powerpoint/2010/main" val="1952729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normAutofit/>
          </a:bodyPr>
          <a:lstStyle/>
          <a:p>
            <a:pPr algn="l"/>
            <a:r>
              <a:rPr lang="en-IN" b="1" i="0" dirty="0">
                <a:solidFill>
                  <a:srgbClr val="000000"/>
                </a:solidFill>
                <a:effectLst/>
                <a:latin typeface="Metro"/>
              </a:rPr>
              <a:t>Anatomy of a Resource</a:t>
            </a:r>
          </a:p>
        </p:txBody>
      </p:sp>
      <p:sp>
        <p:nvSpPr>
          <p:cNvPr id="14" name="TextBox 13">
            <a:extLst>
              <a:ext uri="{FF2B5EF4-FFF2-40B4-BE49-F238E27FC236}">
                <a16:creationId xmlns:a16="http://schemas.microsoft.com/office/drawing/2014/main" id="{A8F0FAAF-9535-45B7-B2CD-27EA55DF7ED1}"/>
              </a:ext>
            </a:extLst>
          </p:cNvPr>
          <p:cNvSpPr txBox="1"/>
          <p:nvPr/>
        </p:nvSpPr>
        <p:spPr>
          <a:xfrm>
            <a:off x="5740398" y="1497506"/>
            <a:ext cx="6223001" cy="3046988"/>
          </a:xfrm>
          <a:prstGeom prst="rect">
            <a:avLst/>
          </a:prstGeom>
          <a:noFill/>
        </p:spPr>
        <p:txBody>
          <a:bodyPr wrap="square" rtlCol="0">
            <a:spAutoFit/>
          </a:bodyPr>
          <a:lstStyle/>
          <a:p>
            <a:r>
              <a:rPr lang="en-US" sz="2400" b="0" i="0" dirty="0">
                <a:solidFill>
                  <a:srgbClr val="000000"/>
                </a:solidFill>
                <a:effectLst/>
                <a:latin typeface="Metro"/>
              </a:rPr>
              <a:t>Every terraform resource is structured exactly the same way</a:t>
            </a:r>
          </a:p>
          <a:p>
            <a:endParaRPr lang="en-US" sz="2400" b="0" i="0" dirty="0">
              <a:solidFill>
                <a:srgbClr val="000000"/>
              </a:solidFill>
              <a:effectLst/>
              <a:latin typeface="Metro"/>
            </a:endParaRPr>
          </a:p>
          <a:p>
            <a:r>
              <a:rPr lang="en-US" sz="2400" b="1" dirty="0"/>
              <a:t>resource </a:t>
            </a:r>
            <a:r>
              <a:rPr lang="en-US" sz="2400" dirty="0"/>
              <a:t>= Top level keyword</a:t>
            </a:r>
          </a:p>
          <a:p>
            <a:r>
              <a:rPr lang="en-US" sz="2400" b="1" dirty="0"/>
              <a:t>type</a:t>
            </a:r>
            <a:r>
              <a:rPr lang="en-US" sz="2400" dirty="0"/>
              <a:t> = Type of resource. Example: </a:t>
            </a:r>
            <a:r>
              <a:rPr lang="en-US" sz="2400" dirty="0" err="1"/>
              <a:t>aws_instance</a:t>
            </a:r>
            <a:r>
              <a:rPr lang="en-US" sz="2400" dirty="0"/>
              <a:t>.</a:t>
            </a:r>
          </a:p>
          <a:p>
            <a:r>
              <a:rPr lang="en-US" sz="2400" b="1" dirty="0"/>
              <a:t>name</a:t>
            </a:r>
            <a:r>
              <a:rPr lang="en-US" sz="2400" dirty="0"/>
              <a:t> = Arbitrary name to refer to this resource. Used internally by terraform. This field cannot be a variable.</a:t>
            </a:r>
          </a:p>
        </p:txBody>
      </p:sp>
      <p:pic>
        <p:nvPicPr>
          <p:cNvPr id="5" name="Picture 4">
            <a:extLst>
              <a:ext uri="{FF2B5EF4-FFF2-40B4-BE49-F238E27FC236}">
                <a16:creationId xmlns:a16="http://schemas.microsoft.com/office/drawing/2014/main" id="{3181BDD4-D748-4D65-BAB6-B828923C259C}"/>
              </a:ext>
            </a:extLst>
          </p:cNvPr>
          <p:cNvPicPr>
            <a:picLocks noChangeAspect="1"/>
          </p:cNvPicPr>
          <p:nvPr/>
        </p:nvPicPr>
        <p:blipFill>
          <a:blip r:embed="rId2"/>
          <a:stretch>
            <a:fillRect/>
          </a:stretch>
        </p:blipFill>
        <p:spPr>
          <a:xfrm>
            <a:off x="381591" y="2349324"/>
            <a:ext cx="5009751" cy="1884009"/>
          </a:xfrm>
          <a:prstGeom prst="rect">
            <a:avLst/>
          </a:prstGeom>
        </p:spPr>
      </p:pic>
    </p:spTree>
    <p:extLst>
      <p:ext uri="{BB962C8B-B14F-4D97-AF65-F5344CB8AC3E}">
        <p14:creationId xmlns:p14="http://schemas.microsoft.com/office/powerpoint/2010/main" val="4291023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normAutofit/>
          </a:bodyPr>
          <a:lstStyle/>
          <a:p>
            <a:pPr algn="l"/>
            <a:r>
              <a:rPr lang="en-IN" b="1" i="0" dirty="0">
                <a:solidFill>
                  <a:srgbClr val="000000"/>
                </a:solidFill>
                <a:effectLst/>
                <a:latin typeface="Metro"/>
              </a:rPr>
              <a:t>Terraform Provider Configuration</a:t>
            </a:r>
          </a:p>
        </p:txBody>
      </p:sp>
      <p:sp>
        <p:nvSpPr>
          <p:cNvPr id="14" name="TextBox 13">
            <a:extLst>
              <a:ext uri="{FF2B5EF4-FFF2-40B4-BE49-F238E27FC236}">
                <a16:creationId xmlns:a16="http://schemas.microsoft.com/office/drawing/2014/main" id="{A8F0FAAF-9535-45B7-B2CD-27EA55DF7ED1}"/>
              </a:ext>
            </a:extLst>
          </p:cNvPr>
          <p:cNvSpPr txBox="1"/>
          <p:nvPr/>
        </p:nvSpPr>
        <p:spPr>
          <a:xfrm>
            <a:off x="5740398" y="1497506"/>
            <a:ext cx="6223001" cy="3785652"/>
          </a:xfrm>
          <a:prstGeom prst="rect">
            <a:avLst/>
          </a:prstGeom>
          <a:noFill/>
        </p:spPr>
        <p:txBody>
          <a:bodyPr wrap="square" rtlCol="0">
            <a:spAutoFit/>
          </a:bodyPr>
          <a:lstStyle/>
          <a:p>
            <a:r>
              <a:rPr lang="en-US" sz="2400" b="0" i="0" dirty="0">
                <a:solidFill>
                  <a:srgbClr val="000000"/>
                </a:solidFill>
                <a:effectLst/>
                <a:latin typeface="Metro"/>
              </a:rPr>
              <a:t>The terraform core program requires at least one provider to build anything.</a:t>
            </a:r>
          </a:p>
          <a:p>
            <a:endParaRPr lang="en-US" sz="2400" b="0" i="0" dirty="0">
              <a:solidFill>
                <a:srgbClr val="000000"/>
              </a:solidFill>
              <a:effectLst/>
              <a:latin typeface="Metro"/>
            </a:endParaRPr>
          </a:p>
          <a:p>
            <a:r>
              <a:rPr lang="en-US" sz="2400" b="0" i="0" dirty="0">
                <a:solidFill>
                  <a:srgbClr val="000000"/>
                </a:solidFill>
                <a:effectLst/>
                <a:latin typeface="Metro"/>
              </a:rPr>
              <a:t>You can manually configure which version(s) of a provider you would like to use. If you leave this option out, Terraform will default to the latest available version of the provider.</a:t>
            </a:r>
          </a:p>
          <a:p>
            <a:endParaRPr lang="en-US" sz="2400" dirty="0">
              <a:solidFill>
                <a:srgbClr val="000000"/>
              </a:solidFill>
              <a:latin typeface="Metro"/>
            </a:endParaRPr>
          </a:p>
          <a:p>
            <a:r>
              <a:rPr lang="en-US" sz="2400" dirty="0">
                <a:solidFill>
                  <a:srgbClr val="000000"/>
                </a:solidFill>
                <a:latin typeface="Metro"/>
              </a:rPr>
              <a:t>Multiple providers can be provided in the single configuration file</a:t>
            </a:r>
            <a:endParaRPr lang="en-US" sz="2400" dirty="0"/>
          </a:p>
        </p:txBody>
      </p:sp>
      <p:pic>
        <p:nvPicPr>
          <p:cNvPr id="4" name="Picture 3">
            <a:extLst>
              <a:ext uri="{FF2B5EF4-FFF2-40B4-BE49-F238E27FC236}">
                <a16:creationId xmlns:a16="http://schemas.microsoft.com/office/drawing/2014/main" id="{A67A0728-E863-4713-8C1B-44B8FC0D2FD2}"/>
              </a:ext>
            </a:extLst>
          </p:cNvPr>
          <p:cNvPicPr>
            <a:picLocks noChangeAspect="1"/>
          </p:cNvPicPr>
          <p:nvPr/>
        </p:nvPicPr>
        <p:blipFill>
          <a:blip r:embed="rId2"/>
          <a:stretch>
            <a:fillRect/>
          </a:stretch>
        </p:blipFill>
        <p:spPr>
          <a:xfrm>
            <a:off x="550334" y="2217625"/>
            <a:ext cx="4859835" cy="1211375"/>
          </a:xfrm>
          <a:prstGeom prst="rect">
            <a:avLst/>
          </a:prstGeom>
        </p:spPr>
      </p:pic>
    </p:spTree>
    <p:extLst>
      <p:ext uri="{BB962C8B-B14F-4D97-AF65-F5344CB8AC3E}">
        <p14:creationId xmlns:p14="http://schemas.microsoft.com/office/powerpoint/2010/main" val="3711677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normAutofit/>
          </a:bodyPr>
          <a:lstStyle/>
          <a:p>
            <a:pPr algn="l"/>
            <a:r>
              <a:rPr lang="en-IN" b="1" i="0" dirty="0">
                <a:solidFill>
                  <a:srgbClr val="000000"/>
                </a:solidFill>
                <a:effectLst/>
                <a:latin typeface="Metro"/>
              </a:rPr>
              <a:t>Versioning Operators</a:t>
            </a:r>
          </a:p>
        </p:txBody>
      </p:sp>
      <p:sp>
        <p:nvSpPr>
          <p:cNvPr id="14" name="TextBox 13">
            <a:extLst>
              <a:ext uri="{FF2B5EF4-FFF2-40B4-BE49-F238E27FC236}">
                <a16:creationId xmlns:a16="http://schemas.microsoft.com/office/drawing/2014/main" id="{A8F0FAAF-9535-45B7-B2CD-27EA55DF7ED1}"/>
              </a:ext>
            </a:extLst>
          </p:cNvPr>
          <p:cNvSpPr txBox="1"/>
          <p:nvPr/>
        </p:nvSpPr>
        <p:spPr>
          <a:xfrm>
            <a:off x="1092198" y="4283040"/>
            <a:ext cx="9307906" cy="830997"/>
          </a:xfrm>
          <a:prstGeom prst="rect">
            <a:avLst/>
          </a:prstGeom>
          <a:noFill/>
        </p:spPr>
        <p:txBody>
          <a:bodyPr wrap="square" rtlCol="0">
            <a:spAutoFit/>
          </a:bodyPr>
          <a:lstStyle/>
          <a:p>
            <a:r>
              <a:rPr lang="en-US" sz="2400" b="0" i="0" dirty="0">
                <a:solidFill>
                  <a:srgbClr val="000000"/>
                </a:solidFill>
                <a:effectLst/>
                <a:latin typeface="Metro"/>
              </a:rPr>
              <a:t>Re-usable modules should constrain only the minimum allowed version, such as &gt;= 2.35.0.</a:t>
            </a:r>
            <a:endParaRPr lang="en-US" sz="2400" dirty="0"/>
          </a:p>
        </p:txBody>
      </p:sp>
      <p:pic>
        <p:nvPicPr>
          <p:cNvPr id="5" name="Picture 4">
            <a:extLst>
              <a:ext uri="{FF2B5EF4-FFF2-40B4-BE49-F238E27FC236}">
                <a16:creationId xmlns:a16="http://schemas.microsoft.com/office/drawing/2014/main" id="{1AE304FD-AD26-41AF-9AFD-5494393D4BB7}"/>
              </a:ext>
            </a:extLst>
          </p:cNvPr>
          <p:cNvPicPr>
            <a:picLocks noChangeAspect="1"/>
          </p:cNvPicPr>
          <p:nvPr/>
        </p:nvPicPr>
        <p:blipFill>
          <a:blip r:embed="rId2"/>
          <a:stretch>
            <a:fillRect/>
          </a:stretch>
        </p:blipFill>
        <p:spPr>
          <a:xfrm>
            <a:off x="872066" y="1656876"/>
            <a:ext cx="9528038" cy="2068458"/>
          </a:xfrm>
          <a:prstGeom prst="rect">
            <a:avLst/>
          </a:prstGeom>
        </p:spPr>
      </p:pic>
    </p:spTree>
    <p:extLst>
      <p:ext uri="{BB962C8B-B14F-4D97-AF65-F5344CB8AC3E}">
        <p14:creationId xmlns:p14="http://schemas.microsoft.com/office/powerpoint/2010/main" val="2657743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normAutofit/>
          </a:bodyPr>
          <a:lstStyle/>
          <a:p>
            <a:pPr algn="l"/>
            <a:r>
              <a:rPr lang="en-IN" b="1" i="0" dirty="0">
                <a:solidFill>
                  <a:srgbClr val="000000"/>
                </a:solidFill>
                <a:effectLst/>
                <a:latin typeface="Metro"/>
              </a:rPr>
              <a:t>Terraform Apply</a:t>
            </a:r>
          </a:p>
        </p:txBody>
      </p:sp>
      <p:sp>
        <p:nvSpPr>
          <p:cNvPr id="14" name="TextBox 13">
            <a:extLst>
              <a:ext uri="{FF2B5EF4-FFF2-40B4-BE49-F238E27FC236}">
                <a16:creationId xmlns:a16="http://schemas.microsoft.com/office/drawing/2014/main" id="{A8F0FAAF-9535-45B7-B2CD-27EA55DF7ED1}"/>
              </a:ext>
            </a:extLst>
          </p:cNvPr>
          <p:cNvSpPr txBox="1"/>
          <p:nvPr/>
        </p:nvSpPr>
        <p:spPr>
          <a:xfrm>
            <a:off x="408353" y="5832440"/>
            <a:ext cx="9307906" cy="830997"/>
          </a:xfrm>
          <a:prstGeom prst="rect">
            <a:avLst/>
          </a:prstGeom>
          <a:noFill/>
        </p:spPr>
        <p:txBody>
          <a:bodyPr wrap="square" rtlCol="0">
            <a:spAutoFit/>
          </a:bodyPr>
          <a:lstStyle/>
          <a:p>
            <a:r>
              <a:rPr lang="en-US" sz="2400" b="0" i="0" dirty="0">
                <a:solidFill>
                  <a:srgbClr val="000000"/>
                </a:solidFill>
                <a:effectLst/>
                <a:latin typeface="Metro"/>
              </a:rPr>
              <a:t>terraform apply runs a plan and then if you approve, it applies the changes.</a:t>
            </a:r>
            <a:endParaRPr lang="en-US" sz="2400" dirty="0"/>
          </a:p>
        </p:txBody>
      </p:sp>
      <p:pic>
        <p:nvPicPr>
          <p:cNvPr id="4" name="Picture 3">
            <a:extLst>
              <a:ext uri="{FF2B5EF4-FFF2-40B4-BE49-F238E27FC236}">
                <a16:creationId xmlns:a16="http://schemas.microsoft.com/office/drawing/2014/main" id="{495CE914-193D-4792-8E9C-87397FB78D79}"/>
              </a:ext>
            </a:extLst>
          </p:cNvPr>
          <p:cNvPicPr>
            <a:picLocks noChangeAspect="1"/>
          </p:cNvPicPr>
          <p:nvPr/>
        </p:nvPicPr>
        <p:blipFill>
          <a:blip r:embed="rId2"/>
          <a:stretch>
            <a:fillRect/>
          </a:stretch>
        </p:blipFill>
        <p:spPr>
          <a:xfrm>
            <a:off x="550334" y="1064276"/>
            <a:ext cx="7651914" cy="4489906"/>
          </a:xfrm>
          <a:prstGeom prst="rect">
            <a:avLst/>
          </a:prstGeom>
        </p:spPr>
      </p:pic>
    </p:spTree>
    <p:extLst>
      <p:ext uri="{BB962C8B-B14F-4D97-AF65-F5344CB8AC3E}">
        <p14:creationId xmlns:p14="http://schemas.microsoft.com/office/powerpoint/2010/main" val="440670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normAutofit/>
          </a:bodyPr>
          <a:lstStyle/>
          <a:p>
            <a:pPr algn="l"/>
            <a:r>
              <a:rPr lang="en-IN" b="1" i="0" dirty="0">
                <a:solidFill>
                  <a:srgbClr val="000000"/>
                </a:solidFill>
                <a:effectLst/>
                <a:latin typeface="Metro"/>
              </a:rPr>
              <a:t>Terraform Destroy</a:t>
            </a:r>
          </a:p>
        </p:txBody>
      </p:sp>
      <p:sp>
        <p:nvSpPr>
          <p:cNvPr id="14" name="TextBox 13">
            <a:extLst>
              <a:ext uri="{FF2B5EF4-FFF2-40B4-BE49-F238E27FC236}">
                <a16:creationId xmlns:a16="http://schemas.microsoft.com/office/drawing/2014/main" id="{A8F0FAAF-9535-45B7-B2CD-27EA55DF7ED1}"/>
              </a:ext>
            </a:extLst>
          </p:cNvPr>
          <p:cNvSpPr txBox="1"/>
          <p:nvPr/>
        </p:nvSpPr>
        <p:spPr>
          <a:xfrm>
            <a:off x="408353" y="5832440"/>
            <a:ext cx="9307906" cy="830997"/>
          </a:xfrm>
          <a:prstGeom prst="rect">
            <a:avLst/>
          </a:prstGeom>
          <a:noFill/>
        </p:spPr>
        <p:txBody>
          <a:bodyPr wrap="square" rtlCol="0">
            <a:spAutoFit/>
          </a:bodyPr>
          <a:lstStyle/>
          <a:p>
            <a:r>
              <a:rPr lang="en-US" sz="2400" b="0" i="0" dirty="0">
                <a:solidFill>
                  <a:srgbClr val="000000"/>
                </a:solidFill>
                <a:effectLst/>
                <a:latin typeface="Metro"/>
              </a:rPr>
              <a:t>terraform destroy does the opposite. If you approve, your infrastructure is destroyed.</a:t>
            </a:r>
            <a:endParaRPr lang="en-US" sz="2400" dirty="0"/>
          </a:p>
        </p:txBody>
      </p:sp>
      <p:pic>
        <p:nvPicPr>
          <p:cNvPr id="5" name="Picture 4">
            <a:extLst>
              <a:ext uri="{FF2B5EF4-FFF2-40B4-BE49-F238E27FC236}">
                <a16:creationId xmlns:a16="http://schemas.microsoft.com/office/drawing/2014/main" id="{E547FF05-B0FB-4541-BE5E-54DEACC6875F}"/>
              </a:ext>
            </a:extLst>
          </p:cNvPr>
          <p:cNvPicPr>
            <a:picLocks noChangeAspect="1"/>
          </p:cNvPicPr>
          <p:nvPr/>
        </p:nvPicPr>
        <p:blipFill>
          <a:blip r:embed="rId2"/>
          <a:stretch>
            <a:fillRect/>
          </a:stretch>
        </p:blipFill>
        <p:spPr>
          <a:xfrm>
            <a:off x="550334" y="1173997"/>
            <a:ext cx="8141439" cy="4510006"/>
          </a:xfrm>
          <a:prstGeom prst="rect">
            <a:avLst/>
          </a:prstGeom>
        </p:spPr>
      </p:pic>
    </p:spTree>
    <p:extLst>
      <p:ext uri="{BB962C8B-B14F-4D97-AF65-F5344CB8AC3E}">
        <p14:creationId xmlns:p14="http://schemas.microsoft.com/office/powerpoint/2010/main" val="4094030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normAutofit/>
          </a:bodyPr>
          <a:lstStyle/>
          <a:p>
            <a:pPr algn="l"/>
            <a:r>
              <a:rPr lang="en-IN" b="1" i="0" dirty="0">
                <a:solidFill>
                  <a:srgbClr val="000000"/>
                </a:solidFill>
                <a:effectLst/>
                <a:latin typeface="Metro"/>
              </a:rPr>
              <a:t>Terraform Format</a:t>
            </a:r>
          </a:p>
        </p:txBody>
      </p:sp>
      <p:sp>
        <p:nvSpPr>
          <p:cNvPr id="14" name="TextBox 13">
            <a:extLst>
              <a:ext uri="{FF2B5EF4-FFF2-40B4-BE49-F238E27FC236}">
                <a16:creationId xmlns:a16="http://schemas.microsoft.com/office/drawing/2014/main" id="{A8F0FAAF-9535-45B7-B2CD-27EA55DF7ED1}"/>
              </a:ext>
            </a:extLst>
          </p:cNvPr>
          <p:cNvSpPr txBox="1"/>
          <p:nvPr/>
        </p:nvSpPr>
        <p:spPr>
          <a:xfrm>
            <a:off x="831686" y="2039373"/>
            <a:ext cx="9307906" cy="3046988"/>
          </a:xfrm>
          <a:prstGeom prst="rect">
            <a:avLst/>
          </a:prstGeom>
          <a:noFill/>
        </p:spPr>
        <p:txBody>
          <a:bodyPr wrap="square" rtlCol="0">
            <a:spAutoFit/>
          </a:bodyPr>
          <a:lstStyle/>
          <a:p>
            <a:r>
              <a:rPr lang="en-US" sz="2400" b="0" i="0" dirty="0">
                <a:solidFill>
                  <a:srgbClr val="000000"/>
                </a:solidFill>
                <a:effectLst/>
                <a:latin typeface="Metro"/>
              </a:rPr>
              <a:t>Terraform comes with a built in code formatter/cleaner. It can make all your margins and list indentation neat and tidy. Beauty works better.</a:t>
            </a:r>
          </a:p>
          <a:p>
            <a:endParaRPr lang="en-US" sz="2400" b="0" i="0" dirty="0">
              <a:solidFill>
                <a:srgbClr val="000000"/>
              </a:solidFill>
              <a:effectLst/>
              <a:latin typeface="Metro"/>
            </a:endParaRPr>
          </a:p>
          <a:p>
            <a:r>
              <a:rPr lang="en-US" sz="2400" b="0" i="0" dirty="0">
                <a:solidFill>
                  <a:srgbClr val="000000"/>
                </a:solidFill>
                <a:effectLst/>
                <a:latin typeface="Metro"/>
              </a:rPr>
              <a:t>terraform </a:t>
            </a:r>
            <a:r>
              <a:rPr lang="en-US" sz="2400" b="0" i="0" dirty="0" err="1">
                <a:solidFill>
                  <a:srgbClr val="000000"/>
                </a:solidFill>
                <a:effectLst/>
                <a:latin typeface="Metro"/>
              </a:rPr>
              <a:t>fmt</a:t>
            </a:r>
            <a:endParaRPr lang="en-US" sz="2400" b="0" i="0" dirty="0">
              <a:solidFill>
                <a:srgbClr val="000000"/>
              </a:solidFill>
              <a:effectLst/>
              <a:latin typeface="Metro"/>
            </a:endParaRPr>
          </a:p>
          <a:p>
            <a:endParaRPr lang="en-US" sz="2400" dirty="0">
              <a:solidFill>
                <a:srgbClr val="000000"/>
              </a:solidFill>
              <a:latin typeface="Metro"/>
            </a:endParaRPr>
          </a:p>
          <a:p>
            <a:endParaRPr lang="en-US" sz="2400" b="0" i="0" dirty="0">
              <a:solidFill>
                <a:srgbClr val="000000"/>
              </a:solidFill>
              <a:effectLst/>
              <a:latin typeface="Metro"/>
            </a:endParaRPr>
          </a:p>
          <a:p>
            <a:r>
              <a:rPr lang="en-US" sz="2400" b="0" i="0" dirty="0">
                <a:solidFill>
                  <a:srgbClr val="000000"/>
                </a:solidFill>
                <a:effectLst/>
                <a:latin typeface="Metro"/>
              </a:rPr>
              <a:t>Simply run it in a directory containing *.</a:t>
            </a:r>
            <a:r>
              <a:rPr lang="en-US" sz="2400" b="0" i="0" dirty="0" err="1">
                <a:solidFill>
                  <a:srgbClr val="000000"/>
                </a:solidFill>
                <a:effectLst/>
                <a:latin typeface="Metro"/>
              </a:rPr>
              <a:t>tf</a:t>
            </a:r>
            <a:r>
              <a:rPr lang="en-US" sz="2400" b="0" i="0" dirty="0">
                <a:solidFill>
                  <a:srgbClr val="000000"/>
                </a:solidFill>
                <a:effectLst/>
                <a:latin typeface="Metro"/>
              </a:rPr>
              <a:t> files and it will tidy up your code for you.</a:t>
            </a:r>
            <a:endParaRPr lang="en-US" sz="2400" dirty="0"/>
          </a:p>
        </p:txBody>
      </p:sp>
    </p:spTree>
    <p:extLst>
      <p:ext uri="{BB962C8B-B14F-4D97-AF65-F5344CB8AC3E}">
        <p14:creationId xmlns:p14="http://schemas.microsoft.com/office/powerpoint/2010/main" val="3211688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normAutofit/>
          </a:bodyPr>
          <a:lstStyle/>
          <a:p>
            <a:pPr algn="l"/>
            <a:r>
              <a:rPr lang="en-IN" b="1" i="0" dirty="0">
                <a:solidFill>
                  <a:srgbClr val="000000"/>
                </a:solidFill>
                <a:effectLst/>
                <a:latin typeface="Metro"/>
              </a:rPr>
              <a:t>Terraform Data Sources</a:t>
            </a:r>
          </a:p>
        </p:txBody>
      </p:sp>
      <p:sp>
        <p:nvSpPr>
          <p:cNvPr id="14" name="TextBox 13">
            <a:extLst>
              <a:ext uri="{FF2B5EF4-FFF2-40B4-BE49-F238E27FC236}">
                <a16:creationId xmlns:a16="http://schemas.microsoft.com/office/drawing/2014/main" id="{A8F0FAAF-9535-45B7-B2CD-27EA55DF7ED1}"/>
              </a:ext>
            </a:extLst>
          </p:cNvPr>
          <p:cNvSpPr txBox="1"/>
          <p:nvPr/>
        </p:nvSpPr>
        <p:spPr>
          <a:xfrm>
            <a:off x="670820" y="4486240"/>
            <a:ext cx="9307906" cy="830997"/>
          </a:xfrm>
          <a:prstGeom prst="rect">
            <a:avLst/>
          </a:prstGeom>
          <a:noFill/>
        </p:spPr>
        <p:txBody>
          <a:bodyPr wrap="square" rtlCol="0">
            <a:spAutoFit/>
          </a:bodyPr>
          <a:lstStyle/>
          <a:p>
            <a:r>
              <a:rPr lang="en-US" sz="2400" b="0" i="0" dirty="0">
                <a:solidFill>
                  <a:srgbClr val="000000"/>
                </a:solidFill>
                <a:effectLst/>
                <a:latin typeface="Metro"/>
              </a:rPr>
              <a:t>Data sources are a way of querying a provider to return an existing resource, so that we can access its parameters for our own use.</a:t>
            </a:r>
            <a:endParaRPr lang="en-US" sz="2400" dirty="0"/>
          </a:p>
        </p:txBody>
      </p:sp>
      <p:pic>
        <p:nvPicPr>
          <p:cNvPr id="4" name="Picture 3">
            <a:extLst>
              <a:ext uri="{FF2B5EF4-FFF2-40B4-BE49-F238E27FC236}">
                <a16:creationId xmlns:a16="http://schemas.microsoft.com/office/drawing/2014/main" id="{0AA47D9C-04AB-40E8-B97E-0F5A0628BBE6}"/>
              </a:ext>
            </a:extLst>
          </p:cNvPr>
          <p:cNvPicPr>
            <a:picLocks noChangeAspect="1"/>
          </p:cNvPicPr>
          <p:nvPr/>
        </p:nvPicPr>
        <p:blipFill>
          <a:blip r:embed="rId2"/>
          <a:stretch>
            <a:fillRect/>
          </a:stretch>
        </p:blipFill>
        <p:spPr>
          <a:xfrm>
            <a:off x="670820" y="1128849"/>
            <a:ext cx="8732953" cy="3501324"/>
          </a:xfrm>
          <a:prstGeom prst="rect">
            <a:avLst/>
          </a:prstGeom>
        </p:spPr>
      </p:pic>
    </p:spTree>
    <p:extLst>
      <p:ext uri="{BB962C8B-B14F-4D97-AF65-F5344CB8AC3E}">
        <p14:creationId xmlns:p14="http://schemas.microsoft.com/office/powerpoint/2010/main" val="2393702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normAutofit/>
          </a:bodyPr>
          <a:lstStyle/>
          <a:p>
            <a:pPr algn="l"/>
            <a:r>
              <a:rPr lang="en-IN" b="1" i="0" dirty="0">
                <a:solidFill>
                  <a:srgbClr val="000000"/>
                </a:solidFill>
                <a:effectLst/>
                <a:latin typeface="Metro"/>
              </a:rPr>
              <a:t>Terraform Dependency Mapping</a:t>
            </a:r>
          </a:p>
        </p:txBody>
      </p:sp>
      <p:sp>
        <p:nvSpPr>
          <p:cNvPr id="14" name="TextBox 13">
            <a:extLst>
              <a:ext uri="{FF2B5EF4-FFF2-40B4-BE49-F238E27FC236}">
                <a16:creationId xmlns:a16="http://schemas.microsoft.com/office/drawing/2014/main" id="{A8F0FAAF-9535-45B7-B2CD-27EA55DF7ED1}"/>
              </a:ext>
            </a:extLst>
          </p:cNvPr>
          <p:cNvSpPr txBox="1"/>
          <p:nvPr/>
        </p:nvSpPr>
        <p:spPr>
          <a:xfrm>
            <a:off x="433753" y="4807974"/>
            <a:ext cx="10970846" cy="1200329"/>
          </a:xfrm>
          <a:prstGeom prst="rect">
            <a:avLst/>
          </a:prstGeom>
          <a:noFill/>
        </p:spPr>
        <p:txBody>
          <a:bodyPr wrap="square" rtlCol="0">
            <a:spAutoFit/>
          </a:bodyPr>
          <a:lstStyle/>
          <a:p>
            <a:r>
              <a:rPr lang="en-US" sz="2400" b="0" i="0" dirty="0">
                <a:solidFill>
                  <a:srgbClr val="000000"/>
                </a:solidFill>
                <a:effectLst/>
                <a:latin typeface="Metro"/>
              </a:rPr>
              <a:t>Terraform can automatically keep track of dependencies for you. Look at the two resources below. Note the highlighted lines in the </a:t>
            </a:r>
            <a:r>
              <a:rPr lang="en-US" sz="2400" b="0" i="0" dirty="0" err="1">
                <a:solidFill>
                  <a:srgbClr val="000000"/>
                </a:solidFill>
                <a:effectLst/>
                <a:latin typeface="Metro"/>
              </a:rPr>
              <a:t>aws_instance</a:t>
            </a:r>
            <a:r>
              <a:rPr lang="en-US" sz="2400" b="0" i="0" dirty="0">
                <a:solidFill>
                  <a:srgbClr val="000000"/>
                </a:solidFill>
                <a:effectLst/>
                <a:latin typeface="Metro"/>
              </a:rPr>
              <a:t> resource. This is how we tell one resource to refer to another in terraform.</a:t>
            </a:r>
            <a:endParaRPr lang="en-US" sz="2400" dirty="0"/>
          </a:p>
        </p:txBody>
      </p:sp>
      <p:pic>
        <p:nvPicPr>
          <p:cNvPr id="5" name="Picture 4">
            <a:extLst>
              <a:ext uri="{FF2B5EF4-FFF2-40B4-BE49-F238E27FC236}">
                <a16:creationId xmlns:a16="http://schemas.microsoft.com/office/drawing/2014/main" id="{C732E1BC-C928-427E-8FD7-111A378CE710}"/>
              </a:ext>
            </a:extLst>
          </p:cNvPr>
          <p:cNvPicPr>
            <a:picLocks noChangeAspect="1"/>
          </p:cNvPicPr>
          <p:nvPr/>
        </p:nvPicPr>
        <p:blipFill>
          <a:blip r:embed="rId2"/>
          <a:stretch>
            <a:fillRect/>
          </a:stretch>
        </p:blipFill>
        <p:spPr>
          <a:xfrm>
            <a:off x="550334" y="1204273"/>
            <a:ext cx="8304875" cy="3281967"/>
          </a:xfrm>
          <a:prstGeom prst="rect">
            <a:avLst/>
          </a:prstGeom>
        </p:spPr>
      </p:pic>
    </p:spTree>
    <p:extLst>
      <p:ext uri="{BB962C8B-B14F-4D97-AF65-F5344CB8AC3E}">
        <p14:creationId xmlns:p14="http://schemas.microsoft.com/office/powerpoint/2010/main" val="1779056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normAutofit/>
          </a:bodyPr>
          <a:lstStyle/>
          <a:p>
            <a:pPr algn="l"/>
            <a:r>
              <a:rPr lang="en-IN" b="1" i="0" dirty="0">
                <a:solidFill>
                  <a:srgbClr val="000000"/>
                </a:solidFill>
                <a:effectLst/>
                <a:latin typeface="Metro"/>
              </a:rPr>
              <a:t>Organize Your Terraform Code</a:t>
            </a:r>
          </a:p>
        </p:txBody>
      </p:sp>
      <p:sp>
        <p:nvSpPr>
          <p:cNvPr id="14" name="TextBox 13">
            <a:extLst>
              <a:ext uri="{FF2B5EF4-FFF2-40B4-BE49-F238E27FC236}">
                <a16:creationId xmlns:a16="http://schemas.microsoft.com/office/drawing/2014/main" id="{A8F0FAAF-9535-45B7-B2CD-27EA55DF7ED1}"/>
              </a:ext>
            </a:extLst>
          </p:cNvPr>
          <p:cNvSpPr txBox="1"/>
          <p:nvPr/>
        </p:nvSpPr>
        <p:spPr>
          <a:xfrm>
            <a:off x="550334" y="1548307"/>
            <a:ext cx="10970846" cy="3785652"/>
          </a:xfrm>
          <a:prstGeom prst="rect">
            <a:avLst/>
          </a:prstGeom>
          <a:noFill/>
        </p:spPr>
        <p:txBody>
          <a:bodyPr wrap="square" rtlCol="0">
            <a:spAutoFit/>
          </a:bodyPr>
          <a:lstStyle/>
          <a:p>
            <a:r>
              <a:rPr lang="en-US" sz="2400" b="0" i="0" dirty="0">
                <a:solidFill>
                  <a:srgbClr val="000000"/>
                </a:solidFill>
                <a:effectLst/>
                <a:latin typeface="Metro"/>
              </a:rPr>
              <a:t>Terraform will read any file in your workspace that ends in a .</a:t>
            </a:r>
            <a:r>
              <a:rPr lang="en-US" sz="2400" b="0" i="0" dirty="0" err="1">
                <a:solidFill>
                  <a:srgbClr val="000000"/>
                </a:solidFill>
                <a:effectLst/>
                <a:latin typeface="Metro"/>
              </a:rPr>
              <a:t>tf</a:t>
            </a:r>
            <a:r>
              <a:rPr lang="en-US" sz="2400" b="0" i="0" dirty="0">
                <a:solidFill>
                  <a:srgbClr val="000000"/>
                </a:solidFill>
                <a:effectLst/>
                <a:latin typeface="Metro"/>
              </a:rPr>
              <a:t> extension, but the convention is to have a main.tf, variables.tf, and outputs.tf. You may add more </a:t>
            </a:r>
            <a:r>
              <a:rPr lang="en-US" sz="2400" b="0" i="0" dirty="0" err="1">
                <a:solidFill>
                  <a:srgbClr val="000000"/>
                </a:solidFill>
                <a:effectLst/>
                <a:latin typeface="Metro"/>
              </a:rPr>
              <a:t>tf</a:t>
            </a:r>
            <a:r>
              <a:rPr lang="en-US" sz="2400" b="0" i="0" dirty="0">
                <a:solidFill>
                  <a:srgbClr val="000000"/>
                </a:solidFill>
                <a:effectLst/>
                <a:latin typeface="Metro"/>
              </a:rPr>
              <a:t> files if you wish.</a:t>
            </a:r>
          </a:p>
          <a:p>
            <a:endParaRPr lang="en-US" sz="2400" b="0" i="0" dirty="0">
              <a:solidFill>
                <a:srgbClr val="000000"/>
              </a:solidFill>
              <a:effectLst/>
              <a:latin typeface="Metro"/>
            </a:endParaRPr>
          </a:p>
          <a:p>
            <a:r>
              <a:rPr lang="en-US" sz="2400" b="0" i="0" dirty="0">
                <a:solidFill>
                  <a:srgbClr val="000000"/>
                </a:solidFill>
                <a:effectLst/>
                <a:latin typeface="Metro"/>
              </a:rPr>
              <a:t>main.tf</a:t>
            </a:r>
          </a:p>
          <a:p>
            <a:r>
              <a:rPr lang="en-US" sz="2400" b="0" i="0" dirty="0">
                <a:solidFill>
                  <a:srgbClr val="000000"/>
                </a:solidFill>
                <a:effectLst/>
                <a:latin typeface="Metro"/>
              </a:rPr>
              <a:t>variables.tf</a:t>
            </a:r>
          </a:p>
          <a:p>
            <a:r>
              <a:rPr lang="en-US" sz="2400" b="0" i="0" dirty="0">
                <a:solidFill>
                  <a:srgbClr val="000000"/>
                </a:solidFill>
                <a:effectLst/>
                <a:latin typeface="Metro"/>
              </a:rPr>
              <a:t>outputs.tf</a:t>
            </a:r>
          </a:p>
          <a:p>
            <a:endParaRPr lang="en-US" sz="2400" dirty="0">
              <a:solidFill>
                <a:srgbClr val="000000"/>
              </a:solidFill>
              <a:latin typeface="Metro"/>
            </a:endParaRPr>
          </a:p>
          <a:p>
            <a:endParaRPr lang="en-US" sz="2400" b="0" i="0" dirty="0">
              <a:solidFill>
                <a:srgbClr val="000000"/>
              </a:solidFill>
              <a:effectLst/>
              <a:latin typeface="Metro"/>
            </a:endParaRPr>
          </a:p>
          <a:p>
            <a:r>
              <a:rPr lang="en-US" sz="2400" b="0" i="0" dirty="0">
                <a:solidFill>
                  <a:srgbClr val="000000"/>
                </a:solidFill>
                <a:effectLst/>
                <a:latin typeface="Metro"/>
              </a:rPr>
              <a:t>Let's take a closer look at each of these files.</a:t>
            </a:r>
            <a:endParaRPr lang="en-US" sz="2400" dirty="0"/>
          </a:p>
        </p:txBody>
      </p:sp>
    </p:spTree>
    <p:extLst>
      <p:ext uri="{BB962C8B-B14F-4D97-AF65-F5344CB8AC3E}">
        <p14:creationId xmlns:p14="http://schemas.microsoft.com/office/powerpoint/2010/main" val="1513004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p:txBody>
          <a:bodyPr/>
          <a:lstStyle/>
          <a:p>
            <a:r>
              <a:rPr lang="en-US" b="1" i="0" dirty="0">
                <a:solidFill>
                  <a:srgbClr val="000000"/>
                </a:solidFill>
                <a:effectLst/>
                <a:latin typeface="Metro"/>
              </a:rPr>
              <a:t>What is Infrastructure as Code?</a:t>
            </a:r>
            <a:endParaRPr lang="en-IN" dirty="0"/>
          </a:p>
        </p:txBody>
      </p:sp>
      <p:sp>
        <p:nvSpPr>
          <p:cNvPr id="3" name="Content Placeholder 2">
            <a:extLst>
              <a:ext uri="{FF2B5EF4-FFF2-40B4-BE49-F238E27FC236}">
                <a16:creationId xmlns:a16="http://schemas.microsoft.com/office/drawing/2014/main" id="{D00FFE07-CB89-4B92-94D8-F4423034E814}"/>
              </a:ext>
            </a:extLst>
          </p:cNvPr>
          <p:cNvSpPr>
            <a:spLocks noGrp="1"/>
          </p:cNvSpPr>
          <p:nvPr>
            <p:ph idx="1"/>
          </p:nvPr>
        </p:nvSpPr>
        <p:spPr/>
        <p:txBody>
          <a:bodyPr/>
          <a:lstStyle/>
          <a:p>
            <a:pPr algn="l"/>
            <a:r>
              <a:rPr lang="en-US" b="0" i="0" dirty="0">
                <a:solidFill>
                  <a:srgbClr val="000000"/>
                </a:solidFill>
                <a:effectLst/>
                <a:latin typeface="Metro"/>
              </a:rPr>
              <a:t>Infrastructure as Code (</a:t>
            </a:r>
            <a:r>
              <a:rPr lang="en-US" b="0" i="0" dirty="0" err="1">
                <a:solidFill>
                  <a:srgbClr val="000000"/>
                </a:solidFill>
                <a:effectLst/>
                <a:latin typeface="Metro"/>
              </a:rPr>
              <a:t>IaC</a:t>
            </a:r>
            <a:r>
              <a:rPr lang="en-US" b="0" i="0" dirty="0">
                <a:solidFill>
                  <a:srgbClr val="000000"/>
                </a:solidFill>
                <a:effectLst/>
                <a:latin typeface="Metro"/>
              </a:rPr>
              <a:t>) is the process of managing and provisioning cloud infrastructure with machine-readable definition files.</a:t>
            </a:r>
          </a:p>
          <a:p>
            <a:pPr algn="l"/>
            <a:r>
              <a:rPr lang="en-US" b="1" i="0" dirty="0">
                <a:solidFill>
                  <a:srgbClr val="000000"/>
                </a:solidFill>
                <a:effectLst/>
                <a:latin typeface="Metro"/>
              </a:rPr>
              <a:t>Think of it as executable documentation.</a:t>
            </a:r>
            <a:endParaRPr lang="en-US" b="0" i="0" dirty="0">
              <a:solidFill>
                <a:srgbClr val="000000"/>
              </a:solidFill>
              <a:effectLst/>
              <a:latin typeface="Metro"/>
            </a:endParaRPr>
          </a:p>
          <a:p>
            <a:endParaRPr lang="en-IN" dirty="0"/>
          </a:p>
        </p:txBody>
      </p:sp>
    </p:spTree>
    <p:extLst>
      <p:ext uri="{BB962C8B-B14F-4D97-AF65-F5344CB8AC3E}">
        <p14:creationId xmlns:p14="http://schemas.microsoft.com/office/powerpoint/2010/main" val="3853979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normAutofit/>
          </a:bodyPr>
          <a:lstStyle/>
          <a:p>
            <a:pPr algn="l"/>
            <a:r>
              <a:rPr lang="en-IN" b="1" i="0" dirty="0">
                <a:solidFill>
                  <a:srgbClr val="000000"/>
                </a:solidFill>
                <a:effectLst/>
                <a:latin typeface="Metro"/>
              </a:rPr>
              <a:t>Organize Your Terraform Code</a:t>
            </a:r>
          </a:p>
        </p:txBody>
      </p:sp>
      <p:sp>
        <p:nvSpPr>
          <p:cNvPr id="14" name="TextBox 13">
            <a:extLst>
              <a:ext uri="{FF2B5EF4-FFF2-40B4-BE49-F238E27FC236}">
                <a16:creationId xmlns:a16="http://schemas.microsoft.com/office/drawing/2014/main" id="{A8F0FAAF-9535-45B7-B2CD-27EA55DF7ED1}"/>
              </a:ext>
            </a:extLst>
          </p:cNvPr>
          <p:cNvSpPr txBox="1"/>
          <p:nvPr/>
        </p:nvSpPr>
        <p:spPr>
          <a:xfrm>
            <a:off x="550334" y="1548307"/>
            <a:ext cx="10970846" cy="3785652"/>
          </a:xfrm>
          <a:prstGeom prst="rect">
            <a:avLst/>
          </a:prstGeom>
          <a:noFill/>
        </p:spPr>
        <p:txBody>
          <a:bodyPr wrap="square" rtlCol="0">
            <a:spAutoFit/>
          </a:bodyPr>
          <a:lstStyle/>
          <a:p>
            <a:r>
              <a:rPr lang="en-US" sz="2400" b="0" i="0" dirty="0">
                <a:solidFill>
                  <a:srgbClr val="000000"/>
                </a:solidFill>
                <a:effectLst/>
                <a:latin typeface="Metro"/>
              </a:rPr>
              <a:t>Terraform will read any file in your workspace that ends in a .</a:t>
            </a:r>
            <a:r>
              <a:rPr lang="en-US" sz="2400" b="0" i="0" dirty="0" err="1">
                <a:solidFill>
                  <a:srgbClr val="000000"/>
                </a:solidFill>
                <a:effectLst/>
                <a:latin typeface="Metro"/>
              </a:rPr>
              <a:t>tf</a:t>
            </a:r>
            <a:r>
              <a:rPr lang="en-US" sz="2400" b="0" i="0" dirty="0">
                <a:solidFill>
                  <a:srgbClr val="000000"/>
                </a:solidFill>
                <a:effectLst/>
                <a:latin typeface="Metro"/>
              </a:rPr>
              <a:t> extension, but the convention is to have a main.tf, variables.tf, and outputs.tf. You may add more </a:t>
            </a:r>
            <a:r>
              <a:rPr lang="en-US" sz="2400" b="0" i="0" dirty="0" err="1">
                <a:solidFill>
                  <a:srgbClr val="000000"/>
                </a:solidFill>
                <a:effectLst/>
                <a:latin typeface="Metro"/>
              </a:rPr>
              <a:t>tf</a:t>
            </a:r>
            <a:r>
              <a:rPr lang="en-US" sz="2400" b="0" i="0" dirty="0">
                <a:solidFill>
                  <a:srgbClr val="000000"/>
                </a:solidFill>
                <a:effectLst/>
                <a:latin typeface="Metro"/>
              </a:rPr>
              <a:t> files if you wish.</a:t>
            </a:r>
          </a:p>
          <a:p>
            <a:endParaRPr lang="en-US" sz="2400" b="0" i="0" dirty="0">
              <a:solidFill>
                <a:srgbClr val="000000"/>
              </a:solidFill>
              <a:effectLst/>
              <a:latin typeface="Metro"/>
            </a:endParaRPr>
          </a:p>
          <a:p>
            <a:r>
              <a:rPr lang="en-US" sz="2400" b="0" i="0" dirty="0">
                <a:solidFill>
                  <a:srgbClr val="000000"/>
                </a:solidFill>
                <a:effectLst/>
                <a:latin typeface="Metro"/>
              </a:rPr>
              <a:t>main.tf</a:t>
            </a:r>
          </a:p>
          <a:p>
            <a:r>
              <a:rPr lang="en-US" sz="2400" b="0" i="0" dirty="0">
                <a:solidFill>
                  <a:srgbClr val="000000"/>
                </a:solidFill>
                <a:effectLst/>
                <a:latin typeface="Metro"/>
              </a:rPr>
              <a:t>variables.tf</a:t>
            </a:r>
          </a:p>
          <a:p>
            <a:r>
              <a:rPr lang="en-US" sz="2400" b="0" i="0" dirty="0">
                <a:solidFill>
                  <a:srgbClr val="000000"/>
                </a:solidFill>
                <a:effectLst/>
                <a:latin typeface="Metro"/>
              </a:rPr>
              <a:t>outputs.tf</a:t>
            </a:r>
          </a:p>
          <a:p>
            <a:endParaRPr lang="en-US" sz="2400" dirty="0">
              <a:solidFill>
                <a:srgbClr val="000000"/>
              </a:solidFill>
              <a:latin typeface="Metro"/>
            </a:endParaRPr>
          </a:p>
          <a:p>
            <a:endParaRPr lang="en-US" sz="2400" b="0" i="0" dirty="0">
              <a:solidFill>
                <a:srgbClr val="000000"/>
              </a:solidFill>
              <a:effectLst/>
              <a:latin typeface="Metro"/>
            </a:endParaRPr>
          </a:p>
          <a:p>
            <a:r>
              <a:rPr lang="en-US" sz="2400" b="0" i="0" dirty="0">
                <a:solidFill>
                  <a:srgbClr val="000000"/>
                </a:solidFill>
                <a:effectLst/>
                <a:latin typeface="Metro"/>
              </a:rPr>
              <a:t>Let's take a closer look at each of these files.</a:t>
            </a:r>
            <a:endParaRPr lang="en-US" sz="2400" dirty="0"/>
          </a:p>
        </p:txBody>
      </p:sp>
    </p:spTree>
    <p:extLst>
      <p:ext uri="{BB962C8B-B14F-4D97-AF65-F5344CB8AC3E}">
        <p14:creationId xmlns:p14="http://schemas.microsoft.com/office/powerpoint/2010/main" val="3976352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normAutofit/>
          </a:bodyPr>
          <a:lstStyle/>
          <a:p>
            <a:pPr algn="l"/>
            <a:r>
              <a:rPr lang="en-IN" b="1" i="0" dirty="0">
                <a:solidFill>
                  <a:srgbClr val="000000"/>
                </a:solidFill>
                <a:effectLst/>
                <a:latin typeface="Metro"/>
              </a:rPr>
              <a:t>The Main File</a:t>
            </a:r>
          </a:p>
        </p:txBody>
      </p:sp>
      <p:sp>
        <p:nvSpPr>
          <p:cNvPr id="14" name="TextBox 13">
            <a:extLst>
              <a:ext uri="{FF2B5EF4-FFF2-40B4-BE49-F238E27FC236}">
                <a16:creationId xmlns:a16="http://schemas.microsoft.com/office/drawing/2014/main" id="{A8F0FAAF-9535-45B7-B2CD-27EA55DF7ED1}"/>
              </a:ext>
            </a:extLst>
          </p:cNvPr>
          <p:cNvSpPr txBox="1"/>
          <p:nvPr/>
        </p:nvSpPr>
        <p:spPr>
          <a:xfrm>
            <a:off x="457201" y="5197440"/>
            <a:ext cx="10970846" cy="830997"/>
          </a:xfrm>
          <a:prstGeom prst="rect">
            <a:avLst/>
          </a:prstGeom>
          <a:noFill/>
        </p:spPr>
        <p:txBody>
          <a:bodyPr wrap="square" rtlCol="0">
            <a:spAutoFit/>
          </a:bodyPr>
          <a:lstStyle/>
          <a:p>
            <a:r>
              <a:rPr lang="en-US" sz="2400" b="0" i="0" dirty="0">
                <a:solidFill>
                  <a:srgbClr val="000000"/>
                </a:solidFill>
                <a:effectLst/>
                <a:latin typeface="Metro"/>
              </a:rPr>
              <a:t>The first file is called main.tf. This is where you normally store your terraform code. With larger, more complex infrastructure you might break this up across several files.</a:t>
            </a:r>
            <a:endParaRPr lang="en-US" sz="2400" dirty="0"/>
          </a:p>
        </p:txBody>
      </p:sp>
      <p:pic>
        <p:nvPicPr>
          <p:cNvPr id="4" name="Picture 3">
            <a:extLst>
              <a:ext uri="{FF2B5EF4-FFF2-40B4-BE49-F238E27FC236}">
                <a16:creationId xmlns:a16="http://schemas.microsoft.com/office/drawing/2014/main" id="{38A48660-41A3-4E6A-A886-AC6F344DFE89}"/>
              </a:ext>
            </a:extLst>
          </p:cNvPr>
          <p:cNvPicPr>
            <a:picLocks noChangeAspect="1"/>
          </p:cNvPicPr>
          <p:nvPr/>
        </p:nvPicPr>
        <p:blipFill>
          <a:blip r:embed="rId2"/>
          <a:stretch>
            <a:fillRect/>
          </a:stretch>
        </p:blipFill>
        <p:spPr>
          <a:xfrm>
            <a:off x="930298" y="1360051"/>
            <a:ext cx="6003902" cy="3400237"/>
          </a:xfrm>
          <a:prstGeom prst="rect">
            <a:avLst/>
          </a:prstGeom>
        </p:spPr>
      </p:pic>
    </p:spTree>
    <p:extLst>
      <p:ext uri="{BB962C8B-B14F-4D97-AF65-F5344CB8AC3E}">
        <p14:creationId xmlns:p14="http://schemas.microsoft.com/office/powerpoint/2010/main" val="3043259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normAutofit/>
          </a:bodyPr>
          <a:lstStyle/>
          <a:p>
            <a:pPr algn="l"/>
            <a:r>
              <a:rPr lang="en-IN" b="1" i="0" dirty="0">
                <a:solidFill>
                  <a:srgbClr val="000000"/>
                </a:solidFill>
                <a:effectLst/>
                <a:latin typeface="Metro"/>
              </a:rPr>
              <a:t>The Variables File</a:t>
            </a:r>
          </a:p>
        </p:txBody>
      </p:sp>
      <p:sp>
        <p:nvSpPr>
          <p:cNvPr id="14" name="TextBox 13">
            <a:extLst>
              <a:ext uri="{FF2B5EF4-FFF2-40B4-BE49-F238E27FC236}">
                <a16:creationId xmlns:a16="http://schemas.microsoft.com/office/drawing/2014/main" id="{A8F0FAAF-9535-45B7-B2CD-27EA55DF7ED1}"/>
              </a:ext>
            </a:extLst>
          </p:cNvPr>
          <p:cNvSpPr txBox="1"/>
          <p:nvPr/>
        </p:nvSpPr>
        <p:spPr>
          <a:xfrm>
            <a:off x="457201" y="5197440"/>
            <a:ext cx="10970846" cy="830997"/>
          </a:xfrm>
          <a:prstGeom prst="rect">
            <a:avLst/>
          </a:prstGeom>
          <a:noFill/>
        </p:spPr>
        <p:txBody>
          <a:bodyPr wrap="square" rtlCol="0">
            <a:spAutoFit/>
          </a:bodyPr>
          <a:lstStyle/>
          <a:p>
            <a:r>
              <a:rPr lang="en-US" sz="2400" b="0" i="0" dirty="0">
                <a:solidFill>
                  <a:srgbClr val="000000"/>
                </a:solidFill>
                <a:effectLst/>
                <a:latin typeface="Metro"/>
              </a:rPr>
              <a:t>The second file is called variables.tf. This is where you define your variables and optionally set some defaults.</a:t>
            </a:r>
            <a:endParaRPr lang="en-US" sz="2400" dirty="0"/>
          </a:p>
        </p:txBody>
      </p:sp>
      <p:sp>
        <p:nvSpPr>
          <p:cNvPr id="6" name="TextBox 5">
            <a:extLst>
              <a:ext uri="{FF2B5EF4-FFF2-40B4-BE49-F238E27FC236}">
                <a16:creationId xmlns:a16="http://schemas.microsoft.com/office/drawing/2014/main" id="{39EC4EAE-796D-48C7-A2C2-2EF7DE0D22DA}"/>
              </a:ext>
            </a:extLst>
          </p:cNvPr>
          <p:cNvSpPr txBox="1"/>
          <p:nvPr/>
        </p:nvSpPr>
        <p:spPr>
          <a:xfrm>
            <a:off x="635001" y="1594472"/>
            <a:ext cx="10329332" cy="2585323"/>
          </a:xfrm>
          <a:prstGeom prst="rect">
            <a:avLst/>
          </a:prstGeom>
          <a:noFill/>
        </p:spPr>
        <p:txBody>
          <a:bodyPr wrap="square">
            <a:spAutoFit/>
          </a:bodyPr>
          <a:lstStyle/>
          <a:p>
            <a:pPr algn="l"/>
            <a:r>
              <a:rPr lang="en-US" b="0" i="0" dirty="0">
                <a:solidFill>
                  <a:srgbClr val="444444"/>
                </a:solidFill>
                <a:effectLst/>
                <a:latin typeface="Monaco"/>
              </a:rPr>
              <a:t>variable </a:t>
            </a:r>
            <a:r>
              <a:rPr lang="en-US" b="0" i="0" dirty="0">
                <a:solidFill>
                  <a:srgbClr val="880000"/>
                </a:solidFill>
                <a:effectLst/>
                <a:latin typeface="Monaco"/>
              </a:rPr>
              <a:t>"</a:t>
            </a:r>
            <a:r>
              <a:rPr lang="en-US" b="0" i="0" dirty="0" err="1">
                <a:solidFill>
                  <a:srgbClr val="880000"/>
                </a:solidFill>
                <a:effectLst/>
                <a:latin typeface="Monaco"/>
              </a:rPr>
              <a:t>cidr_block</a:t>
            </a:r>
            <a:r>
              <a:rPr lang="en-US" b="0" i="0" dirty="0">
                <a:solidFill>
                  <a:srgbClr val="880000"/>
                </a:solidFill>
                <a:effectLst/>
                <a:latin typeface="Monaco"/>
              </a:rPr>
              <a:t>"</a:t>
            </a:r>
            <a:r>
              <a:rPr lang="en-US" b="0" i="0" dirty="0">
                <a:solidFill>
                  <a:srgbClr val="444444"/>
                </a:solidFill>
                <a:effectLst/>
                <a:latin typeface="Monaco"/>
              </a:rPr>
              <a:t> {</a:t>
            </a:r>
          </a:p>
          <a:p>
            <a:pPr algn="l"/>
            <a:r>
              <a:rPr lang="en-US" b="0" i="0" dirty="0">
                <a:solidFill>
                  <a:srgbClr val="444444"/>
                </a:solidFill>
                <a:effectLst/>
                <a:latin typeface="Monaco"/>
              </a:rPr>
              <a:t>description = </a:t>
            </a:r>
            <a:r>
              <a:rPr lang="en-US" b="0" i="0" dirty="0">
                <a:solidFill>
                  <a:srgbClr val="880000"/>
                </a:solidFill>
                <a:effectLst/>
                <a:latin typeface="Monaco"/>
              </a:rPr>
              <a:t>"The address space that is used within the VPC. Changing this forces a new resource to be created."</a:t>
            </a:r>
            <a:endParaRPr lang="en-US" b="0" i="0" dirty="0">
              <a:solidFill>
                <a:srgbClr val="444444"/>
              </a:solidFill>
              <a:effectLst/>
              <a:latin typeface="Monaco"/>
            </a:endParaRPr>
          </a:p>
          <a:p>
            <a:pPr algn="l"/>
            <a:r>
              <a:rPr lang="en-US" b="0" i="0" dirty="0">
                <a:solidFill>
                  <a:srgbClr val="444444"/>
                </a:solidFill>
                <a:effectLst/>
                <a:latin typeface="Monaco"/>
              </a:rPr>
              <a:t>}</a:t>
            </a:r>
          </a:p>
          <a:p>
            <a:pPr algn="l"/>
            <a:endParaRPr lang="en-US" b="0" i="0" dirty="0">
              <a:solidFill>
                <a:srgbClr val="444444"/>
              </a:solidFill>
              <a:effectLst/>
              <a:latin typeface="Monaco"/>
            </a:endParaRPr>
          </a:p>
          <a:p>
            <a:pPr algn="l"/>
            <a:r>
              <a:rPr lang="en-US" b="0" i="0" dirty="0">
                <a:solidFill>
                  <a:srgbClr val="444444"/>
                </a:solidFill>
                <a:effectLst/>
                <a:latin typeface="Monaco"/>
              </a:rPr>
              <a:t>variable </a:t>
            </a:r>
            <a:r>
              <a:rPr lang="en-US" b="0" i="0" dirty="0">
                <a:solidFill>
                  <a:srgbClr val="880000"/>
                </a:solidFill>
                <a:effectLst/>
                <a:latin typeface="Monaco"/>
              </a:rPr>
              <a:t>"</a:t>
            </a:r>
            <a:r>
              <a:rPr lang="en-US" b="0" i="0" dirty="0" err="1">
                <a:solidFill>
                  <a:srgbClr val="880000"/>
                </a:solidFill>
                <a:effectLst/>
                <a:latin typeface="Monaco"/>
              </a:rPr>
              <a:t>instance_tenancy</a:t>
            </a:r>
            <a:r>
              <a:rPr lang="en-US" b="0" i="0" dirty="0">
                <a:solidFill>
                  <a:srgbClr val="880000"/>
                </a:solidFill>
                <a:effectLst/>
                <a:latin typeface="Monaco"/>
              </a:rPr>
              <a:t>"</a:t>
            </a:r>
            <a:r>
              <a:rPr lang="en-US" b="0" i="0" dirty="0">
                <a:solidFill>
                  <a:srgbClr val="444444"/>
                </a:solidFill>
                <a:effectLst/>
                <a:latin typeface="Monaco"/>
              </a:rPr>
              <a:t> {</a:t>
            </a:r>
          </a:p>
          <a:p>
            <a:pPr algn="l"/>
            <a:r>
              <a:rPr lang="en-US" b="0" i="0" dirty="0">
                <a:solidFill>
                  <a:srgbClr val="444444"/>
                </a:solidFill>
                <a:effectLst/>
                <a:latin typeface="Monaco"/>
              </a:rPr>
              <a:t>description = </a:t>
            </a:r>
            <a:r>
              <a:rPr lang="en-US" b="0" i="0" dirty="0">
                <a:solidFill>
                  <a:srgbClr val="880000"/>
                </a:solidFill>
                <a:effectLst/>
                <a:latin typeface="Monaco"/>
              </a:rPr>
              <a:t>"A tenancy option for instances launched into the VPC. Acceptable values are 'dedicated' and ''"</a:t>
            </a:r>
            <a:endParaRPr lang="en-US" b="0" i="0" dirty="0">
              <a:solidFill>
                <a:srgbClr val="444444"/>
              </a:solidFill>
              <a:effectLst/>
              <a:latin typeface="Monaco"/>
            </a:endParaRPr>
          </a:p>
          <a:p>
            <a:pPr algn="l"/>
            <a:r>
              <a:rPr lang="en-US" b="0" i="0" dirty="0">
                <a:solidFill>
                  <a:srgbClr val="444444"/>
                </a:solidFill>
                <a:effectLst/>
                <a:latin typeface="Monaco"/>
              </a:rPr>
              <a:t>default = </a:t>
            </a:r>
            <a:r>
              <a:rPr lang="en-US" b="0" i="0" dirty="0">
                <a:solidFill>
                  <a:srgbClr val="880000"/>
                </a:solidFill>
                <a:effectLst/>
                <a:latin typeface="Monaco"/>
              </a:rPr>
              <a:t>"dedicated"</a:t>
            </a:r>
            <a:endParaRPr lang="en-US" b="0" i="0" dirty="0">
              <a:solidFill>
                <a:srgbClr val="444444"/>
              </a:solidFill>
              <a:effectLst/>
              <a:latin typeface="Monaco"/>
            </a:endParaRPr>
          </a:p>
          <a:p>
            <a:pPr algn="l"/>
            <a:r>
              <a:rPr lang="en-US" b="0" i="0" dirty="0">
                <a:solidFill>
                  <a:srgbClr val="444444"/>
                </a:solidFill>
                <a:effectLst/>
                <a:latin typeface="Monaco"/>
              </a:rPr>
              <a:t>}</a:t>
            </a:r>
          </a:p>
        </p:txBody>
      </p:sp>
    </p:spTree>
    <p:extLst>
      <p:ext uri="{BB962C8B-B14F-4D97-AF65-F5344CB8AC3E}">
        <p14:creationId xmlns:p14="http://schemas.microsoft.com/office/powerpoint/2010/main" val="2559400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normAutofit/>
          </a:bodyPr>
          <a:lstStyle/>
          <a:p>
            <a:pPr algn="l"/>
            <a:r>
              <a:rPr lang="en-IN" b="1" i="0" dirty="0">
                <a:solidFill>
                  <a:srgbClr val="000000"/>
                </a:solidFill>
                <a:effectLst/>
                <a:latin typeface="Metro"/>
              </a:rPr>
              <a:t>The Outputs File</a:t>
            </a:r>
          </a:p>
        </p:txBody>
      </p:sp>
      <p:sp>
        <p:nvSpPr>
          <p:cNvPr id="14" name="TextBox 13">
            <a:extLst>
              <a:ext uri="{FF2B5EF4-FFF2-40B4-BE49-F238E27FC236}">
                <a16:creationId xmlns:a16="http://schemas.microsoft.com/office/drawing/2014/main" id="{A8F0FAAF-9535-45B7-B2CD-27EA55DF7ED1}"/>
              </a:ext>
            </a:extLst>
          </p:cNvPr>
          <p:cNvSpPr txBox="1"/>
          <p:nvPr/>
        </p:nvSpPr>
        <p:spPr>
          <a:xfrm>
            <a:off x="457201" y="5197440"/>
            <a:ext cx="10970846" cy="830997"/>
          </a:xfrm>
          <a:prstGeom prst="rect">
            <a:avLst/>
          </a:prstGeom>
          <a:noFill/>
        </p:spPr>
        <p:txBody>
          <a:bodyPr wrap="square" rtlCol="0">
            <a:spAutoFit/>
          </a:bodyPr>
          <a:lstStyle/>
          <a:p>
            <a:r>
              <a:rPr lang="en-US" sz="2400" b="0" i="0" dirty="0">
                <a:solidFill>
                  <a:srgbClr val="000000"/>
                </a:solidFill>
                <a:effectLst/>
                <a:latin typeface="Metro"/>
              </a:rPr>
              <a:t>The outputs file is where you configure any messages or data you want to show at the end of a terraform apply.</a:t>
            </a:r>
            <a:endParaRPr lang="en-US" sz="2400" dirty="0"/>
          </a:p>
        </p:txBody>
      </p:sp>
      <p:pic>
        <p:nvPicPr>
          <p:cNvPr id="4" name="Picture 3">
            <a:extLst>
              <a:ext uri="{FF2B5EF4-FFF2-40B4-BE49-F238E27FC236}">
                <a16:creationId xmlns:a16="http://schemas.microsoft.com/office/drawing/2014/main" id="{A7234A8E-C5D6-40A1-8210-41FDEE45C1D1}"/>
              </a:ext>
            </a:extLst>
          </p:cNvPr>
          <p:cNvPicPr>
            <a:picLocks noChangeAspect="1"/>
          </p:cNvPicPr>
          <p:nvPr/>
        </p:nvPicPr>
        <p:blipFill>
          <a:blip r:embed="rId2"/>
          <a:stretch>
            <a:fillRect/>
          </a:stretch>
        </p:blipFill>
        <p:spPr>
          <a:xfrm>
            <a:off x="738050" y="1515320"/>
            <a:ext cx="9125618" cy="2908563"/>
          </a:xfrm>
          <a:prstGeom prst="rect">
            <a:avLst/>
          </a:prstGeom>
        </p:spPr>
      </p:pic>
    </p:spTree>
    <p:extLst>
      <p:ext uri="{BB962C8B-B14F-4D97-AF65-F5344CB8AC3E}">
        <p14:creationId xmlns:p14="http://schemas.microsoft.com/office/powerpoint/2010/main" val="817980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normAutofit/>
          </a:bodyPr>
          <a:lstStyle/>
          <a:p>
            <a:pPr algn="l"/>
            <a:r>
              <a:rPr lang="en-IN" b="1" i="0" dirty="0">
                <a:solidFill>
                  <a:srgbClr val="1D1E23"/>
                </a:solidFill>
                <a:effectLst/>
                <a:latin typeface="gilmer-web"/>
              </a:rPr>
              <a:t>Conditional Expressions</a:t>
            </a:r>
          </a:p>
        </p:txBody>
      </p:sp>
      <p:sp>
        <p:nvSpPr>
          <p:cNvPr id="14" name="TextBox 13">
            <a:extLst>
              <a:ext uri="{FF2B5EF4-FFF2-40B4-BE49-F238E27FC236}">
                <a16:creationId xmlns:a16="http://schemas.microsoft.com/office/drawing/2014/main" id="{A8F0FAAF-9535-45B7-B2CD-27EA55DF7ED1}"/>
              </a:ext>
            </a:extLst>
          </p:cNvPr>
          <p:cNvSpPr txBox="1"/>
          <p:nvPr/>
        </p:nvSpPr>
        <p:spPr>
          <a:xfrm>
            <a:off x="550334" y="1522255"/>
            <a:ext cx="10970846" cy="3785652"/>
          </a:xfrm>
          <a:prstGeom prst="rect">
            <a:avLst/>
          </a:prstGeom>
          <a:noFill/>
        </p:spPr>
        <p:txBody>
          <a:bodyPr wrap="square" rtlCol="0">
            <a:spAutoFit/>
          </a:bodyPr>
          <a:lstStyle/>
          <a:p>
            <a:r>
              <a:rPr lang="en-US" sz="2400" b="0" i="0" dirty="0">
                <a:solidFill>
                  <a:srgbClr val="1D1E23"/>
                </a:solidFill>
                <a:effectLst/>
                <a:latin typeface="metro-web"/>
              </a:rPr>
              <a:t>A </a:t>
            </a:r>
            <a:r>
              <a:rPr lang="en-US" sz="2400" b="0" i="1" dirty="0">
                <a:solidFill>
                  <a:srgbClr val="1D1E23"/>
                </a:solidFill>
                <a:effectLst/>
                <a:latin typeface="metro-web"/>
              </a:rPr>
              <a:t>conditional expression</a:t>
            </a:r>
            <a:r>
              <a:rPr lang="en-US" sz="2400" b="0" i="0" dirty="0">
                <a:solidFill>
                  <a:srgbClr val="1D1E23"/>
                </a:solidFill>
                <a:effectLst/>
                <a:latin typeface="metro-web"/>
              </a:rPr>
              <a:t> uses the value of a bool expression to select one of two values.</a:t>
            </a:r>
          </a:p>
          <a:p>
            <a:endParaRPr lang="en-US" sz="2400" dirty="0">
              <a:solidFill>
                <a:srgbClr val="1D1E23"/>
              </a:solidFill>
              <a:latin typeface="metro-web"/>
            </a:endParaRPr>
          </a:p>
          <a:p>
            <a:endParaRPr lang="en-US" sz="2400" dirty="0">
              <a:solidFill>
                <a:srgbClr val="1D1E23"/>
              </a:solidFill>
              <a:latin typeface="metro-web"/>
            </a:endParaRPr>
          </a:p>
          <a:p>
            <a:r>
              <a:rPr lang="sv-SE" sz="2400" i="1" dirty="0">
                <a:solidFill>
                  <a:srgbClr val="1D1E23"/>
                </a:solidFill>
                <a:latin typeface="metro-web"/>
              </a:rPr>
              <a:t>condition ? true_val : false_val</a:t>
            </a:r>
            <a:br>
              <a:rPr lang="sv-SE" sz="2400" i="1" dirty="0">
                <a:solidFill>
                  <a:srgbClr val="1D1E23"/>
                </a:solidFill>
                <a:latin typeface="metro-web"/>
              </a:rPr>
            </a:br>
            <a:endParaRPr lang="sv-SE" sz="2400" i="1" dirty="0">
              <a:solidFill>
                <a:srgbClr val="1D1E23"/>
              </a:solidFill>
              <a:latin typeface="metro-web"/>
            </a:endParaRPr>
          </a:p>
          <a:p>
            <a:r>
              <a:rPr lang="sv-SE" sz="2400" i="1" dirty="0">
                <a:solidFill>
                  <a:srgbClr val="1D1E23"/>
                </a:solidFill>
                <a:latin typeface="metro-web"/>
              </a:rPr>
              <a:t>Example</a:t>
            </a:r>
          </a:p>
          <a:p>
            <a:endParaRPr lang="en-US" sz="2400" i="1" dirty="0">
              <a:solidFill>
                <a:srgbClr val="1D1E23"/>
              </a:solidFill>
              <a:latin typeface="metro-web"/>
            </a:endParaRPr>
          </a:p>
          <a:p>
            <a:r>
              <a:rPr lang="en-US" sz="2400" i="1" dirty="0" err="1">
                <a:solidFill>
                  <a:srgbClr val="1D1E23"/>
                </a:solidFill>
                <a:latin typeface="metro-web"/>
              </a:rPr>
              <a:t>var.a</a:t>
            </a:r>
            <a:r>
              <a:rPr lang="en-US" sz="2400" i="1" dirty="0">
                <a:solidFill>
                  <a:srgbClr val="1D1E23"/>
                </a:solidFill>
                <a:latin typeface="metro-web"/>
              </a:rPr>
              <a:t> != "" ? </a:t>
            </a:r>
            <a:r>
              <a:rPr lang="en-US" sz="2400" i="1" dirty="0" err="1">
                <a:solidFill>
                  <a:srgbClr val="1D1E23"/>
                </a:solidFill>
                <a:latin typeface="metro-web"/>
              </a:rPr>
              <a:t>var.a</a:t>
            </a:r>
            <a:r>
              <a:rPr lang="en-US" sz="2400" i="1" dirty="0">
                <a:solidFill>
                  <a:srgbClr val="1D1E23"/>
                </a:solidFill>
                <a:latin typeface="metro-web"/>
              </a:rPr>
              <a:t> : "default-a"</a:t>
            </a:r>
          </a:p>
          <a:p>
            <a:endParaRPr lang="en-US" sz="2400" dirty="0"/>
          </a:p>
        </p:txBody>
      </p:sp>
    </p:spTree>
    <p:extLst>
      <p:ext uri="{BB962C8B-B14F-4D97-AF65-F5344CB8AC3E}">
        <p14:creationId xmlns:p14="http://schemas.microsoft.com/office/powerpoint/2010/main" val="4202413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normAutofit/>
          </a:bodyPr>
          <a:lstStyle/>
          <a:p>
            <a:pPr algn="l"/>
            <a:r>
              <a:rPr lang="en-IN" b="1" i="0" dirty="0">
                <a:solidFill>
                  <a:srgbClr val="1D1E23"/>
                </a:solidFill>
                <a:effectLst/>
                <a:latin typeface="gilmer-web"/>
              </a:rPr>
              <a:t>for Expressions</a:t>
            </a:r>
          </a:p>
        </p:txBody>
      </p:sp>
      <p:sp>
        <p:nvSpPr>
          <p:cNvPr id="14" name="TextBox 13">
            <a:extLst>
              <a:ext uri="{FF2B5EF4-FFF2-40B4-BE49-F238E27FC236}">
                <a16:creationId xmlns:a16="http://schemas.microsoft.com/office/drawing/2014/main" id="{A8F0FAAF-9535-45B7-B2CD-27EA55DF7ED1}"/>
              </a:ext>
            </a:extLst>
          </p:cNvPr>
          <p:cNvSpPr txBox="1"/>
          <p:nvPr/>
        </p:nvSpPr>
        <p:spPr>
          <a:xfrm>
            <a:off x="444826" y="982176"/>
            <a:ext cx="10970846" cy="4893647"/>
          </a:xfrm>
          <a:prstGeom prst="rect">
            <a:avLst/>
          </a:prstGeom>
          <a:noFill/>
        </p:spPr>
        <p:txBody>
          <a:bodyPr wrap="square" rtlCol="0">
            <a:spAutoFit/>
          </a:bodyPr>
          <a:lstStyle/>
          <a:p>
            <a:r>
              <a:rPr lang="en-US" sz="2400" b="0" i="0" dirty="0">
                <a:solidFill>
                  <a:srgbClr val="1D1E23"/>
                </a:solidFill>
                <a:effectLst/>
                <a:latin typeface="metro-web"/>
              </a:rPr>
              <a:t>A for expression creates a complex type value by transforming another complex type value. </a:t>
            </a:r>
          </a:p>
          <a:p>
            <a:endParaRPr lang="en-US" sz="2400" b="0" i="0" dirty="0">
              <a:solidFill>
                <a:srgbClr val="1D1E23"/>
              </a:solidFill>
              <a:effectLst/>
              <a:latin typeface="metro-web"/>
            </a:endParaRPr>
          </a:p>
          <a:p>
            <a:r>
              <a:rPr lang="en-US" sz="2400" b="0" i="0" dirty="0">
                <a:solidFill>
                  <a:srgbClr val="1D1E23"/>
                </a:solidFill>
                <a:effectLst/>
                <a:latin typeface="metro-web"/>
              </a:rPr>
              <a:t>For example, if </a:t>
            </a:r>
            <a:r>
              <a:rPr lang="en-US" sz="2400" b="0" i="0" dirty="0" err="1">
                <a:solidFill>
                  <a:srgbClr val="1D1E23"/>
                </a:solidFill>
                <a:effectLst/>
                <a:latin typeface="metro-web"/>
              </a:rPr>
              <a:t>var.list</a:t>
            </a:r>
            <a:r>
              <a:rPr lang="en-US" sz="2400" b="0" i="0" dirty="0">
                <a:solidFill>
                  <a:srgbClr val="1D1E23"/>
                </a:solidFill>
                <a:effectLst/>
                <a:latin typeface="metro-web"/>
              </a:rPr>
              <a:t> were a list of strings, then the following expression would produce a tuple of strings with all-uppercase letters:</a:t>
            </a:r>
          </a:p>
          <a:p>
            <a:endParaRPr lang="en-US" sz="2400" b="0" i="0" dirty="0">
              <a:solidFill>
                <a:srgbClr val="1D1E23"/>
              </a:solidFill>
              <a:effectLst/>
              <a:latin typeface="metro-web"/>
            </a:endParaRPr>
          </a:p>
          <a:p>
            <a:r>
              <a:rPr lang="en-US" sz="2400" b="0" i="1" dirty="0">
                <a:solidFill>
                  <a:srgbClr val="1D1E23"/>
                </a:solidFill>
                <a:effectLst/>
                <a:latin typeface="metro-web"/>
              </a:rPr>
              <a:t>[ for s in </a:t>
            </a:r>
            <a:r>
              <a:rPr lang="en-US" sz="2400" b="0" i="1" dirty="0" err="1">
                <a:solidFill>
                  <a:srgbClr val="1D1E23"/>
                </a:solidFill>
                <a:effectLst/>
                <a:latin typeface="metro-web"/>
              </a:rPr>
              <a:t>var.list</a:t>
            </a:r>
            <a:r>
              <a:rPr lang="en-US" sz="2400" b="0" i="1" dirty="0">
                <a:solidFill>
                  <a:srgbClr val="1D1E23"/>
                </a:solidFill>
                <a:effectLst/>
                <a:latin typeface="metro-web"/>
              </a:rPr>
              <a:t> : upper(s) ]</a:t>
            </a:r>
          </a:p>
          <a:p>
            <a:endParaRPr lang="en-US" sz="2400" i="1" dirty="0">
              <a:solidFill>
                <a:srgbClr val="1D1E23"/>
              </a:solidFill>
              <a:latin typeface="metro-web"/>
            </a:endParaRPr>
          </a:p>
          <a:p>
            <a:r>
              <a:rPr lang="en-US" sz="2400" b="1" i="1" dirty="0"/>
              <a:t>Filtering Elements</a:t>
            </a:r>
          </a:p>
          <a:p>
            <a:r>
              <a:rPr lang="en-US" sz="2400" i="1" dirty="0"/>
              <a:t>A for expression can also include an optional if clause to filter elements from the source collection, producing a value with fewer elements than the source value:</a:t>
            </a:r>
          </a:p>
          <a:p>
            <a:endParaRPr lang="en-US" sz="2400" i="1" dirty="0"/>
          </a:p>
          <a:p>
            <a:r>
              <a:rPr lang="en-US" sz="2400" i="1" dirty="0"/>
              <a:t>[for s in </a:t>
            </a:r>
            <a:r>
              <a:rPr lang="en-US" sz="2400" i="1" dirty="0" err="1"/>
              <a:t>var.list</a:t>
            </a:r>
            <a:r>
              <a:rPr lang="en-US" sz="2400" i="1" dirty="0"/>
              <a:t> : upper(s) if s != ""]</a:t>
            </a:r>
          </a:p>
        </p:txBody>
      </p:sp>
    </p:spTree>
    <p:extLst>
      <p:ext uri="{BB962C8B-B14F-4D97-AF65-F5344CB8AC3E}">
        <p14:creationId xmlns:p14="http://schemas.microsoft.com/office/powerpoint/2010/main" val="2575929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normAutofit/>
          </a:bodyPr>
          <a:lstStyle/>
          <a:p>
            <a:pPr algn="l"/>
            <a:r>
              <a:rPr lang="en-IN" b="1" i="0" dirty="0">
                <a:solidFill>
                  <a:srgbClr val="1D1E23"/>
                </a:solidFill>
                <a:effectLst/>
                <a:latin typeface="gilmer-web"/>
              </a:rPr>
              <a:t>Dynamic Blocks</a:t>
            </a:r>
          </a:p>
        </p:txBody>
      </p:sp>
      <p:sp>
        <p:nvSpPr>
          <p:cNvPr id="14" name="TextBox 13">
            <a:extLst>
              <a:ext uri="{FF2B5EF4-FFF2-40B4-BE49-F238E27FC236}">
                <a16:creationId xmlns:a16="http://schemas.microsoft.com/office/drawing/2014/main" id="{A8F0FAAF-9535-45B7-B2CD-27EA55DF7ED1}"/>
              </a:ext>
            </a:extLst>
          </p:cNvPr>
          <p:cNvSpPr txBox="1"/>
          <p:nvPr/>
        </p:nvSpPr>
        <p:spPr>
          <a:xfrm>
            <a:off x="444826" y="982176"/>
            <a:ext cx="10970846" cy="5447645"/>
          </a:xfrm>
          <a:prstGeom prst="rect">
            <a:avLst/>
          </a:prstGeom>
          <a:noFill/>
        </p:spPr>
        <p:txBody>
          <a:bodyPr wrap="square" rtlCol="0">
            <a:spAutoFit/>
          </a:bodyPr>
          <a:lstStyle/>
          <a:p>
            <a:r>
              <a:rPr lang="en-US" sz="2400" b="0" i="0" dirty="0">
                <a:solidFill>
                  <a:srgbClr val="1D1E23"/>
                </a:solidFill>
                <a:effectLst/>
                <a:latin typeface="metro-web"/>
              </a:rPr>
              <a:t>A dynamic block acts much like a for expression, but produces nested blocks instead of a complex typed value. It iterates over a given complex value, and generates a nested block for each element of that complex value.</a:t>
            </a:r>
          </a:p>
          <a:p>
            <a:endParaRPr lang="en-US" sz="2400" b="0" i="0" dirty="0">
              <a:solidFill>
                <a:srgbClr val="1D1E23"/>
              </a:solidFill>
              <a:effectLst/>
              <a:latin typeface="metro-web"/>
            </a:endParaRPr>
          </a:p>
          <a:p>
            <a:r>
              <a:rPr lang="en-US" b="0" i="1" dirty="0">
                <a:solidFill>
                  <a:srgbClr val="1D1E23"/>
                </a:solidFill>
                <a:effectLst/>
                <a:latin typeface="metro-web"/>
              </a:rPr>
              <a:t>resource "</a:t>
            </a:r>
            <a:r>
              <a:rPr lang="en-US" b="0" i="1" dirty="0" err="1">
                <a:solidFill>
                  <a:srgbClr val="1D1E23"/>
                </a:solidFill>
                <a:effectLst/>
                <a:latin typeface="metro-web"/>
              </a:rPr>
              <a:t>aws_elastic_beanstalk_environment</a:t>
            </a:r>
            <a:r>
              <a:rPr lang="en-US" b="0" i="1" dirty="0">
                <a:solidFill>
                  <a:srgbClr val="1D1E23"/>
                </a:solidFill>
                <a:effectLst/>
                <a:latin typeface="metro-web"/>
              </a:rPr>
              <a:t>" "</a:t>
            </a:r>
            <a:r>
              <a:rPr lang="en-US" b="0" i="1" dirty="0" err="1">
                <a:solidFill>
                  <a:srgbClr val="1D1E23"/>
                </a:solidFill>
                <a:effectLst/>
                <a:latin typeface="metro-web"/>
              </a:rPr>
              <a:t>tfenvtest</a:t>
            </a:r>
            <a:r>
              <a:rPr lang="en-US" b="0" i="1" dirty="0">
                <a:solidFill>
                  <a:srgbClr val="1D1E23"/>
                </a:solidFill>
                <a:effectLst/>
                <a:latin typeface="metro-web"/>
              </a:rPr>
              <a:t>" {</a:t>
            </a:r>
          </a:p>
          <a:p>
            <a:r>
              <a:rPr lang="en-US" b="0" i="1" dirty="0">
                <a:solidFill>
                  <a:srgbClr val="1D1E23"/>
                </a:solidFill>
                <a:effectLst/>
                <a:latin typeface="metro-web"/>
              </a:rPr>
              <a:t>  name                = "</a:t>
            </a:r>
            <a:r>
              <a:rPr lang="en-US" b="0" i="1" dirty="0" err="1">
                <a:solidFill>
                  <a:srgbClr val="1D1E23"/>
                </a:solidFill>
                <a:effectLst/>
                <a:latin typeface="metro-web"/>
              </a:rPr>
              <a:t>tf</a:t>
            </a:r>
            <a:r>
              <a:rPr lang="en-US" b="0" i="1" dirty="0">
                <a:solidFill>
                  <a:srgbClr val="1D1E23"/>
                </a:solidFill>
                <a:effectLst/>
                <a:latin typeface="metro-web"/>
              </a:rPr>
              <a:t>-test-name"</a:t>
            </a:r>
          </a:p>
          <a:p>
            <a:r>
              <a:rPr lang="en-US" b="0" i="1" dirty="0">
                <a:solidFill>
                  <a:srgbClr val="1D1E23"/>
                </a:solidFill>
                <a:effectLst/>
                <a:latin typeface="metro-web"/>
              </a:rPr>
              <a:t>  application         = "${aws_elastic_beanstalk_application.tftest.name}"</a:t>
            </a:r>
          </a:p>
          <a:p>
            <a:r>
              <a:rPr lang="en-US" b="0" i="1" dirty="0">
                <a:solidFill>
                  <a:srgbClr val="1D1E23"/>
                </a:solidFill>
                <a:effectLst/>
                <a:latin typeface="metro-web"/>
              </a:rPr>
              <a:t>  </a:t>
            </a:r>
            <a:r>
              <a:rPr lang="en-US" b="0" i="1" dirty="0" err="1">
                <a:solidFill>
                  <a:srgbClr val="1D1E23"/>
                </a:solidFill>
                <a:effectLst/>
                <a:latin typeface="metro-web"/>
              </a:rPr>
              <a:t>solution_stack_name</a:t>
            </a:r>
            <a:r>
              <a:rPr lang="en-US" b="0" i="1" dirty="0">
                <a:solidFill>
                  <a:srgbClr val="1D1E23"/>
                </a:solidFill>
                <a:effectLst/>
                <a:latin typeface="metro-web"/>
              </a:rPr>
              <a:t> = "64bit Amazon Linux 2018.03 v2.11.4 running Go 1.12.6"</a:t>
            </a:r>
          </a:p>
          <a:p>
            <a:endParaRPr lang="en-US" b="0" i="1" dirty="0">
              <a:solidFill>
                <a:srgbClr val="1D1E23"/>
              </a:solidFill>
              <a:effectLst/>
              <a:latin typeface="metro-web"/>
            </a:endParaRPr>
          </a:p>
          <a:p>
            <a:r>
              <a:rPr lang="en-US" b="0" i="1" dirty="0">
                <a:solidFill>
                  <a:srgbClr val="1D1E23"/>
                </a:solidFill>
                <a:effectLst/>
                <a:latin typeface="metro-web"/>
              </a:rPr>
              <a:t>  dynamic "setting" {</a:t>
            </a:r>
          </a:p>
          <a:p>
            <a:r>
              <a:rPr lang="en-US" b="0" i="1" dirty="0">
                <a:solidFill>
                  <a:srgbClr val="1D1E23"/>
                </a:solidFill>
                <a:effectLst/>
                <a:latin typeface="metro-web"/>
              </a:rPr>
              <a:t>    </a:t>
            </a:r>
            <a:r>
              <a:rPr lang="en-US" b="0" i="1" dirty="0" err="1">
                <a:solidFill>
                  <a:srgbClr val="1D1E23"/>
                </a:solidFill>
                <a:effectLst/>
                <a:latin typeface="metro-web"/>
              </a:rPr>
              <a:t>for_each</a:t>
            </a:r>
            <a:r>
              <a:rPr lang="en-US" b="0" i="1" dirty="0">
                <a:solidFill>
                  <a:srgbClr val="1D1E23"/>
                </a:solidFill>
                <a:effectLst/>
                <a:latin typeface="metro-web"/>
              </a:rPr>
              <a:t> = </a:t>
            </a:r>
            <a:r>
              <a:rPr lang="en-US" b="0" i="1" dirty="0" err="1">
                <a:solidFill>
                  <a:srgbClr val="1D1E23"/>
                </a:solidFill>
                <a:effectLst/>
                <a:latin typeface="metro-web"/>
              </a:rPr>
              <a:t>var.settings</a:t>
            </a:r>
            <a:endParaRPr lang="en-US" b="0" i="1" dirty="0">
              <a:solidFill>
                <a:srgbClr val="1D1E23"/>
              </a:solidFill>
              <a:effectLst/>
              <a:latin typeface="metro-web"/>
            </a:endParaRPr>
          </a:p>
          <a:p>
            <a:r>
              <a:rPr lang="en-US" b="0" i="1" dirty="0">
                <a:solidFill>
                  <a:srgbClr val="1D1E23"/>
                </a:solidFill>
                <a:effectLst/>
                <a:latin typeface="metro-web"/>
              </a:rPr>
              <a:t>    content {</a:t>
            </a:r>
          </a:p>
          <a:p>
            <a:r>
              <a:rPr lang="en-US" b="0" i="1" dirty="0">
                <a:solidFill>
                  <a:srgbClr val="1D1E23"/>
                </a:solidFill>
                <a:effectLst/>
                <a:latin typeface="metro-web"/>
              </a:rPr>
              <a:t>      namespace = </a:t>
            </a:r>
            <a:r>
              <a:rPr lang="en-US" b="0" i="1" dirty="0" err="1">
                <a:solidFill>
                  <a:srgbClr val="1D1E23"/>
                </a:solidFill>
                <a:effectLst/>
                <a:latin typeface="metro-web"/>
              </a:rPr>
              <a:t>setting.value</a:t>
            </a:r>
            <a:r>
              <a:rPr lang="en-US" b="0" i="1" dirty="0">
                <a:solidFill>
                  <a:srgbClr val="1D1E23"/>
                </a:solidFill>
                <a:effectLst/>
                <a:latin typeface="metro-web"/>
              </a:rPr>
              <a:t>["namespace"]</a:t>
            </a:r>
          </a:p>
          <a:p>
            <a:r>
              <a:rPr lang="en-US" b="0" i="1" dirty="0">
                <a:solidFill>
                  <a:srgbClr val="1D1E23"/>
                </a:solidFill>
                <a:effectLst/>
                <a:latin typeface="metro-web"/>
              </a:rPr>
              <a:t>      name = </a:t>
            </a:r>
            <a:r>
              <a:rPr lang="en-US" b="0" i="1" dirty="0" err="1">
                <a:solidFill>
                  <a:srgbClr val="1D1E23"/>
                </a:solidFill>
                <a:effectLst/>
                <a:latin typeface="metro-web"/>
              </a:rPr>
              <a:t>setting.value</a:t>
            </a:r>
            <a:r>
              <a:rPr lang="en-US" b="0" i="1" dirty="0">
                <a:solidFill>
                  <a:srgbClr val="1D1E23"/>
                </a:solidFill>
                <a:effectLst/>
                <a:latin typeface="metro-web"/>
              </a:rPr>
              <a:t>["name"]</a:t>
            </a:r>
          </a:p>
          <a:p>
            <a:r>
              <a:rPr lang="en-US" b="0" i="1" dirty="0">
                <a:solidFill>
                  <a:srgbClr val="1D1E23"/>
                </a:solidFill>
                <a:effectLst/>
                <a:latin typeface="metro-web"/>
              </a:rPr>
              <a:t>      value = </a:t>
            </a:r>
            <a:r>
              <a:rPr lang="en-US" b="0" i="1" dirty="0" err="1">
                <a:solidFill>
                  <a:srgbClr val="1D1E23"/>
                </a:solidFill>
                <a:effectLst/>
                <a:latin typeface="metro-web"/>
              </a:rPr>
              <a:t>setting.value</a:t>
            </a:r>
            <a:r>
              <a:rPr lang="en-US" b="0" i="1" dirty="0">
                <a:solidFill>
                  <a:srgbClr val="1D1E23"/>
                </a:solidFill>
                <a:effectLst/>
                <a:latin typeface="metro-web"/>
              </a:rPr>
              <a:t>["value"]</a:t>
            </a:r>
          </a:p>
          <a:p>
            <a:r>
              <a:rPr lang="en-US" b="0" i="1" dirty="0">
                <a:solidFill>
                  <a:srgbClr val="1D1E23"/>
                </a:solidFill>
                <a:effectLst/>
                <a:latin typeface="metro-web"/>
              </a:rPr>
              <a:t>    }</a:t>
            </a:r>
          </a:p>
          <a:p>
            <a:r>
              <a:rPr lang="en-US" b="0" i="1" dirty="0">
                <a:solidFill>
                  <a:srgbClr val="1D1E23"/>
                </a:solidFill>
                <a:effectLst/>
                <a:latin typeface="metro-web"/>
              </a:rPr>
              <a:t>  }</a:t>
            </a:r>
          </a:p>
          <a:p>
            <a:r>
              <a:rPr lang="en-US" b="0" i="1" dirty="0">
                <a:solidFill>
                  <a:srgbClr val="1D1E23"/>
                </a:solidFill>
                <a:effectLst/>
                <a:latin typeface="metro-web"/>
              </a:rPr>
              <a:t>}</a:t>
            </a:r>
            <a:endParaRPr lang="en-US" i="1" dirty="0"/>
          </a:p>
        </p:txBody>
      </p:sp>
    </p:spTree>
    <p:extLst>
      <p:ext uri="{BB962C8B-B14F-4D97-AF65-F5344CB8AC3E}">
        <p14:creationId xmlns:p14="http://schemas.microsoft.com/office/powerpoint/2010/main" val="3569813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normAutofit/>
          </a:bodyPr>
          <a:lstStyle/>
          <a:p>
            <a:pPr algn="l"/>
            <a:r>
              <a:rPr lang="en-IN" b="1" i="0" dirty="0">
                <a:solidFill>
                  <a:srgbClr val="000000"/>
                </a:solidFill>
                <a:effectLst/>
                <a:latin typeface="Metro"/>
              </a:rPr>
              <a:t>Using Terraform Provisioners</a:t>
            </a:r>
          </a:p>
        </p:txBody>
      </p:sp>
      <p:sp>
        <p:nvSpPr>
          <p:cNvPr id="14" name="TextBox 13">
            <a:extLst>
              <a:ext uri="{FF2B5EF4-FFF2-40B4-BE49-F238E27FC236}">
                <a16:creationId xmlns:a16="http://schemas.microsoft.com/office/drawing/2014/main" id="{A8F0FAAF-9535-45B7-B2CD-27EA55DF7ED1}"/>
              </a:ext>
            </a:extLst>
          </p:cNvPr>
          <p:cNvSpPr txBox="1"/>
          <p:nvPr/>
        </p:nvSpPr>
        <p:spPr>
          <a:xfrm>
            <a:off x="550334" y="1768441"/>
            <a:ext cx="10970846" cy="2308324"/>
          </a:xfrm>
          <a:prstGeom prst="rect">
            <a:avLst/>
          </a:prstGeom>
          <a:noFill/>
        </p:spPr>
        <p:txBody>
          <a:bodyPr wrap="square" rtlCol="0">
            <a:spAutoFit/>
          </a:bodyPr>
          <a:lstStyle/>
          <a:p>
            <a:r>
              <a:rPr lang="en-US" sz="2400" b="0" i="0" dirty="0">
                <a:solidFill>
                  <a:srgbClr val="000000"/>
                </a:solidFill>
                <a:effectLst/>
                <a:latin typeface="Metro"/>
              </a:rPr>
              <a:t>Once you've used Terraform to stand up a virtual machine or container, you may wish to configure your operating system and applications. This is where provisioners come in. Terraform supports several different types of provisioners including: Bash, </a:t>
            </a:r>
            <a:r>
              <a:rPr lang="en-US" sz="2400" b="0" i="0" dirty="0" err="1">
                <a:solidFill>
                  <a:srgbClr val="000000"/>
                </a:solidFill>
                <a:effectLst/>
                <a:latin typeface="Metro"/>
              </a:rPr>
              <a:t>Powershell</a:t>
            </a:r>
            <a:r>
              <a:rPr lang="en-US" sz="2400" b="0" i="0" dirty="0">
                <a:solidFill>
                  <a:srgbClr val="000000"/>
                </a:solidFill>
                <a:effectLst/>
                <a:latin typeface="Metro"/>
              </a:rPr>
              <a:t>, Chef, Puppet, Ansible, and more.</a:t>
            </a:r>
          </a:p>
          <a:p>
            <a:endParaRPr lang="en-US" sz="2400" dirty="0">
              <a:solidFill>
                <a:srgbClr val="000000"/>
              </a:solidFill>
              <a:latin typeface="Metro"/>
            </a:endParaRPr>
          </a:p>
          <a:p>
            <a:r>
              <a:rPr lang="en-US" sz="2400" dirty="0"/>
              <a:t>https://www.terraform.io/docs/provisioners/index.html</a:t>
            </a:r>
          </a:p>
        </p:txBody>
      </p:sp>
    </p:spTree>
    <p:extLst>
      <p:ext uri="{BB962C8B-B14F-4D97-AF65-F5344CB8AC3E}">
        <p14:creationId xmlns:p14="http://schemas.microsoft.com/office/powerpoint/2010/main" val="1204713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normAutofit/>
          </a:bodyPr>
          <a:lstStyle/>
          <a:p>
            <a:pPr algn="l"/>
            <a:r>
              <a:rPr lang="en-IN" b="1" i="0" dirty="0">
                <a:solidFill>
                  <a:srgbClr val="000000"/>
                </a:solidFill>
                <a:effectLst/>
                <a:latin typeface="Metro"/>
              </a:rPr>
              <a:t>The File Provisioner</a:t>
            </a:r>
          </a:p>
        </p:txBody>
      </p:sp>
      <p:sp>
        <p:nvSpPr>
          <p:cNvPr id="14" name="TextBox 13">
            <a:extLst>
              <a:ext uri="{FF2B5EF4-FFF2-40B4-BE49-F238E27FC236}">
                <a16:creationId xmlns:a16="http://schemas.microsoft.com/office/drawing/2014/main" id="{A8F0FAAF-9535-45B7-B2CD-27EA55DF7ED1}"/>
              </a:ext>
            </a:extLst>
          </p:cNvPr>
          <p:cNvSpPr txBox="1"/>
          <p:nvPr/>
        </p:nvSpPr>
        <p:spPr>
          <a:xfrm>
            <a:off x="482601" y="4503174"/>
            <a:ext cx="10970846" cy="830997"/>
          </a:xfrm>
          <a:prstGeom prst="rect">
            <a:avLst/>
          </a:prstGeom>
          <a:noFill/>
        </p:spPr>
        <p:txBody>
          <a:bodyPr wrap="square" rtlCol="0">
            <a:spAutoFit/>
          </a:bodyPr>
          <a:lstStyle/>
          <a:p>
            <a:r>
              <a:rPr lang="en-US" sz="2400" b="0" i="0" dirty="0">
                <a:solidFill>
                  <a:srgbClr val="000000"/>
                </a:solidFill>
                <a:effectLst/>
                <a:latin typeface="Metro"/>
              </a:rPr>
              <a:t>Note the connection block of code inside the provisioner block. The file provisioner supports both SSH and </a:t>
            </a:r>
            <a:r>
              <a:rPr lang="en-US" sz="2400" b="0" i="0" dirty="0" err="1">
                <a:solidFill>
                  <a:srgbClr val="000000"/>
                </a:solidFill>
                <a:effectLst/>
                <a:latin typeface="Metro"/>
              </a:rPr>
              <a:t>WinRM</a:t>
            </a:r>
            <a:r>
              <a:rPr lang="en-US" sz="2400" b="0" i="0" dirty="0">
                <a:solidFill>
                  <a:srgbClr val="000000"/>
                </a:solidFill>
                <a:effectLst/>
                <a:latin typeface="Metro"/>
              </a:rPr>
              <a:t> connections.</a:t>
            </a:r>
            <a:endParaRPr lang="en-US" sz="2400" dirty="0"/>
          </a:p>
        </p:txBody>
      </p:sp>
      <p:pic>
        <p:nvPicPr>
          <p:cNvPr id="4" name="Picture 3">
            <a:extLst>
              <a:ext uri="{FF2B5EF4-FFF2-40B4-BE49-F238E27FC236}">
                <a16:creationId xmlns:a16="http://schemas.microsoft.com/office/drawing/2014/main" id="{08649CC0-07B0-4312-AD05-2ED7BFF5DEC0}"/>
              </a:ext>
            </a:extLst>
          </p:cNvPr>
          <p:cNvPicPr>
            <a:picLocks noChangeAspect="1"/>
          </p:cNvPicPr>
          <p:nvPr/>
        </p:nvPicPr>
        <p:blipFill>
          <a:blip r:embed="rId2"/>
          <a:stretch>
            <a:fillRect/>
          </a:stretch>
        </p:blipFill>
        <p:spPr>
          <a:xfrm>
            <a:off x="482601" y="1033254"/>
            <a:ext cx="6370152" cy="3469920"/>
          </a:xfrm>
          <a:prstGeom prst="rect">
            <a:avLst/>
          </a:prstGeom>
        </p:spPr>
      </p:pic>
    </p:spTree>
    <p:extLst>
      <p:ext uri="{BB962C8B-B14F-4D97-AF65-F5344CB8AC3E}">
        <p14:creationId xmlns:p14="http://schemas.microsoft.com/office/powerpoint/2010/main" val="3614003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pPr algn="l"/>
            <a:r>
              <a:rPr lang="en-IN" b="1" i="0" dirty="0">
                <a:solidFill>
                  <a:srgbClr val="000000"/>
                </a:solidFill>
                <a:effectLst/>
                <a:latin typeface="Metro"/>
              </a:rPr>
              <a:t>The Remote Exec  Provisioner</a:t>
            </a:r>
          </a:p>
        </p:txBody>
      </p:sp>
      <p:sp>
        <p:nvSpPr>
          <p:cNvPr id="14" name="TextBox 13">
            <a:extLst>
              <a:ext uri="{FF2B5EF4-FFF2-40B4-BE49-F238E27FC236}">
                <a16:creationId xmlns:a16="http://schemas.microsoft.com/office/drawing/2014/main" id="{A8F0FAAF-9535-45B7-B2CD-27EA55DF7ED1}"/>
              </a:ext>
            </a:extLst>
          </p:cNvPr>
          <p:cNvSpPr txBox="1"/>
          <p:nvPr/>
        </p:nvSpPr>
        <p:spPr>
          <a:xfrm>
            <a:off x="355602" y="955640"/>
            <a:ext cx="10970846" cy="5632311"/>
          </a:xfrm>
          <a:prstGeom prst="rect">
            <a:avLst/>
          </a:prstGeom>
          <a:noFill/>
        </p:spPr>
        <p:txBody>
          <a:bodyPr wrap="square" rtlCol="0">
            <a:spAutoFit/>
          </a:bodyPr>
          <a:lstStyle/>
          <a:p>
            <a:r>
              <a:rPr lang="en-US" sz="2400" b="0" i="0" dirty="0">
                <a:solidFill>
                  <a:srgbClr val="000000"/>
                </a:solidFill>
                <a:effectLst/>
                <a:latin typeface="Metro"/>
              </a:rPr>
              <a:t>The remote exec provisioner allows you to execute scripts or other programs on the target host. If it's something you can run unattended (for example, a software installer), then you can run it with remote exec.</a:t>
            </a:r>
          </a:p>
          <a:p>
            <a:endParaRPr lang="en-US" sz="2400" b="0" i="0" dirty="0">
              <a:solidFill>
                <a:srgbClr val="000000"/>
              </a:solidFill>
              <a:effectLst/>
              <a:latin typeface="Metro"/>
            </a:endParaRPr>
          </a:p>
          <a:p>
            <a:r>
              <a:rPr lang="en-US" sz="2400" b="0" i="0" dirty="0">
                <a:solidFill>
                  <a:srgbClr val="000000"/>
                </a:solidFill>
                <a:effectLst/>
                <a:latin typeface="Metro"/>
              </a:rPr>
              <a:t>provisioner "remote-exec" {</a:t>
            </a:r>
          </a:p>
          <a:p>
            <a:r>
              <a:rPr lang="en-US" sz="2400" b="0" i="0" dirty="0">
                <a:solidFill>
                  <a:srgbClr val="000000"/>
                </a:solidFill>
                <a:effectLst/>
                <a:latin typeface="Metro"/>
              </a:rPr>
              <a:t>  inline = [</a:t>
            </a:r>
          </a:p>
          <a:p>
            <a:r>
              <a:rPr lang="en-US" sz="2400" b="0" i="0" dirty="0">
                <a:solidFill>
                  <a:srgbClr val="000000"/>
                </a:solidFill>
                <a:effectLst/>
                <a:latin typeface="Metro"/>
              </a:rPr>
              <a:t>    "</a:t>
            </a:r>
            <a:r>
              <a:rPr lang="en-US" sz="2400" b="0" i="0" dirty="0" err="1">
                <a:solidFill>
                  <a:srgbClr val="000000"/>
                </a:solidFill>
                <a:effectLst/>
                <a:latin typeface="Metro"/>
              </a:rPr>
              <a:t>sudo</a:t>
            </a:r>
            <a:r>
              <a:rPr lang="en-US" sz="2400" b="0" i="0" dirty="0">
                <a:solidFill>
                  <a:srgbClr val="000000"/>
                </a:solidFill>
                <a:effectLst/>
                <a:latin typeface="Metro"/>
              </a:rPr>
              <a:t> </a:t>
            </a:r>
            <a:r>
              <a:rPr lang="en-US" sz="2400" b="0" i="0" dirty="0" err="1">
                <a:solidFill>
                  <a:srgbClr val="000000"/>
                </a:solidFill>
                <a:effectLst/>
                <a:latin typeface="Metro"/>
              </a:rPr>
              <a:t>chown</a:t>
            </a:r>
            <a:r>
              <a:rPr lang="en-US" sz="2400" b="0" i="0" dirty="0">
                <a:solidFill>
                  <a:srgbClr val="000000"/>
                </a:solidFill>
                <a:effectLst/>
                <a:latin typeface="Metro"/>
              </a:rPr>
              <a:t> -R ${</a:t>
            </a:r>
            <a:r>
              <a:rPr lang="en-US" sz="2400" b="0" i="0" dirty="0" err="1">
                <a:solidFill>
                  <a:srgbClr val="000000"/>
                </a:solidFill>
                <a:effectLst/>
                <a:latin typeface="Metro"/>
              </a:rPr>
              <a:t>var.admin_username</a:t>
            </a:r>
            <a:r>
              <a:rPr lang="en-US" sz="2400" b="0" i="0" dirty="0">
                <a:solidFill>
                  <a:srgbClr val="000000"/>
                </a:solidFill>
                <a:effectLst/>
                <a:latin typeface="Metro"/>
              </a:rPr>
              <a:t>}:${</a:t>
            </a:r>
            <a:r>
              <a:rPr lang="en-US" sz="2400" b="0" i="0" dirty="0" err="1">
                <a:solidFill>
                  <a:srgbClr val="000000"/>
                </a:solidFill>
                <a:effectLst/>
                <a:latin typeface="Metro"/>
              </a:rPr>
              <a:t>var.admin_username</a:t>
            </a:r>
            <a:r>
              <a:rPr lang="en-US" sz="2400" b="0" i="0" dirty="0">
                <a:solidFill>
                  <a:srgbClr val="000000"/>
                </a:solidFill>
                <a:effectLst/>
                <a:latin typeface="Metro"/>
              </a:rPr>
              <a:t>} /var/www/html",</a:t>
            </a:r>
          </a:p>
          <a:p>
            <a:r>
              <a:rPr lang="en-US" sz="2400" b="0" i="0" dirty="0">
                <a:solidFill>
                  <a:srgbClr val="000000"/>
                </a:solidFill>
                <a:effectLst/>
                <a:latin typeface="Metro"/>
              </a:rPr>
              <a:t>    "</a:t>
            </a:r>
            <a:r>
              <a:rPr lang="en-US" sz="2400" b="0" i="0" dirty="0" err="1">
                <a:solidFill>
                  <a:srgbClr val="000000"/>
                </a:solidFill>
                <a:effectLst/>
                <a:latin typeface="Metro"/>
              </a:rPr>
              <a:t>chmod</a:t>
            </a:r>
            <a:r>
              <a:rPr lang="en-US" sz="2400" b="0" i="0" dirty="0">
                <a:solidFill>
                  <a:srgbClr val="000000"/>
                </a:solidFill>
                <a:effectLst/>
                <a:latin typeface="Metro"/>
              </a:rPr>
              <a:t> +x *.</a:t>
            </a:r>
            <a:r>
              <a:rPr lang="en-US" sz="2400" b="0" i="0" dirty="0" err="1">
                <a:solidFill>
                  <a:srgbClr val="000000"/>
                </a:solidFill>
                <a:effectLst/>
                <a:latin typeface="Metro"/>
              </a:rPr>
              <a:t>sh</a:t>
            </a:r>
            <a:r>
              <a:rPr lang="en-US" sz="2400" b="0" i="0" dirty="0">
                <a:solidFill>
                  <a:srgbClr val="000000"/>
                </a:solidFill>
                <a:effectLst/>
                <a:latin typeface="Metro"/>
              </a:rPr>
              <a:t>",</a:t>
            </a:r>
          </a:p>
          <a:p>
            <a:r>
              <a:rPr lang="en-US" sz="2400" b="0" i="0" dirty="0">
                <a:solidFill>
                  <a:srgbClr val="000000"/>
                </a:solidFill>
                <a:effectLst/>
                <a:latin typeface="Metro"/>
              </a:rPr>
              <a:t>    "PLACEHOLDER=${</a:t>
            </a:r>
            <a:r>
              <a:rPr lang="en-US" sz="2400" b="0" i="0" dirty="0" err="1">
                <a:solidFill>
                  <a:srgbClr val="000000"/>
                </a:solidFill>
                <a:effectLst/>
                <a:latin typeface="Metro"/>
              </a:rPr>
              <a:t>var.placeholder</a:t>
            </a:r>
            <a:r>
              <a:rPr lang="en-US" sz="2400" b="0" i="0" dirty="0">
                <a:solidFill>
                  <a:srgbClr val="000000"/>
                </a:solidFill>
                <a:effectLst/>
                <a:latin typeface="Metro"/>
              </a:rPr>
              <a:t>} WIDTH=${</a:t>
            </a:r>
            <a:r>
              <a:rPr lang="en-US" sz="2400" b="0" i="0" dirty="0" err="1">
                <a:solidFill>
                  <a:srgbClr val="000000"/>
                </a:solidFill>
                <a:effectLst/>
                <a:latin typeface="Metro"/>
              </a:rPr>
              <a:t>var.width</a:t>
            </a:r>
            <a:r>
              <a:rPr lang="en-US" sz="2400" b="0" i="0" dirty="0">
                <a:solidFill>
                  <a:srgbClr val="000000"/>
                </a:solidFill>
                <a:effectLst/>
                <a:latin typeface="Metro"/>
              </a:rPr>
              <a:t>} HEIGHT=${</a:t>
            </a:r>
            <a:r>
              <a:rPr lang="en-US" sz="2400" b="0" i="0" dirty="0" err="1">
                <a:solidFill>
                  <a:srgbClr val="000000"/>
                </a:solidFill>
                <a:effectLst/>
                <a:latin typeface="Metro"/>
              </a:rPr>
              <a:t>var.height</a:t>
            </a:r>
            <a:r>
              <a:rPr lang="en-US" sz="2400" b="0" i="0" dirty="0">
                <a:solidFill>
                  <a:srgbClr val="000000"/>
                </a:solidFill>
                <a:effectLst/>
                <a:latin typeface="Metro"/>
              </a:rPr>
              <a:t>} PREFIX=${</a:t>
            </a:r>
            <a:r>
              <a:rPr lang="en-US" sz="2400" b="0" i="0" dirty="0" err="1">
                <a:solidFill>
                  <a:srgbClr val="000000"/>
                </a:solidFill>
                <a:effectLst/>
                <a:latin typeface="Metro"/>
              </a:rPr>
              <a:t>var.prefix</a:t>
            </a:r>
            <a:r>
              <a:rPr lang="en-US" sz="2400" b="0" i="0" dirty="0">
                <a:solidFill>
                  <a:srgbClr val="000000"/>
                </a:solidFill>
                <a:effectLst/>
                <a:latin typeface="Metro"/>
              </a:rPr>
              <a:t>} ./deploy_app.sh",</a:t>
            </a:r>
          </a:p>
          <a:p>
            <a:r>
              <a:rPr lang="en-US" sz="2400" b="0" i="0" dirty="0">
                <a:solidFill>
                  <a:srgbClr val="000000"/>
                </a:solidFill>
                <a:effectLst/>
                <a:latin typeface="Metro"/>
              </a:rPr>
              <a:t>  ]</a:t>
            </a:r>
          </a:p>
          <a:p>
            <a:r>
              <a:rPr lang="en-US" sz="2400" b="0" i="0" dirty="0">
                <a:solidFill>
                  <a:srgbClr val="000000"/>
                </a:solidFill>
                <a:effectLst/>
                <a:latin typeface="Metro"/>
              </a:rPr>
              <a:t>...</a:t>
            </a:r>
          </a:p>
          <a:p>
            <a:r>
              <a:rPr lang="en-US" sz="2400" b="0" i="0" dirty="0">
                <a:solidFill>
                  <a:srgbClr val="000000"/>
                </a:solidFill>
                <a:effectLst/>
                <a:latin typeface="Metro"/>
              </a:rPr>
              <a:t>}</a:t>
            </a:r>
          </a:p>
          <a:p>
            <a:r>
              <a:rPr lang="en-US" sz="2400" b="0" i="0" dirty="0">
                <a:solidFill>
                  <a:srgbClr val="000000"/>
                </a:solidFill>
                <a:effectLst/>
                <a:latin typeface="Metro"/>
              </a:rPr>
              <a:t>In this example we're running a few commands to change some permissions and ownership, and to run a script with some </a:t>
            </a:r>
            <a:r>
              <a:rPr lang="en-US" sz="2400" b="0" i="0" dirty="0" err="1">
                <a:solidFill>
                  <a:srgbClr val="000000"/>
                </a:solidFill>
                <a:effectLst/>
                <a:latin typeface="Metro"/>
              </a:rPr>
              <a:t>enviroment</a:t>
            </a:r>
            <a:r>
              <a:rPr lang="en-US" sz="2400" b="0" i="0" dirty="0">
                <a:solidFill>
                  <a:srgbClr val="000000"/>
                </a:solidFill>
                <a:effectLst/>
                <a:latin typeface="Metro"/>
              </a:rPr>
              <a:t> variables.</a:t>
            </a:r>
            <a:endParaRPr lang="en-US" sz="2400" dirty="0"/>
          </a:p>
        </p:txBody>
      </p:sp>
    </p:spTree>
    <p:extLst>
      <p:ext uri="{BB962C8B-B14F-4D97-AF65-F5344CB8AC3E}">
        <p14:creationId xmlns:p14="http://schemas.microsoft.com/office/powerpoint/2010/main" val="70958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p:txBody>
          <a:bodyPr/>
          <a:lstStyle/>
          <a:p>
            <a:pPr algn="l"/>
            <a:r>
              <a:rPr lang="en-US" b="1" i="0" dirty="0">
                <a:solidFill>
                  <a:srgbClr val="000000"/>
                </a:solidFill>
                <a:effectLst/>
                <a:latin typeface="Metro"/>
              </a:rPr>
              <a:t>Infrastructure as Code Allows Us To...</a:t>
            </a:r>
          </a:p>
        </p:txBody>
      </p:sp>
      <p:sp>
        <p:nvSpPr>
          <p:cNvPr id="6" name="Rectangle 3">
            <a:extLst>
              <a:ext uri="{FF2B5EF4-FFF2-40B4-BE49-F238E27FC236}">
                <a16:creationId xmlns:a16="http://schemas.microsoft.com/office/drawing/2014/main" id="{EF59A59A-2E92-4543-BD63-917BF98AE820}"/>
              </a:ext>
            </a:extLst>
          </p:cNvPr>
          <p:cNvSpPr>
            <a:spLocks noGrp="1" noChangeArrowheads="1"/>
          </p:cNvSpPr>
          <p:nvPr>
            <p:ph idx="1"/>
          </p:nvPr>
        </p:nvSpPr>
        <p:spPr bwMode="auto">
          <a:xfrm>
            <a:off x="728133" y="2112989"/>
            <a:ext cx="956733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etro"/>
              </a:rPr>
              <a:t>Provide a codified workflow to create infrastructure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etro"/>
              </a:rPr>
              <a:t>Change and update existing infrastructure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etro"/>
              </a:rPr>
              <a:t>Safely test changes using </a:t>
            </a:r>
            <a:r>
              <a:rPr lang="en-US" altLang="en-US" sz="2400" i="1" dirty="0">
                <a:solidFill>
                  <a:srgbClr val="000000"/>
                </a:solidFill>
                <a:latin typeface="Metro"/>
              </a:rPr>
              <a:t>terraform plan </a:t>
            </a:r>
            <a:r>
              <a:rPr kumimoji="0" lang="en-US" altLang="en-US" sz="2400" b="0" i="0" u="none" strike="noStrike" cap="none" normalizeH="0" baseline="0" dirty="0">
                <a:ln>
                  <a:noFill/>
                </a:ln>
                <a:solidFill>
                  <a:srgbClr val="000000"/>
                </a:solidFill>
                <a:effectLst/>
                <a:latin typeface="Metro"/>
              </a:rPr>
              <a:t>in dry run mode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etro"/>
              </a:rPr>
              <a:t>Integrate with application code workflows (Git, CI/CD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etro"/>
              </a:rPr>
              <a:t>Provide reusable modules for easy sharing and collaboration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etro"/>
              </a:rPr>
              <a:t>Enforce security policy and organizational standards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etro"/>
              </a:rPr>
              <a:t>Enable collaboration between different teams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9717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pPr algn="l"/>
            <a:r>
              <a:rPr lang="en-IN" b="1" i="0" dirty="0">
                <a:solidFill>
                  <a:srgbClr val="000000"/>
                </a:solidFill>
                <a:effectLst/>
                <a:latin typeface="Metro"/>
              </a:rPr>
              <a:t>Terraform Provisioner Tips</a:t>
            </a:r>
          </a:p>
        </p:txBody>
      </p:sp>
      <p:sp>
        <p:nvSpPr>
          <p:cNvPr id="14" name="TextBox 13">
            <a:extLst>
              <a:ext uri="{FF2B5EF4-FFF2-40B4-BE49-F238E27FC236}">
                <a16:creationId xmlns:a16="http://schemas.microsoft.com/office/drawing/2014/main" id="{A8F0FAAF-9535-45B7-B2CD-27EA55DF7ED1}"/>
              </a:ext>
            </a:extLst>
          </p:cNvPr>
          <p:cNvSpPr txBox="1"/>
          <p:nvPr/>
        </p:nvSpPr>
        <p:spPr>
          <a:xfrm>
            <a:off x="355602" y="955640"/>
            <a:ext cx="10970846" cy="3785652"/>
          </a:xfrm>
          <a:prstGeom prst="rect">
            <a:avLst/>
          </a:prstGeom>
          <a:noFill/>
        </p:spPr>
        <p:txBody>
          <a:bodyPr wrap="square" rtlCol="0">
            <a:spAutoFit/>
          </a:bodyPr>
          <a:lstStyle/>
          <a:p>
            <a:r>
              <a:rPr lang="en-US" sz="2400" b="0" i="0" dirty="0">
                <a:solidFill>
                  <a:srgbClr val="000000"/>
                </a:solidFill>
                <a:effectLst/>
                <a:latin typeface="Metro"/>
              </a:rPr>
              <a:t>Terraform provisioners like remote-exec are great when you need to run a few simple commands or scripts. For more complex configuration management you'll want a tool like Chef or Ansible.</a:t>
            </a:r>
          </a:p>
          <a:p>
            <a:endParaRPr lang="en-US" sz="2400" b="0" i="0" dirty="0">
              <a:solidFill>
                <a:srgbClr val="000000"/>
              </a:solidFill>
              <a:effectLst/>
              <a:latin typeface="Metro"/>
            </a:endParaRPr>
          </a:p>
          <a:p>
            <a:r>
              <a:rPr lang="en-US" sz="2400" b="0" i="0" dirty="0">
                <a:solidFill>
                  <a:srgbClr val="000000"/>
                </a:solidFill>
                <a:effectLst/>
                <a:latin typeface="Metro"/>
              </a:rPr>
              <a:t>Provisioners only run the first time a Terraform run is executed. In this sense, they are not idempotent. If you need ongoing state management of VMs or servers that are long-lived, we recommend using a config management tool.</a:t>
            </a:r>
          </a:p>
          <a:p>
            <a:endParaRPr lang="en-US" sz="2400" b="0" i="0" dirty="0">
              <a:solidFill>
                <a:srgbClr val="000000"/>
              </a:solidFill>
              <a:effectLst/>
              <a:latin typeface="Metro"/>
            </a:endParaRPr>
          </a:p>
          <a:p>
            <a:r>
              <a:rPr lang="en-US" sz="2400" b="0" i="0" dirty="0">
                <a:solidFill>
                  <a:srgbClr val="000000"/>
                </a:solidFill>
                <a:effectLst/>
                <a:latin typeface="Metro"/>
              </a:rPr>
              <a:t>On the other hand, if you want immutable infrastructure you should consider using our Packer tool.</a:t>
            </a:r>
            <a:endParaRPr lang="en-US" sz="2400" dirty="0"/>
          </a:p>
        </p:txBody>
      </p:sp>
    </p:spTree>
    <p:extLst>
      <p:ext uri="{BB962C8B-B14F-4D97-AF65-F5344CB8AC3E}">
        <p14:creationId xmlns:p14="http://schemas.microsoft.com/office/powerpoint/2010/main" val="72414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pPr algn="l"/>
            <a:r>
              <a:rPr lang="en-IN" b="1" i="0" dirty="0">
                <a:solidFill>
                  <a:srgbClr val="000000"/>
                </a:solidFill>
                <a:effectLst/>
                <a:latin typeface="Metro"/>
              </a:rPr>
              <a:t>Terraform State</a:t>
            </a:r>
          </a:p>
        </p:txBody>
      </p:sp>
      <p:sp>
        <p:nvSpPr>
          <p:cNvPr id="14" name="TextBox 13">
            <a:extLst>
              <a:ext uri="{FF2B5EF4-FFF2-40B4-BE49-F238E27FC236}">
                <a16:creationId xmlns:a16="http://schemas.microsoft.com/office/drawing/2014/main" id="{A8F0FAAF-9535-45B7-B2CD-27EA55DF7ED1}"/>
              </a:ext>
            </a:extLst>
          </p:cNvPr>
          <p:cNvSpPr txBox="1"/>
          <p:nvPr/>
        </p:nvSpPr>
        <p:spPr>
          <a:xfrm>
            <a:off x="355602" y="955640"/>
            <a:ext cx="10970846" cy="1569660"/>
          </a:xfrm>
          <a:prstGeom prst="rect">
            <a:avLst/>
          </a:prstGeom>
          <a:noFill/>
        </p:spPr>
        <p:txBody>
          <a:bodyPr wrap="square" rtlCol="0">
            <a:spAutoFit/>
          </a:bodyPr>
          <a:lstStyle/>
          <a:p>
            <a:r>
              <a:rPr lang="en-US" sz="2400" b="0" i="0" dirty="0">
                <a:solidFill>
                  <a:srgbClr val="000000"/>
                </a:solidFill>
                <a:effectLst/>
                <a:latin typeface="Metro"/>
              </a:rPr>
              <a:t>Terraform is a </a:t>
            </a:r>
            <a:r>
              <a:rPr lang="en-US" sz="2400" b="0" i="1" dirty="0">
                <a:solidFill>
                  <a:srgbClr val="000000"/>
                </a:solidFill>
                <a:effectLst/>
                <a:latin typeface="Metro"/>
              </a:rPr>
              <a:t>stateful</a:t>
            </a:r>
            <a:r>
              <a:rPr lang="en-US" sz="2400" b="0" i="0" dirty="0">
                <a:solidFill>
                  <a:srgbClr val="000000"/>
                </a:solidFill>
                <a:effectLst/>
                <a:latin typeface="Metro"/>
              </a:rPr>
              <a:t> application. This means that it keeps track of everything you build inside of a </a:t>
            </a:r>
            <a:r>
              <a:rPr lang="en-US" sz="2400" b="1" i="0" dirty="0">
                <a:solidFill>
                  <a:srgbClr val="000000"/>
                </a:solidFill>
                <a:effectLst/>
                <a:latin typeface="Metro"/>
              </a:rPr>
              <a:t>state file</a:t>
            </a:r>
            <a:r>
              <a:rPr lang="en-US" sz="2400" b="0" i="0" dirty="0">
                <a:solidFill>
                  <a:srgbClr val="000000"/>
                </a:solidFill>
                <a:effectLst/>
                <a:latin typeface="Metro"/>
              </a:rPr>
              <a:t>. You may have noticed the </a:t>
            </a:r>
            <a:r>
              <a:rPr lang="en-US" sz="2400" b="0" i="0" dirty="0" err="1">
                <a:solidFill>
                  <a:srgbClr val="000000"/>
                </a:solidFill>
                <a:effectLst/>
                <a:latin typeface="Metro"/>
              </a:rPr>
              <a:t>terraform.tfstate</a:t>
            </a:r>
            <a:r>
              <a:rPr lang="en-US" sz="2400" b="0" i="0" dirty="0">
                <a:solidFill>
                  <a:srgbClr val="000000"/>
                </a:solidFill>
                <a:effectLst/>
                <a:latin typeface="Metro"/>
              </a:rPr>
              <a:t> and </a:t>
            </a:r>
            <a:r>
              <a:rPr lang="en-US" sz="2400" b="0" i="0" dirty="0" err="1">
                <a:solidFill>
                  <a:srgbClr val="000000"/>
                </a:solidFill>
                <a:effectLst/>
                <a:latin typeface="Metro"/>
              </a:rPr>
              <a:t>terraform.tfstate.backup</a:t>
            </a:r>
            <a:r>
              <a:rPr lang="en-US" sz="2400" b="0" i="0" dirty="0">
                <a:solidFill>
                  <a:srgbClr val="000000"/>
                </a:solidFill>
                <a:effectLst/>
                <a:latin typeface="Metro"/>
              </a:rPr>
              <a:t> files that appeared inside your working directory. The state file is </a:t>
            </a:r>
            <a:r>
              <a:rPr lang="en-US" sz="2400" b="0" i="0" dirty="0" err="1">
                <a:solidFill>
                  <a:srgbClr val="000000"/>
                </a:solidFill>
                <a:effectLst/>
                <a:latin typeface="Metro"/>
              </a:rPr>
              <a:t>Terraform's</a:t>
            </a:r>
            <a:r>
              <a:rPr lang="en-US" sz="2400" b="0" i="0" dirty="0">
                <a:solidFill>
                  <a:srgbClr val="000000"/>
                </a:solidFill>
                <a:effectLst/>
                <a:latin typeface="Metro"/>
              </a:rPr>
              <a:t> source of record for everything it knows about</a:t>
            </a:r>
            <a:endParaRPr lang="en-US" sz="2400" dirty="0"/>
          </a:p>
        </p:txBody>
      </p:sp>
      <p:pic>
        <p:nvPicPr>
          <p:cNvPr id="4" name="Picture 3">
            <a:extLst>
              <a:ext uri="{FF2B5EF4-FFF2-40B4-BE49-F238E27FC236}">
                <a16:creationId xmlns:a16="http://schemas.microsoft.com/office/drawing/2014/main" id="{0D33B051-60C7-4B56-8F8D-77B6E961D918}"/>
              </a:ext>
            </a:extLst>
          </p:cNvPr>
          <p:cNvPicPr>
            <a:picLocks noChangeAspect="1"/>
          </p:cNvPicPr>
          <p:nvPr/>
        </p:nvPicPr>
        <p:blipFill>
          <a:blip r:embed="rId2"/>
          <a:stretch>
            <a:fillRect/>
          </a:stretch>
        </p:blipFill>
        <p:spPr>
          <a:xfrm>
            <a:off x="872281" y="3015673"/>
            <a:ext cx="9279038" cy="2961794"/>
          </a:xfrm>
          <a:prstGeom prst="rect">
            <a:avLst/>
          </a:prstGeom>
        </p:spPr>
      </p:pic>
    </p:spTree>
    <p:extLst>
      <p:ext uri="{BB962C8B-B14F-4D97-AF65-F5344CB8AC3E}">
        <p14:creationId xmlns:p14="http://schemas.microsoft.com/office/powerpoint/2010/main" val="148877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pPr algn="l"/>
            <a:r>
              <a:rPr lang="en-IN" b="1" i="0" dirty="0">
                <a:solidFill>
                  <a:srgbClr val="000000"/>
                </a:solidFill>
                <a:effectLst/>
                <a:latin typeface="Metro"/>
              </a:rPr>
              <a:t>Terraform Refresh</a:t>
            </a:r>
          </a:p>
        </p:txBody>
      </p:sp>
      <p:sp>
        <p:nvSpPr>
          <p:cNvPr id="14" name="TextBox 13">
            <a:extLst>
              <a:ext uri="{FF2B5EF4-FFF2-40B4-BE49-F238E27FC236}">
                <a16:creationId xmlns:a16="http://schemas.microsoft.com/office/drawing/2014/main" id="{A8F0FAAF-9535-45B7-B2CD-27EA55DF7ED1}"/>
              </a:ext>
            </a:extLst>
          </p:cNvPr>
          <p:cNvSpPr txBox="1"/>
          <p:nvPr/>
        </p:nvSpPr>
        <p:spPr>
          <a:xfrm>
            <a:off x="355602" y="955640"/>
            <a:ext cx="10970846" cy="3416320"/>
          </a:xfrm>
          <a:prstGeom prst="rect">
            <a:avLst/>
          </a:prstGeom>
          <a:noFill/>
        </p:spPr>
        <p:txBody>
          <a:bodyPr wrap="square" rtlCol="0">
            <a:spAutoFit/>
          </a:bodyPr>
          <a:lstStyle/>
          <a:p>
            <a:pPr algn="l"/>
            <a:r>
              <a:rPr lang="en-US" sz="2400" b="0" i="0" dirty="0">
                <a:solidFill>
                  <a:srgbClr val="000000"/>
                </a:solidFill>
                <a:effectLst/>
                <a:latin typeface="Metro"/>
              </a:rPr>
              <a:t>Sometimes infrastructure may be changed outside of </a:t>
            </a:r>
            <a:r>
              <a:rPr lang="en-US" sz="2400" b="0" i="0" dirty="0" err="1">
                <a:solidFill>
                  <a:srgbClr val="000000"/>
                </a:solidFill>
                <a:effectLst/>
                <a:latin typeface="Metro"/>
              </a:rPr>
              <a:t>Terraform's</a:t>
            </a:r>
            <a:r>
              <a:rPr lang="en-US" sz="2400" b="0" i="0" dirty="0">
                <a:solidFill>
                  <a:srgbClr val="000000"/>
                </a:solidFill>
                <a:effectLst/>
                <a:latin typeface="Metro"/>
              </a:rPr>
              <a:t> control.</a:t>
            </a:r>
          </a:p>
          <a:p>
            <a:pPr algn="l"/>
            <a:endParaRPr lang="en-US" sz="2400" b="0" i="0" dirty="0">
              <a:solidFill>
                <a:srgbClr val="000000"/>
              </a:solidFill>
              <a:effectLst/>
              <a:latin typeface="Metro"/>
            </a:endParaRPr>
          </a:p>
          <a:p>
            <a:pPr algn="l"/>
            <a:r>
              <a:rPr lang="en-US" sz="2400" b="0" i="0" dirty="0">
                <a:solidFill>
                  <a:srgbClr val="000000"/>
                </a:solidFill>
                <a:effectLst/>
                <a:latin typeface="Metro"/>
              </a:rPr>
              <a:t>The state file represents the </a:t>
            </a:r>
            <a:r>
              <a:rPr lang="en-US" sz="2400" b="0" i="1" dirty="0">
                <a:solidFill>
                  <a:srgbClr val="000000"/>
                </a:solidFill>
                <a:effectLst/>
                <a:latin typeface="Metro"/>
              </a:rPr>
              <a:t>last known</a:t>
            </a:r>
            <a:r>
              <a:rPr lang="en-US" sz="2400" b="0" i="0" dirty="0">
                <a:solidFill>
                  <a:srgbClr val="000000"/>
                </a:solidFill>
                <a:effectLst/>
                <a:latin typeface="Metro"/>
              </a:rPr>
              <a:t> state of the infrastructure. If you'd like to check and see if the state file still matches what you built, you can use the </a:t>
            </a:r>
            <a:r>
              <a:rPr lang="en-US" sz="2400" b="1" i="0" dirty="0">
                <a:solidFill>
                  <a:srgbClr val="000000"/>
                </a:solidFill>
                <a:effectLst/>
                <a:latin typeface="Metro"/>
              </a:rPr>
              <a:t>terraform refresh</a:t>
            </a:r>
            <a:r>
              <a:rPr lang="en-US" sz="2400" b="0" i="0" dirty="0">
                <a:solidFill>
                  <a:srgbClr val="000000"/>
                </a:solidFill>
                <a:effectLst/>
                <a:latin typeface="Metro"/>
              </a:rPr>
              <a:t> command.</a:t>
            </a:r>
          </a:p>
          <a:p>
            <a:pPr algn="l"/>
            <a:endParaRPr lang="en-US" sz="2400" b="0" i="0" dirty="0">
              <a:solidFill>
                <a:srgbClr val="000000"/>
              </a:solidFill>
              <a:effectLst/>
              <a:latin typeface="Metro"/>
            </a:endParaRPr>
          </a:p>
          <a:p>
            <a:pPr algn="l"/>
            <a:r>
              <a:rPr lang="en-US" sz="2400" b="0" i="0" dirty="0">
                <a:solidFill>
                  <a:srgbClr val="000000"/>
                </a:solidFill>
                <a:effectLst/>
                <a:latin typeface="Metro"/>
              </a:rPr>
              <a:t>Note that this does </a:t>
            </a:r>
            <a:r>
              <a:rPr lang="en-US" sz="2400" b="0" i="1" dirty="0">
                <a:solidFill>
                  <a:srgbClr val="000000"/>
                </a:solidFill>
                <a:effectLst/>
                <a:latin typeface="Metro"/>
              </a:rPr>
              <a:t>not</a:t>
            </a:r>
            <a:r>
              <a:rPr lang="en-US" sz="2400" b="0" i="0" dirty="0">
                <a:solidFill>
                  <a:srgbClr val="000000"/>
                </a:solidFill>
                <a:effectLst/>
                <a:latin typeface="Metro"/>
              </a:rPr>
              <a:t> update your infrastructure, it simply updates the state file.</a:t>
            </a:r>
          </a:p>
          <a:p>
            <a:pPr algn="l"/>
            <a:endParaRPr lang="en-US" sz="2400" dirty="0">
              <a:solidFill>
                <a:srgbClr val="000000"/>
              </a:solidFill>
              <a:latin typeface="Metro"/>
            </a:endParaRPr>
          </a:p>
          <a:p>
            <a:pPr algn="l"/>
            <a:r>
              <a:rPr lang="en-US" sz="2400" b="0" i="1" dirty="0">
                <a:solidFill>
                  <a:srgbClr val="000000"/>
                </a:solidFill>
                <a:effectLst/>
                <a:latin typeface="Metro"/>
              </a:rPr>
              <a:t>terraform refresh</a:t>
            </a:r>
          </a:p>
        </p:txBody>
      </p:sp>
    </p:spTree>
    <p:extLst>
      <p:ext uri="{BB962C8B-B14F-4D97-AF65-F5344CB8AC3E}">
        <p14:creationId xmlns:p14="http://schemas.microsoft.com/office/powerpoint/2010/main" val="1670180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pPr algn="l"/>
            <a:r>
              <a:rPr lang="en-IN" b="1" i="0" dirty="0">
                <a:solidFill>
                  <a:srgbClr val="000000"/>
                </a:solidFill>
                <a:effectLst/>
                <a:latin typeface="Metro"/>
              </a:rPr>
              <a:t>Changing Existing Infrastructure</a:t>
            </a:r>
          </a:p>
        </p:txBody>
      </p:sp>
      <p:sp>
        <p:nvSpPr>
          <p:cNvPr id="14" name="TextBox 13">
            <a:extLst>
              <a:ext uri="{FF2B5EF4-FFF2-40B4-BE49-F238E27FC236}">
                <a16:creationId xmlns:a16="http://schemas.microsoft.com/office/drawing/2014/main" id="{A8F0FAAF-9535-45B7-B2CD-27EA55DF7ED1}"/>
              </a:ext>
            </a:extLst>
          </p:cNvPr>
          <p:cNvSpPr txBox="1"/>
          <p:nvPr/>
        </p:nvSpPr>
        <p:spPr>
          <a:xfrm>
            <a:off x="355602" y="955640"/>
            <a:ext cx="10970846" cy="4154984"/>
          </a:xfrm>
          <a:prstGeom prst="rect">
            <a:avLst/>
          </a:prstGeom>
          <a:noFill/>
        </p:spPr>
        <p:txBody>
          <a:bodyPr wrap="square" rtlCol="0">
            <a:spAutoFit/>
          </a:bodyPr>
          <a:lstStyle/>
          <a:p>
            <a:pPr algn="l"/>
            <a:r>
              <a:rPr lang="en-US" sz="2400" b="0" i="0" dirty="0">
                <a:solidFill>
                  <a:srgbClr val="000000"/>
                </a:solidFill>
                <a:effectLst/>
                <a:latin typeface="Metro"/>
              </a:rPr>
              <a:t>Whenever you run a plan or apply, Terraform reconciles three different data sources:</a:t>
            </a:r>
          </a:p>
          <a:p>
            <a:pPr algn="l"/>
            <a:endParaRPr lang="en-US" sz="2400" b="0" i="0" dirty="0">
              <a:solidFill>
                <a:srgbClr val="000000"/>
              </a:solidFill>
              <a:effectLst/>
              <a:latin typeface="Metro"/>
            </a:endParaRPr>
          </a:p>
          <a:p>
            <a:pPr algn="l">
              <a:buFont typeface="+mj-lt"/>
              <a:buAutoNum type="arabicPeriod"/>
            </a:pPr>
            <a:r>
              <a:rPr lang="en-US" sz="2400" b="0" i="0" dirty="0">
                <a:solidFill>
                  <a:srgbClr val="000000"/>
                </a:solidFill>
                <a:effectLst/>
                <a:latin typeface="Metro"/>
              </a:rPr>
              <a:t>What you wrote in your code</a:t>
            </a:r>
          </a:p>
          <a:p>
            <a:pPr algn="l">
              <a:buFont typeface="+mj-lt"/>
              <a:buAutoNum type="arabicPeriod"/>
            </a:pPr>
            <a:r>
              <a:rPr lang="en-US" sz="2400" b="0" i="0" dirty="0">
                <a:solidFill>
                  <a:srgbClr val="000000"/>
                </a:solidFill>
                <a:effectLst/>
                <a:latin typeface="Metro"/>
              </a:rPr>
              <a:t>The state file</a:t>
            </a:r>
          </a:p>
          <a:p>
            <a:pPr algn="l">
              <a:buFont typeface="+mj-lt"/>
              <a:buAutoNum type="arabicPeriod"/>
            </a:pPr>
            <a:r>
              <a:rPr lang="en-US" sz="2400" b="0" i="0" dirty="0">
                <a:solidFill>
                  <a:srgbClr val="000000"/>
                </a:solidFill>
                <a:effectLst/>
                <a:latin typeface="Metro"/>
              </a:rPr>
              <a:t>What actually exists</a:t>
            </a:r>
          </a:p>
          <a:p>
            <a:pPr algn="l">
              <a:buFont typeface="+mj-lt"/>
              <a:buAutoNum type="arabicPeriod"/>
            </a:pPr>
            <a:endParaRPr lang="en-US" sz="2400" b="0" i="0" dirty="0">
              <a:solidFill>
                <a:srgbClr val="000000"/>
              </a:solidFill>
              <a:effectLst/>
              <a:latin typeface="Metro"/>
            </a:endParaRPr>
          </a:p>
          <a:p>
            <a:pPr algn="l"/>
            <a:r>
              <a:rPr lang="en-US" sz="2400" b="0" i="0" dirty="0">
                <a:solidFill>
                  <a:srgbClr val="000000"/>
                </a:solidFill>
                <a:effectLst/>
                <a:latin typeface="Metro"/>
              </a:rPr>
              <a:t>Terraform does its best to add, delete, change, or replace existing resources based on what is in your *.</a:t>
            </a:r>
            <a:r>
              <a:rPr lang="en-US" sz="2400" b="0" i="0" dirty="0" err="1">
                <a:solidFill>
                  <a:srgbClr val="000000"/>
                </a:solidFill>
                <a:effectLst/>
                <a:latin typeface="Metro"/>
              </a:rPr>
              <a:t>tf</a:t>
            </a:r>
            <a:r>
              <a:rPr lang="en-US" sz="2400" b="0" i="0" dirty="0">
                <a:solidFill>
                  <a:srgbClr val="000000"/>
                </a:solidFill>
                <a:effectLst/>
                <a:latin typeface="Metro"/>
              </a:rPr>
              <a:t> files. Here are the four different things that can happen to each resource during a plan/apply:</a:t>
            </a:r>
          </a:p>
          <a:p>
            <a:pPr algn="l"/>
            <a:endParaRPr lang="en-US" sz="2400" dirty="0">
              <a:solidFill>
                <a:srgbClr val="000000"/>
              </a:solidFill>
              <a:latin typeface="Metro"/>
            </a:endParaRPr>
          </a:p>
          <a:p>
            <a:pPr algn="l"/>
            <a:endParaRPr lang="en-US" sz="2400" b="0" i="0" dirty="0">
              <a:solidFill>
                <a:srgbClr val="000000"/>
              </a:solidFill>
              <a:effectLst/>
              <a:latin typeface="Metro"/>
            </a:endParaRPr>
          </a:p>
        </p:txBody>
      </p:sp>
      <p:pic>
        <p:nvPicPr>
          <p:cNvPr id="4" name="Picture 3">
            <a:extLst>
              <a:ext uri="{FF2B5EF4-FFF2-40B4-BE49-F238E27FC236}">
                <a16:creationId xmlns:a16="http://schemas.microsoft.com/office/drawing/2014/main" id="{31F90F7E-8D85-411B-ABE3-F759992FF68B}"/>
              </a:ext>
            </a:extLst>
          </p:cNvPr>
          <p:cNvPicPr>
            <a:picLocks noChangeAspect="1"/>
          </p:cNvPicPr>
          <p:nvPr/>
        </p:nvPicPr>
        <p:blipFill>
          <a:blip r:embed="rId2"/>
          <a:stretch>
            <a:fillRect/>
          </a:stretch>
        </p:blipFill>
        <p:spPr>
          <a:xfrm>
            <a:off x="728349" y="4613146"/>
            <a:ext cx="3767451" cy="1551774"/>
          </a:xfrm>
          <a:prstGeom prst="rect">
            <a:avLst/>
          </a:prstGeom>
        </p:spPr>
      </p:pic>
    </p:spTree>
    <p:extLst>
      <p:ext uri="{BB962C8B-B14F-4D97-AF65-F5344CB8AC3E}">
        <p14:creationId xmlns:p14="http://schemas.microsoft.com/office/powerpoint/2010/main" val="1188505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pPr algn="l"/>
            <a:r>
              <a:rPr lang="en-IN" b="1" i="0" dirty="0">
                <a:solidFill>
                  <a:srgbClr val="000000"/>
                </a:solidFill>
                <a:effectLst/>
                <a:latin typeface="Metro"/>
              </a:rPr>
              <a:t>Terraform modules</a:t>
            </a:r>
          </a:p>
        </p:txBody>
      </p:sp>
      <p:pic>
        <p:nvPicPr>
          <p:cNvPr id="5" name="Picture 4">
            <a:extLst>
              <a:ext uri="{FF2B5EF4-FFF2-40B4-BE49-F238E27FC236}">
                <a16:creationId xmlns:a16="http://schemas.microsoft.com/office/drawing/2014/main" id="{9C3BA18A-F7E6-4338-B9B6-3EE53C9C49CA}"/>
              </a:ext>
            </a:extLst>
          </p:cNvPr>
          <p:cNvPicPr>
            <a:picLocks noChangeAspect="1"/>
          </p:cNvPicPr>
          <p:nvPr/>
        </p:nvPicPr>
        <p:blipFill>
          <a:blip r:embed="rId2"/>
          <a:stretch>
            <a:fillRect/>
          </a:stretch>
        </p:blipFill>
        <p:spPr>
          <a:xfrm>
            <a:off x="711201" y="1303683"/>
            <a:ext cx="7961714" cy="4250634"/>
          </a:xfrm>
          <a:prstGeom prst="rect">
            <a:avLst/>
          </a:prstGeom>
        </p:spPr>
      </p:pic>
    </p:spTree>
    <p:extLst>
      <p:ext uri="{BB962C8B-B14F-4D97-AF65-F5344CB8AC3E}">
        <p14:creationId xmlns:p14="http://schemas.microsoft.com/office/powerpoint/2010/main" val="2974333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pPr algn="l"/>
            <a:r>
              <a:rPr lang="en-IN" b="1" i="0" dirty="0">
                <a:solidFill>
                  <a:srgbClr val="000000"/>
                </a:solidFill>
                <a:effectLst/>
                <a:latin typeface="Metro"/>
              </a:rPr>
              <a:t>Terraform modules – Traits of good modules</a:t>
            </a:r>
          </a:p>
        </p:txBody>
      </p:sp>
      <p:sp>
        <p:nvSpPr>
          <p:cNvPr id="3" name="TextBox 2">
            <a:extLst>
              <a:ext uri="{FF2B5EF4-FFF2-40B4-BE49-F238E27FC236}">
                <a16:creationId xmlns:a16="http://schemas.microsoft.com/office/drawing/2014/main" id="{FAF3FB1C-9315-41A2-B542-EEE4FA687811}"/>
              </a:ext>
            </a:extLst>
          </p:cNvPr>
          <p:cNvSpPr txBox="1"/>
          <p:nvPr/>
        </p:nvSpPr>
        <p:spPr>
          <a:xfrm>
            <a:off x="745066" y="1617134"/>
            <a:ext cx="5046133"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Clean Code</a:t>
            </a:r>
          </a:p>
          <a:p>
            <a:pPr marL="285750" indent="-285750">
              <a:buFont typeface="Arial" panose="020B0604020202020204" pitchFamily="34" charset="0"/>
              <a:buChar char="•"/>
            </a:pPr>
            <a:r>
              <a:rPr lang="en-US" sz="2400" dirty="0"/>
              <a:t>Feature rich</a:t>
            </a:r>
          </a:p>
          <a:p>
            <a:pPr marL="285750" indent="-285750">
              <a:buFont typeface="Arial" panose="020B0604020202020204" pitchFamily="34" charset="0"/>
              <a:buChar char="•"/>
            </a:pPr>
            <a:r>
              <a:rPr lang="en-US" sz="2400" dirty="0"/>
              <a:t>Sane Defaults</a:t>
            </a:r>
          </a:p>
          <a:p>
            <a:pPr marL="285750" indent="-285750">
              <a:buFont typeface="Arial" panose="020B0604020202020204" pitchFamily="34" charset="0"/>
              <a:buChar char="•"/>
            </a:pPr>
            <a:r>
              <a:rPr lang="en-US" sz="2400" dirty="0"/>
              <a:t>Test</a:t>
            </a:r>
          </a:p>
          <a:p>
            <a:pPr marL="285750" indent="-285750">
              <a:buFont typeface="Arial" panose="020B0604020202020204" pitchFamily="34" charset="0"/>
              <a:buChar char="•"/>
            </a:pPr>
            <a:r>
              <a:rPr lang="en-US" sz="2400" dirty="0"/>
              <a:t>Examples</a:t>
            </a:r>
          </a:p>
          <a:p>
            <a:pPr marL="285750" indent="-285750">
              <a:buFont typeface="Arial" panose="020B0604020202020204" pitchFamily="34" charset="0"/>
              <a:buChar char="•"/>
            </a:pPr>
            <a:r>
              <a:rPr lang="en-US" sz="2400" dirty="0"/>
              <a:t>Documentation</a:t>
            </a:r>
          </a:p>
          <a:p>
            <a:pPr marL="285750" indent="-285750">
              <a:buFont typeface="Arial" panose="020B0604020202020204" pitchFamily="34" charset="0"/>
              <a:buChar char="•"/>
            </a:pPr>
            <a:r>
              <a:rPr lang="en-US" sz="2400" dirty="0"/>
              <a:t>Lifecycle  readiness</a:t>
            </a:r>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30607173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pPr algn="l"/>
            <a:r>
              <a:rPr lang="en-IN" b="1" i="0" dirty="0">
                <a:solidFill>
                  <a:srgbClr val="000000"/>
                </a:solidFill>
                <a:effectLst/>
                <a:latin typeface="Metro"/>
              </a:rPr>
              <a:t>Terraform Configuration/Settings</a:t>
            </a:r>
          </a:p>
        </p:txBody>
      </p:sp>
      <p:sp>
        <p:nvSpPr>
          <p:cNvPr id="3" name="TextBox 2">
            <a:extLst>
              <a:ext uri="{FF2B5EF4-FFF2-40B4-BE49-F238E27FC236}">
                <a16:creationId xmlns:a16="http://schemas.microsoft.com/office/drawing/2014/main" id="{FAF3FB1C-9315-41A2-B542-EEE4FA687811}"/>
              </a:ext>
            </a:extLst>
          </p:cNvPr>
          <p:cNvSpPr txBox="1"/>
          <p:nvPr/>
        </p:nvSpPr>
        <p:spPr>
          <a:xfrm>
            <a:off x="665934" y="1066801"/>
            <a:ext cx="10515599" cy="4031873"/>
          </a:xfrm>
          <a:prstGeom prst="rect">
            <a:avLst/>
          </a:prstGeom>
          <a:noFill/>
        </p:spPr>
        <p:txBody>
          <a:bodyPr wrap="square" rtlCol="0">
            <a:spAutoFit/>
          </a:bodyPr>
          <a:lstStyle/>
          <a:p>
            <a:r>
              <a:rPr lang="en-US" sz="2400" dirty="0"/>
              <a:t>The special terraform configuration block type is used to configure some behaviors of Terraform itself, such as requiring a minimum Terraform version to apply your configuration.</a:t>
            </a:r>
          </a:p>
          <a:p>
            <a:endParaRPr lang="en-US" sz="2400" dirty="0"/>
          </a:p>
          <a:p>
            <a:r>
              <a:rPr lang="en-US" sz="2000" i="1" dirty="0"/>
              <a:t>terraform {</a:t>
            </a:r>
          </a:p>
          <a:p>
            <a:r>
              <a:rPr lang="en-US" sz="2000" i="1" dirty="0"/>
              <a:t>  </a:t>
            </a:r>
            <a:r>
              <a:rPr lang="en-US" sz="2000" i="1" dirty="0" err="1"/>
              <a:t>required_providers</a:t>
            </a:r>
            <a:r>
              <a:rPr lang="en-US" sz="2000" i="1" dirty="0"/>
              <a:t> {</a:t>
            </a:r>
          </a:p>
          <a:p>
            <a:r>
              <a:rPr lang="en-US" sz="2000" i="1" dirty="0"/>
              <a:t>    </a:t>
            </a:r>
            <a:r>
              <a:rPr lang="en-US" sz="2000" i="1" dirty="0" err="1"/>
              <a:t>aws</a:t>
            </a:r>
            <a:r>
              <a:rPr lang="en-US" sz="2000" i="1" dirty="0"/>
              <a:t> = {</a:t>
            </a:r>
          </a:p>
          <a:p>
            <a:r>
              <a:rPr lang="en-US" sz="2000" i="1" dirty="0"/>
              <a:t>      version = "= 2.7.0"</a:t>
            </a:r>
          </a:p>
          <a:p>
            <a:r>
              <a:rPr lang="en-US" sz="2000" i="1" dirty="0"/>
              <a:t>      source = "</a:t>
            </a:r>
            <a:r>
              <a:rPr lang="en-US" sz="2000" i="1" dirty="0" err="1"/>
              <a:t>hashicorp</a:t>
            </a:r>
            <a:r>
              <a:rPr lang="en-US" sz="2000" i="1" dirty="0"/>
              <a:t>/</a:t>
            </a:r>
            <a:r>
              <a:rPr lang="en-US" sz="2000" i="1" dirty="0" err="1"/>
              <a:t>aws</a:t>
            </a:r>
            <a:r>
              <a:rPr lang="en-US" sz="2000" i="1" dirty="0"/>
              <a:t>"</a:t>
            </a:r>
          </a:p>
          <a:p>
            <a:r>
              <a:rPr lang="en-US" sz="2000" i="1" dirty="0"/>
              <a:t>    }</a:t>
            </a:r>
          </a:p>
          <a:p>
            <a:r>
              <a:rPr lang="en-US" sz="2000" i="1" dirty="0"/>
              <a:t>  }</a:t>
            </a:r>
          </a:p>
          <a:p>
            <a:r>
              <a:rPr lang="en-US" sz="2000" i="1" dirty="0"/>
              <a:t>}</a:t>
            </a:r>
            <a:endParaRPr lang="en-IN" sz="2000" i="1" dirty="0"/>
          </a:p>
        </p:txBody>
      </p:sp>
    </p:spTree>
    <p:extLst>
      <p:ext uri="{BB962C8B-B14F-4D97-AF65-F5344CB8AC3E}">
        <p14:creationId xmlns:p14="http://schemas.microsoft.com/office/powerpoint/2010/main" val="875229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pPr algn="l"/>
            <a:r>
              <a:rPr lang="en-IN" b="1" i="0" dirty="0">
                <a:solidFill>
                  <a:srgbClr val="000000"/>
                </a:solidFill>
                <a:effectLst/>
                <a:latin typeface="Metro"/>
              </a:rPr>
              <a:t>Terraform Backends</a:t>
            </a:r>
          </a:p>
        </p:txBody>
      </p:sp>
      <p:sp>
        <p:nvSpPr>
          <p:cNvPr id="3" name="TextBox 2">
            <a:extLst>
              <a:ext uri="{FF2B5EF4-FFF2-40B4-BE49-F238E27FC236}">
                <a16:creationId xmlns:a16="http://schemas.microsoft.com/office/drawing/2014/main" id="{FAF3FB1C-9315-41A2-B542-EEE4FA687811}"/>
              </a:ext>
            </a:extLst>
          </p:cNvPr>
          <p:cNvSpPr txBox="1"/>
          <p:nvPr/>
        </p:nvSpPr>
        <p:spPr>
          <a:xfrm>
            <a:off x="665934" y="1066801"/>
            <a:ext cx="10515599" cy="5324535"/>
          </a:xfrm>
          <a:prstGeom prst="rect">
            <a:avLst/>
          </a:prstGeom>
          <a:noFill/>
        </p:spPr>
        <p:txBody>
          <a:bodyPr wrap="square" rtlCol="0">
            <a:spAutoFit/>
          </a:bodyPr>
          <a:lstStyle/>
          <a:p>
            <a:r>
              <a:rPr lang="en-US" sz="2000" dirty="0"/>
              <a:t>Each Terraform configuration can specify a backend, which defines where and how operations are performed, where state snapshots are stored, etc.</a:t>
            </a:r>
          </a:p>
          <a:p>
            <a:endParaRPr lang="en-US" sz="2000" dirty="0"/>
          </a:p>
          <a:p>
            <a:endParaRPr lang="en-US" sz="2000" dirty="0"/>
          </a:p>
          <a:p>
            <a:r>
              <a:rPr lang="en-US" sz="2000" dirty="0"/>
              <a:t>Backend Configuration documents the form of a backend block, which selects and configures a backend for a Terraform configuration.</a:t>
            </a:r>
          </a:p>
          <a:p>
            <a:endParaRPr lang="en-US" sz="2000" dirty="0"/>
          </a:p>
          <a:p>
            <a:r>
              <a:rPr lang="en-US" sz="2000" b="1" dirty="0"/>
              <a:t>Where Backends are Used</a:t>
            </a:r>
          </a:p>
          <a:p>
            <a:r>
              <a:rPr lang="en-US" sz="2000" dirty="0"/>
              <a:t>Backend configuration is only used by Terraform CLI. Terraform Cloud and Terraform Enterprise always use their own state storage when performing Terraform runs, so they ignore any backend block in the configuration</a:t>
            </a:r>
          </a:p>
          <a:p>
            <a:endParaRPr lang="en-US" sz="2000" dirty="0"/>
          </a:p>
          <a:p>
            <a:r>
              <a:rPr lang="en-US" sz="2000" b="1" dirty="0"/>
              <a:t>What Backends Do</a:t>
            </a:r>
          </a:p>
          <a:p>
            <a:r>
              <a:rPr lang="en-US" sz="2000" dirty="0"/>
              <a:t>There are two areas of </a:t>
            </a:r>
            <a:r>
              <a:rPr lang="en-US" sz="2000" dirty="0" err="1"/>
              <a:t>Terraform's</a:t>
            </a:r>
            <a:r>
              <a:rPr lang="en-US" sz="2000" dirty="0"/>
              <a:t> behavior that are determined by the backend:</a:t>
            </a:r>
          </a:p>
          <a:p>
            <a:endParaRPr lang="en-US" sz="2000" dirty="0"/>
          </a:p>
          <a:p>
            <a:r>
              <a:rPr lang="en-US" sz="2000" b="1" dirty="0"/>
              <a:t>Where state is stored.</a:t>
            </a:r>
          </a:p>
          <a:p>
            <a:r>
              <a:rPr lang="en-US" sz="2000" b="1" dirty="0"/>
              <a:t>Where operations are performed.</a:t>
            </a:r>
            <a:endParaRPr lang="en-IN" sz="2000" b="1" i="1" dirty="0"/>
          </a:p>
        </p:txBody>
      </p:sp>
    </p:spTree>
    <p:extLst>
      <p:ext uri="{BB962C8B-B14F-4D97-AF65-F5344CB8AC3E}">
        <p14:creationId xmlns:p14="http://schemas.microsoft.com/office/powerpoint/2010/main" val="1049826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pPr algn="l"/>
            <a:r>
              <a:rPr lang="en-IN" b="1" i="0" dirty="0">
                <a:solidFill>
                  <a:srgbClr val="000000"/>
                </a:solidFill>
                <a:effectLst/>
                <a:latin typeface="Metro"/>
              </a:rPr>
              <a:t>Terraform Backends</a:t>
            </a:r>
          </a:p>
        </p:txBody>
      </p:sp>
      <p:sp>
        <p:nvSpPr>
          <p:cNvPr id="3" name="TextBox 2">
            <a:extLst>
              <a:ext uri="{FF2B5EF4-FFF2-40B4-BE49-F238E27FC236}">
                <a16:creationId xmlns:a16="http://schemas.microsoft.com/office/drawing/2014/main" id="{FAF3FB1C-9315-41A2-B542-EEE4FA687811}"/>
              </a:ext>
            </a:extLst>
          </p:cNvPr>
          <p:cNvSpPr txBox="1"/>
          <p:nvPr/>
        </p:nvSpPr>
        <p:spPr>
          <a:xfrm>
            <a:off x="349411" y="852701"/>
            <a:ext cx="10515599" cy="4708981"/>
          </a:xfrm>
          <a:prstGeom prst="rect">
            <a:avLst/>
          </a:prstGeom>
          <a:noFill/>
        </p:spPr>
        <p:txBody>
          <a:bodyPr wrap="square" rtlCol="0">
            <a:spAutoFit/>
          </a:bodyPr>
          <a:lstStyle/>
          <a:p>
            <a:r>
              <a:rPr lang="en-US" sz="2000" b="1" dirty="0"/>
              <a:t>State</a:t>
            </a:r>
          </a:p>
          <a:p>
            <a:r>
              <a:rPr lang="en-US" sz="2000" dirty="0"/>
              <a:t>Terraform uses persistent state data to keep track of the resources it manages. </a:t>
            </a:r>
          </a:p>
          <a:p>
            <a:r>
              <a:rPr lang="en-US" sz="2000" dirty="0"/>
              <a:t>The local backend stores state as a local file on disk</a:t>
            </a:r>
          </a:p>
          <a:p>
            <a:endParaRPr lang="en-US" sz="2000" dirty="0"/>
          </a:p>
          <a:p>
            <a:r>
              <a:rPr lang="en-US" sz="2000" b="1" dirty="0"/>
              <a:t>Operations</a:t>
            </a:r>
          </a:p>
          <a:p>
            <a:r>
              <a:rPr lang="en-US" sz="2000" dirty="0"/>
              <a:t>"Operations" refers to performing API requests against infrastructure services in order to create, read, update, or destroy resources.</a:t>
            </a:r>
          </a:p>
          <a:p>
            <a:endParaRPr lang="en-US" sz="2000" dirty="0"/>
          </a:p>
          <a:p>
            <a:r>
              <a:rPr lang="en-US" sz="2000" dirty="0"/>
              <a:t>Only two backends actually perform operations: local and remote.</a:t>
            </a:r>
          </a:p>
          <a:p>
            <a:endParaRPr lang="en-US" sz="2000" dirty="0"/>
          </a:p>
          <a:p>
            <a:r>
              <a:rPr lang="en-US" sz="2000" dirty="0"/>
              <a:t>The </a:t>
            </a:r>
            <a:r>
              <a:rPr lang="en-US" sz="2000" b="1" dirty="0"/>
              <a:t>local</a:t>
            </a:r>
            <a:r>
              <a:rPr lang="en-US" sz="2000" dirty="0"/>
              <a:t> backend performs API operations directly from the machine where the terraform command is run.</a:t>
            </a:r>
          </a:p>
          <a:p>
            <a:endParaRPr lang="en-US" sz="2000" dirty="0"/>
          </a:p>
          <a:p>
            <a:r>
              <a:rPr lang="en-US" sz="2000" dirty="0"/>
              <a:t>The </a:t>
            </a:r>
            <a:r>
              <a:rPr lang="en-US" sz="2000" b="1" dirty="0"/>
              <a:t>remote</a:t>
            </a:r>
            <a:r>
              <a:rPr lang="en-US" sz="2000" dirty="0"/>
              <a:t> backend can perform API operations remotely, using Terraform Cloud or Terraform Enterprise.</a:t>
            </a:r>
            <a:endParaRPr lang="en-IN" sz="2000" i="1" dirty="0"/>
          </a:p>
        </p:txBody>
      </p:sp>
    </p:spTree>
    <p:extLst>
      <p:ext uri="{BB962C8B-B14F-4D97-AF65-F5344CB8AC3E}">
        <p14:creationId xmlns:p14="http://schemas.microsoft.com/office/powerpoint/2010/main" val="24965835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pPr algn="l"/>
            <a:r>
              <a:rPr lang="en-IN" b="1" i="0" dirty="0">
                <a:solidFill>
                  <a:srgbClr val="000000"/>
                </a:solidFill>
                <a:effectLst/>
                <a:latin typeface="Metro"/>
              </a:rPr>
              <a:t>Terraform Backends</a:t>
            </a:r>
          </a:p>
        </p:txBody>
      </p:sp>
      <p:sp>
        <p:nvSpPr>
          <p:cNvPr id="3" name="TextBox 2">
            <a:extLst>
              <a:ext uri="{FF2B5EF4-FFF2-40B4-BE49-F238E27FC236}">
                <a16:creationId xmlns:a16="http://schemas.microsoft.com/office/drawing/2014/main" id="{FAF3FB1C-9315-41A2-B542-EEE4FA687811}"/>
              </a:ext>
            </a:extLst>
          </p:cNvPr>
          <p:cNvSpPr txBox="1"/>
          <p:nvPr/>
        </p:nvSpPr>
        <p:spPr>
          <a:xfrm>
            <a:off x="349411" y="852701"/>
            <a:ext cx="10515599" cy="4093428"/>
          </a:xfrm>
          <a:prstGeom prst="rect">
            <a:avLst/>
          </a:prstGeom>
          <a:noFill/>
        </p:spPr>
        <p:txBody>
          <a:bodyPr wrap="square" rtlCol="0">
            <a:spAutoFit/>
          </a:bodyPr>
          <a:lstStyle/>
          <a:p>
            <a:r>
              <a:rPr lang="en-US" sz="2000" b="1" dirty="0"/>
              <a:t>Backend Types</a:t>
            </a:r>
          </a:p>
          <a:p>
            <a:r>
              <a:rPr lang="en-US" sz="2000" dirty="0" err="1"/>
              <a:t>Terraform's</a:t>
            </a:r>
            <a:r>
              <a:rPr lang="en-US" sz="2000" dirty="0"/>
              <a:t> backends are divided into two main types, according to how they handle state and operations:</a:t>
            </a:r>
          </a:p>
          <a:p>
            <a:endParaRPr lang="en-US" sz="2000" dirty="0"/>
          </a:p>
          <a:p>
            <a:endParaRPr lang="en-US" sz="2000" dirty="0"/>
          </a:p>
          <a:p>
            <a:r>
              <a:rPr lang="en-US" sz="2000" b="1" dirty="0"/>
              <a:t>local</a:t>
            </a:r>
            <a:r>
              <a:rPr lang="en-US" sz="2000" dirty="0"/>
              <a:t> : The local backend stores state on the local filesystem, locks that state using system APIs, and performs operations locally.</a:t>
            </a:r>
          </a:p>
          <a:p>
            <a:endParaRPr lang="en-US" sz="2000" dirty="0"/>
          </a:p>
          <a:p>
            <a:r>
              <a:rPr lang="en-US" sz="2000" dirty="0"/>
              <a:t>terraform {</a:t>
            </a:r>
          </a:p>
          <a:p>
            <a:r>
              <a:rPr lang="en-US" sz="2000" dirty="0"/>
              <a:t>  backend "</a:t>
            </a:r>
            <a:r>
              <a:rPr lang="en-US" sz="2000" b="1" dirty="0"/>
              <a:t>local</a:t>
            </a:r>
            <a:r>
              <a:rPr lang="en-US" sz="2000" dirty="0"/>
              <a:t>" {</a:t>
            </a:r>
          </a:p>
          <a:p>
            <a:r>
              <a:rPr lang="en-US" sz="2000" dirty="0"/>
              <a:t>    path = "relative/path/to/</a:t>
            </a:r>
            <a:r>
              <a:rPr lang="en-US" sz="2000" dirty="0" err="1"/>
              <a:t>terraform.tfstate</a:t>
            </a:r>
            <a:r>
              <a:rPr lang="en-US" sz="2000" dirty="0"/>
              <a:t>"</a:t>
            </a:r>
          </a:p>
          <a:p>
            <a:r>
              <a:rPr lang="en-US" sz="2000" dirty="0"/>
              <a:t>  }</a:t>
            </a:r>
          </a:p>
          <a:p>
            <a:r>
              <a:rPr lang="en-US" sz="2000" dirty="0"/>
              <a:t>}</a:t>
            </a:r>
          </a:p>
        </p:txBody>
      </p:sp>
    </p:spTree>
    <p:extLst>
      <p:ext uri="{BB962C8B-B14F-4D97-AF65-F5344CB8AC3E}">
        <p14:creationId xmlns:p14="http://schemas.microsoft.com/office/powerpoint/2010/main" val="1634175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lstStyle/>
          <a:p>
            <a:pPr algn="l"/>
            <a:r>
              <a:rPr lang="en-US" b="1" i="0" dirty="0">
                <a:solidFill>
                  <a:srgbClr val="000000"/>
                </a:solidFill>
                <a:effectLst/>
                <a:latin typeface="Metro"/>
              </a:rPr>
              <a:t>Other Infrastructure as Code Tools</a:t>
            </a:r>
          </a:p>
        </p:txBody>
      </p:sp>
      <p:sp>
        <p:nvSpPr>
          <p:cNvPr id="6" name="Rectangle 3">
            <a:extLst>
              <a:ext uri="{FF2B5EF4-FFF2-40B4-BE49-F238E27FC236}">
                <a16:creationId xmlns:a16="http://schemas.microsoft.com/office/drawing/2014/main" id="{EF59A59A-2E92-4543-BD63-917BF98AE820}"/>
              </a:ext>
            </a:extLst>
          </p:cNvPr>
          <p:cNvSpPr>
            <a:spLocks noGrp="1" noChangeArrowheads="1"/>
          </p:cNvSpPr>
          <p:nvPr>
            <p:ph idx="1"/>
          </p:nvPr>
        </p:nvSpPr>
        <p:spPr bwMode="auto">
          <a:xfrm>
            <a:off x="6383928" y="1564941"/>
            <a:ext cx="525119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Metro"/>
              </a:rPr>
              <a:t>These tools work well for configuring the operating system and application. They are not purpose-built for provisioning cloud infrastructure and platform services</a:t>
            </a:r>
            <a:r>
              <a:rPr lang="en-US" sz="1200" b="0" i="0" dirty="0">
                <a:solidFill>
                  <a:srgbClr val="000000"/>
                </a:solidFill>
                <a:effectLst/>
                <a:latin typeface="Metr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66850CAD-895C-41C0-8CA8-A87980439238}"/>
              </a:ext>
            </a:extLst>
          </p:cNvPr>
          <p:cNvPicPr>
            <a:picLocks noChangeAspect="1"/>
          </p:cNvPicPr>
          <p:nvPr/>
        </p:nvPicPr>
        <p:blipFill>
          <a:blip r:embed="rId2"/>
          <a:stretch>
            <a:fillRect/>
          </a:stretch>
        </p:blipFill>
        <p:spPr>
          <a:xfrm>
            <a:off x="651873" y="1834849"/>
            <a:ext cx="5444127" cy="3791595"/>
          </a:xfrm>
          <a:prstGeom prst="rect">
            <a:avLst/>
          </a:prstGeom>
        </p:spPr>
      </p:pic>
    </p:spTree>
    <p:extLst>
      <p:ext uri="{BB962C8B-B14F-4D97-AF65-F5344CB8AC3E}">
        <p14:creationId xmlns:p14="http://schemas.microsoft.com/office/powerpoint/2010/main" val="5391979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pPr algn="l"/>
            <a:r>
              <a:rPr lang="en-IN" b="1" i="0" dirty="0">
                <a:solidFill>
                  <a:srgbClr val="000000"/>
                </a:solidFill>
                <a:effectLst/>
                <a:latin typeface="Metro"/>
              </a:rPr>
              <a:t>Terraform Backends</a:t>
            </a:r>
          </a:p>
        </p:txBody>
      </p:sp>
      <p:sp>
        <p:nvSpPr>
          <p:cNvPr id="3" name="TextBox 2">
            <a:extLst>
              <a:ext uri="{FF2B5EF4-FFF2-40B4-BE49-F238E27FC236}">
                <a16:creationId xmlns:a16="http://schemas.microsoft.com/office/drawing/2014/main" id="{FAF3FB1C-9315-41A2-B542-EEE4FA687811}"/>
              </a:ext>
            </a:extLst>
          </p:cNvPr>
          <p:cNvSpPr txBox="1"/>
          <p:nvPr/>
        </p:nvSpPr>
        <p:spPr>
          <a:xfrm>
            <a:off x="349411" y="852701"/>
            <a:ext cx="10515599" cy="6001643"/>
          </a:xfrm>
          <a:prstGeom prst="rect">
            <a:avLst/>
          </a:prstGeom>
          <a:noFill/>
        </p:spPr>
        <p:txBody>
          <a:bodyPr wrap="square" rtlCol="0">
            <a:spAutoFit/>
          </a:bodyPr>
          <a:lstStyle/>
          <a:p>
            <a:r>
              <a:rPr lang="en-US" sz="2000" b="1" dirty="0"/>
              <a:t>remote:</a:t>
            </a:r>
          </a:p>
          <a:p>
            <a:r>
              <a:rPr lang="en-US" sz="2000" dirty="0"/>
              <a:t>The remote backend stores Terraform state and may be used to run operations in Terraform Cloud.</a:t>
            </a:r>
          </a:p>
          <a:p>
            <a:endParaRPr lang="en-US" sz="2000" dirty="0"/>
          </a:p>
          <a:p>
            <a:r>
              <a:rPr lang="en-US" dirty="0"/>
              <a:t>terraform {</a:t>
            </a:r>
          </a:p>
          <a:p>
            <a:r>
              <a:rPr lang="en-US" dirty="0"/>
              <a:t>  backend "</a:t>
            </a:r>
            <a:r>
              <a:rPr lang="en-US" b="1" dirty="0"/>
              <a:t>remote</a:t>
            </a:r>
            <a:r>
              <a:rPr lang="en-US" dirty="0"/>
              <a:t>" {</a:t>
            </a:r>
          </a:p>
          <a:p>
            <a:r>
              <a:rPr lang="en-US" dirty="0"/>
              <a:t>    hostname = "app.terraform.io"</a:t>
            </a:r>
          </a:p>
          <a:p>
            <a:r>
              <a:rPr lang="en-US" dirty="0"/>
              <a:t>    organization = "company"</a:t>
            </a:r>
          </a:p>
          <a:p>
            <a:endParaRPr lang="en-US" dirty="0"/>
          </a:p>
          <a:p>
            <a:r>
              <a:rPr lang="en-US" dirty="0"/>
              <a:t>    workspaces {</a:t>
            </a:r>
          </a:p>
          <a:p>
            <a:r>
              <a:rPr lang="en-US" dirty="0"/>
              <a:t>      name = "my-app-prod"</a:t>
            </a:r>
          </a:p>
          <a:p>
            <a:r>
              <a:rPr lang="en-US" dirty="0"/>
              <a:t>    }</a:t>
            </a:r>
          </a:p>
          <a:p>
            <a:r>
              <a:rPr lang="en-US" dirty="0"/>
              <a:t>  }</a:t>
            </a:r>
          </a:p>
          <a:p>
            <a:r>
              <a:rPr lang="en-US" dirty="0"/>
              <a:t>}</a:t>
            </a:r>
          </a:p>
          <a:p>
            <a:endParaRPr lang="en-US" dirty="0"/>
          </a:p>
          <a:p>
            <a:r>
              <a:rPr lang="en-US" b="1" dirty="0"/>
              <a:t>Standard Backends</a:t>
            </a:r>
          </a:p>
          <a:p>
            <a:pPr marL="285750" indent="-285750">
              <a:buFont typeface="Arial" panose="020B0604020202020204" pitchFamily="34" charset="0"/>
              <a:buChar char="•"/>
            </a:pPr>
            <a:r>
              <a:rPr lang="en-US" dirty="0" err="1"/>
              <a:t>artifactory</a:t>
            </a:r>
            <a:endParaRPr lang="en-US" dirty="0"/>
          </a:p>
          <a:p>
            <a:pPr marL="285750" indent="-285750">
              <a:buFont typeface="Arial" panose="020B0604020202020204" pitchFamily="34" charset="0"/>
              <a:buChar char="•"/>
            </a:pPr>
            <a:r>
              <a:rPr lang="en-US" dirty="0" err="1"/>
              <a:t>azurerm</a:t>
            </a:r>
            <a:endParaRPr lang="en-US" dirty="0"/>
          </a:p>
          <a:p>
            <a:pPr marL="285750" indent="-285750">
              <a:buFont typeface="Arial" panose="020B0604020202020204" pitchFamily="34" charset="0"/>
              <a:buChar char="•"/>
            </a:pPr>
            <a:r>
              <a:rPr lang="en-US" dirty="0"/>
              <a:t>consul</a:t>
            </a:r>
          </a:p>
          <a:p>
            <a:pPr marL="285750" indent="-285750">
              <a:buFont typeface="Arial" panose="020B0604020202020204" pitchFamily="34" charset="0"/>
              <a:buChar char="•"/>
            </a:pPr>
            <a:r>
              <a:rPr lang="en-US" dirty="0" err="1"/>
              <a:t>kubernetes</a:t>
            </a:r>
            <a:endParaRPr lang="en-US" dirty="0"/>
          </a:p>
          <a:p>
            <a:pPr marL="285750" indent="-285750">
              <a:buFont typeface="Arial" panose="020B0604020202020204" pitchFamily="34" charset="0"/>
              <a:buChar char="•"/>
            </a:pPr>
            <a:r>
              <a:rPr lang="en-US" dirty="0"/>
              <a:t>s3</a:t>
            </a:r>
          </a:p>
          <a:p>
            <a:pPr marL="285750" indent="-285750">
              <a:buFont typeface="Arial" panose="020B0604020202020204" pitchFamily="34" charset="0"/>
              <a:buChar char="•"/>
            </a:pPr>
            <a:r>
              <a:rPr lang="en-US" dirty="0" err="1"/>
              <a:t>etcd</a:t>
            </a:r>
            <a:endParaRPr lang="en-US" dirty="0"/>
          </a:p>
        </p:txBody>
      </p:sp>
    </p:spTree>
    <p:extLst>
      <p:ext uri="{BB962C8B-B14F-4D97-AF65-F5344CB8AC3E}">
        <p14:creationId xmlns:p14="http://schemas.microsoft.com/office/powerpoint/2010/main" val="37566844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pPr algn="l"/>
            <a:r>
              <a:rPr lang="en-IN" b="1" i="0" dirty="0">
                <a:solidFill>
                  <a:srgbClr val="000000"/>
                </a:solidFill>
                <a:effectLst/>
                <a:latin typeface="Metro"/>
              </a:rPr>
              <a:t>Terraform Cloud</a:t>
            </a:r>
          </a:p>
        </p:txBody>
      </p:sp>
      <p:sp>
        <p:nvSpPr>
          <p:cNvPr id="3" name="TextBox 2">
            <a:extLst>
              <a:ext uri="{FF2B5EF4-FFF2-40B4-BE49-F238E27FC236}">
                <a16:creationId xmlns:a16="http://schemas.microsoft.com/office/drawing/2014/main" id="{FAF3FB1C-9315-41A2-B542-EEE4FA687811}"/>
              </a:ext>
            </a:extLst>
          </p:cNvPr>
          <p:cNvSpPr txBox="1"/>
          <p:nvPr/>
        </p:nvSpPr>
        <p:spPr>
          <a:xfrm>
            <a:off x="313267" y="2090172"/>
            <a:ext cx="6739467"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State storage and management</a:t>
            </a:r>
          </a:p>
          <a:p>
            <a:pPr marL="285750" indent="-285750">
              <a:buFont typeface="Arial" panose="020B0604020202020204" pitchFamily="34" charset="0"/>
              <a:buChar char="•"/>
            </a:pPr>
            <a:r>
              <a:rPr lang="en-US" sz="2400" dirty="0"/>
              <a:t>Web UI for viewing and approving Terraform runs</a:t>
            </a:r>
          </a:p>
          <a:p>
            <a:pPr marL="285750" indent="-285750">
              <a:buFont typeface="Arial" panose="020B0604020202020204" pitchFamily="34" charset="0"/>
              <a:buChar char="•"/>
            </a:pPr>
            <a:r>
              <a:rPr lang="en-US" sz="2400" dirty="0"/>
              <a:t>Private module registry</a:t>
            </a:r>
          </a:p>
          <a:p>
            <a:pPr marL="285750" indent="-285750">
              <a:buFont typeface="Arial" panose="020B0604020202020204" pitchFamily="34" charset="0"/>
              <a:buChar char="•"/>
            </a:pPr>
            <a:r>
              <a:rPr lang="en-US" sz="2400" dirty="0"/>
              <a:t>Version Control System (VCS) integration</a:t>
            </a:r>
          </a:p>
          <a:p>
            <a:pPr marL="285750" indent="-285750">
              <a:buFont typeface="Arial" panose="020B0604020202020204" pitchFamily="34" charset="0"/>
              <a:buChar char="•"/>
            </a:pPr>
            <a:r>
              <a:rPr lang="en-US" sz="2400" dirty="0"/>
              <a:t>CLI, API or GUI driven actions</a:t>
            </a:r>
          </a:p>
          <a:p>
            <a:pPr marL="285750" indent="-285750">
              <a:buFont typeface="Arial" panose="020B0604020202020204" pitchFamily="34" charset="0"/>
              <a:buChar char="•"/>
            </a:pPr>
            <a:r>
              <a:rPr lang="en-US" sz="2400" dirty="0"/>
              <a:t>Notifications for run events</a:t>
            </a:r>
          </a:p>
          <a:p>
            <a:pPr marL="285750" indent="-285750">
              <a:buFont typeface="Arial" panose="020B0604020202020204" pitchFamily="34" charset="0"/>
              <a:buChar char="•"/>
            </a:pPr>
            <a:r>
              <a:rPr lang="en-US" sz="2400" dirty="0"/>
              <a:t>Full HTTP API for automation</a:t>
            </a:r>
            <a:endParaRPr lang="en-IN" sz="2400" dirty="0"/>
          </a:p>
        </p:txBody>
      </p:sp>
      <p:sp>
        <p:nvSpPr>
          <p:cNvPr id="4" name="TextBox 3">
            <a:extLst>
              <a:ext uri="{FF2B5EF4-FFF2-40B4-BE49-F238E27FC236}">
                <a16:creationId xmlns:a16="http://schemas.microsoft.com/office/drawing/2014/main" id="{FD623A3E-06AB-4BAD-90A2-ECAA129C1EF9}"/>
              </a:ext>
            </a:extLst>
          </p:cNvPr>
          <p:cNvSpPr txBox="1"/>
          <p:nvPr/>
        </p:nvSpPr>
        <p:spPr>
          <a:xfrm>
            <a:off x="452966" y="993570"/>
            <a:ext cx="11332634" cy="830997"/>
          </a:xfrm>
          <a:prstGeom prst="rect">
            <a:avLst/>
          </a:prstGeom>
          <a:noFill/>
        </p:spPr>
        <p:txBody>
          <a:bodyPr wrap="square" rtlCol="0">
            <a:spAutoFit/>
          </a:bodyPr>
          <a:lstStyle/>
          <a:p>
            <a:r>
              <a:rPr lang="en-US" sz="2400" dirty="0"/>
              <a:t>Terraform Cloud is a free to use SaaS application that provides the best workflow for writing and building infrastructure as code with Terraform.</a:t>
            </a:r>
          </a:p>
        </p:txBody>
      </p:sp>
      <p:pic>
        <p:nvPicPr>
          <p:cNvPr id="6" name="Picture 5">
            <a:extLst>
              <a:ext uri="{FF2B5EF4-FFF2-40B4-BE49-F238E27FC236}">
                <a16:creationId xmlns:a16="http://schemas.microsoft.com/office/drawing/2014/main" id="{36837C3E-56DD-4CB0-A5FB-F88A9CB224C5}"/>
              </a:ext>
            </a:extLst>
          </p:cNvPr>
          <p:cNvPicPr>
            <a:picLocks noChangeAspect="1"/>
          </p:cNvPicPr>
          <p:nvPr/>
        </p:nvPicPr>
        <p:blipFill>
          <a:blip r:embed="rId2"/>
          <a:stretch>
            <a:fillRect/>
          </a:stretch>
        </p:blipFill>
        <p:spPr>
          <a:xfrm>
            <a:off x="6203993" y="2090172"/>
            <a:ext cx="5496941" cy="3977950"/>
          </a:xfrm>
          <a:prstGeom prst="rect">
            <a:avLst/>
          </a:prstGeom>
        </p:spPr>
      </p:pic>
    </p:spTree>
    <p:extLst>
      <p:ext uri="{BB962C8B-B14F-4D97-AF65-F5344CB8AC3E}">
        <p14:creationId xmlns:p14="http://schemas.microsoft.com/office/powerpoint/2010/main" val="41931013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pPr algn="l"/>
            <a:r>
              <a:rPr lang="pt-BR" b="1" i="0" dirty="0">
                <a:solidFill>
                  <a:srgbClr val="000000"/>
                </a:solidFill>
                <a:effectLst/>
                <a:latin typeface="Metro"/>
              </a:rPr>
              <a:t>Terraform Cloud or Terraform Enterprise?</a:t>
            </a:r>
          </a:p>
        </p:txBody>
      </p:sp>
      <p:sp>
        <p:nvSpPr>
          <p:cNvPr id="4" name="TextBox 3">
            <a:extLst>
              <a:ext uri="{FF2B5EF4-FFF2-40B4-BE49-F238E27FC236}">
                <a16:creationId xmlns:a16="http://schemas.microsoft.com/office/drawing/2014/main" id="{FD623A3E-06AB-4BAD-90A2-ECAA129C1EF9}"/>
              </a:ext>
            </a:extLst>
          </p:cNvPr>
          <p:cNvSpPr txBox="1"/>
          <p:nvPr/>
        </p:nvSpPr>
        <p:spPr>
          <a:xfrm>
            <a:off x="452966" y="993570"/>
            <a:ext cx="11332634" cy="4893647"/>
          </a:xfrm>
          <a:prstGeom prst="rect">
            <a:avLst/>
          </a:prstGeom>
          <a:noFill/>
        </p:spPr>
        <p:txBody>
          <a:bodyPr wrap="square" rtlCol="0">
            <a:spAutoFit/>
          </a:bodyPr>
          <a:lstStyle/>
          <a:p>
            <a:r>
              <a:rPr lang="en-US" sz="2400" b="1" u="sng" dirty="0"/>
              <a:t>Terraform Cloud </a:t>
            </a:r>
            <a:r>
              <a:rPr lang="en-US" sz="2400" dirty="0"/>
              <a:t>is a hosted application that provides features like remote state management, API driven runs, policy management and more. Many users prefer a cloud-based SaaS solution because they don't want to maintain the infrastructure to run it.</a:t>
            </a:r>
          </a:p>
          <a:p>
            <a:endParaRPr lang="en-US" sz="2400" dirty="0"/>
          </a:p>
          <a:p>
            <a:r>
              <a:rPr lang="en-US" sz="2400" b="1" u="sng" dirty="0"/>
              <a:t>Terraform Cloud for Business </a:t>
            </a:r>
            <a:r>
              <a:rPr lang="en-US" sz="2400" dirty="0"/>
              <a:t>utilizes the same hosted environment as Terraform Cloud, but you get the features more applicable to larger teams. Single Sign-on, Audit Logging, and the ability to Terraform on-prem resources from the cloud.</a:t>
            </a:r>
          </a:p>
          <a:p>
            <a:endParaRPr lang="en-US" sz="2400" dirty="0"/>
          </a:p>
          <a:p>
            <a:r>
              <a:rPr lang="en-US" sz="2400" b="1" u="sng" dirty="0"/>
              <a:t>Terraform Enterprise </a:t>
            </a:r>
            <a:r>
              <a:rPr lang="en-US" sz="2400" dirty="0"/>
              <a:t>is the same application, but it runs in your own cloud environment or data center. Some users require more control over the Terraform Cloud application, or wish to run it in restricted networks behind corporate firewalls.</a:t>
            </a:r>
          </a:p>
          <a:p>
            <a:endParaRPr lang="en-US" sz="2400" dirty="0"/>
          </a:p>
          <a:p>
            <a:r>
              <a:rPr lang="en-US" sz="2400" dirty="0"/>
              <a:t>The feature list for these offerings is nearly identical. </a:t>
            </a:r>
          </a:p>
        </p:txBody>
      </p:sp>
    </p:spTree>
    <p:extLst>
      <p:ext uri="{BB962C8B-B14F-4D97-AF65-F5344CB8AC3E}">
        <p14:creationId xmlns:p14="http://schemas.microsoft.com/office/powerpoint/2010/main" val="19504088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pPr algn="l"/>
            <a:r>
              <a:rPr lang="en-IN" b="1" i="0" dirty="0">
                <a:solidFill>
                  <a:srgbClr val="000000"/>
                </a:solidFill>
                <a:effectLst/>
                <a:latin typeface="Metro"/>
              </a:rPr>
              <a:t>Terraform Remote State</a:t>
            </a:r>
          </a:p>
        </p:txBody>
      </p:sp>
      <p:sp>
        <p:nvSpPr>
          <p:cNvPr id="4" name="TextBox 3">
            <a:extLst>
              <a:ext uri="{FF2B5EF4-FFF2-40B4-BE49-F238E27FC236}">
                <a16:creationId xmlns:a16="http://schemas.microsoft.com/office/drawing/2014/main" id="{FD623A3E-06AB-4BAD-90A2-ECAA129C1EF9}"/>
              </a:ext>
            </a:extLst>
          </p:cNvPr>
          <p:cNvSpPr txBox="1"/>
          <p:nvPr/>
        </p:nvSpPr>
        <p:spPr>
          <a:xfrm>
            <a:off x="452966" y="993570"/>
            <a:ext cx="11332634" cy="3416320"/>
          </a:xfrm>
          <a:prstGeom prst="rect">
            <a:avLst/>
          </a:prstGeom>
          <a:noFill/>
        </p:spPr>
        <p:txBody>
          <a:bodyPr wrap="square" rtlCol="0">
            <a:spAutoFit/>
          </a:bodyPr>
          <a:lstStyle/>
          <a:p>
            <a:r>
              <a:rPr lang="en-US" sz="2400" dirty="0"/>
              <a:t>By default Terraform stores its state file in the workspace directory on your laptop or workstation. This is ok for development and experimentation, but in a production environment you need to protect and store the state file safely.</a:t>
            </a:r>
          </a:p>
          <a:p>
            <a:endParaRPr lang="en-US" sz="2400" dirty="0"/>
          </a:p>
          <a:p>
            <a:r>
              <a:rPr lang="en-US" sz="2400" dirty="0"/>
              <a:t>Terraform has an option to store and secure your state files remotely. Terraform Cloud accounts now offer unlimited state file storage even for open source users.</a:t>
            </a:r>
          </a:p>
          <a:p>
            <a:endParaRPr lang="en-US" sz="2400" dirty="0"/>
          </a:p>
          <a:p>
            <a:r>
              <a:rPr lang="en-US" sz="2400" dirty="0"/>
              <a:t>All state files are encrypted (using </a:t>
            </a:r>
            <a:r>
              <a:rPr lang="en-US" sz="2400" dirty="0" err="1"/>
              <a:t>HashiCorp</a:t>
            </a:r>
            <a:r>
              <a:rPr lang="en-US" sz="2400" dirty="0"/>
              <a:t> Vault) and stored securely in your Terraform Cloud account. You'll never have to worry about losing or deleting your state file again.</a:t>
            </a:r>
          </a:p>
        </p:txBody>
      </p:sp>
    </p:spTree>
    <p:extLst>
      <p:ext uri="{BB962C8B-B14F-4D97-AF65-F5344CB8AC3E}">
        <p14:creationId xmlns:p14="http://schemas.microsoft.com/office/powerpoint/2010/main" val="22022143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254000" y="85727"/>
            <a:ext cx="10515600" cy="981074"/>
          </a:xfrm>
        </p:spPr>
        <p:txBody>
          <a:bodyPr>
            <a:normAutofit/>
          </a:bodyPr>
          <a:lstStyle/>
          <a:p>
            <a:pPr algn="l"/>
            <a:r>
              <a:rPr lang="en-IN" b="1" i="0" dirty="0">
                <a:solidFill>
                  <a:srgbClr val="000000"/>
                </a:solidFill>
                <a:effectLst/>
                <a:latin typeface="Metro"/>
              </a:rPr>
              <a:t>Terraform Cloud Execution Modes</a:t>
            </a:r>
          </a:p>
        </p:txBody>
      </p:sp>
      <p:sp>
        <p:nvSpPr>
          <p:cNvPr id="4" name="TextBox 3">
            <a:extLst>
              <a:ext uri="{FF2B5EF4-FFF2-40B4-BE49-F238E27FC236}">
                <a16:creationId xmlns:a16="http://schemas.microsoft.com/office/drawing/2014/main" id="{FD623A3E-06AB-4BAD-90A2-ECAA129C1EF9}"/>
              </a:ext>
            </a:extLst>
          </p:cNvPr>
          <p:cNvSpPr txBox="1"/>
          <p:nvPr/>
        </p:nvSpPr>
        <p:spPr>
          <a:xfrm>
            <a:off x="452966" y="993570"/>
            <a:ext cx="11332634" cy="2308324"/>
          </a:xfrm>
          <a:prstGeom prst="rect">
            <a:avLst/>
          </a:prstGeom>
          <a:noFill/>
        </p:spPr>
        <p:txBody>
          <a:bodyPr wrap="square" rtlCol="0">
            <a:spAutoFit/>
          </a:bodyPr>
          <a:lstStyle/>
          <a:p>
            <a:r>
              <a:rPr lang="en-US" sz="2400" b="1" dirty="0"/>
              <a:t>Local Execution </a:t>
            </a:r>
            <a:r>
              <a:rPr lang="en-US" sz="2400" dirty="0"/>
              <a:t>- Terraform commands run on your laptop or workstation and all variables are configured locally. Only the terraform state is stored remotely.</a:t>
            </a:r>
          </a:p>
          <a:p>
            <a:endParaRPr lang="en-US" sz="2400" dirty="0"/>
          </a:p>
          <a:p>
            <a:r>
              <a:rPr lang="en-US" sz="2400" b="1" dirty="0"/>
              <a:t>Remote Execution </a:t>
            </a:r>
            <a:r>
              <a:rPr lang="en-US" sz="2400" dirty="0"/>
              <a:t>- Terraform commands are run in a Terraform Cloud container environment. All variables are stored in the remote workspace. Code can be stored in a Version Control System repository. Limited to 1 concurrent run for free tier users.</a:t>
            </a:r>
          </a:p>
        </p:txBody>
      </p:sp>
    </p:spTree>
    <p:extLst>
      <p:ext uri="{BB962C8B-B14F-4D97-AF65-F5344CB8AC3E}">
        <p14:creationId xmlns:p14="http://schemas.microsoft.com/office/powerpoint/2010/main" val="2595417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lstStyle/>
          <a:p>
            <a:pPr algn="l"/>
            <a:r>
              <a:rPr lang="en-IN" b="1" i="0" dirty="0">
                <a:solidFill>
                  <a:srgbClr val="000000"/>
                </a:solidFill>
                <a:effectLst/>
                <a:latin typeface="Metro"/>
              </a:rPr>
              <a:t>Native Cloud Provisioning Tools</a:t>
            </a:r>
          </a:p>
        </p:txBody>
      </p:sp>
      <p:sp>
        <p:nvSpPr>
          <p:cNvPr id="6" name="Rectangle 3">
            <a:extLst>
              <a:ext uri="{FF2B5EF4-FFF2-40B4-BE49-F238E27FC236}">
                <a16:creationId xmlns:a16="http://schemas.microsoft.com/office/drawing/2014/main" id="{EF59A59A-2E92-4543-BD63-917BF98AE820}"/>
              </a:ext>
            </a:extLst>
          </p:cNvPr>
          <p:cNvSpPr>
            <a:spLocks noGrp="1" noChangeArrowheads="1"/>
          </p:cNvSpPr>
          <p:nvPr>
            <p:ph idx="1"/>
          </p:nvPr>
        </p:nvSpPr>
        <p:spPr bwMode="auto">
          <a:xfrm>
            <a:off x="550334" y="3850734"/>
            <a:ext cx="815333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Metro"/>
              </a:rPr>
              <a:t>Each cloud has its own YAML or JSON based provisioning tool.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latin typeface="Metr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Metro"/>
              </a:rPr>
              <a:t>Terraform can be used across all major cloud providers and VM hypervisors</a:t>
            </a:r>
          </a:p>
        </p:txBody>
      </p:sp>
      <p:pic>
        <p:nvPicPr>
          <p:cNvPr id="5" name="Picture 4">
            <a:extLst>
              <a:ext uri="{FF2B5EF4-FFF2-40B4-BE49-F238E27FC236}">
                <a16:creationId xmlns:a16="http://schemas.microsoft.com/office/drawing/2014/main" id="{F948E005-81A9-4C26-95ED-4615A3B9783E}"/>
              </a:ext>
            </a:extLst>
          </p:cNvPr>
          <p:cNvPicPr>
            <a:picLocks noChangeAspect="1"/>
          </p:cNvPicPr>
          <p:nvPr/>
        </p:nvPicPr>
        <p:blipFill>
          <a:blip r:embed="rId2"/>
          <a:stretch>
            <a:fillRect/>
          </a:stretch>
        </p:blipFill>
        <p:spPr>
          <a:xfrm>
            <a:off x="313266" y="1078490"/>
            <a:ext cx="7745766" cy="2265843"/>
          </a:xfrm>
          <a:prstGeom prst="rect">
            <a:avLst/>
          </a:prstGeom>
        </p:spPr>
      </p:pic>
    </p:spTree>
    <p:extLst>
      <p:ext uri="{BB962C8B-B14F-4D97-AF65-F5344CB8AC3E}">
        <p14:creationId xmlns:p14="http://schemas.microsoft.com/office/powerpoint/2010/main" val="8011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lstStyle/>
          <a:p>
            <a:pPr algn="l"/>
            <a:r>
              <a:rPr lang="en-IN" b="1" i="0" dirty="0">
                <a:solidFill>
                  <a:srgbClr val="000000"/>
                </a:solidFill>
                <a:effectLst/>
                <a:latin typeface="Metro"/>
              </a:rPr>
              <a:t>Why Terraform	??</a:t>
            </a:r>
          </a:p>
        </p:txBody>
      </p:sp>
      <p:sp>
        <p:nvSpPr>
          <p:cNvPr id="6" name="Rectangle 3">
            <a:extLst>
              <a:ext uri="{FF2B5EF4-FFF2-40B4-BE49-F238E27FC236}">
                <a16:creationId xmlns:a16="http://schemas.microsoft.com/office/drawing/2014/main" id="{EF59A59A-2E92-4543-BD63-917BF98AE820}"/>
              </a:ext>
            </a:extLst>
          </p:cNvPr>
          <p:cNvSpPr>
            <a:spLocks noGrp="1" noChangeArrowheads="1"/>
          </p:cNvSpPr>
          <p:nvPr>
            <p:ph idx="1"/>
          </p:nvPr>
        </p:nvSpPr>
        <p:spPr bwMode="auto">
          <a:xfrm>
            <a:off x="550334" y="1499052"/>
            <a:ext cx="8153339"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ts val="600"/>
              </a:spcBef>
              <a:spcAft>
                <a:spcPts val="600"/>
              </a:spcAft>
            </a:pPr>
            <a:r>
              <a:rPr lang="en-US" altLang="en-US" sz="2400" dirty="0">
                <a:solidFill>
                  <a:srgbClr val="000000"/>
                </a:solidFill>
                <a:latin typeface="Metro"/>
              </a:rPr>
              <a:t>Supports multi-cloud &amp; hybrid infrastructure</a:t>
            </a:r>
          </a:p>
          <a:p>
            <a:pPr eaLnBrk="0" fontAlgn="base" hangingPunct="0">
              <a:lnSpc>
                <a:spcPct val="100000"/>
              </a:lnSpc>
              <a:spcBef>
                <a:spcPts val="600"/>
              </a:spcBef>
              <a:spcAft>
                <a:spcPts val="600"/>
              </a:spcAft>
            </a:pPr>
            <a:r>
              <a:rPr lang="en-US" altLang="en-US" sz="2400" dirty="0">
                <a:solidFill>
                  <a:srgbClr val="000000"/>
                </a:solidFill>
                <a:latin typeface="Metro"/>
              </a:rPr>
              <a:t>Migrate from other cloud providers</a:t>
            </a:r>
          </a:p>
          <a:p>
            <a:pPr eaLnBrk="0" fontAlgn="base" hangingPunct="0">
              <a:lnSpc>
                <a:spcPct val="100000"/>
              </a:lnSpc>
              <a:spcBef>
                <a:spcPts val="600"/>
              </a:spcBef>
              <a:spcAft>
                <a:spcPts val="600"/>
              </a:spcAft>
            </a:pPr>
            <a:r>
              <a:rPr lang="en-US" altLang="en-US" sz="2400" dirty="0">
                <a:solidFill>
                  <a:srgbClr val="000000"/>
                </a:solidFill>
                <a:latin typeface="Metro"/>
              </a:rPr>
              <a:t>Increase provisioning speed</a:t>
            </a:r>
          </a:p>
          <a:p>
            <a:pPr eaLnBrk="0" fontAlgn="base" hangingPunct="0">
              <a:lnSpc>
                <a:spcPct val="100000"/>
              </a:lnSpc>
              <a:spcBef>
                <a:spcPts val="600"/>
              </a:spcBef>
              <a:spcAft>
                <a:spcPts val="600"/>
              </a:spcAft>
            </a:pPr>
            <a:r>
              <a:rPr lang="en-US" altLang="en-US" sz="2400" dirty="0">
                <a:solidFill>
                  <a:srgbClr val="000000"/>
                </a:solidFill>
                <a:latin typeface="Metro"/>
              </a:rPr>
              <a:t>Improve efficiency</a:t>
            </a:r>
          </a:p>
          <a:p>
            <a:pPr eaLnBrk="0" fontAlgn="base" hangingPunct="0">
              <a:lnSpc>
                <a:spcPct val="100000"/>
              </a:lnSpc>
              <a:spcBef>
                <a:spcPts val="600"/>
              </a:spcBef>
              <a:spcAft>
                <a:spcPts val="600"/>
              </a:spcAft>
            </a:pPr>
            <a:r>
              <a:rPr lang="en-US" altLang="en-US" sz="2400" dirty="0">
                <a:solidFill>
                  <a:srgbClr val="000000"/>
                </a:solidFill>
                <a:latin typeface="Metro"/>
              </a:rPr>
              <a:t>Reduce risk</a:t>
            </a:r>
          </a:p>
          <a:p>
            <a:pPr eaLnBrk="0" fontAlgn="base" hangingPunct="0">
              <a:lnSpc>
                <a:spcPct val="100000"/>
              </a:lnSpc>
              <a:spcBef>
                <a:spcPts val="600"/>
              </a:spcBef>
              <a:spcAft>
                <a:spcPts val="600"/>
              </a:spcAft>
            </a:pPr>
            <a:r>
              <a:rPr lang="en-US" altLang="en-US" sz="2400" dirty="0">
                <a:solidFill>
                  <a:srgbClr val="000000"/>
                </a:solidFill>
                <a:latin typeface="Metro"/>
              </a:rPr>
              <a:t>Apply incremental changes</a:t>
            </a:r>
          </a:p>
          <a:p>
            <a:pPr eaLnBrk="0" fontAlgn="base" hangingPunct="0">
              <a:lnSpc>
                <a:spcPct val="100000"/>
              </a:lnSpc>
              <a:spcBef>
                <a:spcPts val="600"/>
              </a:spcBef>
              <a:spcAft>
                <a:spcPts val="600"/>
              </a:spcAft>
            </a:pPr>
            <a:r>
              <a:rPr lang="en-US" altLang="en-US" sz="2400" dirty="0">
                <a:solidFill>
                  <a:srgbClr val="000000"/>
                </a:solidFill>
                <a:latin typeface="Metro"/>
              </a:rPr>
              <a:t>Destroy when needed</a:t>
            </a:r>
          </a:p>
          <a:p>
            <a:pPr eaLnBrk="0" fontAlgn="base" hangingPunct="0">
              <a:lnSpc>
                <a:spcPct val="100000"/>
              </a:lnSpc>
              <a:spcBef>
                <a:spcPts val="600"/>
              </a:spcBef>
              <a:spcAft>
                <a:spcPts val="600"/>
              </a:spcAft>
            </a:pPr>
            <a:r>
              <a:rPr lang="en-US" altLang="en-US" sz="2400" dirty="0">
                <a:solidFill>
                  <a:srgbClr val="000000"/>
                </a:solidFill>
                <a:latin typeface="Metro"/>
              </a:rPr>
              <a:t>Preview Changes</a:t>
            </a:r>
          </a:p>
          <a:p>
            <a:pPr eaLnBrk="0" fontAlgn="base" hangingPunct="0">
              <a:lnSpc>
                <a:spcPct val="100000"/>
              </a:lnSpc>
              <a:spcBef>
                <a:spcPts val="600"/>
              </a:spcBef>
              <a:spcAft>
                <a:spcPts val="600"/>
              </a:spcAft>
            </a:pPr>
            <a:r>
              <a:rPr lang="en-US" altLang="en-US" sz="2400" dirty="0">
                <a:solidFill>
                  <a:srgbClr val="000000"/>
                </a:solidFill>
                <a:latin typeface="Metro"/>
              </a:rPr>
              <a:t>Scale Easily</a:t>
            </a:r>
          </a:p>
        </p:txBody>
      </p:sp>
    </p:spTree>
    <p:extLst>
      <p:ext uri="{BB962C8B-B14F-4D97-AF65-F5344CB8AC3E}">
        <p14:creationId xmlns:p14="http://schemas.microsoft.com/office/powerpoint/2010/main" val="1813705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lstStyle/>
          <a:p>
            <a:pPr algn="l"/>
            <a:r>
              <a:rPr lang="en-IN" b="1" i="0" dirty="0">
                <a:solidFill>
                  <a:srgbClr val="000000"/>
                </a:solidFill>
                <a:effectLst/>
                <a:latin typeface="Metro"/>
              </a:rPr>
              <a:t>What is Terraform	?</a:t>
            </a:r>
          </a:p>
        </p:txBody>
      </p:sp>
      <p:sp>
        <p:nvSpPr>
          <p:cNvPr id="6" name="Rectangle 3">
            <a:extLst>
              <a:ext uri="{FF2B5EF4-FFF2-40B4-BE49-F238E27FC236}">
                <a16:creationId xmlns:a16="http://schemas.microsoft.com/office/drawing/2014/main" id="{EF59A59A-2E92-4543-BD63-917BF98AE820}"/>
              </a:ext>
            </a:extLst>
          </p:cNvPr>
          <p:cNvSpPr>
            <a:spLocks noGrp="1" noChangeArrowheads="1"/>
          </p:cNvSpPr>
          <p:nvPr>
            <p:ph idx="1"/>
          </p:nvPr>
        </p:nvSpPr>
        <p:spPr bwMode="auto">
          <a:xfrm>
            <a:off x="5808134" y="1256032"/>
            <a:ext cx="586733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altLang="en-US" sz="2400" dirty="0">
                <a:solidFill>
                  <a:srgbClr val="000000"/>
                </a:solidFill>
                <a:latin typeface="Metro"/>
              </a:rPr>
              <a:t>Terraform is an open source provisioning tool.</a:t>
            </a:r>
          </a:p>
          <a:p>
            <a:pPr eaLnBrk="0" fontAlgn="base" hangingPunct="0">
              <a:lnSpc>
                <a:spcPct val="100000"/>
              </a:lnSpc>
              <a:spcBef>
                <a:spcPct val="0"/>
              </a:spcBef>
              <a:spcAft>
                <a:spcPct val="0"/>
              </a:spcAft>
            </a:pPr>
            <a:endParaRPr lang="en-US" altLang="en-US" sz="2400" dirty="0">
              <a:solidFill>
                <a:srgbClr val="000000"/>
              </a:solidFill>
              <a:latin typeface="Metro"/>
            </a:endParaRPr>
          </a:p>
          <a:p>
            <a:pPr eaLnBrk="0" fontAlgn="base" hangingPunct="0">
              <a:lnSpc>
                <a:spcPct val="100000"/>
              </a:lnSpc>
              <a:spcBef>
                <a:spcPct val="0"/>
              </a:spcBef>
              <a:spcAft>
                <a:spcPct val="0"/>
              </a:spcAft>
            </a:pPr>
            <a:r>
              <a:rPr lang="en-US" altLang="en-US" sz="2400" dirty="0">
                <a:solidFill>
                  <a:srgbClr val="000000"/>
                </a:solidFill>
                <a:latin typeface="Metro"/>
              </a:rPr>
              <a:t>It ships as a single binary which is written in Go. Terraform is cross platform and can run on Linux, Windows, or MacOS.</a:t>
            </a:r>
          </a:p>
          <a:p>
            <a:pPr eaLnBrk="0" fontAlgn="base" hangingPunct="0">
              <a:lnSpc>
                <a:spcPct val="100000"/>
              </a:lnSpc>
              <a:spcBef>
                <a:spcPct val="0"/>
              </a:spcBef>
              <a:spcAft>
                <a:spcPct val="0"/>
              </a:spcAft>
            </a:pPr>
            <a:endParaRPr lang="en-US" altLang="en-US" sz="2400" dirty="0">
              <a:solidFill>
                <a:srgbClr val="000000"/>
              </a:solidFill>
              <a:latin typeface="Metro"/>
            </a:endParaRPr>
          </a:p>
          <a:p>
            <a:pPr eaLnBrk="0" fontAlgn="base" hangingPunct="0">
              <a:lnSpc>
                <a:spcPct val="100000"/>
              </a:lnSpc>
              <a:spcBef>
                <a:spcPct val="0"/>
              </a:spcBef>
              <a:spcAft>
                <a:spcPct val="0"/>
              </a:spcAft>
            </a:pPr>
            <a:r>
              <a:rPr lang="en-US" altLang="en-US" sz="2400" dirty="0">
                <a:solidFill>
                  <a:srgbClr val="000000"/>
                </a:solidFill>
                <a:latin typeface="Metro"/>
              </a:rPr>
              <a:t>Installing terraform is easy. You simply download a zip file, unzip it, and run it.</a:t>
            </a:r>
          </a:p>
        </p:txBody>
      </p:sp>
      <p:pic>
        <p:nvPicPr>
          <p:cNvPr id="4" name="Picture 3">
            <a:extLst>
              <a:ext uri="{FF2B5EF4-FFF2-40B4-BE49-F238E27FC236}">
                <a16:creationId xmlns:a16="http://schemas.microsoft.com/office/drawing/2014/main" id="{AB5F37F8-8D76-427F-82DA-2D484AF05EFB}"/>
              </a:ext>
            </a:extLst>
          </p:cNvPr>
          <p:cNvPicPr>
            <a:picLocks noChangeAspect="1"/>
          </p:cNvPicPr>
          <p:nvPr/>
        </p:nvPicPr>
        <p:blipFill>
          <a:blip r:embed="rId2"/>
          <a:stretch>
            <a:fillRect/>
          </a:stretch>
        </p:blipFill>
        <p:spPr>
          <a:xfrm>
            <a:off x="321733" y="1256032"/>
            <a:ext cx="4553543" cy="4345935"/>
          </a:xfrm>
          <a:prstGeom prst="rect">
            <a:avLst/>
          </a:prstGeom>
        </p:spPr>
      </p:pic>
    </p:spTree>
    <p:extLst>
      <p:ext uri="{BB962C8B-B14F-4D97-AF65-F5344CB8AC3E}">
        <p14:creationId xmlns:p14="http://schemas.microsoft.com/office/powerpoint/2010/main" val="2529762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4AEE-F960-4B61-BE03-21A3F58F099D}"/>
              </a:ext>
            </a:extLst>
          </p:cNvPr>
          <p:cNvSpPr>
            <a:spLocks noGrp="1"/>
          </p:cNvSpPr>
          <p:nvPr>
            <p:ph type="title"/>
          </p:nvPr>
        </p:nvSpPr>
        <p:spPr>
          <a:xfrm>
            <a:off x="550334" y="94192"/>
            <a:ext cx="10515600" cy="1325563"/>
          </a:xfrm>
        </p:spPr>
        <p:txBody>
          <a:bodyPr/>
          <a:lstStyle/>
          <a:p>
            <a:pPr algn="l"/>
            <a:r>
              <a:rPr lang="en-IN" b="1" i="0" dirty="0">
                <a:solidFill>
                  <a:srgbClr val="000000"/>
                </a:solidFill>
                <a:effectLst/>
                <a:latin typeface="Metro"/>
              </a:rPr>
              <a:t>Terraform Command line</a:t>
            </a:r>
          </a:p>
        </p:txBody>
      </p:sp>
      <p:sp>
        <p:nvSpPr>
          <p:cNvPr id="6" name="Rectangle 3">
            <a:extLst>
              <a:ext uri="{FF2B5EF4-FFF2-40B4-BE49-F238E27FC236}">
                <a16:creationId xmlns:a16="http://schemas.microsoft.com/office/drawing/2014/main" id="{EF59A59A-2E92-4543-BD63-917BF98AE820}"/>
              </a:ext>
            </a:extLst>
          </p:cNvPr>
          <p:cNvSpPr>
            <a:spLocks noGrp="1" noChangeArrowheads="1"/>
          </p:cNvSpPr>
          <p:nvPr>
            <p:ph idx="1"/>
          </p:nvPr>
        </p:nvSpPr>
        <p:spPr bwMode="auto">
          <a:xfrm>
            <a:off x="5808134" y="1625364"/>
            <a:ext cx="586733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altLang="en-US" sz="2400" dirty="0">
                <a:solidFill>
                  <a:srgbClr val="000000"/>
                </a:solidFill>
                <a:latin typeface="Metro"/>
              </a:rPr>
              <a:t>Terraform is a command line tool.</a:t>
            </a:r>
          </a:p>
          <a:p>
            <a:pPr eaLnBrk="0" fontAlgn="base" hangingPunct="0">
              <a:lnSpc>
                <a:spcPct val="100000"/>
              </a:lnSpc>
              <a:spcBef>
                <a:spcPct val="0"/>
              </a:spcBef>
              <a:spcAft>
                <a:spcPct val="0"/>
              </a:spcAft>
            </a:pPr>
            <a:endParaRPr lang="en-US" altLang="en-US" sz="2400" dirty="0">
              <a:solidFill>
                <a:srgbClr val="000000"/>
              </a:solidFill>
              <a:latin typeface="Metro"/>
            </a:endParaRPr>
          </a:p>
          <a:p>
            <a:pPr eaLnBrk="0" fontAlgn="base" hangingPunct="0">
              <a:lnSpc>
                <a:spcPct val="100000"/>
              </a:lnSpc>
              <a:spcBef>
                <a:spcPct val="0"/>
              </a:spcBef>
              <a:spcAft>
                <a:spcPct val="0"/>
              </a:spcAft>
            </a:pPr>
            <a:r>
              <a:rPr lang="en-US" altLang="en-US" sz="2400" dirty="0">
                <a:solidFill>
                  <a:srgbClr val="000000"/>
                </a:solidFill>
                <a:latin typeface="Metro"/>
              </a:rPr>
              <a:t>Terraform commands are either typed in manually or run automatically from a script.</a:t>
            </a:r>
          </a:p>
          <a:p>
            <a:pPr eaLnBrk="0" fontAlgn="base" hangingPunct="0">
              <a:lnSpc>
                <a:spcPct val="100000"/>
              </a:lnSpc>
              <a:spcBef>
                <a:spcPct val="0"/>
              </a:spcBef>
              <a:spcAft>
                <a:spcPct val="0"/>
              </a:spcAft>
            </a:pPr>
            <a:endParaRPr lang="en-US" altLang="en-US" sz="2400" dirty="0">
              <a:solidFill>
                <a:srgbClr val="000000"/>
              </a:solidFill>
              <a:latin typeface="Metro"/>
            </a:endParaRPr>
          </a:p>
          <a:p>
            <a:pPr eaLnBrk="0" fontAlgn="base" hangingPunct="0">
              <a:lnSpc>
                <a:spcPct val="100000"/>
              </a:lnSpc>
              <a:spcBef>
                <a:spcPct val="0"/>
              </a:spcBef>
              <a:spcAft>
                <a:spcPct val="0"/>
              </a:spcAft>
            </a:pPr>
            <a:r>
              <a:rPr lang="en-US" altLang="en-US" sz="2400" dirty="0">
                <a:solidFill>
                  <a:srgbClr val="000000"/>
                </a:solidFill>
                <a:latin typeface="Metro"/>
              </a:rPr>
              <a:t>The commands are the same whether you are on Linux or Windows or MacOS.</a:t>
            </a:r>
          </a:p>
        </p:txBody>
      </p:sp>
      <p:sp>
        <p:nvSpPr>
          <p:cNvPr id="7" name="TextBox 6">
            <a:extLst>
              <a:ext uri="{FF2B5EF4-FFF2-40B4-BE49-F238E27FC236}">
                <a16:creationId xmlns:a16="http://schemas.microsoft.com/office/drawing/2014/main" id="{9DCCD535-ED3E-4B4B-B9D2-6C628C8E2C35}"/>
              </a:ext>
            </a:extLst>
          </p:cNvPr>
          <p:cNvSpPr txBox="1"/>
          <p:nvPr/>
        </p:nvSpPr>
        <p:spPr>
          <a:xfrm>
            <a:off x="694266" y="1256032"/>
            <a:ext cx="5046134" cy="646331"/>
          </a:xfrm>
          <a:prstGeom prst="rect">
            <a:avLst/>
          </a:prstGeom>
          <a:noFill/>
        </p:spPr>
        <p:txBody>
          <a:bodyPr wrap="square">
            <a:spAutoFit/>
          </a:bodyPr>
          <a:lstStyle/>
          <a:p>
            <a:r>
              <a:rPr lang="en-US" b="0" i="0" dirty="0">
                <a:solidFill>
                  <a:srgbClr val="000000"/>
                </a:solidFill>
                <a:effectLst/>
                <a:latin typeface="Metro"/>
              </a:rPr>
              <a:t>Terraform has subcommands that perform different actions.</a:t>
            </a:r>
            <a:endParaRPr lang="en-IN" dirty="0"/>
          </a:p>
        </p:txBody>
      </p:sp>
      <p:pic>
        <p:nvPicPr>
          <p:cNvPr id="8" name="Picture 7">
            <a:extLst>
              <a:ext uri="{FF2B5EF4-FFF2-40B4-BE49-F238E27FC236}">
                <a16:creationId xmlns:a16="http://schemas.microsoft.com/office/drawing/2014/main" id="{38C13100-D119-469B-A8F9-F6BD3416C157}"/>
              </a:ext>
            </a:extLst>
          </p:cNvPr>
          <p:cNvPicPr>
            <a:picLocks noChangeAspect="1"/>
          </p:cNvPicPr>
          <p:nvPr/>
        </p:nvPicPr>
        <p:blipFill>
          <a:blip r:embed="rId2"/>
          <a:stretch>
            <a:fillRect/>
          </a:stretch>
        </p:blipFill>
        <p:spPr>
          <a:xfrm>
            <a:off x="314022" y="2039666"/>
            <a:ext cx="5494112" cy="3057268"/>
          </a:xfrm>
          <a:prstGeom prst="rect">
            <a:avLst/>
          </a:prstGeom>
        </p:spPr>
      </p:pic>
    </p:spTree>
    <p:extLst>
      <p:ext uri="{BB962C8B-B14F-4D97-AF65-F5344CB8AC3E}">
        <p14:creationId xmlns:p14="http://schemas.microsoft.com/office/powerpoint/2010/main" val="763891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3093</TotalTime>
  <Words>3226</Words>
  <Application>Microsoft Office PowerPoint</Application>
  <PresentationFormat>Widescreen</PresentationFormat>
  <Paragraphs>363</Paragraphs>
  <Slides>54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Calibri Light</vt:lpstr>
      <vt:lpstr>gilmer-web</vt:lpstr>
      <vt:lpstr>Metro</vt:lpstr>
      <vt:lpstr>metro-web</vt:lpstr>
      <vt:lpstr>Monaco</vt:lpstr>
      <vt:lpstr>Office Theme</vt:lpstr>
      <vt:lpstr>Terraform Training</vt:lpstr>
      <vt:lpstr>Challenges in current infrastructure</vt:lpstr>
      <vt:lpstr>What is Infrastructure as Code?</vt:lpstr>
      <vt:lpstr>Infrastructure as Code Allows Us To...</vt:lpstr>
      <vt:lpstr>Other Infrastructure as Code Tools</vt:lpstr>
      <vt:lpstr>Native Cloud Provisioning Tools</vt:lpstr>
      <vt:lpstr>Why Terraform ??</vt:lpstr>
      <vt:lpstr>What is Terraform ?</vt:lpstr>
      <vt:lpstr>Terraform Command line</vt:lpstr>
      <vt:lpstr>Terraform Help</vt:lpstr>
      <vt:lpstr>Terraform Code</vt:lpstr>
      <vt:lpstr>Terraform Comments</vt:lpstr>
      <vt:lpstr>Terraform Workspaces</vt:lpstr>
      <vt:lpstr>Terraform init</vt:lpstr>
      <vt:lpstr>Terraform plan</vt:lpstr>
      <vt:lpstr>Where are Variables Defined?</vt:lpstr>
      <vt:lpstr>How are Variables Set?</vt:lpstr>
      <vt:lpstr>Variable types</vt:lpstr>
      <vt:lpstr>Variable types</vt:lpstr>
      <vt:lpstr>Variable types</vt:lpstr>
      <vt:lpstr>Anatomy of a Resource</vt:lpstr>
      <vt:lpstr>Terraform Provider Configuration</vt:lpstr>
      <vt:lpstr>Versioning Operators</vt:lpstr>
      <vt:lpstr>Terraform Apply</vt:lpstr>
      <vt:lpstr>Terraform Destroy</vt:lpstr>
      <vt:lpstr>Terraform Format</vt:lpstr>
      <vt:lpstr>Terraform Data Sources</vt:lpstr>
      <vt:lpstr>Terraform Dependency Mapping</vt:lpstr>
      <vt:lpstr>Organize Your Terraform Code</vt:lpstr>
      <vt:lpstr>Organize Your Terraform Code</vt:lpstr>
      <vt:lpstr>The Main File</vt:lpstr>
      <vt:lpstr>The Variables File</vt:lpstr>
      <vt:lpstr>The Outputs File</vt:lpstr>
      <vt:lpstr>Conditional Expressions</vt:lpstr>
      <vt:lpstr>for Expressions</vt:lpstr>
      <vt:lpstr>Dynamic Blocks</vt:lpstr>
      <vt:lpstr>Using Terraform Provisioners</vt:lpstr>
      <vt:lpstr>The File Provisioner</vt:lpstr>
      <vt:lpstr>The Remote Exec  Provisioner</vt:lpstr>
      <vt:lpstr>Terraform Provisioner Tips</vt:lpstr>
      <vt:lpstr>Terraform State</vt:lpstr>
      <vt:lpstr>Terraform Refresh</vt:lpstr>
      <vt:lpstr>Changing Existing Infrastructure</vt:lpstr>
      <vt:lpstr>Terraform modules</vt:lpstr>
      <vt:lpstr>Terraform modules – Traits of good modules</vt:lpstr>
      <vt:lpstr>Terraform Configuration/Settings</vt:lpstr>
      <vt:lpstr>Terraform Backends</vt:lpstr>
      <vt:lpstr>Terraform Backends</vt:lpstr>
      <vt:lpstr>Terraform Backends</vt:lpstr>
      <vt:lpstr>Terraform Backends</vt:lpstr>
      <vt:lpstr>Terraform Cloud</vt:lpstr>
      <vt:lpstr>Terraform Cloud or Terraform Enterprise?</vt:lpstr>
      <vt:lpstr>Terraform Remote State</vt:lpstr>
      <vt:lpstr>Terraform Cloud Execution Modes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Vadagovanur Chandrasekhar</dc:creator>
  <cp:lastModifiedBy>Roshan Vadagovanur Chandrasekhar</cp:lastModifiedBy>
  <cp:revision>23</cp:revision>
  <dcterms:created xsi:type="dcterms:W3CDTF">2021-10-29T16:03:25Z</dcterms:created>
  <dcterms:modified xsi:type="dcterms:W3CDTF">2021-11-14T01:48:52Z</dcterms:modified>
</cp:coreProperties>
</file>