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8" r:id="rId4"/>
    <p:sldId id="275" r:id="rId5"/>
    <p:sldId id="258" r:id="rId6"/>
    <p:sldId id="259" r:id="rId7"/>
    <p:sldId id="261" r:id="rId8"/>
    <p:sldId id="260" r:id="rId9"/>
    <p:sldId id="262" r:id="rId10"/>
    <p:sldId id="263" r:id="rId11"/>
    <p:sldId id="276" r:id="rId12"/>
    <p:sldId id="277" r:id="rId13"/>
    <p:sldId id="281" r:id="rId14"/>
    <p:sldId id="265" r:id="rId15"/>
    <p:sldId id="271" r:id="rId16"/>
    <p:sldId id="274" r:id="rId17"/>
    <p:sldId id="266" r:id="rId18"/>
    <p:sldId id="282" r:id="rId19"/>
    <p:sldId id="267" r:id="rId20"/>
    <p:sldId id="279" r:id="rId21"/>
    <p:sldId id="272" r:id="rId22"/>
    <p:sldId id="273" r:id="rId23"/>
    <p:sldId id="268" r:id="rId24"/>
    <p:sldId id="26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364" autoAdjust="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8FA03-AAEB-481E-B20F-5BE49D09E02C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4832-D1BC-4FD8-A8DE-C8445AF5DE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Tim fundou a WWW com o intuito de compartilhar documentos. </a:t>
            </a:r>
          </a:p>
          <a:p>
            <a:r>
              <a:rPr lang="pt-BR" baseline="0" dirty="0" smtClean="0"/>
              <a:t>Criou também o HTML, uma linguagem de marcação para construção e organização de documentos.</a:t>
            </a:r>
          </a:p>
          <a:p>
            <a:r>
              <a:rPr lang="pt-BR" baseline="0" dirty="0" err="1" smtClean="0"/>
              <a:t>Hakon</a:t>
            </a:r>
            <a:r>
              <a:rPr lang="pt-BR" baseline="0" dirty="0" smtClean="0"/>
              <a:t>, colega de Tim, propôs a criação de uma linguagem de estilo, para dar vida ao HTML. Criaram então o CSS.</a:t>
            </a:r>
          </a:p>
          <a:p>
            <a:r>
              <a:rPr lang="pt-BR" baseline="0" dirty="0" smtClean="0"/>
              <a:t>Tim criou também o protocolo HTTP para transporte do desses documentos, e para visualização dos mesmos criou o primeiro navegador.</a:t>
            </a:r>
          </a:p>
          <a:p>
            <a:r>
              <a:rPr lang="pt-BR" baseline="0" dirty="0" smtClean="0"/>
              <a:t>Foi criado então o habitat natural do HTML e CSS, a web.</a:t>
            </a:r>
          </a:p>
          <a:p>
            <a:r>
              <a:rPr lang="pt-BR" baseline="0" dirty="0" smtClean="0"/>
              <a:t>Várias empresas se interessaram pela WWW e começaram a produzir seus próprios navegadores, cada um interpretando os arquivos de sua forma.</a:t>
            </a:r>
          </a:p>
          <a:p>
            <a:r>
              <a:rPr lang="pt-BR" baseline="0" dirty="0" smtClean="0"/>
              <a:t>Para padronizar Tim fundou a W3C, órgão regulamentador da especificação HTTP e dos documentos fundamentais de apresentação de documentos: HTML, CSS e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segunda parte consistia de uma série de questões</a:t>
            </a:r>
            <a:r>
              <a:rPr lang="pt-BR" baseline="0" dirty="0" smtClean="0"/>
              <a:t> exploratórias, algumas de múltipla escolha e outra discursivas.</a:t>
            </a:r>
          </a:p>
          <a:p>
            <a:r>
              <a:rPr lang="pt-BR" baseline="0" dirty="0" smtClean="0"/>
              <a:t>Essas questões foram elaboradas com o intuito de tentar identificar aspectos não previstos pelo autor durante a elaboração do questionário.</a:t>
            </a:r>
          </a:p>
          <a:p>
            <a:r>
              <a:rPr lang="pt-BR" baseline="0" dirty="0" smtClean="0"/>
              <a:t>Os resultados aqui foram bem comportados e não tiveram nenhuma surpresa. Os aspectos de qualidade mais relevantes remetiam à organização da estrutura do documento e do código CSS. O que nos levou a crer que a maior dificuldade durante a manutenção de um código CSS tinha a ver com legibilidade e que a detecção de efeitos colaterais estavam fortemente ligados a isto.</a:t>
            </a:r>
          </a:p>
          <a:p>
            <a:r>
              <a:rPr lang="pt-BR" baseline="0" dirty="0" smtClean="0"/>
              <a:t>(Outra muito citada era muito subjetiva para podermos calcular automaticamente, como nome de classes que fizessem sentido)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Essa</a:t>
            </a:r>
            <a:r>
              <a:rPr lang="pt-BR" baseline="0" dirty="0" smtClean="0"/>
              <a:t> seção foi construída com questões que exigiam que o respondente identificasse a dificuldade de se dar manutenção em um trecho de código CSS. </a:t>
            </a:r>
          </a:p>
          <a:p>
            <a:r>
              <a:rPr lang="pt-BR" baseline="0" dirty="0" smtClean="0"/>
              <a:t>Foram elaborados 16 trechos de código, construídos a partir da experiência profissional do autor com problema recorrentes e utilizando alguns problemas identificados em outros trabalhos durante a pesquisa.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 </a:t>
            </a:r>
            <a:r>
              <a:rPr lang="pt-BR" baseline="0" dirty="0" smtClean="0"/>
              <a:t>partir das saídas do questionário construímos os critérios de avaliação da métrica, bem como os pesos de cada um dos critérios e como eles seriam calculados. Para construirmos então uma ferramenta automática de calculo dos arquivos CSS</a:t>
            </a:r>
            <a:r>
              <a:rPr lang="pt-BR" baseline="0" dirty="0" smtClean="0"/>
              <a:t>.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Dar</a:t>
            </a:r>
            <a:r>
              <a:rPr lang="pt-BR" baseline="0" dirty="0" smtClean="0"/>
              <a:t> maior importância possível</a:t>
            </a:r>
          </a:p>
          <a:p>
            <a:r>
              <a:rPr lang="pt-BR" dirty="0" smtClean="0"/>
              <a:t>A partir das 16 questões de escala, consolidamos 12 critérios de avaliação do código CSS para composição da métrica.</a:t>
            </a:r>
          </a:p>
          <a:p>
            <a:r>
              <a:rPr lang="pt-BR" dirty="0" smtClean="0"/>
              <a:t>Esse</a:t>
            </a:r>
            <a:r>
              <a:rPr lang="pt-BR" baseline="0" dirty="0" smtClean="0"/>
              <a:t> foi o passo mais importante do trabalhos. Esses 12 critérios definem como nossa métrica é calculada e quais os aspectos do CSS contribuem para o peso da métrica.</a:t>
            </a:r>
          </a:p>
          <a:p>
            <a:r>
              <a:rPr lang="pt-BR" baseline="0" dirty="0" smtClean="0"/>
              <a:t>A partir desses critérios calculamos os pesos de cada critério de acordo com as questões que os representavam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cálculo</a:t>
            </a:r>
            <a:r>
              <a:rPr lang="pt-BR" baseline="0" dirty="0" smtClean="0"/>
              <a:t> dos pesos foi feito a partir de uma média dos resultados das questões que os representavam, ponderado pelo nível de proficiência dos respondentes.</a:t>
            </a:r>
          </a:p>
          <a:p>
            <a:r>
              <a:rPr lang="pt-BR" baseline="0" dirty="0" smtClean="0"/>
              <a:t>Essa média ponderada foi escolhida como forma de balancear a dificuldade e não deixa-la tendenciosa aos valores mais altos, que podem ser encontrados por falta de experiência dos respondentes.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</a:t>
            </a:r>
            <a:r>
              <a:rPr lang="pt-BR" baseline="0" dirty="0" smtClean="0"/>
              <a:t> os pesos definidos, tivemos de propor uma forma de cálculo da colaboração de cada critério para a métrica.</a:t>
            </a:r>
          </a:p>
          <a:p>
            <a:r>
              <a:rPr lang="pt-BR" baseline="0" dirty="0" smtClean="0"/>
              <a:t>Foi considerado então que cada critério avaliaria as regras dos arquivos CSS, e cada uma seria responsável por identificar a frequência daquele critério dentro da regra.</a:t>
            </a:r>
          </a:p>
          <a:p>
            <a:r>
              <a:rPr lang="pt-BR" baseline="0" dirty="0" smtClean="0"/>
              <a:t>A métrica seria então a composição do valor de cada critério para cada regra dentro do arquivo.</a:t>
            </a:r>
          </a:p>
          <a:p>
            <a:r>
              <a:rPr lang="pt-BR" baseline="0" dirty="0" smtClean="0"/>
              <a:t>Alguns critérios foram considerados cálculos especiais:</a:t>
            </a:r>
            <a:endParaRPr lang="en-US" baseline="0" dirty="0" smtClean="0"/>
          </a:p>
          <a:p>
            <a:r>
              <a:rPr lang="pt-BR" baseline="0" dirty="0" err="1" smtClean="0"/>
              <a:t>Aninhamento</a:t>
            </a:r>
            <a:r>
              <a:rPr lang="pt-BR" baseline="0" dirty="0" smtClean="0"/>
              <a:t> e agrupamento -&gt; consideramos que a dificuldade teria um nível de saturação, portanto utilizamos a forma da função </a:t>
            </a:r>
            <a:r>
              <a:rPr lang="pt-BR" baseline="0" dirty="0" err="1" smtClean="0"/>
              <a:t>arctan</a:t>
            </a:r>
            <a:r>
              <a:rPr lang="pt-BR" baseline="0" dirty="0" smtClean="0"/>
              <a:t> para determinar essa saturação no nível identificado (20).</a:t>
            </a:r>
          </a:p>
          <a:p>
            <a:r>
              <a:rPr lang="pt-BR" baseline="0" dirty="0" smtClean="0"/>
              <a:t>O comprimento de seletores </a:t>
            </a:r>
            <a:r>
              <a:rPr lang="pt-BR" baseline="0" dirty="0" err="1" smtClean="0"/>
              <a:t>tb</a:t>
            </a:r>
            <a:r>
              <a:rPr lang="pt-BR" baseline="0" dirty="0" smtClean="0"/>
              <a:t> teve uma forma especial de calculo, somente eram contados quantos seletores possuíam mais de 35 caracteres.</a:t>
            </a:r>
          </a:p>
          <a:p>
            <a:r>
              <a:rPr lang="pt-BR" baseline="0" dirty="0" smtClean="0"/>
              <a:t>A complexidade foi considerada “como exponencial”/”com crescimento exponencial” uma vez q quanto mais complexo o seletor pior a legibilidade e mais difícil de identificar possíveis efeitos colaterais ele se torna.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8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dos pesos definidos e a forma de cálculo de cada métrica, construímos um script para calcular a métrica dos documentos CSS encontrados em uma página.</a:t>
            </a:r>
          </a:p>
          <a:p>
            <a:r>
              <a:rPr lang="pt-BR" baseline="0" dirty="0" smtClean="0"/>
              <a:t>Construído em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A execução era feita diretamente no navegador, o script analisa então o DOM e calcula a métrica dos arquivos CSS aplicados àquela página.</a:t>
            </a:r>
          </a:p>
          <a:p>
            <a:r>
              <a:rPr lang="pt-BR" baseline="0" dirty="0" smtClean="0"/>
              <a:t>Isso tornou o teste independente da aplicação, podendo ser aplicado em qualquer página web.</a:t>
            </a:r>
          </a:p>
          <a:p>
            <a:r>
              <a:rPr lang="pt-BR" baseline="0" dirty="0" smtClean="0"/>
              <a:t>(Explicar imagem)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9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Utilizando </a:t>
            </a:r>
            <a:r>
              <a:rPr lang="pt-BR" baseline="0" dirty="0" smtClean="0"/>
              <a:t>a ferramenta de calculo </a:t>
            </a:r>
            <a:r>
              <a:rPr lang="pt-BR" baseline="0" dirty="0" smtClean="0"/>
              <a:t>automático compara </a:t>
            </a:r>
            <a:r>
              <a:rPr lang="pt-BR" baseline="0" dirty="0" smtClean="0"/>
              <a:t>os resultados da métrica proposta com </a:t>
            </a:r>
            <a:r>
              <a:rPr lang="pt-BR" baseline="0" dirty="0" smtClean="0"/>
              <a:t>outra forma de identificação de manutenibilidade do código. A forma escolhida foi a medida de </a:t>
            </a:r>
            <a:r>
              <a:rPr lang="pt-BR" baseline="0" dirty="0" smtClean="0"/>
              <a:t>número de defeitos gerados </a:t>
            </a:r>
            <a:r>
              <a:rPr lang="pt-BR" baseline="0" dirty="0" smtClean="0"/>
              <a:t>por um código. Por tanto foi necessário que escolhêssemos projetos de software que utilizassem CSS e que fosse possível coletar as informações dos defeitos gerados.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único</a:t>
            </a:r>
            <a:r>
              <a:rPr lang="pt-BR" baseline="0" dirty="0" smtClean="0"/>
              <a:t> projeto encontrado que atendia aos requisitos foi o </a:t>
            </a:r>
            <a:r>
              <a:rPr lang="pt-BR" baseline="0" dirty="0" err="1" smtClean="0"/>
              <a:t>Jenkins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Que utiliza CSS para codificação do estilo principal, possui um repositório dos defeitos encontrados durante a construção da aplicação e tinha disponibilidade de várias versões com suas datas de lançamento.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Como não poderíamos fazer comparação entre aplicações diferentes optamos por fazer uma análise temporal da evolução da métrica e do número de defeitos gerados por cada versão.</a:t>
            </a:r>
            <a:endParaRPr lang="en-US" dirty="0" smtClean="0"/>
          </a:p>
          <a:p>
            <a:r>
              <a:rPr lang="pt-BR" dirty="0" smtClean="0"/>
              <a:t>Selecionamos</a:t>
            </a:r>
            <a:r>
              <a:rPr lang="pt-BR" baseline="0" dirty="0" smtClean="0"/>
              <a:t> uma janela de 6 meses para os testes de cada versão. Selecionando 2 por ano, pudemos identificar através do JIRA os defeitos gerados a partir da implantação de cada versão testada. Como pode ser visto na tabela</a:t>
            </a:r>
          </a:p>
          <a:p>
            <a:r>
              <a:rPr lang="pt-BR" baseline="0" dirty="0" smtClean="0"/>
              <a:t>Na query do JIRA limitamos as </a:t>
            </a:r>
            <a:r>
              <a:rPr lang="pt-BR" baseline="0" dirty="0" err="1" smtClean="0"/>
              <a:t>issues</a:t>
            </a:r>
            <a:r>
              <a:rPr lang="pt-BR" baseline="0" dirty="0" smtClean="0"/>
              <a:t> pelo tipo (bug), pela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CSS e que contivessem o texto CSS em sua descrição. Limitando pela data de lançamento de uma versão até a seguinte.</a:t>
            </a:r>
          </a:p>
          <a:p>
            <a:r>
              <a:rPr lang="pt-BR" baseline="0" dirty="0" smtClean="0"/>
              <a:t>Isso nos permitiu verificar a evolução dos defeitos ao longo do tempo.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Podemos supor que existem no mínimo 957,325,594 milhões de folhas de estilo CSS.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20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Após os testes consolidamos</a:t>
            </a:r>
            <a:r>
              <a:rPr lang="pt-BR" baseline="0" dirty="0" smtClean="0"/>
              <a:t> os resultados da métrica ano a ano. Tirando a média das versões de cada ano, com o intuito de determinar uma </a:t>
            </a:r>
            <a:r>
              <a:rPr lang="pt-BR" b="1" i="1" baseline="0" dirty="0" smtClean="0"/>
              <a:t>métrica anual</a:t>
            </a:r>
            <a:r>
              <a:rPr lang="pt-BR" b="0" i="0" baseline="0" dirty="0" smtClean="0"/>
              <a:t>.</a:t>
            </a:r>
          </a:p>
          <a:p>
            <a:r>
              <a:rPr lang="pt-BR" b="0" i="0" baseline="0" dirty="0" smtClean="0"/>
              <a:t>Primeiro gráfico total</a:t>
            </a:r>
          </a:p>
          <a:p>
            <a:r>
              <a:rPr lang="pt-BR" b="0" i="0" baseline="0" dirty="0" smtClean="0"/>
              <a:t>Podemos notar neste gráfico o comportamento da métrica ao longo do tempo, a evolução dos defeitos acompanhou a métrica, o pico representa a mudança no design do layout.</a:t>
            </a:r>
          </a:p>
          <a:p>
            <a:r>
              <a:rPr lang="pt-BR" b="0" i="0" baseline="0" dirty="0" smtClean="0"/>
              <a:t>Percebemos que podíamos isolar um arquivo CSS, que consideramos como o arquivo principal de codificação, devido a utilização de uma biblioteca CSS no projeto (YUI).</a:t>
            </a:r>
          </a:p>
          <a:p>
            <a:r>
              <a:rPr lang="pt-BR" b="0" i="0" baseline="0" dirty="0" smtClean="0"/>
              <a:t>Fizemos então uma análise do resultado somente do arquivo principal de codificação, o style.css</a:t>
            </a:r>
          </a:p>
          <a:p>
            <a:r>
              <a:rPr lang="pt-BR" b="0" i="0" baseline="0" dirty="0" smtClean="0"/>
              <a:t>Segundo gráfico somente style.css</a:t>
            </a:r>
          </a:p>
          <a:p>
            <a:r>
              <a:rPr lang="pt-BR" b="0" i="0" baseline="0" dirty="0" smtClean="0"/>
              <a:t>Podemos notar neste caso um comportamento mais coerente com a evolução de um código ao longo do tempo, a métrica aumentando gradativamente ao longo do tempo. O pico de defeitos está relacionado a um crescimento mais acentuado, diferente do primeiro que possui um decréscimo na métrica.</a:t>
            </a:r>
          </a:p>
          <a:p>
            <a:r>
              <a:rPr lang="pt-BR" b="0" i="0" baseline="0" dirty="0" smtClean="0"/>
              <a:t>Podemos notar </a:t>
            </a:r>
            <a:r>
              <a:rPr lang="pt-BR" b="0" i="0" baseline="0" dirty="0" err="1" smtClean="0"/>
              <a:t>tb</a:t>
            </a:r>
            <a:r>
              <a:rPr lang="pt-BR" b="0" i="0" baseline="0" dirty="0" smtClean="0"/>
              <a:t> que o style.css possui relação com a evolução da métrica geral.</a:t>
            </a:r>
          </a:p>
          <a:p>
            <a:r>
              <a:rPr lang="pt-BR" b="0" i="0" baseline="0" dirty="0" smtClean="0"/>
              <a:t>Seria interessante observar o comportamento da métrica e dos defeitos em uma próxima iteração, para podermos identificar qual o impacto desse aumento desproporcional em relação aos outros períodos, irá causar no número de defeitos.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Podemos</a:t>
            </a:r>
            <a:r>
              <a:rPr lang="pt-BR" baseline="0" dirty="0" smtClean="0"/>
              <a:t> identificar aqui a composição da métrica por cada critério.</a:t>
            </a:r>
          </a:p>
          <a:p>
            <a:r>
              <a:rPr lang="pt-BR" baseline="0" dirty="0" smtClean="0"/>
              <a:t>Podemos ver que com o passar do tempo mais critérios foram compondo a métrica, o que identifica um aumento na complexidade do código.</a:t>
            </a:r>
          </a:p>
          <a:p>
            <a:r>
              <a:rPr lang="pt-BR" baseline="0" dirty="0" smtClean="0"/>
              <a:t>O palpite é que isto foi causado devido o aumento do código sem preocupação com sua manutenção, evoluções corretivas, adição de novas regras, novas necessidades de layout, etc.</a:t>
            </a:r>
          </a:p>
          <a:p>
            <a:r>
              <a:rPr lang="pt-BR" baseline="0" dirty="0" smtClean="0"/>
              <a:t>Como podemos ver, a mudança de layout em 2014 vem acompanhada de um crescimento expressivo no critério de complexidade do seletor, sendo o critério mais ‘pesado’ pode explicar o aumento expressivo no valor da métrica. Podemos notar </a:t>
            </a:r>
            <a:r>
              <a:rPr lang="pt-BR" baseline="0" dirty="0" err="1" smtClean="0"/>
              <a:t>tb</a:t>
            </a:r>
            <a:r>
              <a:rPr lang="pt-BR" baseline="0" dirty="0" smtClean="0"/>
              <a:t> em 2015 o surgimento de uma parcela visível da Media Query, que está acompanhada da necessidade atual de </a:t>
            </a:r>
            <a:r>
              <a:rPr lang="pt-BR" baseline="0" dirty="0" err="1" smtClean="0"/>
              <a:t>responsive</a:t>
            </a:r>
            <a:r>
              <a:rPr lang="pt-BR" baseline="0" dirty="0" smtClean="0"/>
              <a:t> design.</a:t>
            </a:r>
          </a:p>
          <a:p>
            <a:r>
              <a:rPr lang="pt-BR" baseline="0" dirty="0" smtClean="0"/>
              <a:t>Esse resultado mostra a dinâmica do desenvolvimento de um código CSS, que aumenta sua complexidade ao longo do tempo assim como  o valor de sua métrica, o que pode complicar se não houver um gerenciamento.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3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r>
              <a:rPr lang="pt-BR" baseline="0" dirty="0" smtClean="0"/>
              <a:t> CSS deve ser tratado de maneira profissional, por ser largamente utilizado e estar tão presenta no ambiente web, que hospeda alguns dos serviços mais lucrativos na área de computação.</a:t>
            </a:r>
          </a:p>
          <a:p>
            <a:r>
              <a:rPr lang="pt-BR" baseline="0" dirty="0" smtClean="0"/>
              <a:t>Esse ‘respeito’ deve ser guiado, com alguma técnica de auxilio no desenvolvimento, uma métrica de manutenibilidade pode ser uma forma de manter uma medição e controle do código CSS de um aplicação web.</a:t>
            </a:r>
          </a:p>
          <a:p>
            <a:r>
              <a:rPr lang="pt-BR" baseline="0" dirty="0" smtClean="0"/>
              <a:t>Este trabalho representa um avanço na definição de qualidade de código CSS, principalmente no que se diz respeito à métricas e manutenibilidade do código. Este trabalho não é suficiente, mas é necessário para chegar à uma definição definitiva de qualidade de código CSS.</a:t>
            </a:r>
          </a:p>
          <a:p>
            <a:r>
              <a:rPr lang="pt-BR" baseline="0" dirty="0" smtClean="0"/>
              <a:t>É também uma contribuição um arcabouço para teste da qualidade de CSS, utilizando novas tecnologias e interpretação independente da aplicação e da localização física do arquivo CSS. O script criado é capaz de avaliar os códigos CSS aplicados a página em utilização, considerando somente arquivos que estão sendo </a:t>
            </a:r>
            <a:r>
              <a:rPr lang="pt-BR" baseline="0" dirty="0" err="1" smtClean="0"/>
              <a:t>renderizados</a:t>
            </a:r>
            <a:r>
              <a:rPr lang="pt-BR" baseline="0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r>
              <a:rPr lang="pt-BR" baseline="0" dirty="0" smtClean="0"/>
              <a:t> futuro mais importante: acompanhamento do processo produtivo.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 CSS possui sintaxe simples. Mas a simplicidade na codificação não significa que a construção do estilo seja simples.</a:t>
            </a:r>
          </a:p>
          <a:p>
            <a:r>
              <a:rPr lang="pt-BR" dirty="0" smtClean="0"/>
              <a:t>Como</a:t>
            </a:r>
            <a:r>
              <a:rPr lang="pt-BR" baseline="0" dirty="0" smtClean="0"/>
              <a:t> o CSS não possui escopo delimitado, as suas regras podem causar efeitos colaterais inesperados, uma vez que podem ser causar modificações não desejadas em outros lugares na aplicação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Exemplificar com o .</a:t>
            </a:r>
            <a:r>
              <a:rPr lang="pt-BR" baseline="0" dirty="0" err="1" smtClean="0"/>
              <a:t>button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Mesbah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Misrshokraie</a:t>
            </a:r>
            <a:r>
              <a:rPr lang="pt-BR" baseline="0" dirty="0" smtClean="0"/>
              <a:t>, em seu trabalho (análise automática de regras CSS para suporte na manutenção do estilo) de 2012, identificaram que avaliar o código CSS em função de sua manutenibilidade não foi explorado em nenhum trabalho científico. E não foi encontrado nenhum trabalho publicado com este objetivo, além do esforço da ferramenta proposta por eles.</a:t>
            </a:r>
          </a:p>
          <a:p>
            <a:r>
              <a:rPr lang="pt-BR" baseline="0" dirty="0" smtClean="0"/>
              <a:t>Para a avaliação de qualidade de um sistema de software é necessário se calcular a qualidade de todos os componentes deste. Portanto é necessário que identifiquemos uma forma de se medir o código CSS, que é um componente de todo software com interface web.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se determinar uma métrica desde o início, identificamos essas três necessidades.</a:t>
            </a:r>
          </a:p>
          <a:p>
            <a:r>
              <a:rPr lang="pt-BR" baseline="0" dirty="0" smtClean="0"/>
              <a:t>O que é qualidade CSS.</a:t>
            </a:r>
          </a:p>
          <a:p>
            <a:r>
              <a:rPr lang="pt-BR" baseline="0" dirty="0" smtClean="0"/>
              <a:t>Analisar os aspectos de qualidade e propor uma métrica</a:t>
            </a:r>
            <a:r>
              <a:rPr lang="en-US" baseline="0" dirty="0" smtClean="0"/>
              <a:t>.</a:t>
            </a:r>
          </a:p>
          <a:p>
            <a:r>
              <a:rPr lang="pt-BR" baseline="0" dirty="0" smtClean="0"/>
              <a:t>Calcular a métrica proposta e compará-la com outra forma de identificar a manutenibilidade de um código CSS.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baseline="0" dirty="0" smtClean="0"/>
              <a:t> CSS não possui controles de fluxo ou condicionais (originalmente, atualmente conta com as @media).</a:t>
            </a:r>
          </a:p>
          <a:p>
            <a:r>
              <a:rPr lang="pt-BR" baseline="0" dirty="0" smtClean="0"/>
              <a:t>Sua construção é simples Regra -&gt; Seletor -&gt; </a:t>
            </a:r>
            <a:r>
              <a:rPr lang="pt-BR" baseline="0" dirty="0" err="1" smtClean="0"/>
              <a:t>Propriedade:Valor</a:t>
            </a:r>
            <a:endParaRPr lang="pt-BR" baseline="0" dirty="0" smtClean="0"/>
          </a:p>
          <a:p>
            <a:r>
              <a:rPr lang="pt-BR" baseline="0" dirty="0" smtClean="0"/>
              <a:t>As regras são interpretadas e aplicadas somente aos elementos (</a:t>
            </a:r>
            <a:r>
              <a:rPr lang="pt-BR" baseline="0" dirty="0" err="1" smtClean="0"/>
              <a:t>html</a:t>
            </a:r>
            <a:r>
              <a:rPr lang="pt-BR" baseline="0" dirty="0" smtClean="0"/>
              <a:t>, dom) que satisfazem o seletor (matches)</a:t>
            </a:r>
          </a:p>
          <a:p>
            <a:r>
              <a:rPr lang="pt-BR" dirty="0" smtClean="0"/>
              <a:t>Um</a:t>
            </a:r>
            <a:r>
              <a:rPr lang="pt-BR" baseline="0" dirty="0" smtClean="0"/>
              <a:t> elemento pode ser referenciado de formas diferentes, por tanto, duas regras distintas podem se aplicar a ele.</a:t>
            </a:r>
          </a:p>
          <a:p>
            <a:r>
              <a:rPr lang="pt-BR" baseline="0" dirty="0" smtClean="0"/>
              <a:t>A ordem de precedência dessas regras é o que determina o efeito cascata: importância, localização, especificidade, posição no arquivo</a:t>
            </a:r>
          </a:p>
          <a:p>
            <a:r>
              <a:rPr lang="pt-BR" baseline="0" dirty="0" smtClean="0"/>
              <a:t>Esta ‘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’ pode causar sobreposição de valores de uma propriedade do elemento, e as vezes isso pode não ter sido planejado -&gt; os efeitos colaterais</a:t>
            </a:r>
          </a:p>
          <a:p>
            <a:endParaRPr lang="pt-BR" baseline="0" dirty="0" smtClean="0"/>
          </a:p>
          <a:p>
            <a:r>
              <a:rPr lang="pt-BR" baseline="0" dirty="0" smtClean="0"/>
              <a:t>Qualidade de software clássica: iremos considerar somente os conceitos de tamanho do código, legibilidade e complexidade*</a:t>
            </a:r>
          </a:p>
          <a:p>
            <a:r>
              <a:rPr lang="pt-BR" baseline="0" dirty="0" smtClean="0"/>
              <a:t>*complexidade adaptada ao CSS, já que não tem controle de fluxo, nem condicionantes.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ISSO 9126 </a:t>
            </a:r>
            <a:r>
              <a:rPr lang="pt-BR" baseline="0" dirty="0" smtClean="0"/>
              <a:t>– funcionalidade, confiabilidade, usabilidade, eficiência, manutenibilidade, portabilidade. Para este trabalho focamos somente na manutenibilidade do CSS, para identificar uma métrica e comparar este resultado com os dados encontrados no momento de manutenção do código, mais especificamente na situação de correção de bugs.</a:t>
            </a:r>
          </a:p>
          <a:p>
            <a:r>
              <a:rPr lang="pt-BR" baseline="0" dirty="0" smtClean="0"/>
              <a:t>Encontramos poucos trabalhos que abordam qualidade de código CSS.</a:t>
            </a:r>
            <a:r>
              <a:rPr lang="pt-BR" u="none" baseline="0" dirty="0" smtClean="0"/>
              <a:t> </a:t>
            </a:r>
            <a:r>
              <a:rPr lang="pt-BR" u="none" baseline="0" dirty="0" err="1" smtClean="0"/>
              <a:t>Mesbah</a:t>
            </a:r>
            <a:r>
              <a:rPr lang="pt-BR" u="none" baseline="0" dirty="0" smtClean="0"/>
              <a:t> e Keller avaliam qualidade de código de formas diferenciadas. </a:t>
            </a:r>
            <a:r>
              <a:rPr lang="pt-BR" u="none" baseline="0" dirty="0" err="1" smtClean="0"/>
              <a:t>Mesbah</a:t>
            </a:r>
            <a:r>
              <a:rPr lang="pt-BR" u="none" baseline="0" dirty="0" smtClean="0"/>
              <a:t> propõe a construção de uma ferramenta de analise automática para auxiliar durante a fase de manutenção de código CSS, identificando principalmente porções de código que não são efetivamente </a:t>
            </a:r>
            <a:r>
              <a:rPr lang="pt-BR" u="none" baseline="0" dirty="0" err="1" smtClean="0"/>
              <a:t>renderizadas</a:t>
            </a:r>
            <a:r>
              <a:rPr lang="pt-BR" u="none" baseline="0" dirty="0" smtClean="0"/>
              <a:t> no documento.</a:t>
            </a:r>
          </a:p>
          <a:p>
            <a:r>
              <a:rPr lang="pt-BR" u="none" baseline="0" dirty="0" smtClean="0"/>
              <a:t>Keller por sua vez propôs uma medida que chamou de </a:t>
            </a:r>
            <a:r>
              <a:rPr lang="pt-BR" u="none" baseline="0" dirty="0" err="1" smtClean="0"/>
              <a:t>Abstractness</a:t>
            </a:r>
            <a:r>
              <a:rPr lang="pt-BR" u="none" baseline="0" dirty="0" smtClean="0"/>
              <a:t> (ou abstração), argumentando que código CSS deve ser reutilizável. Não chegou a uma conclusão forte, mas discutiu que o código gerado pelos </a:t>
            </a:r>
            <a:r>
              <a:rPr lang="pt-BR" u="none" baseline="0" dirty="0" err="1" smtClean="0"/>
              <a:t>preprocessadores</a:t>
            </a:r>
            <a:r>
              <a:rPr lang="pt-BR" u="none" baseline="0" dirty="0" smtClean="0"/>
              <a:t> ou ferramentas geradoras de CSS (</a:t>
            </a:r>
            <a:r>
              <a:rPr lang="pt-BR" u="none" baseline="0" dirty="0" err="1" smtClean="0"/>
              <a:t>dreamweaver</a:t>
            </a:r>
            <a:r>
              <a:rPr lang="pt-BR" u="none" baseline="0" dirty="0" smtClean="0"/>
              <a:t>, etc.) possuem baixo nível de abstração, o que os torna pior (no ponto de vista dele).</a:t>
            </a:r>
          </a:p>
          <a:p>
            <a:r>
              <a:rPr lang="pt-BR" u="none" baseline="0" dirty="0" err="1" smtClean="0"/>
              <a:t>Hakon</a:t>
            </a:r>
            <a:r>
              <a:rPr lang="pt-BR" u="none" baseline="0" dirty="0" smtClean="0"/>
              <a:t> Lie, o fundador do CSS, apresenta em seu trabalho de pós doutorado o CSS em sua versão mais nova, apontando também os possíveis ‘</a:t>
            </a:r>
            <a:r>
              <a:rPr lang="pt-BR" u="none" baseline="0" dirty="0" err="1" smtClean="0"/>
              <a:t>pitfalls</a:t>
            </a:r>
            <a:r>
              <a:rPr lang="pt-BR" u="none" baseline="0" dirty="0" smtClean="0"/>
              <a:t>’ encontrados durante a construção de uma folha de estilo em CSS.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</a:t>
            </a:r>
            <a:r>
              <a:rPr lang="pt-BR" baseline="0" dirty="0" smtClean="0"/>
              <a:t> identificação dos aspectos de qualidade do CSS utilizamos um questionário exploratório, com o intuito de adquirir dados para balizar as hipóteses levantadas durante os estudos do CSS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Montar este questionário foi um desafio subestimado durante a montagem do cronograma inicial e tomou mais tempo que o planejado.</a:t>
            </a:r>
          </a:p>
          <a:p>
            <a:r>
              <a:rPr lang="pt-BR" baseline="0" dirty="0" smtClean="0"/>
              <a:t>O questionário teve um total de 27 respondentes, esse número de respostas foi a quem do esperado, talvez pela veiculação do questionário não ter sido feita nos canais apropriados. Em grande parte por eu não participar de grupos de discussão sobre CSS e por ser em português e os grupos de discussão que encontrei serem todos estrangeiros.</a:t>
            </a:r>
          </a:p>
          <a:p>
            <a:r>
              <a:rPr lang="pt-BR" baseline="0" dirty="0" smtClean="0"/>
              <a:t>O Questionário foi veiculado no </a:t>
            </a:r>
            <a:r>
              <a:rPr lang="pt-BR" baseline="0" dirty="0" err="1" smtClean="0"/>
              <a:t>facebook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google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plus</a:t>
            </a:r>
            <a:r>
              <a:rPr lang="pt-BR" baseline="0" dirty="0" smtClean="0"/>
              <a:t> e via </a:t>
            </a:r>
            <a:r>
              <a:rPr lang="pt-BR" baseline="0" dirty="0" err="1" smtClean="0"/>
              <a:t>email</a:t>
            </a:r>
            <a:r>
              <a:rPr lang="pt-BR" baseline="0" dirty="0" smtClean="0"/>
              <a:t> para colegas e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 colegas de trabalho.</a:t>
            </a:r>
          </a:p>
          <a:p>
            <a:r>
              <a:rPr lang="pt-BR" baseline="0" dirty="0" smtClean="0"/>
              <a:t>O questionário foi dividido em 3 partes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primeira parte do questionário</a:t>
            </a:r>
            <a:r>
              <a:rPr lang="pt-BR" baseline="0" dirty="0" smtClean="0"/>
              <a:t> contava com uma questão para identificar o perfil dos respondentes, em função da proficiência no CSS.</a:t>
            </a:r>
          </a:p>
          <a:p>
            <a:r>
              <a:rPr lang="pt-BR" baseline="0" dirty="0" smtClean="0"/>
              <a:t>A questão era de escolhas múltiplas, contendo aspectos do CSS que forma classificados da seguinte forma (ler quadro)</a:t>
            </a:r>
          </a:p>
          <a:p>
            <a:r>
              <a:rPr lang="pt-BR" baseline="0" dirty="0" smtClean="0"/>
              <a:t>Cada questão possuía uma pontuação e o nível de proficiência era medido pela pontuação de cada resposta.</a:t>
            </a:r>
          </a:p>
          <a:p>
            <a:r>
              <a:rPr lang="pt-BR" baseline="0" dirty="0" smtClean="0"/>
              <a:t>Isso não excluía a possibilidade de conhecer alguns aspectos avançados sem conhecer alguns intermediários e o respondente continuar sendo considerado avançado.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4832-D1BC-4FD8-A8DE-C8445AF5D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479B-2DFB-48BA-983C-D5FD7F71DED4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1A09-84AA-4F3F-B145-4C280D343B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ternetlivestats.com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7911" y="4324100"/>
            <a:ext cx="9144000" cy="1655762"/>
          </a:xfrm>
        </p:spPr>
        <p:txBody>
          <a:bodyPr/>
          <a:lstStyle/>
          <a:p>
            <a:r>
              <a:rPr lang="pt-BR" dirty="0" smtClean="0"/>
              <a:t>Victor Carneiro Salvador</a:t>
            </a:r>
          </a:p>
          <a:p>
            <a:r>
              <a:rPr lang="pt-BR" dirty="0" smtClean="0"/>
              <a:t>Orientador: Prof. Flávio Coutinho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27911" y="5349875"/>
            <a:ext cx="98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557895"/>
            <a:ext cx="12192000" cy="3253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Em Direção a uma Métrica de Qualidade e Manutenibilidade de Código 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46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653" y="349751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 perfil dos respondentes: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 smtClean="0"/>
              <a:t>Iniciante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 smtClean="0"/>
              <a:t>Intermediário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 smtClean="0"/>
              <a:t>Avançado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5541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Construção </a:t>
            </a:r>
            <a:r>
              <a:rPr lang="pt-BR" sz="4400" dirty="0"/>
              <a:t>do Questionário</a:t>
            </a:r>
            <a:endParaRPr lang="en-US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033"/>
            <a:ext cx="993859" cy="9938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8" y="1362390"/>
            <a:ext cx="582362" cy="5823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8" y="1983269"/>
            <a:ext cx="582362" cy="5823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8" y="2642666"/>
            <a:ext cx="582362" cy="582362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4786903" y="1613937"/>
            <a:ext cx="6179542" cy="2845076"/>
            <a:chOff x="4786903" y="1613937"/>
            <a:chExt cx="6179542" cy="2845076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903" y="1944752"/>
              <a:ext cx="6179542" cy="2153478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805946" y="4089681"/>
              <a:ext cx="2141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Fonte: Próprio autor</a:t>
              </a:r>
              <a:endParaRPr lang="en-US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993" y="1613937"/>
              <a:ext cx="5883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smtClean="0"/>
                <a:t>Classificação das características CSS e nível de proficiência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5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6929" y="381836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aspectos de qualidade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Retângulo 5"/>
          <p:cNvSpPr/>
          <p:nvPr/>
        </p:nvSpPr>
        <p:spPr>
          <a:xfrm>
            <a:off x="0" y="5825541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Construção </a:t>
            </a:r>
            <a:r>
              <a:rPr lang="pt-BR" sz="4400" dirty="0"/>
              <a:t>do Questionário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033"/>
            <a:ext cx="993859" cy="993859"/>
          </a:xfrm>
          <a:prstGeom prst="rect">
            <a:avLst/>
          </a:prstGeom>
        </p:spPr>
      </p:pic>
      <p:grpSp>
        <p:nvGrpSpPr>
          <p:cNvPr id="19" name="Agrupar 18"/>
          <p:cNvGrpSpPr/>
          <p:nvPr/>
        </p:nvGrpSpPr>
        <p:grpSpPr>
          <a:xfrm>
            <a:off x="126637" y="1576915"/>
            <a:ext cx="11784412" cy="3156259"/>
            <a:chOff x="159471" y="793632"/>
            <a:chExt cx="11784412" cy="3156259"/>
          </a:xfrm>
        </p:grpSpPr>
        <p:grpSp>
          <p:nvGrpSpPr>
            <p:cNvPr id="13" name="Agrupar 12"/>
            <p:cNvGrpSpPr/>
            <p:nvPr/>
          </p:nvGrpSpPr>
          <p:grpSpPr>
            <a:xfrm>
              <a:off x="159471" y="1220483"/>
              <a:ext cx="11784412" cy="2729408"/>
              <a:chOff x="268502" y="934860"/>
              <a:chExt cx="11784412" cy="2729408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268502" y="934860"/>
                <a:ext cx="11784412" cy="2477797"/>
                <a:chOff x="268502" y="934860"/>
                <a:chExt cx="11784412" cy="2477797"/>
              </a:xfrm>
            </p:grpSpPr>
            <p:pic>
              <p:nvPicPr>
                <p:cNvPr id="2" name="Imagem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502" y="934860"/>
                  <a:ext cx="5984654" cy="2435198"/>
                </a:xfrm>
                <a:prstGeom prst="rect">
                  <a:avLst/>
                </a:prstGeom>
              </p:spPr>
            </p:pic>
            <p:pic>
              <p:nvPicPr>
                <p:cNvPr id="9" name="Imagem 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3156" y="950095"/>
                  <a:ext cx="5799758" cy="2462562"/>
                </a:xfrm>
                <a:prstGeom prst="rect">
                  <a:avLst/>
                </a:prstGeom>
              </p:spPr>
            </p:pic>
          </p:grpSp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2543" y="3273743"/>
                <a:ext cx="1704975" cy="390525"/>
              </a:xfrm>
              <a:prstGeom prst="rect">
                <a:avLst/>
              </a:prstGeom>
            </p:spPr>
          </p:pic>
        </p:grpSp>
        <p:sp>
          <p:nvSpPr>
            <p:cNvPr id="18" name="Retângulo 17"/>
            <p:cNvSpPr/>
            <p:nvPr/>
          </p:nvSpPr>
          <p:spPr>
            <a:xfrm>
              <a:off x="3834062" y="793632"/>
              <a:ext cx="45238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/>
                <a:t>Resultados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duas</a:t>
              </a:r>
              <a:r>
                <a:rPr lang="en-US" sz="1600" dirty="0" smtClean="0"/>
                <a:t> das </a:t>
              </a:r>
              <a:r>
                <a:rPr lang="en-US" sz="1600" dirty="0" err="1" smtClean="0"/>
                <a:t>questões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exploratórias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43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5905" y="782888"/>
            <a:ext cx="10515600" cy="4351338"/>
          </a:xfrm>
        </p:spPr>
        <p:txBody>
          <a:bodyPr/>
          <a:lstStyle/>
          <a:p>
            <a:r>
              <a:rPr lang="pt-BR" dirty="0" smtClean="0"/>
              <a:t>Questões de escala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5825541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Construção </a:t>
            </a:r>
            <a:r>
              <a:rPr lang="pt-BR" sz="4400" dirty="0"/>
              <a:t>do Questionário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0033"/>
            <a:ext cx="993859" cy="99385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38" y="1507066"/>
            <a:ext cx="8797324" cy="394546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62791" y="5466965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755288" y="1265035"/>
            <a:ext cx="2681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Exemplo de questão de escala</a:t>
            </a:r>
          </a:p>
        </p:txBody>
      </p:sp>
    </p:spTree>
    <p:extLst>
      <p:ext uri="{BB962C8B-B14F-4D97-AF65-F5344CB8AC3E}">
        <p14:creationId xmlns:p14="http://schemas.microsoft.com/office/powerpoint/2010/main" val="2130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404"/>
            <a:ext cx="10515600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Identificação dos aspectos de qualidade: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Questionário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Exploratório: 27 respondentes</a:t>
            </a: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Proposta da Métrica:</a:t>
            </a:r>
          </a:p>
          <a:p>
            <a:pPr lvl="1"/>
            <a:r>
              <a:rPr lang="pt-BR" dirty="0" smtClean="0"/>
              <a:t>Análise do questionário</a:t>
            </a:r>
          </a:p>
          <a:p>
            <a:pPr lvl="1"/>
            <a:r>
              <a:rPr lang="pt-BR" dirty="0" smtClean="0"/>
              <a:t>Identificação dos critérios de avaliação </a:t>
            </a:r>
          </a:p>
          <a:p>
            <a:pPr lvl="1"/>
            <a:r>
              <a:rPr lang="pt-BR" dirty="0" smtClean="0"/>
              <a:t>Construção da ferramenta de cálculo automático.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Experimento para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avaliação da métrica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3929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Metodologia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5920761"/>
            <a:ext cx="741947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55082" y="1096188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Critérios de </a:t>
            </a:r>
          </a:p>
          <a:p>
            <a:pPr marL="0" indent="0">
              <a:buNone/>
            </a:pPr>
            <a:r>
              <a:rPr lang="pt-BR" dirty="0" smtClean="0"/>
              <a:t>Avaliação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5351"/>
              </p:ext>
            </p:extLst>
          </p:nvPr>
        </p:nvGraphicFramePr>
        <p:xfrm>
          <a:off x="5812882" y="973077"/>
          <a:ext cx="5664200" cy="396264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999567">
                  <a:extLst>
                    <a:ext uri="{9D8B030D-6E8A-4147-A177-3AD203B41FA5}">
                      <a16:colId xmlns:a16="http://schemas.microsoft.com/office/drawing/2014/main" val="1863127678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1389651655"/>
                    </a:ext>
                  </a:extLst>
                </a:gridCol>
              </a:tblGrid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Critério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826557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raros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{[^=], [$=], ~, +,&gt;}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371320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Agrupamentos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898891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Aninhamento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260290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simplificada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79585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50532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 com mais de 35 caracteres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63668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At-rules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7806596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queries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387353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Prefixos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webkit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etc.}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278599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Clausula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:not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77819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012877"/>
                  </a:ext>
                </a:extLst>
              </a:tr>
              <a:tr h="3040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Seletor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localidade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{nth-last-child, first-child, etc.}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7121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690448" y="665300"/>
            <a:ext cx="364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Tabela com peso de cada critério </a:t>
            </a:r>
            <a:r>
              <a:rPr lang="pt-BR" sz="1600" dirty="0" smtClean="0"/>
              <a:t>avaliado</a:t>
            </a:r>
            <a:endParaRPr lang="en-US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11773" y="4972921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757990" y="814973"/>
            <a:ext cx="10515600" cy="4351338"/>
          </a:xfrm>
        </p:spPr>
        <p:txBody>
          <a:bodyPr/>
          <a:lstStyle/>
          <a:p>
            <a:r>
              <a:rPr lang="pt-BR" dirty="0" smtClean="0"/>
              <a:t>Cálculo dos Pesos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5" y="469287"/>
            <a:ext cx="7171267" cy="51119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643079" y="5522638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906368" y="159755"/>
            <a:ext cx="713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Média de dificuldade por nível de proficiência em cada uma das questões de escala.</a:t>
            </a:r>
            <a:endParaRPr lang="en-US" sz="1600" dirty="0"/>
          </a:p>
        </p:txBody>
      </p:sp>
      <p:sp>
        <p:nvSpPr>
          <p:cNvPr id="9" name="Retângulo 8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86326" y="67059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Cálculo da métrica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𝑡𝑟𝑖𝑐𝑎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←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𝑐𝑟𝑖𝑡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𝑟𝑒𝑔𝑟𝑎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pt-BR" dirty="0" smtClean="0"/>
                  <a:t>Seletores aninhados e Agrupamento de elementos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𝑎𝑟𝑐𝑡𝑔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𝑜𝑐𝑜𝑟𝑟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ê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𝑛𝑐𝑖𝑎𝑠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Complexidade do Seletor</a:t>
                </a:r>
              </a:p>
              <a:p>
                <a:endParaRPr lang="pt-BR" sz="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𝑟𝑖𝑜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𝑟𝑒𝑔𝑟𝑎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𝑝𝑒𝑠𝑜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𝑜𝑐𝑜𝑟𝑟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ê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𝑛𝑐𝑖𝑎𝑠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326" y="670594"/>
                <a:ext cx="10515600" cy="4351338"/>
              </a:xfrm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0" y="5829693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Criação </a:t>
            </a:r>
            <a:r>
              <a:rPr lang="pt-BR" sz="4400" dirty="0"/>
              <a:t>da Métrica</a:t>
            </a:r>
            <a:endParaRPr lang="en-US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800866"/>
            <a:ext cx="962527" cy="9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72979" y="578612"/>
            <a:ext cx="10515600" cy="4351338"/>
          </a:xfrm>
        </p:spPr>
        <p:txBody>
          <a:bodyPr/>
          <a:lstStyle/>
          <a:p>
            <a:r>
              <a:rPr lang="pt-BR" dirty="0" smtClean="0"/>
              <a:t>Construído em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Execução diretamente no</a:t>
            </a:r>
          </a:p>
          <a:p>
            <a:pPr marL="0" indent="0">
              <a:buNone/>
            </a:pPr>
            <a:r>
              <a:rPr lang="pt-BR" dirty="0" smtClean="0"/>
              <a:t> navegador</a:t>
            </a:r>
          </a:p>
          <a:p>
            <a:r>
              <a:rPr lang="pt-BR" dirty="0" smtClean="0"/>
              <a:t>Independente do sistema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976" y="581580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Cálculo </a:t>
            </a:r>
            <a:r>
              <a:rPr lang="pt-BR" sz="4400" dirty="0"/>
              <a:t>Automático da Métrica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63" y="578612"/>
            <a:ext cx="6824135" cy="408678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641921" y="5086715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" y="5939381"/>
            <a:ext cx="657727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404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aspectos de qualidade:</a:t>
            </a:r>
          </a:p>
          <a:p>
            <a:pPr lvl="1"/>
            <a:r>
              <a:rPr lang="pt-BR" dirty="0" smtClean="0"/>
              <a:t>Questionário </a:t>
            </a:r>
            <a:r>
              <a:rPr lang="pt-BR" dirty="0" smtClean="0"/>
              <a:t>Exploratório: 27 respondentes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Proposta da Métrica:</a:t>
            </a:r>
          </a:p>
          <a:p>
            <a:pPr lvl="1"/>
            <a:r>
              <a:rPr lang="pt-BR" dirty="0" smtClean="0"/>
              <a:t>Análise do questionário</a:t>
            </a:r>
          </a:p>
          <a:p>
            <a:pPr lvl="1"/>
            <a:r>
              <a:rPr lang="pt-BR" dirty="0" smtClean="0"/>
              <a:t>Identificação dos critérios de avaliação </a:t>
            </a:r>
          </a:p>
          <a:p>
            <a:pPr lvl="1"/>
            <a:r>
              <a:rPr lang="pt-BR" dirty="0" smtClean="0"/>
              <a:t>Construção da ferramenta de cálculo automático.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Experimento para </a:t>
            </a:r>
            <a:r>
              <a:rPr lang="pt-BR" b="1" dirty="0" smtClean="0"/>
              <a:t>avaliação da métrica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3929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Metodologia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5920761"/>
            <a:ext cx="741947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811" y="555123"/>
            <a:ext cx="10515600" cy="4351338"/>
          </a:xfrm>
        </p:spPr>
        <p:txBody>
          <a:bodyPr/>
          <a:lstStyle/>
          <a:p>
            <a:r>
              <a:rPr lang="pt-BR" dirty="0" smtClean="0"/>
              <a:t>Objeto de Estudo: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4800" b="1" dirty="0" smtClean="0">
                <a:latin typeface="Georgia" panose="02040502050405020303" pitchFamily="18" charset="0"/>
              </a:rPr>
              <a:t>Jenkins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Uso de CSS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JIRA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Disponibilidade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das versões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84" y="587950"/>
            <a:ext cx="8233420" cy="388766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307" y="3367725"/>
            <a:ext cx="1648697" cy="22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12665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Contextualização</a:t>
            </a:r>
            <a:endParaRPr lang="en-US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0605" y="801633"/>
            <a:ext cx="10515600" cy="4351338"/>
          </a:xfrm>
        </p:spPr>
        <p:txBody>
          <a:bodyPr/>
          <a:lstStyle/>
          <a:p>
            <a:r>
              <a:rPr lang="pt-BR" dirty="0" smtClean="0"/>
              <a:t>Surgimento da </a:t>
            </a:r>
            <a:r>
              <a:rPr lang="pt-BR" b="1" i="1" dirty="0" smtClean="0"/>
              <a:t>Web</a:t>
            </a:r>
            <a:r>
              <a:rPr lang="pt-BR" i="1" dirty="0" smtClean="0"/>
              <a:t>;</a:t>
            </a:r>
          </a:p>
          <a:p>
            <a:r>
              <a:rPr lang="pt-BR" b="1" dirty="0"/>
              <a:t>Padrões fundamentais</a:t>
            </a:r>
            <a:r>
              <a:rPr lang="pt-BR" dirty="0"/>
              <a:t> da W3C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40" y="1426853"/>
            <a:ext cx="2336796" cy="31903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47" y="1426853"/>
            <a:ext cx="2151748" cy="322648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27055" y="4653333"/>
            <a:ext cx="17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Tim Berners-Lee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87256" y="4653333"/>
            <a:ext cx="17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Håkon</a:t>
            </a:r>
            <a:r>
              <a:rPr lang="pt-BR" dirty="0"/>
              <a:t> </a:t>
            </a:r>
            <a:r>
              <a:rPr lang="pt-BR" dirty="0" err="1"/>
              <a:t>Wium</a:t>
            </a:r>
            <a:r>
              <a:rPr lang="pt-BR" dirty="0"/>
              <a:t> Lie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" y="5865822"/>
            <a:ext cx="805920" cy="7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811" y="555123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 de Avaliação</a:t>
            </a:r>
          </a:p>
          <a:p>
            <a:pPr lvl="1"/>
            <a:r>
              <a:rPr lang="pt-BR" dirty="0" smtClean="0"/>
              <a:t>Análise temporal</a:t>
            </a:r>
          </a:p>
          <a:p>
            <a:pPr lvl="1"/>
            <a:r>
              <a:rPr lang="pt-BR" dirty="0" smtClean="0"/>
              <a:t>Evolução do número de defeitos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Dados para Teste</a:t>
            </a:r>
          </a:p>
          <a:p>
            <a:pPr lvl="1"/>
            <a:r>
              <a:rPr lang="pt-BR" dirty="0" smtClean="0"/>
              <a:t>2 versões por ano</a:t>
            </a:r>
          </a:p>
          <a:p>
            <a:pPr lvl="1"/>
            <a:r>
              <a:rPr lang="pt-BR" i="1" dirty="0" smtClean="0"/>
              <a:t>Query </a:t>
            </a:r>
            <a:r>
              <a:rPr lang="pt-BR" dirty="0" smtClean="0"/>
              <a:t>para encontrar os defeitos no JIRA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65" y="3636731"/>
            <a:ext cx="1648697" cy="22814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50" y="555123"/>
            <a:ext cx="4944165" cy="29722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175323" y="3500250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Fonte: Próprio autor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143822" y="277935"/>
            <a:ext cx="3729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Dados coletados para validação da métrica</a:t>
            </a:r>
          </a:p>
        </p:txBody>
      </p:sp>
    </p:spTree>
    <p:extLst>
      <p:ext uri="{BB962C8B-B14F-4D97-AF65-F5344CB8AC3E}">
        <p14:creationId xmlns:p14="http://schemas.microsoft.com/office/powerpoint/2010/main" val="33127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13920"/>
            <a:ext cx="10515600" cy="4351338"/>
          </a:xfrm>
        </p:spPr>
        <p:txBody>
          <a:bodyPr/>
          <a:lstStyle/>
          <a:p>
            <a:r>
              <a:rPr lang="pt-BR" dirty="0" smtClean="0"/>
              <a:t>Comportamento da Métrica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546864"/>
            <a:ext cx="5197204" cy="32183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864"/>
            <a:ext cx="5210662" cy="321839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37755" y="1239087"/>
            <a:ext cx="521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Resultado </a:t>
            </a:r>
            <a:r>
              <a:rPr lang="pt-BR" sz="1400" dirty="0"/>
              <a:t>total da métrica em relação ao número de defeitos </a:t>
            </a:r>
            <a:r>
              <a:rPr lang="pt-BR" sz="1400" dirty="0" smtClean="0"/>
              <a:t>criados</a:t>
            </a:r>
            <a:endParaRPr lang="en-US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76999" y="1023644"/>
            <a:ext cx="517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Resultado da métrica do style.css em relação ao número de defeitos </a:t>
            </a:r>
          </a:p>
          <a:p>
            <a:r>
              <a:rPr lang="pt-BR" sz="1400" dirty="0" smtClean="0"/>
              <a:t>criados</a:t>
            </a:r>
            <a:endParaRPr lang="en-US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62791" y="4919146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54550"/>
            <a:ext cx="10515600" cy="4351338"/>
          </a:xfrm>
        </p:spPr>
        <p:txBody>
          <a:bodyPr/>
          <a:lstStyle/>
          <a:p>
            <a:r>
              <a:rPr lang="pt-BR" dirty="0" smtClean="0"/>
              <a:t>Apreciação da Métrica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35" y="654550"/>
            <a:ext cx="7501466" cy="46333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55659" y="5287876"/>
            <a:ext cx="1666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Fonte: Próprio autor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150430" y="315996"/>
            <a:ext cx="427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Composição do valor da métrica por cada </a:t>
            </a:r>
            <a:r>
              <a:rPr lang="pt-BR" sz="1600" dirty="0" smtClean="0"/>
              <a:t>critério</a:t>
            </a:r>
            <a:endParaRPr lang="en-US" sz="1600" dirty="0"/>
          </a:p>
        </p:txBody>
      </p:sp>
      <p:sp>
        <p:nvSpPr>
          <p:cNvPr id="10" name="Retângulo 9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Resultados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4" y="5935579"/>
            <a:ext cx="646042" cy="6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70055" y="84349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 smtClean="0"/>
              <a:t>Codificação</a:t>
            </a:r>
            <a:r>
              <a:rPr lang="pt-BR" dirty="0" smtClean="0"/>
              <a:t> de CSS deve ser tratada de forma mais </a:t>
            </a:r>
            <a:r>
              <a:rPr lang="pt-BR" b="1" dirty="0" smtClean="0"/>
              <a:t>profissional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É </a:t>
            </a:r>
            <a:r>
              <a:rPr lang="pt-BR" b="1" dirty="0" smtClean="0"/>
              <a:t>necessário</a:t>
            </a:r>
            <a:r>
              <a:rPr lang="pt-BR" dirty="0" smtClean="0"/>
              <a:t> uma </a:t>
            </a:r>
            <a:r>
              <a:rPr lang="pt-BR" b="1" dirty="0" smtClean="0"/>
              <a:t>métrica</a:t>
            </a:r>
            <a:r>
              <a:rPr lang="pt-BR" dirty="0" smtClean="0"/>
              <a:t> para o </a:t>
            </a:r>
            <a:r>
              <a:rPr lang="pt-BR" b="1" dirty="0" smtClean="0"/>
              <a:t>auxílio no desenvolvimento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Contribuições:</a:t>
            </a:r>
          </a:p>
          <a:p>
            <a:pPr lvl="1">
              <a:lnSpc>
                <a:spcPct val="200000"/>
              </a:lnSpc>
            </a:pPr>
            <a:r>
              <a:rPr lang="pt-BR" b="1" dirty="0" smtClean="0"/>
              <a:t>Avanço na definição</a:t>
            </a:r>
            <a:r>
              <a:rPr lang="pt-BR" dirty="0" smtClean="0"/>
              <a:t> de uma </a:t>
            </a:r>
            <a:r>
              <a:rPr lang="pt-BR" b="1" dirty="0" smtClean="0"/>
              <a:t>métrica</a:t>
            </a:r>
            <a:r>
              <a:rPr lang="pt-BR" dirty="0" smtClean="0"/>
              <a:t> de qualidade para CSS;</a:t>
            </a:r>
          </a:p>
          <a:p>
            <a:pPr lvl="1">
              <a:lnSpc>
                <a:spcPct val="200000"/>
              </a:lnSpc>
            </a:pPr>
            <a:r>
              <a:rPr lang="pt-BR" b="1" dirty="0" smtClean="0"/>
              <a:t>Arcabouço</a:t>
            </a:r>
            <a:r>
              <a:rPr lang="pt-BR" dirty="0" smtClean="0"/>
              <a:t> </a:t>
            </a:r>
            <a:r>
              <a:rPr lang="pt-BR" b="1" dirty="0" smtClean="0"/>
              <a:t>de testes </a:t>
            </a:r>
            <a:r>
              <a:rPr lang="pt-BR" dirty="0" smtClean="0"/>
              <a:t>de qualidade do CSS;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Conclusão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" y="5905069"/>
            <a:ext cx="736290" cy="73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3207" y="962025"/>
            <a:ext cx="10515600" cy="435133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pt-BR" b="1" dirty="0"/>
              <a:t>Acompanhar</a:t>
            </a:r>
            <a:r>
              <a:rPr lang="pt-BR" dirty="0"/>
              <a:t> evolução da métrica </a:t>
            </a:r>
            <a:r>
              <a:rPr lang="pt-BR" b="1" dirty="0" smtClean="0"/>
              <a:t>durante todo o processo</a:t>
            </a:r>
            <a:r>
              <a:rPr lang="pt-BR" dirty="0" smtClean="0"/>
              <a:t> de </a:t>
            </a:r>
            <a:r>
              <a:rPr lang="pt-BR" dirty="0"/>
              <a:t>desenvolvimento do </a:t>
            </a:r>
            <a:r>
              <a:rPr lang="pt-BR" i="1" dirty="0" smtClean="0"/>
              <a:t>software</a:t>
            </a:r>
          </a:p>
          <a:p>
            <a:pPr algn="just">
              <a:lnSpc>
                <a:spcPct val="100000"/>
              </a:lnSpc>
            </a:pPr>
            <a:endParaRPr lang="pt-BR" dirty="0" smtClean="0"/>
          </a:p>
          <a:p>
            <a:pPr algn="just">
              <a:lnSpc>
                <a:spcPct val="100000"/>
              </a:lnSpc>
            </a:pPr>
            <a:r>
              <a:rPr lang="pt-BR" dirty="0" smtClean="0"/>
              <a:t>Avaliação da </a:t>
            </a:r>
            <a:r>
              <a:rPr lang="pt-BR" b="1" dirty="0" smtClean="0"/>
              <a:t>métrica</a:t>
            </a:r>
            <a:r>
              <a:rPr lang="pt-BR" dirty="0" smtClean="0"/>
              <a:t> para codificação em </a:t>
            </a:r>
            <a:r>
              <a:rPr lang="pt-BR" b="1" dirty="0" err="1" smtClean="0"/>
              <a:t>pré</a:t>
            </a:r>
            <a:r>
              <a:rPr lang="pt-BR" b="1" dirty="0" smtClean="0"/>
              <a:t>-processadores</a:t>
            </a:r>
            <a:r>
              <a:rPr lang="pt-BR" dirty="0" smtClean="0"/>
              <a:t>(</a:t>
            </a:r>
            <a:r>
              <a:rPr lang="pt-BR" dirty="0" err="1" smtClean="0"/>
              <a:t>Sass</a:t>
            </a:r>
            <a:r>
              <a:rPr lang="pt-BR" dirty="0" smtClean="0"/>
              <a:t>, Less.js, </a:t>
            </a:r>
            <a:r>
              <a:rPr lang="pt-BR" dirty="0" err="1" smtClean="0"/>
              <a:t>Stylus</a:t>
            </a:r>
            <a:r>
              <a:rPr lang="pt-BR" dirty="0" smtClean="0"/>
              <a:t>, etc.)</a:t>
            </a:r>
          </a:p>
          <a:p>
            <a:pPr algn="just">
              <a:lnSpc>
                <a:spcPct val="100000"/>
              </a:lnSpc>
            </a:pPr>
            <a:endParaRPr lang="pt-BR" dirty="0" smtClean="0"/>
          </a:p>
          <a:p>
            <a:pPr algn="just">
              <a:lnSpc>
                <a:spcPct val="100000"/>
              </a:lnSpc>
            </a:pPr>
            <a:r>
              <a:rPr lang="pt-BR" dirty="0" smtClean="0"/>
              <a:t>Identificação de </a:t>
            </a:r>
            <a:r>
              <a:rPr lang="pt-BR" b="1" dirty="0" smtClean="0"/>
              <a:t>novos critérios </a:t>
            </a:r>
            <a:r>
              <a:rPr lang="pt-BR" dirty="0" smtClean="0"/>
              <a:t>de avaliação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Trabalhos </a:t>
            </a:r>
            <a:r>
              <a:rPr lang="pt-BR" sz="4400" dirty="0"/>
              <a:t>Futuros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896977"/>
            <a:ext cx="749217" cy="7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3207" y="9620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KELLER, M.; NUSSBAUMER, M. </a:t>
            </a:r>
            <a:r>
              <a:rPr lang="en-US" sz="2400" dirty="0" err="1"/>
              <a:t>Css</a:t>
            </a:r>
            <a:r>
              <a:rPr lang="en-US" sz="2400" dirty="0"/>
              <a:t> code quality: A metric for abstractness or why </a:t>
            </a:r>
            <a:r>
              <a:rPr lang="en-US" sz="2400" dirty="0" smtClean="0"/>
              <a:t>humans beat </a:t>
            </a:r>
            <a:r>
              <a:rPr lang="en-US" sz="2400" dirty="0"/>
              <a:t>machines in </a:t>
            </a:r>
            <a:r>
              <a:rPr lang="en-US" sz="2400" dirty="0" err="1"/>
              <a:t>css</a:t>
            </a:r>
            <a:r>
              <a:rPr lang="en-US" sz="2400" dirty="0"/>
              <a:t> coding. In: </a:t>
            </a:r>
            <a:r>
              <a:rPr lang="en-US" sz="2400" b="1" dirty="0"/>
              <a:t>Quality of Information and Communications </a:t>
            </a:r>
            <a:r>
              <a:rPr lang="en-US" sz="2400" b="1" dirty="0" smtClean="0"/>
              <a:t>Technology (QUATIC</a:t>
            </a:r>
            <a:r>
              <a:rPr lang="en-US" sz="2400" b="1" dirty="0"/>
              <a:t>),</a:t>
            </a:r>
            <a:r>
              <a:rPr lang="en-US" sz="2400" dirty="0"/>
              <a:t> </a:t>
            </a:r>
            <a:r>
              <a:rPr lang="en-US" sz="2400" b="1" dirty="0"/>
              <a:t>2010 Seventh International Conference on the.</a:t>
            </a:r>
            <a:r>
              <a:rPr lang="en-US" sz="2400" dirty="0"/>
              <a:t> [</a:t>
            </a:r>
            <a:r>
              <a:rPr lang="en-US" sz="2400" dirty="0" err="1"/>
              <a:t>S.l.</a:t>
            </a:r>
            <a:r>
              <a:rPr lang="en-US" sz="2400" dirty="0"/>
              <a:t>]: IEEE, 2010. p. </a:t>
            </a:r>
            <a:r>
              <a:rPr lang="en-US" sz="2400" dirty="0" smtClean="0"/>
              <a:t>116–121. ISBN </a:t>
            </a:r>
            <a:r>
              <a:rPr lang="en-US" sz="2400" dirty="0"/>
              <a:t>978-1-4244-8539-0.</a:t>
            </a:r>
            <a:endParaRPr lang="en-US" sz="2400" dirty="0" smtClean="0"/>
          </a:p>
          <a:p>
            <a:r>
              <a:rPr lang="en-US" sz="2400" dirty="0" smtClean="0"/>
              <a:t>LIE</a:t>
            </a:r>
            <a:r>
              <a:rPr lang="en-US" sz="2400" dirty="0"/>
              <a:t>, H. W. </a:t>
            </a:r>
            <a:r>
              <a:rPr lang="en-US" sz="2400" b="1" dirty="0"/>
              <a:t>Cascading Style Sheets</a:t>
            </a:r>
            <a:r>
              <a:rPr lang="en-US" sz="2400" dirty="0"/>
              <a:t>. </a:t>
            </a:r>
            <a:r>
              <a:rPr lang="en-US" sz="2400" dirty="0" err="1"/>
              <a:t>Tese</a:t>
            </a:r>
            <a:r>
              <a:rPr lang="en-US" sz="2400" dirty="0"/>
              <a:t> (</a:t>
            </a:r>
            <a:r>
              <a:rPr lang="en-US" sz="2400" dirty="0" err="1"/>
              <a:t>Doutorado</a:t>
            </a:r>
            <a:r>
              <a:rPr lang="en-US" sz="2400" dirty="0"/>
              <a:t>)—University of Oslo, mar. 2005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MCPHERSON, A. </a:t>
            </a:r>
            <a:r>
              <a:rPr lang="en-US" sz="2400" b="1" dirty="0"/>
              <a:t>Quick Left Reports on Internet Performance.</a:t>
            </a:r>
            <a:r>
              <a:rPr lang="en-US" sz="2400" dirty="0"/>
              <a:t> 2014.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</a:t>
            </a:r>
            <a:r>
              <a:rPr lang="en-US" sz="2400" dirty="0" smtClean="0"/>
              <a:t>&lt;http:</a:t>
            </a:r>
            <a:r>
              <a:rPr lang="pt-BR" sz="2400" dirty="0" smtClean="0"/>
              <a:t>//</a:t>
            </a:r>
            <a:r>
              <a:rPr lang="pt-BR" sz="2400" dirty="0"/>
              <a:t>reports.quickleft.com/</a:t>
            </a:r>
            <a:r>
              <a:rPr lang="pt-BR" sz="2400" dirty="0" err="1"/>
              <a:t>css</a:t>
            </a:r>
            <a:r>
              <a:rPr lang="pt-BR" sz="2400" dirty="0"/>
              <a:t>&gt;. Acesso em: 21 de agosto de 2015</a:t>
            </a:r>
            <a:r>
              <a:rPr lang="pt-BR" sz="2400" dirty="0" smtClean="0"/>
              <a:t>.</a:t>
            </a:r>
          </a:p>
          <a:p>
            <a:r>
              <a:rPr lang="en-US" sz="2400" dirty="0"/>
              <a:t>MESBAH, A.; MIRSHOKRAIE, S. Automated analysis of </a:t>
            </a:r>
            <a:r>
              <a:rPr lang="en-US" sz="2400" dirty="0" err="1"/>
              <a:t>css</a:t>
            </a:r>
            <a:r>
              <a:rPr lang="en-US" sz="2400" dirty="0"/>
              <a:t> rules to support style </a:t>
            </a:r>
            <a:r>
              <a:rPr lang="en-US" sz="2400" dirty="0" smtClean="0"/>
              <a:t>maintenance. In</a:t>
            </a:r>
            <a:r>
              <a:rPr lang="en-US" sz="2400" dirty="0"/>
              <a:t>: </a:t>
            </a:r>
            <a:r>
              <a:rPr lang="en-US" sz="2400" b="1" dirty="0"/>
              <a:t>Proceedings of the 34th International Conference on Software Engineering.</a:t>
            </a:r>
            <a:r>
              <a:rPr lang="en-US" sz="2400" dirty="0"/>
              <a:t> </a:t>
            </a:r>
            <a:r>
              <a:rPr lang="en-US" sz="2400" dirty="0" smtClean="0"/>
              <a:t>Piscataway, NJ</a:t>
            </a:r>
            <a:r>
              <a:rPr lang="en-US" sz="2400" dirty="0"/>
              <a:t>, USA: IEEE Press, 2012. (ICSE ’12), p. 408–418. ISBN 978-1-4673-1067-3.</a:t>
            </a:r>
            <a:endParaRPr lang="pt-BR" sz="24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</a:t>
            </a:r>
            <a:r>
              <a:rPr lang="pt-BR" sz="4400" dirty="0" smtClean="0"/>
              <a:t>Bibliografia</a:t>
            </a:r>
            <a:endParaRPr lang="en-US" sz="4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0" y="5909147"/>
            <a:ext cx="728134" cy="7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812665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Contextualização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" y="5865822"/>
            <a:ext cx="805920" cy="798560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84" y="708024"/>
            <a:ext cx="9145031" cy="4351338"/>
          </a:xfrm>
        </p:spPr>
      </p:pic>
      <p:sp>
        <p:nvSpPr>
          <p:cNvPr id="8" name="CaixaDeTexto 7"/>
          <p:cNvSpPr txBox="1"/>
          <p:nvPr/>
        </p:nvSpPr>
        <p:spPr>
          <a:xfrm>
            <a:off x="4846912" y="338692"/>
            <a:ext cx="2498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/>
              <a:t>Número de Websites online</a:t>
            </a:r>
            <a:endParaRPr lang="en-US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488687" y="5059362"/>
            <a:ext cx="521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Fonte: </a:t>
            </a:r>
            <a:r>
              <a:rPr lang="pt-BR" sz="1400" dirty="0">
                <a:hlinkClick r:id="rId5"/>
              </a:rPr>
              <a:t>http://www.internetlivestats.com</a:t>
            </a:r>
            <a:r>
              <a:rPr lang="pt-BR" sz="1400" dirty="0" smtClean="0">
                <a:hlinkClick r:id="rId5"/>
              </a:rPr>
              <a:t>/</a:t>
            </a:r>
            <a:r>
              <a:rPr lang="pt-BR" sz="1400" dirty="0" smtClean="0"/>
              <a:t> - Acessado em 24/11/2015</a:t>
            </a:r>
          </a:p>
        </p:txBody>
      </p:sp>
    </p:spTree>
    <p:extLst>
      <p:ext uri="{BB962C8B-B14F-4D97-AF65-F5344CB8AC3E}">
        <p14:creationId xmlns:p14="http://schemas.microsoft.com/office/powerpoint/2010/main" val="30516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903" y="679692"/>
            <a:ext cx="10515600" cy="4351338"/>
          </a:xfrm>
        </p:spPr>
        <p:txBody>
          <a:bodyPr/>
          <a:lstStyle/>
          <a:p>
            <a:r>
              <a:rPr lang="pt-BR" b="1" dirty="0" smtClean="0"/>
              <a:t>Falsa simplicidade</a:t>
            </a:r>
            <a:r>
              <a:rPr lang="pt-BR" dirty="0" smtClean="0"/>
              <a:t> do CSS; </a:t>
            </a:r>
            <a:endParaRPr lang="pt-BR" dirty="0"/>
          </a:p>
          <a:p>
            <a:r>
              <a:rPr lang="pt-BR" dirty="0" smtClean="0"/>
              <a:t>Conflito e </a:t>
            </a:r>
            <a:r>
              <a:rPr lang="pt-BR" b="1" dirty="0" smtClean="0"/>
              <a:t>efeitos colaterais</a:t>
            </a:r>
            <a:r>
              <a:rPr lang="pt-BR" dirty="0" smtClean="0"/>
              <a:t> do CSS. 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0" y="5812665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Contextualização</a:t>
            </a:r>
            <a:endParaRPr lang="en-US" sz="4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5" y="5865822"/>
            <a:ext cx="805920" cy="7985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37" y="1364483"/>
            <a:ext cx="5830229" cy="50239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6" y="3007776"/>
            <a:ext cx="4342797" cy="134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113" y="494130"/>
            <a:ext cx="10515600" cy="4456642"/>
          </a:xfrm>
        </p:spPr>
        <p:txBody>
          <a:bodyPr/>
          <a:lstStyle/>
          <a:p>
            <a:r>
              <a:rPr lang="pt-BR" b="1" dirty="0" smtClean="0"/>
              <a:t>Escassez</a:t>
            </a:r>
            <a:r>
              <a:rPr lang="pt-BR" dirty="0" smtClean="0"/>
              <a:t> </a:t>
            </a:r>
            <a:r>
              <a:rPr lang="pt-BR" b="1" dirty="0" smtClean="0"/>
              <a:t>de trabalhos</a:t>
            </a:r>
            <a:r>
              <a:rPr lang="pt-BR" dirty="0" smtClean="0"/>
              <a:t> sobre a manutenibilidade de CSS;</a:t>
            </a:r>
          </a:p>
          <a:p>
            <a:r>
              <a:rPr lang="pt-BR" b="1" dirty="0" smtClean="0"/>
              <a:t>Não existe</a:t>
            </a:r>
            <a:r>
              <a:rPr lang="pt-BR" dirty="0" smtClean="0"/>
              <a:t> definição do conceito de </a:t>
            </a:r>
            <a:r>
              <a:rPr lang="pt-BR" b="1" dirty="0" smtClean="0"/>
              <a:t>qualidade de código CSS</a:t>
            </a:r>
            <a:r>
              <a:rPr lang="pt-BR" dirty="0" smtClean="0"/>
              <a:t>;</a:t>
            </a:r>
            <a:endParaRPr lang="pt-BR" b="1" dirty="0" smtClean="0"/>
          </a:p>
          <a:p>
            <a:r>
              <a:rPr lang="pt-BR" dirty="0" smtClean="0"/>
              <a:t>Não existe, também, uma </a:t>
            </a:r>
            <a:r>
              <a:rPr lang="pt-BR" b="1" dirty="0" smtClean="0"/>
              <a:t>métrica de qualidade</a:t>
            </a:r>
            <a:r>
              <a:rPr lang="pt-BR" dirty="0" smtClean="0"/>
              <a:t> para CSS;</a:t>
            </a:r>
          </a:p>
          <a:p>
            <a:r>
              <a:rPr lang="pt-BR" dirty="0" err="1" smtClean="0"/>
              <a:t>McPherson</a:t>
            </a:r>
            <a:r>
              <a:rPr lang="pt-BR" dirty="0" smtClean="0"/>
              <a:t> (2014):</a:t>
            </a:r>
          </a:p>
          <a:p>
            <a:pPr lvl="1"/>
            <a:r>
              <a:rPr lang="pt-BR" dirty="0" smtClean="0"/>
              <a:t>As pessoas são </a:t>
            </a:r>
            <a:r>
              <a:rPr lang="pt-BR" b="1" dirty="0" smtClean="0"/>
              <a:t>descuidadas</a:t>
            </a:r>
            <a:r>
              <a:rPr lang="pt-BR" dirty="0" smtClean="0"/>
              <a:t> com seus códigos CSS;</a:t>
            </a:r>
          </a:p>
          <a:p>
            <a:pPr lvl="1"/>
            <a:r>
              <a:rPr lang="pt-BR" dirty="0" smtClean="0"/>
              <a:t>Folhas de estilo bem conservadas podem resolver os problemas mais comuns;</a:t>
            </a:r>
          </a:p>
          <a:p>
            <a:r>
              <a:rPr lang="pt-BR" b="1" dirty="0"/>
              <a:t>Necessidade</a:t>
            </a:r>
            <a:r>
              <a:rPr lang="pt-BR" dirty="0"/>
              <a:t> da Métrica.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1378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Justificativa</a:t>
            </a:r>
            <a:endParaRPr lang="en-US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50"/>
          <a:stretch/>
        </p:blipFill>
        <p:spPr>
          <a:xfrm>
            <a:off x="0" y="5834879"/>
            <a:ext cx="1084226" cy="79852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431" y="3530074"/>
            <a:ext cx="2283713" cy="22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46136" y="889041"/>
            <a:ext cx="10515600" cy="359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Identificar</a:t>
            </a:r>
            <a:r>
              <a:rPr lang="pt-BR" dirty="0" smtClean="0"/>
              <a:t> os </a:t>
            </a:r>
            <a:r>
              <a:rPr lang="pt-BR" b="1" dirty="0" smtClean="0"/>
              <a:t>aspectos de qualidade</a:t>
            </a:r>
            <a:r>
              <a:rPr lang="pt-BR" dirty="0" smtClean="0"/>
              <a:t> do CSS;</a:t>
            </a:r>
          </a:p>
          <a:p>
            <a:r>
              <a:rPr lang="pt-BR" b="1" dirty="0" smtClean="0"/>
              <a:t>Analisar</a:t>
            </a:r>
            <a:r>
              <a:rPr lang="pt-BR" dirty="0" smtClean="0"/>
              <a:t> esses </a:t>
            </a:r>
            <a:r>
              <a:rPr lang="pt-BR" b="1" dirty="0" smtClean="0"/>
              <a:t>aspectos</a:t>
            </a:r>
            <a:r>
              <a:rPr lang="pt-BR" dirty="0" smtClean="0"/>
              <a:t> levantados e </a:t>
            </a:r>
            <a:r>
              <a:rPr lang="pt-BR" b="1" dirty="0" smtClean="0"/>
              <a:t>propor uma medida</a:t>
            </a:r>
            <a:r>
              <a:rPr lang="pt-BR" dirty="0" smtClean="0"/>
              <a:t> para a </a:t>
            </a:r>
            <a:r>
              <a:rPr lang="pt-BR" b="1" dirty="0" smtClean="0"/>
              <a:t>manutenibilidade</a:t>
            </a:r>
            <a:r>
              <a:rPr lang="pt-BR" dirty="0" smtClean="0"/>
              <a:t> da folha de estilo;</a:t>
            </a:r>
          </a:p>
          <a:p>
            <a:r>
              <a:rPr lang="pt-BR" b="1" dirty="0" smtClean="0"/>
              <a:t>Avaliar</a:t>
            </a:r>
            <a:r>
              <a:rPr lang="pt-BR" dirty="0" smtClean="0"/>
              <a:t> a </a:t>
            </a:r>
            <a:r>
              <a:rPr lang="pt-BR" b="1" dirty="0" smtClean="0"/>
              <a:t>relevância da métrica</a:t>
            </a:r>
            <a:r>
              <a:rPr lang="pt-BR" dirty="0" smtClean="0"/>
              <a:t> proposta a </a:t>
            </a:r>
            <a:r>
              <a:rPr lang="pt-BR" b="1" dirty="0" smtClean="0"/>
              <a:t>outros indicativos</a:t>
            </a:r>
            <a:r>
              <a:rPr lang="pt-BR" dirty="0" smtClean="0"/>
              <a:t> de manutenibilidade de código.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0" y="5823256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Objetivos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5" y="5920513"/>
            <a:ext cx="665661" cy="6656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5"/>
          <a:stretch/>
        </p:blipFill>
        <p:spPr>
          <a:xfrm>
            <a:off x="0" y="4137749"/>
            <a:ext cx="12192000" cy="16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04199"/>
            <a:ext cx="10515600" cy="4351338"/>
          </a:xfrm>
        </p:spPr>
        <p:txBody>
          <a:bodyPr/>
          <a:lstStyle/>
          <a:p>
            <a:r>
              <a:rPr lang="pt-BR" dirty="0" smtClean="0"/>
              <a:t>CSS;</a:t>
            </a:r>
            <a:endParaRPr lang="en-US" dirty="0" smtClean="0"/>
          </a:p>
          <a:p>
            <a:pPr lvl="1"/>
            <a:r>
              <a:rPr lang="pt-BR" dirty="0" smtClean="0"/>
              <a:t>Seletores</a:t>
            </a:r>
          </a:p>
          <a:p>
            <a:pPr lvl="1"/>
            <a:r>
              <a:rPr lang="pt-BR" dirty="0" smtClean="0"/>
              <a:t>Efeito Cascata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Qualidade de Software Clássico 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582080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 Fundamentação </a:t>
            </a:r>
            <a:r>
              <a:rPr lang="pt-BR" sz="4400" dirty="0"/>
              <a:t>Teórica</a:t>
            </a:r>
            <a:endParaRPr lang="en-US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40" y="648943"/>
            <a:ext cx="4290060" cy="4622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421742" y="5249316"/>
            <a:ext cx="21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Próprio autor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8421743" y="279611"/>
            <a:ext cx="21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Exemplo de CSS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3" y="5881510"/>
            <a:ext cx="844173" cy="84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670594"/>
            <a:ext cx="10515600" cy="4351338"/>
          </a:xfrm>
        </p:spPr>
        <p:txBody>
          <a:bodyPr/>
          <a:lstStyle/>
          <a:p>
            <a:r>
              <a:rPr lang="pt-BR" b="1" dirty="0" smtClean="0"/>
              <a:t>Poucos</a:t>
            </a:r>
            <a:r>
              <a:rPr lang="pt-BR" dirty="0" smtClean="0"/>
              <a:t> trabalhos </a:t>
            </a:r>
            <a:r>
              <a:rPr lang="pt-BR" b="1" dirty="0" smtClean="0"/>
              <a:t>abordam qualidade</a:t>
            </a:r>
            <a:r>
              <a:rPr lang="pt-BR" dirty="0" smtClean="0"/>
              <a:t> de código CSS;</a:t>
            </a:r>
          </a:p>
          <a:p>
            <a:r>
              <a:rPr lang="pt-BR" b="1" dirty="0" err="1" smtClean="0"/>
              <a:t>Mesbah</a:t>
            </a:r>
            <a:r>
              <a:rPr lang="pt-BR" b="1" dirty="0"/>
              <a:t> </a:t>
            </a:r>
            <a:r>
              <a:rPr lang="pt-BR" b="1" dirty="0" smtClean="0"/>
              <a:t>e </a:t>
            </a:r>
            <a:r>
              <a:rPr lang="pt-BR" b="1" dirty="0" err="1" smtClean="0"/>
              <a:t>Mirshokraie</a:t>
            </a:r>
            <a:r>
              <a:rPr lang="pt-BR" b="1" dirty="0" smtClean="0"/>
              <a:t> (2012)</a:t>
            </a:r>
            <a:endParaRPr lang="pt-BR" i="1" dirty="0" smtClean="0"/>
          </a:p>
          <a:p>
            <a:r>
              <a:rPr lang="pt-BR" b="1" dirty="0" smtClean="0"/>
              <a:t>Keller e </a:t>
            </a:r>
            <a:r>
              <a:rPr lang="pt-BR" b="1" dirty="0" err="1" smtClean="0"/>
              <a:t>Nussbaumer</a:t>
            </a:r>
            <a:r>
              <a:rPr lang="pt-BR" b="1" dirty="0" smtClean="0"/>
              <a:t> (2010)</a:t>
            </a:r>
          </a:p>
          <a:p>
            <a:r>
              <a:rPr lang="pt-BR" dirty="0" smtClean="0"/>
              <a:t> </a:t>
            </a:r>
            <a:r>
              <a:rPr lang="pt-BR" b="1" dirty="0" smtClean="0"/>
              <a:t>Lie (2005)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-1" y="5820777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 Trabalhos </a:t>
            </a:r>
            <a:r>
              <a:rPr lang="pt-BR" sz="4400" dirty="0"/>
              <a:t>relacionados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" y="5868823"/>
            <a:ext cx="808782" cy="808782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6805865" y="1539165"/>
            <a:ext cx="5225714" cy="3882190"/>
            <a:chOff x="6641433" y="2277979"/>
            <a:chExt cx="3597442" cy="2502568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5" t="32437" r="23924" b="11649"/>
            <a:stretch/>
          </p:blipFill>
          <p:spPr>
            <a:xfrm>
              <a:off x="6962275" y="2277979"/>
              <a:ext cx="2839452" cy="2502568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6673516" y="2486526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641433" y="3938337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9601202" y="2662155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709486" y="3938337"/>
              <a:ext cx="529389" cy="3597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7298337" y="5302471"/>
            <a:ext cx="4071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Fonte: http</a:t>
            </a:r>
            <a:r>
              <a:rPr lang="en-US" sz="1600" dirty="0"/>
              <a:t>://slideplayer.com.br/slide/331281/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449643" y="1333123"/>
            <a:ext cx="5769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 smtClean="0"/>
              <a:t>Representação gráfica dos atributos de qualidade da ISSO/IEC:9126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01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50404"/>
            <a:ext cx="10515600" cy="4351338"/>
          </a:xfrm>
        </p:spPr>
        <p:txBody>
          <a:bodyPr/>
          <a:lstStyle/>
          <a:p>
            <a:r>
              <a:rPr lang="pt-BR" dirty="0" smtClean="0"/>
              <a:t>Identificação dos aspectos de qualidade:</a:t>
            </a:r>
          </a:p>
          <a:p>
            <a:pPr lvl="1"/>
            <a:r>
              <a:rPr lang="pt-BR" dirty="0" smtClean="0"/>
              <a:t>Questionário </a:t>
            </a:r>
            <a:r>
              <a:rPr lang="pt-BR" dirty="0" smtClean="0"/>
              <a:t>Exploratório: 27 respondentes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Proposta da Métrica: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Análise do questionário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Identificação dos critérios de avaliação </a:t>
            </a:r>
          </a:p>
          <a:p>
            <a:pPr lvl="1"/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Construção da ferramenta de cálculo automático.</a:t>
            </a:r>
          </a:p>
          <a:p>
            <a:pPr marL="457200" lvl="1" indent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Experimento para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</a:rPr>
              <a:t>avaliação da métrica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0" y="5839298"/>
            <a:ext cx="12192000" cy="904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/>
              <a:t>        Metodologia</a:t>
            </a:r>
            <a:endParaRPr lang="en-US" sz="4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" y="5920761"/>
            <a:ext cx="741947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3252</Words>
  <Application>Microsoft Office PowerPoint</Application>
  <PresentationFormat>Widescreen</PresentationFormat>
  <Paragraphs>294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Direção a uma Métrica de Qualidade e Manutenibilidade de Código CSS</dc:title>
  <dc:creator>Victor Salvador</dc:creator>
  <cp:lastModifiedBy>Victor Salvador</cp:lastModifiedBy>
  <cp:revision>108</cp:revision>
  <dcterms:created xsi:type="dcterms:W3CDTF">2015-11-10T22:15:53Z</dcterms:created>
  <dcterms:modified xsi:type="dcterms:W3CDTF">2015-11-26T01:15:06Z</dcterms:modified>
</cp:coreProperties>
</file>