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70" r:id="rId12"/>
    <p:sldId id="271" r:id="rId13"/>
    <p:sldId id="265" r:id="rId14"/>
    <p:sldId id="274" r:id="rId15"/>
    <p:sldId id="266" r:id="rId16"/>
    <p:sldId id="267" r:id="rId17"/>
    <p:sldId id="272" r:id="rId18"/>
    <p:sldId id="273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364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FA03-AAEB-481E-B20F-5BE49D09E0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4832-D1BC-4FD8-A8DE-C8445AF5DE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Fundada por Tim</a:t>
            </a:r>
            <a:r>
              <a:rPr lang="pt-BR" baseline="0" dirty="0" smtClean="0"/>
              <a:t> Berners-Lee a </a:t>
            </a:r>
            <a:r>
              <a:rPr lang="pt-BR" baseline="0" dirty="0" err="1" smtClean="0"/>
              <a:t>www</a:t>
            </a:r>
            <a:r>
              <a:rPr lang="pt-BR" baseline="0" dirty="0" smtClean="0"/>
              <a:t> foi inicialmente concebida como uma interface para compartilhamento de documentos.</a:t>
            </a:r>
            <a:r>
              <a:rPr lang="pt-BR" u="none" baseline="0" dirty="0" smtClean="0"/>
              <a:t> Os documentos compartilhados eram construídos sob uma linguagem de marcação, também desenvolvida por Tim, o HTML (hypertext).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é um meio de compartilhamento de documentos,</a:t>
            </a:r>
            <a:r>
              <a:rPr lang="pt-BR" baseline="0" dirty="0" smtClean="0"/>
              <a:t> proposta por Tim Berners-Lee, tornou-se popular com o passar do tempo. Em 2012 foram contados 634 milhões de páginas web na Internet, pela </a:t>
            </a:r>
            <a:r>
              <a:rPr lang="pt-BR" baseline="0" dirty="0" err="1" smtClean="0"/>
              <a:t>Pingdom</a:t>
            </a:r>
            <a:r>
              <a:rPr lang="pt-BR" baseline="0" dirty="0" smtClean="0"/>
              <a:t> em (dezembro 2012).</a:t>
            </a:r>
          </a:p>
          <a:p>
            <a:r>
              <a:rPr lang="pt-BR" baseline="0" dirty="0" smtClean="0"/>
              <a:t>O CSS é um dos três padrões fundamentais da W3C para construção de páginas web, junto com o HTML e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</a:t>
            </a:r>
            <a:br>
              <a:rPr lang="pt-BR" baseline="0" dirty="0" smtClean="0"/>
            </a:br>
            <a:r>
              <a:rPr lang="pt-BR" baseline="0" dirty="0" smtClean="0"/>
              <a:t>Podemos considerar que existem, no mínimo, 634 milhões de arquivos CSS</a:t>
            </a:r>
            <a:r>
              <a:rPr lang="pt-BR" baseline="0" dirty="0" smtClean="0"/>
              <a:t>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Dar</a:t>
            </a:r>
            <a:r>
              <a:rPr lang="pt-BR" baseline="0" dirty="0" smtClean="0"/>
              <a:t> maior importância possível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</a:t>
            </a:r>
            <a:r>
              <a:rPr lang="pt-BR" baseline="0" dirty="0" smtClean="0"/>
              <a:t>CSS possui sintaxe simples. Mas a simplicidade na codificação não significa que a construção do estilo seja simples.</a:t>
            </a:r>
          </a:p>
          <a:p>
            <a:r>
              <a:rPr lang="pt-BR" dirty="0" smtClean="0"/>
              <a:t>Como</a:t>
            </a:r>
            <a:r>
              <a:rPr lang="pt-BR" baseline="0" dirty="0" smtClean="0"/>
              <a:t> o CSS não possui escopo delimitado, as suas regras podem causar efeitos colaterais inesperados, uma vez que podem ser </a:t>
            </a:r>
            <a:r>
              <a:rPr lang="pt-BR" baseline="0" dirty="0" smtClean="0"/>
              <a:t>causar modificações não desejadas em outros lugares na aplicação.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Mesbah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Misrshokraie</a:t>
            </a:r>
            <a:r>
              <a:rPr lang="pt-BR" baseline="0" dirty="0" smtClean="0"/>
              <a:t>, em seu trabalho (análise automática de regras CSS para suporte na manutenção do estilo) de 2012, identificaram que avaliar o código CSS em função de sua manutenibilidade não foi explorado em nenhum trabalho científico. E não foi encontrado nenhum trabalho publicado com este objetivo, além do esforço da ferramenta proposta por eles.</a:t>
            </a:r>
          </a:p>
          <a:p>
            <a:r>
              <a:rPr lang="pt-BR" baseline="0" dirty="0" smtClean="0"/>
              <a:t>Para a avaliação de qualidade de um sistema de software é necessário se calcular a qualidade de todos os componentes deste. Portanto é necessário que identifiquemos uma forma de se medir o código CSS, que é um componente de todo software com interface web.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se determinar uma métrica desde o início, identificamos essas três necessidades.</a:t>
            </a:r>
          </a:p>
          <a:p>
            <a:r>
              <a:rPr lang="pt-BR" baseline="0" dirty="0" smtClean="0"/>
              <a:t>O que é qualidade CSS.</a:t>
            </a:r>
          </a:p>
          <a:p>
            <a:r>
              <a:rPr lang="pt-BR" baseline="0" dirty="0" smtClean="0"/>
              <a:t>Analisar os aspectos de qualidade e propor uma métrica</a:t>
            </a:r>
            <a:r>
              <a:rPr lang="en-US" baseline="0" dirty="0" smtClean="0"/>
              <a:t>.</a:t>
            </a:r>
          </a:p>
          <a:p>
            <a:r>
              <a:rPr lang="pt-BR" baseline="0" dirty="0" smtClean="0"/>
              <a:t>Calcular a métrica proposta e compará-la com outra forma de identificar a manutenibilidade de um código CSS.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</a:t>
            </a:r>
            <a:r>
              <a:rPr lang="pt-BR" baseline="0" dirty="0" smtClean="0"/>
              <a:t>Efeito Cascata, encontrado no nome do CSS, se dá pela ordem de aplicação das regras CSS. Essa ordem é dada pelo peso que cada regra toma devido à especificidade de seu seletor, escopo, ordem de aparição, origem e importância.</a:t>
            </a:r>
          </a:p>
          <a:p>
            <a:r>
              <a:rPr lang="pt-BR" baseline="0" dirty="0" smtClean="0"/>
              <a:t>A ISSO 9126 identifica 6 atributos chave para qualidade de um software (funcionalidade, confiabilidade, usabilidade, eficiência, manutenibilidade, portabilidade). </a:t>
            </a:r>
            <a:r>
              <a:rPr lang="pt-BR" baseline="0" dirty="0" err="1" smtClean="0"/>
              <a:t>Whitmire</a:t>
            </a:r>
            <a:r>
              <a:rPr lang="pt-BR" baseline="0" dirty="0" smtClean="0"/>
              <a:t> (1997) define a qualidade de software OO. Definindo 9 atributos chave (tamanho, complexidade, acoplamento, suficiência, completeza, coesão, </a:t>
            </a:r>
            <a:r>
              <a:rPr lang="pt-BR" baseline="0" dirty="0" err="1" smtClean="0"/>
              <a:t>primitividade</a:t>
            </a:r>
            <a:r>
              <a:rPr lang="pt-BR" baseline="0" dirty="0" smtClean="0"/>
              <a:t>, similaridade, volatilidade). Não encontramos equivalência nos atributos chave do OO. Mas estudamos a manutenibilidade do código para definir este aspecto de qualidade do CSS.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ISSO 9126 </a:t>
            </a:r>
            <a:r>
              <a:rPr lang="pt-BR" baseline="0" dirty="0" smtClean="0"/>
              <a:t>– funcionalidade, confiabilidade, usabilidade, eficiência, manutenibilidade, portabilidade. Para este trabalho focamos somente na manutenibilidade do CSS, para identificar uma métrica e comparar este resultado com os dados encontrados no momento de manutenção do código, mais especificamente na situação de correção de bugs.</a:t>
            </a:r>
          </a:p>
          <a:p>
            <a:r>
              <a:rPr lang="pt-BR" baseline="0" dirty="0" smtClean="0"/>
              <a:t>Encontramos poucos trabalhos que abordam qualidade de código CSS.</a:t>
            </a:r>
            <a:r>
              <a:rPr lang="pt-BR" u="none" baseline="0" dirty="0" smtClean="0"/>
              <a:t> </a:t>
            </a:r>
            <a:r>
              <a:rPr lang="pt-BR" u="none" baseline="0" dirty="0" err="1" smtClean="0"/>
              <a:t>Mesbah</a:t>
            </a:r>
            <a:r>
              <a:rPr lang="pt-BR" u="none" baseline="0" dirty="0" smtClean="0"/>
              <a:t> e Keller avaliam qualidade de código de formas diferenciadas. </a:t>
            </a:r>
            <a:r>
              <a:rPr lang="pt-BR" u="none" baseline="0" dirty="0" err="1" smtClean="0"/>
              <a:t>Mesbah</a:t>
            </a:r>
            <a:r>
              <a:rPr lang="pt-BR" u="none" baseline="0" dirty="0" smtClean="0"/>
              <a:t> propõe a construção de uma ferramenta de analise automática para auxiliar durante a fase de manutenção de código CSS, identificando principalmente porções de código que não são efetivamente </a:t>
            </a:r>
            <a:r>
              <a:rPr lang="pt-BR" u="none" baseline="0" dirty="0" err="1" smtClean="0"/>
              <a:t>renderizadas</a:t>
            </a:r>
            <a:r>
              <a:rPr lang="pt-BR" u="none" baseline="0" dirty="0" smtClean="0"/>
              <a:t> no documento.</a:t>
            </a:r>
          </a:p>
          <a:p>
            <a:r>
              <a:rPr lang="pt-BR" u="none" baseline="0" dirty="0" smtClean="0"/>
              <a:t>Keller por sua vez propôs uma medida que chamou de </a:t>
            </a:r>
            <a:r>
              <a:rPr lang="pt-BR" u="none" baseline="0" dirty="0" err="1" smtClean="0"/>
              <a:t>Abstractness</a:t>
            </a:r>
            <a:r>
              <a:rPr lang="pt-BR" u="none" baseline="0" dirty="0" smtClean="0"/>
              <a:t> (ou abstração), argumentando que código CSS deve ser reutilizável. Não chegou a uma conclusão forte, mas discutiu que o código gerado pelos </a:t>
            </a:r>
            <a:r>
              <a:rPr lang="pt-BR" u="none" baseline="0" dirty="0" err="1" smtClean="0"/>
              <a:t>preprocessadores</a:t>
            </a:r>
            <a:r>
              <a:rPr lang="pt-BR" u="none" baseline="0" dirty="0" smtClean="0"/>
              <a:t> ou ferramentas geradoras de CSS (</a:t>
            </a:r>
            <a:r>
              <a:rPr lang="pt-BR" u="none" baseline="0" dirty="0" err="1" smtClean="0"/>
              <a:t>dreamweaver</a:t>
            </a:r>
            <a:r>
              <a:rPr lang="pt-BR" u="none" baseline="0" dirty="0" smtClean="0"/>
              <a:t>, etc.) possuem baixo nível de abstração, o que os torna pior (no ponto de vista dele).</a:t>
            </a:r>
          </a:p>
          <a:p>
            <a:r>
              <a:rPr lang="pt-BR" u="none" baseline="0" dirty="0" err="1" smtClean="0"/>
              <a:t>Hakon</a:t>
            </a:r>
            <a:r>
              <a:rPr lang="pt-BR" u="none" baseline="0" dirty="0" smtClean="0"/>
              <a:t> Lie, o fundador do CSS, apresenta em seu trabalho de pós doutorado o CSS em sua versão mais nova, apontando também os possíveis ‘</a:t>
            </a:r>
            <a:r>
              <a:rPr lang="pt-BR" u="none" baseline="0" dirty="0" err="1" smtClean="0"/>
              <a:t>pitfalls</a:t>
            </a:r>
            <a:r>
              <a:rPr lang="pt-BR" u="none" baseline="0" dirty="0" smtClean="0"/>
              <a:t>’ encontrados durante a construção de uma folha de estilo em CSS.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identificação dos aspectos de qualidade do CSS utilizamos um questionário exploratório, com o intuito de adquirir dados para balizar as hipóteses levantadas durante os estudos do CSS.</a:t>
            </a:r>
          </a:p>
          <a:p>
            <a:r>
              <a:rPr lang="pt-BR" baseline="0" dirty="0" smtClean="0"/>
              <a:t>A partir das saídas do questionário construímos os critérios de avaliação da métrica, bem como os pesos de cada um dos critérios e como eles seriam calculados. Para construirmos então uma ferramenta automática de calculo dos arquivos CSS.</a:t>
            </a:r>
          </a:p>
          <a:p>
            <a:r>
              <a:rPr lang="pt-BR" baseline="0" dirty="0" smtClean="0"/>
              <a:t>Utilizando a ferramenta de calculo automático iremos comparar os resultados da métrica proposta com outra forma de identificação de manutenibilidade do código. A forma escolhida foi a medida de número de defeitos gerados por um código. Por tanto foi necessário que escolhêssemos projetos de software que utilizassem CSS e que fosse possível coletar as informações dos defeitos gerados.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</a:t>
            </a:r>
            <a:r>
              <a:rPr lang="pt-BR" baseline="0" dirty="0" smtClean="0"/>
              <a:t> quais as partes do questionário (perfil, qualidade e custo de manutenibilidade)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479B-2DFB-48BA-983C-D5FD7F71DED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911" y="4324100"/>
            <a:ext cx="9144000" cy="1655762"/>
          </a:xfrm>
        </p:spPr>
        <p:txBody>
          <a:bodyPr/>
          <a:lstStyle/>
          <a:p>
            <a:r>
              <a:rPr lang="pt-BR" dirty="0" smtClean="0"/>
              <a:t>Victor Carneiro Salvador</a:t>
            </a:r>
          </a:p>
          <a:p>
            <a:r>
              <a:rPr lang="pt-BR" dirty="0" smtClean="0"/>
              <a:t>Orientador: Prof. Flávio Roberto dos Santos Coutinho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27911" y="5349875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810128"/>
            <a:ext cx="12192000" cy="3253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Em Direção a uma Métrica de Qualidade e Manutenibilidade de Código 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46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Nível de Proficiência </a:t>
            </a:r>
          </a:p>
          <a:p>
            <a:r>
              <a:rPr lang="pt-BR" dirty="0" smtClean="0"/>
              <a:t>Aspectos de qualidade identificados</a:t>
            </a:r>
          </a:p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 do Questionário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3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Questões </a:t>
            </a:r>
            <a:r>
              <a:rPr lang="pt-BR" dirty="0" smtClean="0"/>
              <a:t>Escala 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 do Questionário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9493"/>
            <a:ext cx="9869444" cy="24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Cálculo dos Pesos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 do Questionário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5" y="1479939"/>
            <a:ext cx="7171267" cy="51119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723289" y="6533290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86578" y="1170407"/>
            <a:ext cx="713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Média de dificuldade por nível de proficiência em cada uma das questões de escala.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4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Critérios de Avaliação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Criação da Métrica</a:t>
            </a:r>
            <a:endParaRPr lang="en-US" sz="44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57368"/>
              </p:ext>
            </p:extLst>
          </p:nvPr>
        </p:nvGraphicFramePr>
        <p:xfrm>
          <a:off x="3406566" y="2526813"/>
          <a:ext cx="5664200" cy="396264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999567">
                  <a:extLst>
                    <a:ext uri="{9D8B030D-6E8A-4147-A177-3AD203B41FA5}">
                      <a16:colId xmlns:a16="http://schemas.microsoft.com/office/drawing/2014/main" val="1863127678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1389651655"/>
                    </a:ext>
                  </a:extLst>
                </a:gridCol>
              </a:tblGrid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Critério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26557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raros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{[^=], [$=], ~, +,&gt;}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37132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Agrupamentos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898891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Aninhamento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6029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simplificada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79585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0532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 com mais de 35 caracteres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6366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At-rules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806596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queries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387353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webkit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27859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Clausula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:not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7781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12877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{nth-last-child, first-child,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7121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284132" y="2219036"/>
            <a:ext cx="414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com peso de cada critério </a:t>
            </a:r>
            <a:r>
              <a:rPr lang="pt-BR" dirty="0" smtClean="0"/>
              <a:t>avaliado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62791" y="6489462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2241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Cálculo da métrica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𝑡𝑟𝑖𝑐𝑎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←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𝑐𝑟𝑖𝑡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pt-BR" dirty="0" smtClean="0"/>
                  <a:t>Seletores aninhados e Agrupamento de elementos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𝑎𝑟𝑐𝑡𝑔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𝑜𝑐𝑜𝑟𝑟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𝑛𝑐𝑖𝑎𝑠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Complexidade do Seletor</a:t>
                </a:r>
              </a:p>
              <a:p>
                <a:endParaRPr lang="pt-BR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𝑝𝑒𝑠𝑜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𝑜𝑐𝑜𝑟𝑟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ê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𝑛𝑐𝑖𝑎𝑠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Criação da Métrica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1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Construído 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Execução diretamente no navegador</a:t>
            </a:r>
          </a:p>
          <a:p>
            <a:r>
              <a:rPr lang="pt-BR" dirty="0" smtClean="0"/>
              <a:t>Independente do sistema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Cálculo Automático da Métrica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4" y="2754281"/>
            <a:ext cx="6824135" cy="40867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rot="5400000">
            <a:off x="11207878" y="5189866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678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Objeto de Estudo:</a:t>
            </a:r>
            <a:r>
              <a:rPr lang="en-US" dirty="0" smtClean="0"/>
              <a:t> Jenkins</a:t>
            </a:r>
          </a:p>
          <a:p>
            <a:r>
              <a:rPr lang="pt-BR" dirty="0" smtClean="0"/>
              <a:t>Metodologia de Avaliação</a:t>
            </a:r>
          </a:p>
          <a:p>
            <a:r>
              <a:rPr lang="pt-BR" dirty="0" smtClean="0"/>
              <a:t>Dados para Teste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90" y="2834865"/>
            <a:ext cx="8233420" cy="38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Comportamento da Métrica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958569"/>
            <a:ext cx="5197204" cy="32183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569"/>
            <a:ext cx="5210662" cy="32183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7755" y="2650792"/>
            <a:ext cx="521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Resultado </a:t>
            </a:r>
            <a:r>
              <a:rPr lang="pt-BR" sz="1400" dirty="0"/>
              <a:t>total da métrica em relação ao número de defeitos </a:t>
            </a:r>
            <a:r>
              <a:rPr lang="pt-BR" sz="1400" dirty="0" smtClean="0"/>
              <a:t>criados</a:t>
            </a:r>
            <a:endParaRPr lang="en-US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76999" y="2435349"/>
            <a:ext cx="517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Resultado da métrica do style.css em relação ao número de defeitos </a:t>
            </a:r>
          </a:p>
          <a:p>
            <a:r>
              <a:rPr lang="pt-BR" sz="1400" dirty="0" smtClean="0"/>
              <a:t>criados</a:t>
            </a:r>
            <a:endParaRPr lang="en-US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62791" y="6330851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</p:spTree>
    <p:extLst>
      <p:ext uri="{BB962C8B-B14F-4D97-AF65-F5344CB8AC3E}">
        <p14:creationId xmlns:p14="http://schemas.microsoft.com/office/powerpoint/2010/main" val="1580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Apreciação da Métrica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Resultados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5" y="1825625"/>
            <a:ext cx="7501466" cy="46333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55659" y="6458951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62594" y="1499965"/>
            <a:ext cx="48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Composição do valor da métrica por cada </a:t>
            </a:r>
            <a:r>
              <a:rPr lang="pt-BR" dirty="0" smtClean="0"/>
              <a:t>critério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Contribuições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Avanço na definição de uma métrica de qualidade para CSS;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Arcabouço de testes de qualidade do CSS;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Conclusão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67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Contextualização</a:t>
            </a:r>
            <a:endParaRPr lang="en-US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Surgimento da </a:t>
            </a:r>
            <a:r>
              <a:rPr lang="pt-BR" b="1" i="1" dirty="0" smtClean="0"/>
              <a:t>Web</a:t>
            </a:r>
            <a:r>
              <a:rPr lang="pt-BR" i="1" dirty="0" smtClean="0"/>
              <a:t>;</a:t>
            </a:r>
          </a:p>
          <a:p>
            <a:r>
              <a:rPr lang="pt-BR" b="1" dirty="0"/>
              <a:t>Padrões fundamentais</a:t>
            </a:r>
            <a:r>
              <a:rPr lang="pt-BR" dirty="0"/>
              <a:t> da W3C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3" y="2967428"/>
            <a:ext cx="2336796" cy="31903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40" y="2967428"/>
            <a:ext cx="2151748" cy="3226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106948" y="6193908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Tim Berners-Lee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67149" y="6193908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Håkon</a:t>
            </a:r>
            <a:r>
              <a:rPr lang="pt-BR" dirty="0"/>
              <a:t> </a:t>
            </a:r>
            <a:r>
              <a:rPr lang="pt-BR" dirty="0" err="1"/>
              <a:t>Wium</a:t>
            </a:r>
            <a:r>
              <a:rPr lang="pt-BR" dirty="0"/>
              <a:t> 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Acompanhar evolução da métrica durante todo o processo de desenvolvimento do </a:t>
            </a:r>
            <a:r>
              <a:rPr lang="pt-BR" i="1" dirty="0" smtClean="0"/>
              <a:t>software</a:t>
            </a:r>
            <a:endParaRPr lang="pt-BR" dirty="0" smtClean="0"/>
          </a:p>
          <a:p>
            <a:r>
              <a:rPr lang="pt-BR" dirty="0" smtClean="0"/>
              <a:t>Avaliação </a:t>
            </a:r>
            <a:r>
              <a:rPr lang="pt-BR" dirty="0" smtClean="0"/>
              <a:t>da métrica para código de </a:t>
            </a:r>
            <a:r>
              <a:rPr lang="pt-BR" dirty="0" err="1" smtClean="0"/>
              <a:t>pré</a:t>
            </a:r>
            <a:r>
              <a:rPr lang="pt-BR" dirty="0" smtClean="0"/>
              <a:t>-processadores(SASS, SCSS, </a:t>
            </a:r>
            <a:r>
              <a:rPr lang="pt-BR" dirty="0" err="1" smtClean="0"/>
              <a:t>Stylus</a:t>
            </a:r>
            <a:r>
              <a:rPr lang="pt-BR" dirty="0" smtClean="0"/>
              <a:t>, etc.)</a:t>
            </a:r>
          </a:p>
          <a:p>
            <a:r>
              <a:rPr lang="pt-BR" dirty="0" smtClean="0"/>
              <a:t>Identificação </a:t>
            </a:r>
            <a:r>
              <a:rPr lang="pt-BR" dirty="0" smtClean="0"/>
              <a:t>de novos critérios de avaliação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Trabalhos Futuros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6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Contextualização</a:t>
            </a:r>
            <a:endParaRPr lang="en-US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Falsa </a:t>
            </a:r>
            <a:r>
              <a:rPr lang="pt-BR" b="1" dirty="0" smtClean="0"/>
              <a:t>simplicidade</a:t>
            </a:r>
            <a:r>
              <a:rPr lang="pt-BR" dirty="0" smtClean="0"/>
              <a:t> do CSS</a:t>
            </a:r>
            <a:r>
              <a:rPr lang="pt-BR" dirty="0" smtClean="0"/>
              <a:t>; 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Conflito </a:t>
            </a:r>
            <a:r>
              <a:rPr lang="pt-BR" dirty="0" smtClean="0"/>
              <a:t>e </a:t>
            </a:r>
            <a:r>
              <a:rPr lang="pt-BR" b="1" dirty="0" smtClean="0"/>
              <a:t>efeitos colaterais</a:t>
            </a:r>
            <a:r>
              <a:rPr lang="pt-BR" dirty="0" smtClean="0"/>
              <a:t> do CSS. 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642"/>
          </a:xfrm>
        </p:spPr>
        <p:txBody>
          <a:bodyPr/>
          <a:lstStyle/>
          <a:p>
            <a:r>
              <a:rPr lang="pt-BR" b="1" dirty="0" smtClean="0"/>
              <a:t>Escassez</a:t>
            </a:r>
            <a:r>
              <a:rPr lang="pt-BR" dirty="0" smtClean="0"/>
              <a:t> </a:t>
            </a:r>
            <a:r>
              <a:rPr lang="pt-BR" b="1" dirty="0" smtClean="0"/>
              <a:t>de trabalhos</a:t>
            </a:r>
            <a:r>
              <a:rPr lang="pt-BR" dirty="0" smtClean="0"/>
              <a:t> sobre a manutenibilidade de CSS;</a:t>
            </a:r>
          </a:p>
          <a:p>
            <a:r>
              <a:rPr lang="pt-BR" b="1" dirty="0" smtClean="0"/>
              <a:t>Não existe</a:t>
            </a:r>
            <a:r>
              <a:rPr lang="pt-BR" dirty="0" smtClean="0"/>
              <a:t> definição do conceito de </a:t>
            </a:r>
            <a:r>
              <a:rPr lang="pt-BR" b="1" dirty="0" smtClean="0"/>
              <a:t>qualidade de código CSS</a:t>
            </a:r>
            <a:r>
              <a:rPr lang="pt-BR" dirty="0" smtClean="0"/>
              <a:t>;</a:t>
            </a:r>
            <a:endParaRPr lang="pt-BR" b="1" dirty="0" smtClean="0"/>
          </a:p>
          <a:p>
            <a:r>
              <a:rPr lang="pt-BR" dirty="0" smtClean="0"/>
              <a:t>Não existe, também, uma </a:t>
            </a:r>
            <a:r>
              <a:rPr lang="pt-BR" b="1" dirty="0" smtClean="0"/>
              <a:t>métrica de qualidade</a:t>
            </a:r>
            <a:r>
              <a:rPr lang="pt-BR" dirty="0" smtClean="0"/>
              <a:t> para CSS;</a:t>
            </a:r>
          </a:p>
          <a:p>
            <a:r>
              <a:rPr lang="pt-BR" dirty="0" err="1" smtClean="0"/>
              <a:t>McPherson</a:t>
            </a:r>
            <a:r>
              <a:rPr lang="pt-BR" dirty="0" smtClean="0"/>
              <a:t> (2014):</a:t>
            </a:r>
          </a:p>
          <a:p>
            <a:pPr lvl="1"/>
            <a:r>
              <a:rPr lang="pt-BR" dirty="0" smtClean="0"/>
              <a:t>As pessoas são </a:t>
            </a:r>
            <a:r>
              <a:rPr lang="pt-BR" b="1" dirty="0" smtClean="0"/>
              <a:t>descuidadas</a:t>
            </a:r>
            <a:r>
              <a:rPr lang="pt-BR" dirty="0" smtClean="0"/>
              <a:t> com seus códigos CSS;</a:t>
            </a:r>
          </a:p>
          <a:p>
            <a:pPr lvl="1"/>
            <a:r>
              <a:rPr lang="pt-BR" dirty="0" smtClean="0"/>
              <a:t>Folhas de estilo bem conservadas podem resolver os problemas mais comuns;</a:t>
            </a:r>
            <a:endParaRPr lang="pt-BR" dirty="0" smtClean="0"/>
          </a:p>
          <a:p>
            <a:r>
              <a:rPr lang="pt-BR" b="1" dirty="0"/>
              <a:t>Necessidade</a:t>
            </a:r>
            <a:r>
              <a:rPr lang="pt-BR" dirty="0"/>
              <a:t> da Métrica.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Justificativa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99693"/>
            <a:ext cx="10515600" cy="359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Identificar</a:t>
            </a:r>
            <a:r>
              <a:rPr lang="pt-BR" dirty="0" smtClean="0"/>
              <a:t> os </a:t>
            </a:r>
            <a:r>
              <a:rPr lang="pt-BR" b="1" dirty="0" smtClean="0"/>
              <a:t>aspectos de qualidade</a:t>
            </a:r>
            <a:r>
              <a:rPr lang="pt-BR" dirty="0" smtClean="0"/>
              <a:t> do CSS;</a:t>
            </a:r>
          </a:p>
          <a:p>
            <a:r>
              <a:rPr lang="pt-BR" b="1" dirty="0" smtClean="0"/>
              <a:t>Analisar</a:t>
            </a:r>
            <a:r>
              <a:rPr lang="pt-BR" dirty="0" smtClean="0"/>
              <a:t> esses </a:t>
            </a:r>
            <a:r>
              <a:rPr lang="pt-BR" b="1" dirty="0" smtClean="0"/>
              <a:t>aspectos</a:t>
            </a:r>
            <a:r>
              <a:rPr lang="pt-BR" dirty="0" smtClean="0"/>
              <a:t> levantados e </a:t>
            </a:r>
            <a:r>
              <a:rPr lang="pt-BR" b="1" dirty="0" smtClean="0"/>
              <a:t>propor uma medida</a:t>
            </a:r>
            <a:r>
              <a:rPr lang="pt-BR" dirty="0" smtClean="0"/>
              <a:t> para a </a:t>
            </a:r>
            <a:r>
              <a:rPr lang="pt-BR" b="1" dirty="0" smtClean="0"/>
              <a:t>manutenibilidade</a:t>
            </a:r>
            <a:r>
              <a:rPr lang="pt-BR" dirty="0" smtClean="0"/>
              <a:t> da folha </a:t>
            </a:r>
            <a:r>
              <a:rPr lang="pt-BR" dirty="0" smtClean="0"/>
              <a:t>de estilo;</a:t>
            </a:r>
          </a:p>
          <a:p>
            <a:r>
              <a:rPr lang="pt-BR" b="1" dirty="0" smtClean="0"/>
              <a:t>Avaliar</a:t>
            </a:r>
            <a:r>
              <a:rPr lang="pt-BR" dirty="0" smtClean="0"/>
              <a:t> </a:t>
            </a:r>
            <a:r>
              <a:rPr lang="pt-BR" dirty="0" smtClean="0"/>
              <a:t>a </a:t>
            </a:r>
            <a:r>
              <a:rPr lang="pt-BR" b="1" dirty="0" smtClean="0"/>
              <a:t>relevância da métrica</a:t>
            </a:r>
            <a:r>
              <a:rPr lang="pt-BR" dirty="0" smtClean="0"/>
              <a:t> proposta a </a:t>
            </a:r>
            <a:r>
              <a:rPr lang="pt-BR" b="1" dirty="0" smtClean="0"/>
              <a:t>outros indicativos</a:t>
            </a:r>
            <a:r>
              <a:rPr lang="pt-BR" dirty="0" smtClean="0"/>
              <a:t> de manutenibilidade de código.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Objetivos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2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CSS;</a:t>
            </a:r>
            <a:endParaRPr lang="en-US" dirty="0" smtClean="0"/>
          </a:p>
          <a:p>
            <a:pPr lvl="1"/>
            <a:r>
              <a:rPr lang="pt-BR" dirty="0" smtClean="0"/>
              <a:t>Seletores</a:t>
            </a:r>
            <a:endParaRPr lang="pt-BR" dirty="0" smtClean="0"/>
          </a:p>
          <a:p>
            <a:pPr lvl="1"/>
            <a:r>
              <a:rPr lang="pt-BR" dirty="0" smtClean="0"/>
              <a:t>Efeito </a:t>
            </a:r>
            <a:r>
              <a:rPr lang="pt-BR" dirty="0" smtClean="0"/>
              <a:t>Cascata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Qualidade de Software Clássico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Fundamentação Teórica</a:t>
            </a:r>
            <a:endParaRPr lang="en-US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05" y="1554163"/>
            <a:ext cx="4290060" cy="4622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683807" y="6176963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próprio autor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83806" y="1248317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Exemplo de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Poucos</a:t>
            </a:r>
            <a:r>
              <a:rPr lang="pt-BR" dirty="0" smtClean="0"/>
              <a:t> trabalhos </a:t>
            </a:r>
            <a:r>
              <a:rPr lang="pt-BR" b="1" dirty="0" smtClean="0"/>
              <a:t>abordam qualidade</a:t>
            </a:r>
            <a:r>
              <a:rPr lang="pt-BR" dirty="0" smtClean="0"/>
              <a:t> de código CSS;</a:t>
            </a:r>
          </a:p>
          <a:p>
            <a:r>
              <a:rPr lang="pt-BR" b="1" dirty="0" err="1" smtClean="0"/>
              <a:t>Mesbah</a:t>
            </a:r>
            <a:r>
              <a:rPr lang="pt-BR" b="1" dirty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Mirshokraie</a:t>
            </a:r>
            <a:r>
              <a:rPr lang="pt-BR" b="1" dirty="0" smtClean="0"/>
              <a:t> (2012</a:t>
            </a:r>
            <a:r>
              <a:rPr lang="pt-BR" b="1" dirty="0" smtClean="0"/>
              <a:t>)</a:t>
            </a:r>
            <a:endParaRPr lang="pt-BR" i="1" dirty="0" smtClean="0"/>
          </a:p>
          <a:p>
            <a:r>
              <a:rPr lang="pt-BR" b="1" dirty="0" smtClean="0"/>
              <a:t>Keller e </a:t>
            </a:r>
            <a:r>
              <a:rPr lang="pt-BR" b="1" dirty="0" err="1" smtClean="0"/>
              <a:t>Nussbaumer</a:t>
            </a:r>
            <a:r>
              <a:rPr lang="pt-BR" b="1" dirty="0" smtClean="0"/>
              <a:t> (2010</a:t>
            </a:r>
            <a:r>
              <a:rPr lang="pt-BR" b="1" dirty="0" smtClean="0"/>
              <a:t>)</a:t>
            </a:r>
          </a:p>
          <a:p>
            <a:r>
              <a:rPr lang="pt-BR" dirty="0" smtClean="0"/>
              <a:t> </a:t>
            </a:r>
            <a:r>
              <a:rPr lang="pt-BR" b="1" dirty="0" smtClean="0"/>
              <a:t>Lie (2005</a:t>
            </a:r>
            <a:r>
              <a:rPr lang="pt-BR" b="1" dirty="0" smtClean="0"/>
              <a:t>)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Trabalhos relacionados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01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Identificação dos aspectos de qualidade:</a:t>
            </a:r>
          </a:p>
          <a:p>
            <a:pPr lvl="1"/>
            <a:r>
              <a:rPr lang="pt-BR" dirty="0" smtClean="0"/>
              <a:t>Questionário Exploratório.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Proposta da Métrica:</a:t>
            </a:r>
          </a:p>
          <a:p>
            <a:pPr lvl="1"/>
            <a:r>
              <a:rPr lang="pt-BR" dirty="0" smtClean="0"/>
              <a:t>Análise do questionário</a:t>
            </a:r>
          </a:p>
          <a:p>
            <a:pPr lvl="1"/>
            <a:r>
              <a:rPr lang="pt-BR" dirty="0" smtClean="0"/>
              <a:t>Identificação dos critérios de avaliação </a:t>
            </a:r>
          </a:p>
          <a:p>
            <a:pPr lvl="1"/>
            <a:r>
              <a:rPr lang="pt-BR" dirty="0" smtClean="0"/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Experimento para </a:t>
            </a:r>
            <a:r>
              <a:rPr lang="pt-BR" b="1" dirty="0" smtClean="0"/>
              <a:t>avaliação da métrica</a:t>
            </a:r>
            <a:r>
              <a:rPr lang="pt-BR" dirty="0" smtClean="0"/>
              <a:t>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Metodologia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65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</a:p>
          <a:p>
            <a:pPr lvl="1"/>
            <a:r>
              <a:rPr lang="pt-BR" dirty="0" smtClean="0"/>
              <a:t>Identificar aspectos de maior impacto </a:t>
            </a:r>
            <a:r>
              <a:rPr lang="pt-BR" smtClean="0"/>
              <a:t>na </a:t>
            </a:r>
            <a:r>
              <a:rPr lang="pt-BR" smtClean="0"/>
              <a:t>qualidade;</a:t>
            </a:r>
            <a:endParaRPr lang="pt-BR" dirty="0" smtClean="0"/>
          </a:p>
          <a:p>
            <a:pPr lvl="1"/>
            <a:r>
              <a:rPr lang="pt-BR" dirty="0" smtClean="0"/>
              <a:t>Parâmetros que podem definir qualidade de código;</a:t>
            </a:r>
          </a:p>
          <a:p>
            <a:pPr lvl="1"/>
            <a:r>
              <a:rPr lang="pt-BR" dirty="0" smtClean="0"/>
              <a:t>Identificar aspectos mais custosos na manutenção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25664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Construção do Questionário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035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1351</Words>
  <Application>Microsoft Office PowerPoint</Application>
  <PresentationFormat>Widescreen</PresentationFormat>
  <Paragraphs>168</Paragraphs>
  <Slides>20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Direção a uma Métrica de Qualidade e Manutenibilidade de Código CSS</dc:title>
  <dc:creator>Victor Salvador</dc:creator>
  <cp:lastModifiedBy>Victor Salvador</cp:lastModifiedBy>
  <cp:revision>59</cp:revision>
  <dcterms:created xsi:type="dcterms:W3CDTF">2015-11-10T22:15:53Z</dcterms:created>
  <dcterms:modified xsi:type="dcterms:W3CDTF">2015-11-23T20:10:28Z</dcterms:modified>
</cp:coreProperties>
</file>