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8" r:id="rId4"/>
    <p:sldId id="275" r:id="rId5"/>
    <p:sldId id="258" r:id="rId6"/>
    <p:sldId id="259" r:id="rId7"/>
    <p:sldId id="261" r:id="rId8"/>
    <p:sldId id="260" r:id="rId9"/>
    <p:sldId id="262" r:id="rId10"/>
    <p:sldId id="263" r:id="rId11"/>
    <p:sldId id="276" r:id="rId12"/>
    <p:sldId id="277" r:id="rId13"/>
    <p:sldId id="281" r:id="rId14"/>
    <p:sldId id="265" r:id="rId15"/>
    <p:sldId id="271" r:id="rId16"/>
    <p:sldId id="274" r:id="rId17"/>
    <p:sldId id="283" r:id="rId18"/>
    <p:sldId id="266" r:id="rId19"/>
    <p:sldId id="282" r:id="rId20"/>
    <p:sldId id="267" r:id="rId21"/>
    <p:sldId id="279" r:id="rId22"/>
    <p:sldId id="272" r:id="rId23"/>
    <p:sldId id="284" r:id="rId24"/>
    <p:sldId id="273" r:id="rId25"/>
    <p:sldId id="268" r:id="rId26"/>
    <p:sldId id="269" r:id="rId27"/>
    <p:sldId id="280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727" autoAdjust="0"/>
  </p:normalViewPr>
  <p:slideViewPr>
    <p:cSldViewPr snapToGrid="0">
      <p:cViewPr varScale="1">
        <p:scale>
          <a:sx n="50" d="100"/>
          <a:sy n="50" d="100"/>
        </p:scale>
        <p:origin x="14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tor\Documents\C&#243;pia%20de%20Experimento%20-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tor\Documents\C&#243;pia%20de%20Experimento%20-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Análises!$A$19</c:f>
              <c:strCache>
                <c:ptCount val="1"/>
                <c:pt idx="0">
                  <c:v>Agrupamento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Análises!$B$19:$M$19</c:f>
              <c:numCache>
                <c:formatCode>0.0000</c:formatCode>
                <c:ptCount val="12"/>
                <c:pt idx="0">
                  <c:v>2.4613999999999998</c:v>
                </c:pt>
                <c:pt idx="1">
                  <c:v>2.4615</c:v>
                </c:pt>
                <c:pt idx="2">
                  <c:v>2.4613999999999998</c:v>
                </c:pt>
                <c:pt idx="3">
                  <c:v>2.4613999999999998</c:v>
                </c:pt>
                <c:pt idx="4">
                  <c:v>2.6013000000000002</c:v>
                </c:pt>
                <c:pt idx="5">
                  <c:v>2.6013000000000002</c:v>
                </c:pt>
                <c:pt idx="6">
                  <c:v>2.6013000000000002</c:v>
                </c:pt>
                <c:pt idx="7">
                  <c:v>2.6013000000000002</c:v>
                </c:pt>
                <c:pt idx="8">
                  <c:v>5.2557</c:v>
                </c:pt>
                <c:pt idx="9">
                  <c:v>7.6201999999999996</c:v>
                </c:pt>
                <c:pt idx="10">
                  <c:v>7.0606999999999998</c:v>
                </c:pt>
                <c:pt idx="11">
                  <c:v>7.6201999999999996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09-4AFF-8028-300D116B9EED}"/>
            </c:ext>
          </c:extLst>
        </c:ser>
        <c:ser>
          <c:idx val="1"/>
          <c:order val="1"/>
          <c:tx>
            <c:strRef>
              <c:f>Análises!$A$20</c:f>
              <c:strCache>
                <c:ptCount val="1"/>
                <c:pt idx="0">
                  <c:v>Aninhamento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Análises!$B$20:$M$20</c:f>
              <c:numCache>
                <c:formatCode>0.0000</c:formatCode>
                <c:ptCount val="12"/>
                <c:pt idx="0">
                  <c:v>16.872900000000001</c:v>
                </c:pt>
                <c:pt idx="1">
                  <c:v>16.872900000000001</c:v>
                </c:pt>
                <c:pt idx="2">
                  <c:v>16.872900000000001</c:v>
                </c:pt>
                <c:pt idx="3">
                  <c:v>17.689</c:v>
                </c:pt>
                <c:pt idx="4">
                  <c:v>17.968</c:v>
                </c:pt>
                <c:pt idx="5">
                  <c:v>18.666599999999999</c:v>
                </c:pt>
                <c:pt idx="6">
                  <c:v>18.526900000000001</c:v>
                </c:pt>
                <c:pt idx="7">
                  <c:v>19.4985</c:v>
                </c:pt>
                <c:pt idx="8">
                  <c:v>30.287400000000002</c:v>
                </c:pt>
                <c:pt idx="9">
                  <c:v>41.442900000000002</c:v>
                </c:pt>
                <c:pt idx="10">
                  <c:v>40.885399999999997</c:v>
                </c:pt>
                <c:pt idx="11">
                  <c:v>47.704900000000002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09-4AFF-8028-300D116B9EED}"/>
            </c:ext>
          </c:extLst>
        </c:ser>
        <c:ser>
          <c:idx val="2"/>
          <c:order val="2"/>
          <c:tx>
            <c:strRef>
              <c:f>Análises!$A$21</c:f>
              <c:strCache>
                <c:ptCount val="1"/>
                <c:pt idx="0">
                  <c:v>Seletores Raros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Análises!$B$21:$M$21</c:f>
              <c:numCache>
                <c:formatCode>0.0000</c:formatCode>
                <c:ptCount val="12"/>
                <c:pt idx="0">
                  <c:v>18</c:v>
                </c:pt>
                <c:pt idx="1">
                  <c:v>18</c:v>
                </c:pt>
                <c:pt idx="2">
                  <c:v>18</c:v>
                </c:pt>
                <c:pt idx="3">
                  <c:v>27</c:v>
                </c:pt>
                <c:pt idx="4">
                  <c:v>36</c:v>
                </c:pt>
                <c:pt idx="5">
                  <c:v>36</c:v>
                </c:pt>
                <c:pt idx="6">
                  <c:v>36</c:v>
                </c:pt>
                <c:pt idx="7">
                  <c:v>54</c:v>
                </c:pt>
                <c:pt idx="8">
                  <c:v>54</c:v>
                </c:pt>
                <c:pt idx="9">
                  <c:v>63</c:v>
                </c:pt>
                <c:pt idx="10">
                  <c:v>63</c:v>
                </c:pt>
                <c:pt idx="1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09-4AFF-8028-300D116B9EED}"/>
            </c:ext>
          </c:extLst>
        </c:ser>
        <c:ser>
          <c:idx val="3"/>
          <c:order val="3"/>
          <c:tx>
            <c:strRef>
              <c:f>Análises!$A$22</c:f>
              <c:strCache>
                <c:ptCount val="1"/>
                <c:pt idx="0">
                  <c:v>Propriedades Simplificadas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Análises!$B$22:$M$22</c:f>
              <c:numCache>
                <c:formatCode>0.0000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09-4AFF-8028-300D116B9EED}"/>
            </c:ext>
          </c:extLst>
        </c:ser>
        <c:ser>
          <c:idx val="4"/>
          <c:order val="4"/>
          <c:tx>
            <c:strRef>
              <c:f>Análises!$A$23</c:f>
              <c:strCache>
                <c:ptCount val="1"/>
                <c:pt idx="0">
                  <c:v>Tamanho do Seletor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Análises!$B$23:$M$23</c:f>
              <c:numCache>
                <c:formatCode>0.0000</c:formatCode>
                <c:ptCount val="12"/>
                <c:pt idx="0">
                  <c:v>81</c:v>
                </c:pt>
                <c:pt idx="1">
                  <c:v>81</c:v>
                </c:pt>
                <c:pt idx="2">
                  <c:v>81</c:v>
                </c:pt>
                <c:pt idx="3">
                  <c:v>84</c:v>
                </c:pt>
                <c:pt idx="4">
                  <c:v>90</c:v>
                </c:pt>
                <c:pt idx="5">
                  <c:v>96</c:v>
                </c:pt>
                <c:pt idx="6">
                  <c:v>93</c:v>
                </c:pt>
                <c:pt idx="7">
                  <c:v>63</c:v>
                </c:pt>
                <c:pt idx="8">
                  <c:v>138</c:v>
                </c:pt>
                <c:pt idx="9">
                  <c:v>213</c:v>
                </c:pt>
                <c:pt idx="10">
                  <c:v>210</c:v>
                </c:pt>
                <c:pt idx="11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09-4AFF-8028-300D116B9EED}"/>
            </c:ext>
          </c:extLst>
        </c:ser>
        <c:ser>
          <c:idx val="5"/>
          <c:order val="5"/>
          <c:tx>
            <c:strRef>
              <c:f>Análises!$A$24</c:f>
              <c:strCache>
                <c:ptCount val="1"/>
                <c:pt idx="0">
                  <c:v>Pseudo Elementos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Análises!$B$24:$M$24</c:f>
              <c:numCache>
                <c:formatCode>0.0000</c:formatCode>
                <c:ptCount val="12"/>
                <c:pt idx="0">
                  <c:v>61.6</c:v>
                </c:pt>
                <c:pt idx="1">
                  <c:v>72.8</c:v>
                </c:pt>
                <c:pt idx="2">
                  <c:v>72.8</c:v>
                </c:pt>
                <c:pt idx="3">
                  <c:v>72.8</c:v>
                </c:pt>
                <c:pt idx="4">
                  <c:v>72.8</c:v>
                </c:pt>
                <c:pt idx="5">
                  <c:v>72.8</c:v>
                </c:pt>
                <c:pt idx="6">
                  <c:v>72.8</c:v>
                </c:pt>
                <c:pt idx="7">
                  <c:v>72.8</c:v>
                </c:pt>
                <c:pt idx="8">
                  <c:v>123.2</c:v>
                </c:pt>
                <c:pt idx="9">
                  <c:v>162.4</c:v>
                </c:pt>
                <c:pt idx="10">
                  <c:v>167.9</c:v>
                </c:pt>
                <c:pt idx="11">
                  <c:v>179.2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09-4AFF-8028-300D116B9EED}"/>
            </c:ext>
          </c:extLst>
        </c:ser>
        <c:ser>
          <c:idx val="6"/>
          <c:order val="6"/>
          <c:tx>
            <c:strRef>
              <c:f>Análises!$A$25</c:f>
              <c:strCache>
                <c:ptCount val="1"/>
                <c:pt idx="0">
                  <c:v>At Rules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Análises!$B$25:$M$25</c:f>
              <c:numCache>
                <c:formatCode>0.0000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09-4AFF-8028-300D116B9EED}"/>
            </c:ext>
          </c:extLst>
        </c:ser>
        <c:ser>
          <c:idx val="7"/>
          <c:order val="7"/>
          <c:tx>
            <c:strRef>
              <c:f>Análises!$A$26</c:f>
              <c:strCache>
                <c:ptCount val="1"/>
                <c:pt idx="0">
                  <c:v>Media Queries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Análises!$B$26:$M$26</c:f>
              <c:numCache>
                <c:formatCode>0.0000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7.6</c:v>
                </c:pt>
                <c:pt idx="11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09-4AFF-8028-300D116B9EED}"/>
            </c:ext>
          </c:extLst>
        </c:ser>
        <c:ser>
          <c:idx val="8"/>
          <c:order val="8"/>
          <c:tx>
            <c:strRef>
              <c:f>Análises!$A$27</c:f>
              <c:strCache>
                <c:ptCount val="1"/>
                <c:pt idx="0">
                  <c:v>Prefixos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Análises!$B$27:$M$27</c:f>
              <c:numCache>
                <c:formatCode>0.0000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09-4AFF-8028-300D116B9EED}"/>
            </c:ext>
          </c:extLst>
        </c:ser>
        <c:ser>
          <c:idx val="9"/>
          <c:order val="9"/>
          <c:tx>
            <c:strRef>
              <c:f>Análises!$A$28</c:f>
              <c:strCache>
                <c:ptCount val="1"/>
                <c:pt idx="0">
                  <c:v>Sufixo Not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Análises!$B$28:$M$28</c:f>
              <c:numCache>
                <c:formatCode>0.0000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809-4AFF-8028-300D116B9EED}"/>
            </c:ext>
          </c:extLst>
        </c:ser>
        <c:ser>
          <c:idx val="10"/>
          <c:order val="10"/>
          <c:tx>
            <c:strRef>
              <c:f>Análises!$A$29</c:f>
              <c:strCache>
                <c:ptCount val="1"/>
                <c:pt idx="0">
                  <c:v>Localização do  Seletor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Análises!$B$29:$M$29</c:f>
              <c:numCache>
                <c:formatCode>0.0000</c:formatCode>
                <c:ptCount val="12"/>
                <c:pt idx="0">
                  <c:v>8.4</c:v>
                </c:pt>
                <c:pt idx="1">
                  <c:v>8.4</c:v>
                </c:pt>
                <c:pt idx="2">
                  <c:v>8.4</c:v>
                </c:pt>
                <c:pt idx="3">
                  <c:v>16.8</c:v>
                </c:pt>
                <c:pt idx="4">
                  <c:v>16.8</c:v>
                </c:pt>
                <c:pt idx="5">
                  <c:v>16.8</c:v>
                </c:pt>
                <c:pt idx="6">
                  <c:v>16.8</c:v>
                </c:pt>
                <c:pt idx="7">
                  <c:v>16.8</c:v>
                </c:pt>
                <c:pt idx="8">
                  <c:v>16.8</c:v>
                </c:pt>
                <c:pt idx="9">
                  <c:v>67.2</c:v>
                </c:pt>
                <c:pt idx="10">
                  <c:v>67.2</c:v>
                </c:pt>
                <c:pt idx="11">
                  <c:v>67.2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09-4AFF-8028-300D116B9EED}"/>
            </c:ext>
          </c:extLst>
        </c:ser>
        <c:ser>
          <c:idx val="11"/>
          <c:order val="11"/>
          <c:tx>
            <c:strRef>
              <c:f>Análises!$A$30</c:f>
              <c:strCache>
                <c:ptCount val="1"/>
                <c:pt idx="0">
                  <c:v>Complexidade do Seletor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Análises!$B$30:$M$30</c:f>
              <c:numCache>
                <c:formatCode>0.0000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172.1036</c:v>
                </c:pt>
                <c:pt idx="9">
                  <c:v>344.20729999999998</c:v>
                </c:pt>
                <c:pt idx="10">
                  <c:v>344.20729999999998</c:v>
                </c:pt>
                <c:pt idx="11">
                  <c:v>344.20729999999998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809-4AFF-8028-300D116B9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9616968"/>
        <c:axId val="399621232"/>
      </c:barChart>
      <c:catAx>
        <c:axId val="399616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21232"/>
        <c:crosses val="autoZero"/>
        <c:auto val="1"/>
        <c:lblAlgn val="ctr"/>
        <c:lblOffset val="100"/>
        <c:noMultiLvlLbl val="0"/>
      </c:catAx>
      <c:valAx>
        <c:axId val="39962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16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1467154001484445E-2"/>
          <c:y val="0.80693513625431856"/>
          <c:w val="0.8854955931779086"/>
          <c:h val="0.17527779457148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Análises!$A$19</c:f>
              <c:strCache>
                <c:ptCount val="1"/>
                <c:pt idx="0">
                  <c:v>Agrupamento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Análises!$B$19:$M$19</c:f>
              <c:numCache>
                <c:formatCode>0.0000</c:formatCode>
                <c:ptCount val="12"/>
                <c:pt idx="0">
                  <c:v>2.4613999999999998</c:v>
                </c:pt>
                <c:pt idx="1">
                  <c:v>2.4615</c:v>
                </c:pt>
                <c:pt idx="2">
                  <c:v>2.4613999999999998</c:v>
                </c:pt>
                <c:pt idx="3">
                  <c:v>2.4613999999999998</c:v>
                </c:pt>
                <c:pt idx="4">
                  <c:v>2.6013000000000002</c:v>
                </c:pt>
                <c:pt idx="5">
                  <c:v>2.6013000000000002</c:v>
                </c:pt>
                <c:pt idx="6">
                  <c:v>2.6013000000000002</c:v>
                </c:pt>
                <c:pt idx="7">
                  <c:v>2.6013000000000002</c:v>
                </c:pt>
                <c:pt idx="8">
                  <c:v>5.2557</c:v>
                </c:pt>
                <c:pt idx="9">
                  <c:v>7.6201999999999996</c:v>
                </c:pt>
                <c:pt idx="10">
                  <c:v>7.0606999999999998</c:v>
                </c:pt>
                <c:pt idx="11">
                  <c:v>7.6201999999999996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3F-4638-9C51-29906BD309A7}"/>
            </c:ext>
          </c:extLst>
        </c:ser>
        <c:ser>
          <c:idx val="1"/>
          <c:order val="1"/>
          <c:tx>
            <c:strRef>
              <c:f>Análises!$A$20</c:f>
              <c:strCache>
                <c:ptCount val="1"/>
                <c:pt idx="0">
                  <c:v>Aninhamento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Análises!$B$20:$M$20</c:f>
              <c:numCache>
                <c:formatCode>0.0000</c:formatCode>
                <c:ptCount val="12"/>
                <c:pt idx="0">
                  <c:v>16.872900000000001</c:v>
                </c:pt>
                <c:pt idx="1">
                  <c:v>16.872900000000001</c:v>
                </c:pt>
                <c:pt idx="2">
                  <c:v>16.872900000000001</c:v>
                </c:pt>
                <c:pt idx="3">
                  <c:v>17.689</c:v>
                </c:pt>
                <c:pt idx="4">
                  <c:v>17.968</c:v>
                </c:pt>
                <c:pt idx="5">
                  <c:v>18.666599999999999</c:v>
                </c:pt>
                <c:pt idx="6">
                  <c:v>18.526900000000001</c:v>
                </c:pt>
                <c:pt idx="7">
                  <c:v>19.4985</c:v>
                </c:pt>
                <c:pt idx="8">
                  <c:v>30.287400000000002</c:v>
                </c:pt>
                <c:pt idx="9">
                  <c:v>41.442900000000002</c:v>
                </c:pt>
                <c:pt idx="10">
                  <c:v>40.885399999999997</c:v>
                </c:pt>
                <c:pt idx="11">
                  <c:v>47.704900000000002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3F-4638-9C51-29906BD309A7}"/>
            </c:ext>
          </c:extLst>
        </c:ser>
        <c:ser>
          <c:idx val="2"/>
          <c:order val="2"/>
          <c:tx>
            <c:strRef>
              <c:f>Análises!$A$21</c:f>
              <c:strCache>
                <c:ptCount val="1"/>
                <c:pt idx="0">
                  <c:v>Seletores Raros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Análises!$B$21:$M$21</c:f>
              <c:numCache>
                <c:formatCode>0.0000</c:formatCode>
                <c:ptCount val="12"/>
                <c:pt idx="0">
                  <c:v>18</c:v>
                </c:pt>
                <c:pt idx="1">
                  <c:v>18</c:v>
                </c:pt>
                <c:pt idx="2">
                  <c:v>18</c:v>
                </c:pt>
                <c:pt idx="3">
                  <c:v>27</c:v>
                </c:pt>
                <c:pt idx="4">
                  <c:v>36</c:v>
                </c:pt>
                <c:pt idx="5">
                  <c:v>36</c:v>
                </c:pt>
                <c:pt idx="6">
                  <c:v>36</c:v>
                </c:pt>
                <c:pt idx="7">
                  <c:v>54</c:v>
                </c:pt>
                <c:pt idx="8">
                  <c:v>54</c:v>
                </c:pt>
                <c:pt idx="9">
                  <c:v>63</c:v>
                </c:pt>
                <c:pt idx="10">
                  <c:v>63</c:v>
                </c:pt>
                <c:pt idx="1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3F-4638-9C51-29906BD309A7}"/>
            </c:ext>
          </c:extLst>
        </c:ser>
        <c:ser>
          <c:idx val="3"/>
          <c:order val="3"/>
          <c:tx>
            <c:strRef>
              <c:f>Análises!$A$22</c:f>
              <c:strCache>
                <c:ptCount val="1"/>
                <c:pt idx="0">
                  <c:v>Propriedades Simplificadas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Análises!$B$22:$M$22</c:f>
              <c:numCache>
                <c:formatCode>0.0000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3F-4638-9C51-29906BD309A7}"/>
            </c:ext>
          </c:extLst>
        </c:ser>
        <c:ser>
          <c:idx val="4"/>
          <c:order val="4"/>
          <c:tx>
            <c:strRef>
              <c:f>Análises!$A$23</c:f>
              <c:strCache>
                <c:ptCount val="1"/>
                <c:pt idx="0">
                  <c:v>Tamanho do Seletor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Análises!$B$23:$M$23</c:f>
              <c:numCache>
                <c:formatCode>0.0000</c:formatCode>
                <c:ptCount val="12"/>
                <c:pt idx="0">
                  <c:v>81</c:v>
                </c:pt>
                <c:pt idx="1">
                  <c:v>81</c:v>
                </c:pt>
                <c:pt idx="2">
                  <c:v>81</c:v>
                </c:pt>
                <c:pt idx="3">
                  <c:v>84</c:v>
                </c:pt>
                <c:pt idx="4">
                  <c:v>90</c:v>
                </c:pt>
                <c:pt idx="5">
                  <c:v>96</c:v>
                </c:pt>
                <c:pt idx="6">
                  <c:v>93</c:v>
                </c:pt>
                <c:pt idx="7">
                  <c:v>63</c:v>
                </c:pt>
                <c:pt idx="8">
                  <c:v>138</c:v>
                </c:pt>
                <c:pt idx="9">
                  <c:v>213</c:v>
                </c:pt>
                <c:pt idx="10">
                  <c:v>210</c:v>
                </c:pt>
                <c:pt idx="11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3F-4638-9C51-29906BD309A7}"/>
            </c:ext>
          </c:extLst>
        </c:ser>
        <c:ser>
          <c:idx val="5"/>
          <c:order val="5"/>
          <c:tx>
            <c:strRef>
              <c:f>Análises!$A$24</c:f>
              <c:strCache>
                <c:ptCount val="1"/>
                <c:pt idx="0">
                  <c:v>Pseudo Elementos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Análises!$B$24:$M$24</c:f>
              <c:numCache>
                <c:formatCode>0.0000</c:formatCode>
                <c:ptCount val="12"/>
                <c:pt idx="0">
                  <c:v>61.6</c:v>
                </c:pt>
                <c:pt idx="1">
                  <c:v>72.8</c:v>
                </c:pt>
                <c:pt idx="2">
                  <c:v>72.8</c:v>
                </c:pt>
                <c:pt idx="3">
                  <c:v>72.8</c:v>
                </c:pt>
                <c:pt idx="4">
                  <c:v>72.8</c:v>
                </c:pt>
                <c:pt idx="5">
                  <c:v>72.8</c:v>
                </c:pt>
                <c:pt idx="6">
                  <c:v>72.8</c:v>
                </c:pt>
                <c:pt idx="7">
                  <c:v>72.8</c:v>
                </c:pt>
                <c:pt idx="8">
                  <c:v>123.2</c:v>
                </c:pt>
                <c:pt idx="9">
                  <c:v>162.4</c:v>
                </c:pt>
                <c:pt idx="10">
                  <c:v>167.9</c:v>
                </c:pt>
                <c:pt idx="11">
                  <c:v>179.2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3F-4638-9C51-29906BD309A7}"/>
            </c:ext>
          </c:extLst>
        </c:ser>
        <c:ser>
          <c:idx val="6"/>
          <c:order val="6"/>
          <c:tx>
            <c:strRef>
              <c:f>Análises!$A$25</c:f>
              <c:strCache>
                <c:ptCount val="1"/>
                <c:pt idx="0">
                  <c:v>At Rules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Análises!$B$25:$M$25</c:f>
              <c:numCache>
                <c:formatCode>0.0000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3F-4638-9C51-29906BD309A7}"/>
            </c:ext>
          </c:extLst>
        </c:ser>
        <c:ser>
          <c:idx val="7"/>
          <c:order val="7"/>
          <c:tx>
            <c:strRef>
              <c:f>Análises!$A$26</c:f>
              <c:strCache>
                <c:ptCount val="1"/>
                <c:pt idx="0">
                  <c:v>Media Queries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Análises!$B$26:$M$26</c:f>
              <c:numCache>
                <c:formatCode>0.0000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7.6</c:v>
                </c:pt>
                <c:pt idx="11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73F-4638-9C51-29906BD309A7}"/>
            </c:ext>
          </c:extLst>
        </c:ser>
        <c:ser>
          <c:idx val="8"/>
          <c:order val="8"/>
          <c:tx>
            <c:strRef>
              <c:f>Análises!$A$27</c:f>
              <c:strCache>
                <c:ptCount val="1"/>
                <c:pt idx="0">
                  <c:v>Prefixos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Análises!$B$27:$M$27</c:f>
              <c:numCache>
                <c:formatCode>0.0000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3F-4638-9C51-29906BD309A7}"/>
            </c:ext>
          </c:extLst>
        </c:ser>
        <c:ser>
          <c:idx val="9"/>
          <c:order val="9"/>
          <c:tx>
            <c:strRef>
              <c:f>Análises!$A$28</c:f>
              <c:strCache>
                <c:ptCount val="1"/>
                <c:pt idx="0">
                  <c:v>Sufixo Not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Análises!$B$28:$M$28</c:f>
              <c:numCache>
                <c:formatCode>0.0000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73F-4638-9C51-29906BD309A7}"/>
            </c:ext>
          </c:extLst>
        </c:ser>
        <c:ser>
          <c:idx val="10"/>
          <c:order val="10"/>
          <c:tx>
            <c:strRef>
              <c:f>Análises!$A$29</c:f>
              <c:strCache>
                <c:ptCount val="1"/>
                <c:pt idx="0">
                  <c:v>Localização do  Seletor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Análises!$B$29:$M$29</c:f>
              <c:numCache>
                <c:formatCode>0.0000</c:formatCode>
                <c:ptCount val="12"/>
                <c:pt idx="0">
                  <c:v>8.4</c:v>
                </c:pt>
                <c:pt idx="1">
                  <c:v>8.4</c:v>
                </c:pt>
                <c:pt idx="2">
                  <c:v>8.4</c:v>
                </c:pt>
                <c:pt idx="3">
                  <c:v>16.8</c:v>
                </c:pt>
                <c:pt idx="4">
                  <c:v>16.8</c:v>
                </c:pt>
                <c:pt idx="5">
                  <c:v>16.8</c:v>
                </c:pt>
                <c:pt idx="6">
                  <c:v>16.8</c:v>
                </c:pt>
                <c:pt idx="7">
                  <c:v>16.8</c:v>
                </c:pt>
                <c:pt idx="8">
                  <c:v>16.8</c:v>
                </c:pt>
                <c:pt idx="9">
                  <c:v>67.2</c:v>
                </c:pt>
                <c:pt idx="10">
                  <c:v>67.2</c:v>
                </c:pt>
                <c:pt idx="11">
                  <c:v>67.2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73F-4638-9C51-29906BD309A7}"/>
            </c:ext>
          </c:extLst>
        </c:ser>
        <c:ser>
          <c:idx val="11"/>
          <c:order val="11"/>
          <c:tx>
            <c:strRef>
              <c:f>Análises!$A$30</c:f>
              <c:strCache>
                <c:ptCount val="1"/>
                <c:pt idx="0">
                  <c:v>Complexidade do Seletor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Análises!$B$18:$M$18</c:f>
              <c:strCache>
                <c:ptCount val="12"/>
                <c:pt idx="0">
                  <c:v>2010.2</c:v>
                </c:pt>
                <c:pt idx="1">
                  <c:v>2011.1</c:v>
                </c:pt>
                <c:pt idx="2">
                  <c:v>2011.2</c:v>
                </c:pt>
                <c:pt idx="3">
                  <c:v>2012.1</c:v>
                </c:pt>
                <c:pt idx="4">
                  <c:v>2012.2</c:v>
                </c:pt>
                <c:pt idx="5">
                  <c:v>2013.1</c:v>
                </c:pt>
                <c:pt idx="6">
                  <c:v>2013.2</c:v>
                </c:pt>
                <c:pt idx="7">
                  <c:v>2014.1</c:v>
                </c:pt>
                <c:pt idx="8">
                  <c:v>2014.2</c:v>
                </c:pt>
                <c:pt idx="9">
                  <c:v>2015.1</c:v>
                </c:pt>
                <c:pt idx="10">
                  <c:v>2015.2</c:v>
                </c:pt>
                <c:pt idx="11">
                  <c:v>Versão Atual</c:v>
                </c:pt>
              </c:strCache>
            </c:strRef>
          </c:cat>
          <c:val>
            <c:numRef>
              <c:f>Análises!$B$30:$M$30</c:f>
              <c:numCache>
                <c:formatCode>0.0000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172.1036</c:v>
                </c:pt>
                <c:pt idx="9">
                  <c:v>344.20729999999998</c:v>
                </c:pt>
                <c:pt idx="10">
                  <c:v>344.20729999999998</c:v>
                </c:pt>
                <c:pt idx="11">
                  <c:v>344.20729999999998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73F-4638-9C51-29906BD30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096528"/>
        <c:axId val="611090624"/>
      </c:barChart>
      <c:catAx>
        <c:axId val="611096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090624"/>
        <c:crosses val="autoZero"/>
        <c:auto val="1"/>
        <c:lblAlgn val="ctr"/>
        <c:lblOffset val="100"/>
        <c:noMultiLvlLbl val="0"/>
      </c:catAx>
      <c:valAx>
        <c:axId val="61109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0965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251191104906268E-3"/>
          <c:y val="0.7538975050124811"/>
          <c:w val="0.98607789402457702"/>
          <c:h val="0.23074922160717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8FA03-AAEB-481E-B20F-5BE49D09E02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4832-D1BC-4FD8-A8DE-C8445AF5DE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Surgimento -&gt; qual a motivação?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W3C -&gt; porque...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Popularização -&gt; grande utilização -&gt; grande número de páginas web PROXIMO</a:t>
            </a:r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3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A segunda parte consistia de uma série de questões</a:t>
            </a:r>
            <a:r>
              <a:rPr lang="pt-BR" baseline="0" dirty="0" smtClean="0"/>
              <a:t> exploratórias, algumas de múltipla escolha e outra discursivas.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O objetivo aqui era de tentar identificar os aspectos do CSS que compõem a qualidade e quais as situações em que ocorrem efeitos colaterais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Maioria das respostas tinha a ver com: organização do HTML, organização do CSS e legibilidade do CSS.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Não DEFINIMOS a qualidade de código CSS -&gt; encontramos evidências que mostram que a legibilidade é um </a:t>
            </a:r>
            <a:r>
              <a:rPr lang="pt-BR" b="1" baseline="0" dirty="0" smtClean="0"/>
              <a:t>atributo de qualidade</a:t>
            </a:r>
            <a:r>
              <a:rPr lang="pt-BR" baseline="0" dirty="0" smtClean="0"/>
              <a:t> de peso.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5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3ª -&gt; identificar a partir de trechos de código a dificuldade de se dar manutenção.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Cada uma das 16 questões foi construída para analisar um aspecto da linguagem que pode causar dificuldade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Com base na minha experiência e na literatura estudada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2ª -&gt; saída do questionário para validar os critérios propostos -&gt; os pesos -&gt; forma de </a:t>
            </a:r>
            <a:r>
              <a:rPr lang="pt-BR" baseline="0" smtClean="0"/>
              <a:t>calcular -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8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Durante a construção do questionário tínhamos em mente algumas características do 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 partir dos resultados do questionário definimos a complexidade em dar manutenção deles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Assim podemos definir os 12 critérios de manutenibilidade que comporiam o cálculo de nossa métrica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Média dos resultados das questões de complexidade em dar manutenção definiu os pesos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2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cálculo</a:t>
            </a:r>
            <a:r>
              <a:rPr lang="pt-BR" baseline="0" dirty="0" smtClean="0"/>
              <a:t> dos pesos -&gt; média dos resultados das questões, ponderada pelo nível de proficiência dos respondentes.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Com objetivo de balancear a dificuldade -&gt; avançado contribui mais e iniciante contribui menos no valor.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Pesos definidos temos que definir a forma de calcular a métrica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1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Foi considerado então que cada critério avaliaria todas as regras do arquivos -&gt; o critério calcula a contribuição de regra -&gt; o resultado é o somatório de todos os resultados.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O critério calcula para cada regra a sua participação -&gt; caso geral calcula frequência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8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Caso especial </a:t>
            </a:r>
            <a:r>
              <a:rPr lang="pt-BR" baseline="0" dirty="0" err="1" smtClean="0"/>
              <a:t>Aninhamento</a:t>
            </a:r>
            <a:r>
              <a:rPr lang="pt-BR" baseline="0" dirty="0" smtClean="0"/>
              <a:t> e agrupamento -&gt; nível de saturação -&gt; comportamento da função </a:t>
            </a:r>
            <a:r>
              <a:rPr lang="pt-BR" baseline="0" dirty="0" err="1" smtClean="0"/>
              <a:t>arctan</a:t>
            </a:r>
            <a:r>
              <a:rPr lang="pt-BR" baseline="0" dirty="0" smtClean="0"/>
              <a:t> para determinar essa saturação no nível identificado (20).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aseline="0" dirty="0" smtClean="0"/>
              <a:t>A complexidade não possui crescimento linear -&gt; a sua contribuição é exponencial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O comprimento de seletores  -&gt; possuíam mais de 35 caracteres (</a:t>
            </a:r>
            <a:r>
              <a:rPr lang="pt-BR" baseline="0" dirty="0" err="1" smtClean="0"/>
              <a:t>hardlim</a:t>
            </a:r>
            <a:r>
              <a:rPr lang="pt-BR" baseline="0" dirty="0" smtClean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Com essas definições é possível construir a ferramenta de cálculo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5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Construído em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Executado diretamente no navegador -&gt; o script analisa os arquivos CSS utilizados pela página atual -&gt; calcula a métrica para cada um deles.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Teste independente da aplicação -&gt; podendo ser aplicado em qualquer página web.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(Explicar imagem) cada folha de estilo &gt; lista de critérios &gt; resultados para cada critério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19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3ª da execução -&gt; selecionamos objeto de estudo -&gt; requisitos necessários para executar o experimento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Encontramos somente um: </a:t>
            </a:r>
            <a:r>
              <a:rPr lang="pt-BR" baseline="0" dirty="0" err="1" smtClean="0"/>
              <a:t>Jenkins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 err="1" smtClean="0"/>
              <a:t>jenkins</a:t>
            </a:r>
            <a:r>
              <a:rPr lang="pt-BR" dirty="0" smtClean="0"/>
              <a:t> atendia nossos</a:t>
            </a:r>
            <a:r>
              <a:rPr lang="pt-BR" baseline="0" dirty="0" smtClean="0"/>
              <a:t> requisitos por ser: Open </a:t>
            </a:r>
            <a:r>
              <a:rPr lang="pt-BR" baseline="0" dirty="0" err="1" smtClean="0"/>
              <a:t>Source</a:t>
            </a:r>
            <a:r>
              <a:rPr lang="pt-BR" baseline="0" dirty="0" smtClean="0"/>
              <a:t>, CSS </a:t>
            </a:r>
            <a:r>
              <a:rPr lang="pt-BR" baseline="0" dirty="0" err="1" smtClean="0"/>
              <a:t>raw</a:t>
            </a:r>
            <a:r>
              <a:rPr lang="pt-BR" baseline="0" dirty="0" smtClean="0"/>
              <a:t>, JIRA, Disponibilidade das versões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2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Não é exagero dizer que existem no mínimo 957,325,594 milhões de folhas de estilo CSS.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20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aseline="0" dirty="0" smtClean="0"/>
              <a:t>Decidiu-se fazer análise temporal -&gt; não ter outras aplicações para comparar os valores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aseline="0" dirty="0" smtClean="0"/>
              <a:t>análise temporal da evolução da métrica -&gt; </a:t>
            </a:r>
            <a:r>
              <a:rPr lang="pt-BR" baseline="0" dirty="0" err="1" smtClean="0"/>
              <a:t>balisado</a:t>
            </a:r>
            <a:r>
              <a:rPr lang="pt-BR" baseline="0" dirty="0" smtClean="0"/>
              <a:t> pelo número de defeitos encontrados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aseline="0" dirty="0" smtClean="0"/>
              <a:t>Número de defeitos gerados por cada versão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Selecionando 2 versões por ano -&gt; semestral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Query do JIRA -&gt; </a:t>
            </a:r>
            <a:r>
              <a:rPr lang="pt-BR" baseline="0" dirty="0" err="1" smtClean="0"/>
              <a:t>issues</a:t>
            </a:r>
            <a:r>
              <a:rPr lang="pt-BR" baseline="0" dirty="0" smtClean="0"/>
              <a:t> = defeitos, criado entre [</a:t>
            </a:r>
            <a:r>
              <a:rPr lang="pt-BR" baseline="0" dirty="0" err="1" smtClean="0"/>
              <a:t>x,y</a:t>
            </a:r>
            <a:r>
              <a:rPr lang="pt-BR" baseline="0" dirty="0" smtClean="0"/>
              <a:t>], </a:t>
            </a:r>
            <a:r>
              <a:rPr lang="pt-BR" baseline="0" dirty="0" err="1" smtClean="0"/>
              <a:t>tag</a:t>
            </a:r>
            <a:r>
              <a:rPr lang="pt-BR" baseline="0" dirty="0" smtClean="0"/>
              <a:t> = </a:t>
            </a:r>
            <a:r>
              <a:rPr lang="pt-BR" baseline="0" dirty="0" err="1" smtClean="0"/>
              <a:t>css</a:t>
            </a:r>
            <a:r>
              <a:rPr lang="pt-BR" baseline="0" dirty="0" smtClean="0"/>
              <a:t>, contem texto CSS na descrição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Isso nos permitiu agregar a métrica ano a ano -&gt; comparar com número de defeitos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5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Barras em azul = resultado da métrica agregado ano a ano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Linha alaranjada = número de defeitos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Métrica cresce ao longo do tempo -&gt; faz sentido </a:t>
            </a:r>
            <a:r>
              <a:rPr lang="pt-BR" b="0" i="0" baseline="0" dirty="0" err="1" smtClean="0"/>
              <a:t>pq</a:t>
            </a:r>
            <a:r>
              <a:rPr lang="pt-BR" b="0" i="0" baseline="0" dirty="0" smtClean="0"/>
              <a:t> código tende a se tornar mais complexo ao longo do tempo (quando não se controla qualidade)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Vários motivos -&gt; adicionar regra sem distinção das que foram depreciadas é um deles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O pico na linha alaranjada representa a mudança de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O valor da métrica converge com o número de defeitos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07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Crescimento</a:t>
            </a:r>
            <a:r>
              <a:rPr lang="pt-BR" baseline="0" dirty="0" smtClean="0"/>
              <a:t> muito grande no valor para a mudança de layout 2014.2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O critério de complexidade passou a ter maior representação no valor da métrica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Como crescimento é exponencial, aumentou em muito o valor total da métrica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2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Podemos</a:t>
            </a:r>
            <a:r>
              <a:rPr lang="pt-BR" baseline="0" dirty="0" smtClean="0"/>
              <a:t> identificar aqui a composição da métrica por cada critério.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Podemos ver uma mudança na contribuição de alguns critérios.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Os critérios que mais contribuem até antes da mudança de layout = tamanho do seletor e </a:t>
            </a:r>
            <a:r>
              <a:rPr lang="pt-BR" baseline="0" dirty="0" err="1" smtClean="0"/>
              <a:t>Pseudo</a:t>
            </a:r>
            <a:r>
              <a:rPr lang="pt-BR" baseline="0" dirty="0" smtClean="0"/>
              <a:t> Elementos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Após a mudança de layout outro critério passou a ter participação expressiva = complexidade do seletor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Essa análise é interessante pois nos permite identificar possíveis desbalanceamentos nos pesos de cada critério -&gt; verificar balanceamento da métrica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3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Este trabalho representa um avanço na definição de qualidade de código 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Não chegamos à uma definição de qualidade CSS, mas fomos capazes de identificar que a legibilidade e a complexidade do código a compõem.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Um passo em direção à definição da métrica -&gt; teste de convergência com outro indicador de manutenibilidade (tempo de correção)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Arcabouço para teste da qualidade de CSS, utilizando novas tecnologias e independente da aplicação.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O arcabouço pode ser utilizado para avaliar outros aspectos de qualidade, além da manutenibilidade.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Os critérios propostos também são uma contribuição, pois identificamos que são relevantes na definição de manutenibilidade de código CSS.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3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r>
              <a:rPr lang="pt-BR" baseline="0" dirty="0" smtClean="0"/>
              <a:t> futuro mais importante: acompanhamento do processo produtivo.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CSS</a:t>
            </a:r>
            <a:r>
              <a:rPr lang="pt-BR" baseline="0" dirty="0" smtClean="0"/>
              <a:t> não é linguagem de programação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CSS tem sintaxe simples, mas isso não significa que é fácil de projetar e desenvolver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O CSS se aplica à todo o HTML no qual for incluído -&gt; apesar de ser ter sido projetado para isso pode causar efeitos colaterais indesejados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Não encontramos</a:t>
            </a:r>
            <a:r>
              <a:rPr lang="pt-BR" baseline="0" dirty="0" smtClean="0"/>
              <a:t> trabalhos que definem qualidade de código 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Não encontramos métrica de qualidade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2014 relatório sobre uso do CSS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wild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</a:t>
            </a:r>
            <a:r>
              <a:rPr lang="pt-BR" baseline="0" dirty="0" smtClean="0"/>
              <a:t> se determinar uma métrica desde o início, identificamos essas três necessidades.</a:t>
            </a:r>
          </a:p>
          <a:p>
            <a:r>
              <a:rPr lang="pt-BR" baseline="0" dirty="0" smtClean="0"/>
              <a:t>O que é qualidade CSS.</a:t>
            </a:r>
          </a:p>
          <a:p>
            <a:r>
              <a:rPr lang="pt-BR" baseline="0" dirty="0" smtClean="0"/>
              <a:t>Analisar os aspectos de qualidade e propor uma métrica</a:t>
            </a:r>
            <a:r>
              <a:rPr lang="en-US" baseline="0" dirty="0" smtClean="0"/>
              <a:t>.</a:t>
            </a:r>
          </a:p>
          <a:p>
            <a:r>
              <a:rPr lang="pt-BR" baseline="0" dirty="0" smtClean="0"/>
              <a:t>Calcular a métrica proposta e compará-la com outra forma de identificar a manutenibilidade de um código CSS.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Sua construção é simples Regra -&gt; Seletor -&gt; </a:t>
            </a:r>
            <a:r>
              <a:rPr lang="pt-BR" baseline="0" dirty="0" err="1" smtClean="0"/>
              <a:t>Propriedade:Valor</a:t>
            </a:r>
            <a:endParaRPr lang="pt-BR" baseline="0" dirty="0" smtClean="0"/>
          </a:p>
          <a:p>
            <a:r>
              <a:rPr lang="pt-BR" dirty="0" smtClean="0"/>
              <a:t>A ordem de</a:t>
            </a:r>
            <a:r>
              <a:rPr lang="pt-BR" baseline="0" dirty="0" smtClean="0"/>
              <a:t> precedência de aplicação -&gt; Efeito Cascata</a:t>
            </a:r>
          </a:p>
          <a:p>
            <a:r>
              <a:rPr lang="pt-BR" baseline="0" dirty="0" smtClean="0"/>
              <a:t>Da qualidade de software clássica encontramos equivalência para os seguintes parâmetros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ISO 9126 </a:t>
            </a:r>
            <a:r>
              <a:rPr lang="pt-BR" baseline="0" dirty="0" smtClean="0"/>
              <a:t>– define manutenibilidade como atributo de qualidade.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u="none" baseline="0" dirty="0" err="1" smtClean="0"/>
              <a:t>Hakon</a:t>
            </a:r>
            <a:r>
              <a:rPr lang="pt-BR" u="none" baseline="0" dirty="0" smtClean="0"/>
              <a:t> Lie, o fundador do CSS -&gt; construção do CSS -&gt; necessidade -&gt; </a:t>
            </a:r>
            <a:r>
              <a:rPr lang="pt-BR" u="none" baseline="0" smtClean="0"/>
              <a:t>erros conhecidos.</a:t>
            </a:r>
            <a:endParaRPr lang="pt-BR" u="non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Keller -&gt; </a:t>
            </a:r>
            <a:r>
              <a:rPr lang="pt-BR" u="none" baseline="0" dirty="0" err="1" smtClean="0"/>
              <a:t>Abstractness</a:t>
            </a:r>
            <a:r>
              <a:rPr lang="pt-BR" u="none" baseline="0" dirty="0" smtClean="0"/>
              <a:t> (ou abstração)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u="none" baseline="0" dirty="0" err="1" smtClean="0"/>
              <a:t>Mesbah</a:t>
            </a:r>
            <a:r>
              <a:rPr lang="pt-BR" u="none" baseline="0" dirty="0" smtClean="0"/>
              <a:t> -&gt; construção de uma ferramenta de analise automática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6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Trabalho executado em 3 etapas.</a:t>
            </a:r>
          </a:p>
          <a:p>
            <a:r>
              <a:rPr lang="pt-BR" baseline="0" dirty="0" smtClean="0"/>
              <a:t>1ª -&gt; para identificar os aspectos de qualidade -&gt; construção do questionário com 3 seções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Primeira seção do questionário -&gt;</a:t>
            </a:r>
            <a:r>
              <a:rPr lang="pt-BR" baseline="0" dirty="0" smtClean="0"/>
              <a:t> identificar o nível de proficiência do respondente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Tivemos que escolher entre: perguntar diretamente, tempo de experiência e identificar aspectos da linguagem que estão familiarizados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Nível de proficiência = Somatório dos pontos dos aspectos conhecidos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479B-2DFB-48BA-983C-D5FD7F71DED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ternetlivestats.com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27911" y="4324100"/>
            <a:ext cx="9144000" cy="1655762"/>
          </a:xfrm>
        </p:spPr>
        <p:txBody>
          <a:bodyPr/>
          <a:lstStyle/>
          <a:p>
            <a:r>
              <a:rPr lang="pt-BR" dirty="0" smtClean="0"/>
              <a:t>Victor Carneiro Salvador</a:t>
            </a:r>
          </a:p>
          <a:p>
            <a:r>
              <a:rPr lang="pt-BR" dirty="0" smtClean="0"/>
              <a:t>Orientador: Prof. Flávio Coutinho</a:t>
            </a:r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27911" y="5349875"/>
            <a:ext cx="98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0" y="557895"/>
            <a:ext cx="12192000" cy="3253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Em Direção a uma Métrica de Qualidade e Manutenibilidade de Código CSS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46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653" y="349751"/>
            <a:ext cx="10515600" cy="4351338"/>
          </a:xfrm>
        </p:spPr>
        <p:txBody>
          <a:bodyPr/>
          <a:lstStyle/>
          <a:p>
            <a:r>
              <a:rPr lang="pt-BR" dirty="0" smtClean="0"/>
              <a:t>Identificação do perfil dos respondentes: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 smtClean="0"/>
              <a:t>Iniciante ≤ 12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 smtClean="0"/>
              <a:t>Intermediário ≤ 20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 smtClean="0"/>
              <a:t>Avançado &gt; 21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5825541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Construção </a:t>
            </a:r>
            <a:r>
              <a:rPr lang="pt-BR" sz="4400" dirty="0"/>
              <a:t>do Questionário</a:t>
            </a:r>
            <a:endParaRPr lang="en-US" sz="4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033"/>
            <a:ext cx="993859" cy="9938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8" y="1362390"/>
            <a:ext cx="582362" cy="58236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8" y="1983269"/>
            <a:ext cx="582362" cy="58236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8" y="2642666"/>
            <a:ext cx="582362" cy="582362"/>
          </a:xfrm>
          <a:prstGeom prst="rect">
            <a:avLst/>
          </a:prstGeom>
        </p:spPr>
      </p:pic>
      <p:grpSp>
        <p:nvGrpSpPr>
          <p:cNvPr id="14" name="Agrupar 13"/>
          <p:cNvGrpSpPr/>
          <p:nvPr/>
        </p:nvGrpSpPr>
        <p:grpSpPr>
          <a:xfrm>
            <a:off x="5113638" y="995701"/>
            <a:ext cx="6029737" cy="2845076"/>
            <a:chOff x="4861805" y="1613937"/>
            <a:chExt cx="6029737" cy="2845076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1805" y="1944752"/>
              <a:ext cx="6029737" cy="2153478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6805946" y="4089681"/>
              <a:ext cx="2141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Fonte: Próprio autor</a:t>
              </a:r>
              <a:endParaRPr lang="en-US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934993" y="1613937"/>
              <a:ext cx="5883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Classificação das características CSS e nível de proficiência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5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6929" y="381836"/>
            <a:ext cx="10515600" cy="4351338"/>
          </a:xfrm>
        </p:spPr>
        <p:txBody>
          <a:bodyPr/>
          <a:lstStyle/>
          <a:p>
            <a:r>
              <a:rPr lang="pt-BR" dirty="0" smtClean="0"/>
              <a:t>Identificação dos aspectos de qualidade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0" y="5825541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Construção </a:t>
            </a:r>
            <a:r>
              <a:rPr lang="pt-BR" sz="4400" dirty="0"/>
              <a:t>do Questionário</a:t>
            </a:r>
            <a:endParaRPr lang="en-US" sz="4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033"/>
            <a:ext cx="993859" cy="993859"/>
          </a:xfrm>
          <a:prstGeom prst="rect">
            <a:avLst/>
          </a:prstGeom>
        </p:spPr>
      </p:pic>
      <p:grpSp>
        <p:nvGrpSpPr>
          <p:cNvPr id="19" name="Agrupar 18"/>
          <p:cNvGrpSpPr/>
          <p:nvPr/>
        </p:nvGrpSpPr>
        <p:grpSpPr>
          <a:xfrm>
            <a:off x="126637" y="1576915"/>
            <a:ext cx="11784412" cy="3156259"/>
            <a:chOff x="159471" y="793632"/>
            <a:chExt cx="11784412" cy="3156259"/>
          </a:xfrm>
        </p:grpSpPr>
        <p:grpSp>
          <p:nvGrpSpPr>
            <p:cNvPr id="13" name="Agrupar 12"/>
            <p:cNvGrpSpPr/>
            <p:nvPr/>
          </p:nvGrpSpPr>
          <p:grpSpPr>
            <a:xfrm>
              <a:off x="159471" y="1220483"/>
              <a:ext cx="11784412" cy="2729408"/>
              <a:chOff x="268502" y="934860"/>
              <a:chExt cx="11784412" cy="2729408"/>
            </a:xfrm>
          </p:grpSpPr>
          <p:grpSp>
            <p:nvGrpSpPr>
              <p:cNvPr id="10" name="Agrupar 9"/>
              <p:cNvGrpSpPr/>
              <p:nvPr/>
            </p:nvGrpSpPr>
            <p:grpSpPr>
              <a:xfrm>
                <a:off x="268502" y="934860"/>
                <a:ext cx="11784412" cy="2477797"/>
                <a:chOff x="268502" y="934860"/>
                <a:chExt cx="11784412" cy="2477797"/>
              </a:xfrm>
            </p:grpSpPr>
            <p:pic>
              <p:nvPicPr>
                <p:cNvPr id="2" name="Imagem 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502" y="934860"/>
                  <a:ext cx="5984654" cy="2435198"/>
                </a:xfrm>
                <a:prstGeom prst="rect">
                  <a:avLst/>
                </a:prstGeom>
              </p:spPr>
            </p:pic>
            <p:pic>
              <p:nvPicPr>
                <p:cNvPr id="9" name="Imagem 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3156" y="950095"/>
                  <a:ext cx="5799758" cy="2462562"/>
                </a:xfrm>
                <a:prstGeom prst="rect">
                  <a:avLst/>
                </a:prstGeom>
              </p:spPr>
            </p:pic>
          </p:grpSp>
          <p:pic>
            <p:nvPicPr>
              <p:cNvPr id="12" name="Imagem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2543" y="3273743"/>
                <a:ext cx="1704975" cy="390525"/>
              </a:xfrm>
              <a:prstGeom prst="rect">
                <a:avLst/>
              </a:prstGeom>
            </p:spPr>
          </p:pic>
        </p:grpSp>
        <p:sp>
          <p:nvSpPr>
            <p:cNvPr id="18" name="Retângulo 17"/>
            <p:cNvSpPr/>
            <p:nvPr/>
          </p:nvSpPr>
          <p:spPr>
            <a:xfrm>
              <a:off x="3834062" y="793632"/>
              <a:ext cx="45238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 smtClean="0"/>
                <a:t>Resultados</a:t>
              </a:r>
              <a:r>
                <a:rPr lang="en-US" sz="1600" dirty="0" smtClean="0"/>
                <a:t> de </a:t>
              </a:r>
              <a:r>
                <a:rPr lang="en-US" sz="1600" dirty="0" err="1" smtClean="0"/>
                <a:t>duas</a:t>
              </a:r>
              <a:r>
                <a:rPr lang="en-US" sz="1600" dirty="0" smtClean="0"/>
                <a:t> das </a:t>
              </a:r>
              <a:r>
                <a:rPr lang="en-US" sz="1600" dirty="0" err="1" smtClean="0"/>
                <a:t>questões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exploratórias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43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5905" y="782888"/>
            <a:ext cx="10515600" cy="4351338"/>
          </a:xfrm>
        </p:spPr>
        <p:txBody>
          <a:bodyPr/>
          <a:lstStyle/>
          <a:p>
            <a:r>
              <a:rPr lang="pt-BR" dirty="0" smtClean="0"/>
              <a:t>Questões de escala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5825541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Construção </a:t>
            </a:r>
            <a:r>
              <a:rPr lang="pt-BR" sz="4400" dirty="0"/>
              <a:t>do Questionário</a:t>
            </a:r>
            <a:endParaRPr lang="en-US" sz="4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033"/>
            <a:ext cx="993859" cy="99385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38" y="1507066"/>
            <a:ext cx="8797324" cy="394546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262791" y="5466965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755288" y="1265035"/>
            <a:ext cx="2681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Exemplo de questão de escala</a:t>
            </a:r>
          </a:p>
        </p:txBody>
      </p:sp>
    </p:spTree>
    <p:extLst>
      <p:ext uri="{BB962C8B-B14F-4D97-AF65-F5344CB8AC3E}">
        <p14:creationId xmlns:p14="http://schemas.microsoft.com/office/powerpoint/2010/main" val="2130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50404"/>
            <a:ext cx="10515600" cy="4351338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Identificação dos aspectos de qualidade: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Questionário Exploratório: 27 respondentes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Proposta da Métrica:</a:t>
            </a:r>
          </a:p>
          <a:p>
            <a:pPr lvl="1"/>
            <a:r>
              <a:rPr lang="pt-BR" b="1" dirty="0" smtClean="0"/>
              <a:t>Definição dos critérios</a:t>
            </a:r>
            <a:r>
              <a:rPr lang="pt-BR" dirty="0" smtClean="0"/>
              <a:t> de manutenibilidade</a:t>
            </a:r>
          </a:p>
          <a:p>
            <a:pPr lvl="1"/>
            <a:r>
              <a:rPr lang="pt-BR" dirty="0" smtClean="0"/>
              <a:t>Construção da </a:t>
            </a:r>
            <a:r>
              <a:rPr lang="pt-BR" b="1" dirty="0" smtClean="0"/>
              <a:t>ferramenta de cálculo automático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Experimento para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</a:rPr>
              <a:t>avaliação da métrica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5839298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Metodologia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5920761"/>
            <a:ext cx="741947" cy="7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55082" y="1096188"/>
            <a:ext cx="10515600" cy="4351338"/>
          </a:xfrm>
        </p:spPr>
        <p:txBody>
          <a:bodyPr/>
          <a:lstStyle/>
          <a:p>
            <a:r>
              <a:rPr lang="pt-BR" dirty="0" smtClean="0"/>
              <a:t>Critérios de manutenibilidade</a:t>
            </a:r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5829693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 Criação </a:t>
            </a:r>
            <a:r>
              <a:rPr lang="pt-BR" sz="4400" dirty="0"/>
              <a:t>da Métrica</a:t>
            </a:r>
            <a:endParaRPr lang="en-US" sz="44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05351"/>
              </p:ext>
            </p:extLst>
          </p:nvPr>
        </p:nvGraphicFramePr>
        <p:xfrm>
          <a:off x="5812882" y="973077"/>
          <a:ext cx="5664200" cy="396264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999567">
                  <a:extLst>
                    <a:ext uri="{9D8B030D-6E8A-4147-A177-3AD203B41FA5}">
                      <a16:colId xmlns:a16="http://schemas.microsoft.com/office/drawing/2014/main" val="1863127678"/>
                    </a:ext>
                  </a:extLst>
                </a:gridCol>
                <a:gridCol w="664633">
                  <a:extLst>
                    <a:ext uri="{9D8B030D-6E8A-4147-A177-3AD203B41FA5}">
                      <a16:colId xmlns:a16="http://schemas.microsoft.com/office/drawing/2014/main" val="1389651655"/>
                    </a:ext>
                  </a:extLst>
                </a:gridCol>
              </a:tblGrid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Critério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265578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Seletores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raros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{[^=], [$=], ~, +,&gt;}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1371320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Agrupamentos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0898891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Aninhamento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260290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Propriedade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simplificada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795858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Pseudo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50532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Seletor com mais de 35 caracteres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063668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At-rules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7806596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queries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387353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{-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webkit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-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etc.}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278599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Clausula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:not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377819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Complexidade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seletor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012877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Seletor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localidade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{nth-last-child, first-child, etc.}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71216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6690448" y="665300"/>
            <a:ext cx="364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Tabela com peso de cada critério </a:t>
            </a:r>
            <a:r>
              <a:rPr lang="pt-BR" sz="1600" dirty="0" smtClean="0"/>
              <a:t>avaliado</a:t>
            </a:r>
            <a:endParaRPr lang="en-US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811773" y="4972921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800866"/>
            <a:ext cx="962527" cy="9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757990" y="814973"/>
            <a:ext cx="10515600" cy="4351338"/>
          </a:xfrm>
        </p:spPr>
        <p:txBody>
          <a:bodyPr/>
          <a:lstStyle/>
          <a:p>
            <a:r>
              <a:rPr lang="pt-BR" dirty="0" smtClean="0"/>
              <a:t>Cálculo dos Pesos</a:t>
            </a:r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55" y="469287"/>
            <a:ext cx="7171267" cy="511195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643079" y="5522638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906368" y="159755"/>
            <a:ext cx="713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Média de dificuldade por nível de proficiência em cada uma das questões de escala.</a:t>
            </a:r>
            <a:endParaRPr lang="en-US" sz="1600" dirty="0"/>
          </a:p>
        </p:txBody>
      </p:sp>
      <p:sp>
        <p:nvSpPr>
          <p:cNvPr id="9" name="Retângulo 8"/>
          <p:cNvSpPr/>
          <p:nvPr/>
        </p:nvSpPr>
        <p:spPr>
          <a:xfrm>
            <a:off x="0" y="5829693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 Criação </a:t>
            </a:r>
            <a:r>
              <a:rPr lang="pt-BR" sz="4400" dirty="0"/>
              <a:t>da Métrica</a:t>
            </a:r>
            <a:endParaRPr lang="en-US" sz="4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800866"/>
            <a:ext cx="962527" cy="9625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71" y="5153768"/>
            <a:ext cx="462619" cy="46261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06" y="5155408"/>
            <a:ext cx="448417" cy="44841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763" y="5169748"/>
            <a:ext cx="430657" cy="4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86326" y="67059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Cálculo da métrica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𝑡𝑟𝑖𝑐𝑎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←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𝑐𝑟𝑖𝑡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200000"/>
                  </a:lnSpc>
                </a:pPr>
                <a:r>
                  <a:rPr lang="pt-BR" dirty="0" smtClean="0"/>
                  <a:t>Caso Geral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𝑐𝑟𝑖𝑡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𝑟𝑒𝑔𝑟𝑎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→#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𝑜𝑐𝑜𝑟𝑟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ê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𝑛𝑐𝑖𝑎𝑠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𝑝𝑒𝑠𝑜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6326" y="670594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0" y="5829693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 Criação </a:t>
            </a:r>
            <a:r>
              <a:rPr lang="pt-BR" sz="4400" dirty="0"/>
              <a:t>da Métrica</a:t>
            </a:r>
            <a:endParaRPr lang="en-US" sz="4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800866"/>
            <a:ext cx="962527" cy="9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86326" y="670594"/>
                <a:ext cx="10515600" cy="5130272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Casos especiais:</a:t>
                </a:r>
                <a:endParaRPr lang="en-US" dirty="0" smtClean="0"/>
              </a:p>
              <a:p>
                <a:pPr lvl="1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pt-BR" sz="2800" dirty="0" smtClean="0"/>
                  <a:t>Seletores aninhados e Agrupamento de elementos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𝑐𝑟𝑖𝑡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𝑟𝑒𝑔𝑟𝑎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𝑎𝑟𝑐𝑡𝑔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𝑜𝑐𝑜𝑟𝑟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ê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𝑛𝑐𝑖𝑎𝑠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lvl="1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pt-BR" sz="2800" dirty="0" smtClean="0"/>
                  <a:t>Complexidade do Seletor</a:t>
                </a:r>
              </a:p>
              <a:p>
                <a:endParaRPr lang="pt-BR" sz="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𝑐𝑟𝑖𝑡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𝑟𝑒𝑔𝑟𝑎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𝑝𝑒𝑠𝑜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𝑜𝑐𝑜𝑟𝑟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ê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𝑛𝑐𝑖𝑎𝑠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lv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sz="2800" dirty="0" smtClean="0"/>
                  <a:t>Seletores com 35 ou mais caracteres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𝑐𝑟𝑖𝑡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𝑟𝑒𝑔𝑟𝑎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)→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𝑝𝑒𝑠𝑜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≥35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6326" y="670594"/>
                <a:ext cx="10515600" cy="5130272"/>
              </a:xfrm>
              <a:blipFill>
                <a:blip r:embed="rId3"/>
                <a:stretch>
                  <a:fillRect l="-1043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0" y="5829693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 Criação </a:t>
            </a:r>
            <a:r>
              <a:rPr lang="pt-BR" sz="4400" dirty="0"/>
              <a:t>da Métrica</a:t>
            </a:r>
            <a:endParaRPr lang="en-US" sz="4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800866"/>
            <a:ext cx="962527" cy="9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72979" y="578612"/>
            <a:ext cx="10515600" cy="4351338"/>
          </a:xfrm>
        </p:spPr>
        <p:txBody>
          <a:bodyPr/>
          <a:lstStyle/>
          <a:p>
            <a:r>
              <a:rPr lang="pt-BR" dirty="0" smtClean="0"/>
              <a:t>Construído em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Execução diretamente no</a:t>
            </a:r>
          </a:p>
          <a:p>
            <a:pPr marL="0" indent="0">
              <a:buNone/>
            </a:pPr>
            <a:r>
              <a:rPr lang="pt-BR" dirty="0" smtClean="0"/>
              <a:t> navegador</a:t>
            </a:r>
          </a:p>
          <a:p>
            <a:r>
              <a:rPr lang="pt-BR" dirty="0" smtClean="0"/>
              <a:t>Independente do sistema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976" y="5815808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Cálculo </a:t>
            </a:r>
            <a:r>
              <a:rPr lang="pt-BR" sz="4400" dirty="0"/>
              <a:t>Automático da Métrica</a:t>
            </a:r>
            <a:endParaRPr lang="en-US" sz="4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5063063" y="578612"/>
            <a:ext cx="6824135" cy="4815880"/>
            <a:chOff x="5063063" y="578612"/>
            <a:chExt cx="6824135" cy="481588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063" y="578612"/>
              <a:ext cx="6824135" cy="4086787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7641921" y="5086715"/>
              <a:ext cx="1666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Fonte: Próprio autor</a:t>
              </a: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0" y="5939381"/>
            <a:ext cx="657727" cy="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-0.17942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50404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Identificação dos aspectos de qualidade: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Questionário Exploratório: 27 respondentes</a:t>
            </a: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Proposta da Métrica: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Análise do questionário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Identificação dos critérios de avaliação 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Construção da ferramenta de cálculo automático.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Experimento para </a:t>
            </a:r>
            <a:r>
              <a:rPr lang="pt-BR" b="1" dirty="0" smtClean="0"/>
              <a:t>avaliação da métrica</a:t>
            </a:r>
            <a:r>
              <a:rPr lang="pt-BR" dirty="0" smtClean="0"/>
              <a:t>.</a:t>
            </a:r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5839298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Metodologia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5920761"/>
            <a:ext cx="741947" cy="7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812665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Contextualização</a:t>
            </a:r>
            <a:endParaRPr lang="en-US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0605" y="801633"/>
            <a:ext cx="10515600" cy="4351338"/>
          </a:xfrm>
        </p:spPr>
        <p:txBody>
          <a:bodyPr/>
          <a:lstStyle/>
          <a:p>
            <a:r>
              <a:rPr lang="pt-BR" dirty="0" smtClean="0"/>
              <a:t>Surgimento da </a:t>
            </a:r>
            <a:r>
              <a:rPr lang="pt-BR" b="1" i="1" dirty="0" smtClean="0"/>
              <a:t>Web</a:t>
            </a:r>
            <a:r>
              <a:rPr lang="pt-BR" i="1" dirty="0" smtClean="0"/>
              <a:t>:</a:t>
            </a:r>
          </a:p>
          <a:p>
            <a:pPr lvl="1"/>
            <a:r>
              <a:rPr lang="pt-BR" dirty="0" smtClean="0"/>
              <a:t>HTML</a:t>
            </a:r>
          </a:p>
          <a:p>
            <a:pPr lvl="1"/>
            <a:r>
              <a:rPr lang="pt-BR" dirty="0" smtClean="0"/>
              <a:t>HTTP</a:t>
            </a:r>
          </a:p>
          <a:p>
            <a:pPr lvl="1"/>
            <a:r>
              <a:rPr lang="pt-BR" dirty="0" smtClean="0"/>
              <a:t>Navegadores</a:t>
            </a:r>
          </a:p>
          <a:p>
            <a:pPr lvl="1"/>
            <a:r>
              <a:rPr lang="pt-BR" dirty="0" smtClean="0"/>
              <a:t>Servidor</a:t>
            </a:r>
          </a:p>
          <a:p>
            <a:r>
              <a:rPr lang="pt-BR" b="1" dirty="0"/>
              <a:t>Padrões fundamentais</a:t>
            </a:r>
            <a:r>
              <a:rPr lang="pt-BR" dirty="0"/>
              <a:t> da </a:t>
            </a:r>
            <a:r>
              <a:rPr lang="pt-BR" dirty="0" smtClean="0"/>
              <a:t>W3C:</a:t>
            </a:r>
          </a:p>
          <a:p>
            <a:pPr lvl="1"/>
            <a:r>
              <a:rPr lang="pt-BR" dirty="0" smtClean="0"/>
              <a:t>HTML</a:t>
            </a:r>
          </a:p>
          <a:p>
            <a:pPr lvl="1"/>
            <a:r>
              <a:rPr lang="pt-BR" dirty="0" err="1" smtClean="0"/>
              <a:t>JavaScript</a:t>
            </a:r>
            <a:endParaRPr lang="pt-BR" dirty="0" smtClean="0"/>
          </a:p>
          <a:p>
            <a:pPr lvl="1"/>
            <a:r>
              <a:rPr lang="pt-BR" dirty="0" smtClean="0"/>
              <a:t>CSS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40" y="1426853"/>
            <a:ext cx="2336796" cy="31903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47" y="1426853"/>
            <a:ext cx="2151748" cy="3226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727055" y="4653333"/>
            <a:ext cx="170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Tim Berners-Lee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87256" y="4653333"/>
            <a:ext cx="170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Håkon</a:t>
            </a:r>
            <a:r>
              <a:rPr lang="pt-BR" dirty="0"/>
              <a:t> </a:t>
            </a:r>
            <a:r>
              <a:rPr lang="pt-BR" dirty="0" err="1"/>
              <a:t>Wium</a:t>
            </a:r>
            <a:r>
              <a:rPr lang="pt-BR" dirty="0"/>
              <a:t> Lie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5" y="5865822"/>
            <a:ext cx="805920" cy="7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8811" y="555123"/>
            <a:ext cx="10515600" cy="4351338"/>
          </a:xfrm>
        </p:spPr>
        <p:txBody>
          <a:bodyPr/>
          <a:lstStyle/>
          <a:p>
            <a:r>
              <a:rPr lang="pt-BR" dirty="0" smtClean="0"/>
              <a:t>Objeto de Estudo: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sz="4800" b="1" dirty="0" smtClean="0">
                <a:latin typeface="Georgia" panose="02040502050405020303" pitchFamily="18" charset="0"/>
              </a:rPr>
              <a:t>Jenkins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Uso de 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JIRA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Disponibilidade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das versões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Resultados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84" y="587950"/>
            <a:ext cx="8233420" cy="38876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4" y="5935579"/>
            <a:ext cx="646042" cy="6472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307" y="3367725"/>
            <a:ext cx="1648697" cy="22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8811" y="555123"/>
            <a:ext cx="10515600" cy="5237672"/>
          </a:xfrm>
        </p:spPr>
        <p:txBody>
          <a:bodyPr>
            <a:normAutofit/>
          </a:bodyPr>
          <a:lstStyle/>
          <a:p>
            <a:r>
              <a:rPr lang="pt-BR" dirty="0" smtClean="0"/>
              <a:t>Metodologia de Avaliação</a:t>
            </a:r>
          </a:p>
          <a:p>
            <a:pPr lvl="1"/>
            <a:r>
              <a:rPr lang="pt-BR" dirty="0" smtClean="0"/>
              <a:t>Análise temporal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Evolução do número de defeitos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Dados para Teste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2 versões por ano</a:t>
            </a:r>
          </a:p>
          <a:p>
            <a:pPr lvl="1">
              <a:lnSpc>
                <a:spcPct val="150000"/>
              </a:lnSpc>
            </a:pPr>
            <a:r>
              <a:rPr lang="pt-BR" i="1" dirty="0" smtClean="0"/>
              <a:t>Query </a:t>
            </a:r>
            <a:r>
              <a:rPr lang="pt-BR" dirty="0" smtClean="0"/>
              <a:t>para encontrar os defeitos no JIRA: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400" dirty="0" err="1" smtClean="0"/>
              <a:t>issuetype</a:t>
            </a:r>
            <a:r>
              <a:rPr lang="en-US" sz="2400" dirty="0" smtClean="0"/>
              <a:t> </a:t>
            </a:r>
            <a:r>
              <a:rPr lang="en-US" sz="2400" dirty="0"/>
              <a:t>= Bug </a:t>
            </a:r>
            <a:r>
              <a:rPr lang="en-US" sz="2400" dirty="0" smtClean="0"/>
              <a:t>AND </a:t>
            </a:r>
            <a:r>
              <a:rPr lang="en-US" sz="2400" dirty="0"/>
              <a:t>(labels = </a:t>
            </a:r>
            <a:r>
              <a:rPr lang="en-US" sz="2400" dirty="0" err="1"/>
              <a:t>css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US" sz="2400" dirty="0"/>
              <a:t>text ~ CSS) </a:t>
            </a:r>
            <a:endParaRPr lang="en-US" sz="2400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400" dirty="0" smtClean="0"/>
              <a:t>AND </a:t>
            </a:r>
            <a:r>
              <a:rPr lang="en-US" sz="2400" dirty="0"/>
              <a:t>(</a:t>
            </a:r>
            <a:r>
              <a:rPr lang="en-US" sz="2400" dirty="0" err="1"/>
              <a:t>createdDate</a:t>
            </a:r>
            <a:r>
              <a:rPr lang="en-US" sz="2400" dirty="0"/>
              <a:t> &gt;= "2014/01/26" AND </a:t>
            </a:r>
            <a:r>
              <a:rPr lang="en-US" sz="2400" dirty="0" err="1"/>
              <a:t>createdDate</a:t>
            </a:r>
            <a:r>
              <a:rPr lang="en-US" sz="2400" dirty="0"/>
              <a:t> &lt;= "2014/07/27</a:t>
            </a:r>
            <a:r>
              <a:rPr lang="en-US" sz="2400" dirty="0" smtClean="0"/>
              <a:t>")</a:t>
            </a:r>
            <a:endParaRPr lang="pt-BR" sz="24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Resultados</a:t>
            </a:r>
            <a:endParaRPr lang="en-US" sz="4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4" y="5935579"/>
            <a:ext cx="646042" cy="6472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65" y="3636731"/>
            <a:ext cx="1648697" cy="22814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50" y="555123"/>
            <a:ext cx="4944165" cy="297221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175323" y="3500250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Fonte: Próprio autor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143822" y="277935"/>
            <a:ext cx="3729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Dados coletados para validação da métrica</a:t>
            </a:r>
          </a:p>
        </p:txBody>
      </p:sp>
    </p:spTree>
    <p:extLst>
      <p:ext uri="{BB962C8B-B14F-4D97-AF65-F5344CB8AC3E}">
        <p14:creationId xmlns:p14="http://schemas.microsoft.com/office/powerpoint/2010/main" val="33127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13920"/>
            <a:ext cx="10515600" cy="4351338"/>
          </a:xfrm>
        </p:spPr>
        <p:txBody>
          <a:bodyPr/>
          <a:lstStyle/>
          <a:p>
            <a:r>
              <a:rPr lang="pt-BR" dirty="0" smtClean="0"/>
              <a:t>Comportamento da Métrica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40" y="1162951"/>
            <a:ext cx="6915083" cy="428219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73851" y="855174"/>
            <a:ext cx="596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Resultado da métrica do style.css em relação ao número de </a:t>
            </a:r>
            <a:r>
              <a:rPr lang="pt-BR" dirty="0" smtClean="0"/>
              <a:t>defeitos</a:t>
            </a:r>
            <a:r>
              <a:rPr lang="pt-BR" sz="1400" dirty="0" smtClean="0"/>
              <a:t> criados</a:t>
            </a:r>
            <a:endParaRPr lang="en-US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62791" y="5445149"/>
            <a:ext cx="172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</a:t>
            </a:r>
            <a:r>
              <a:rPr lang="pt-BR" sz="1600" dirty="0" smtClean="0"/>
              <a:t>autor</a:t>
            </a:r>
            <a:endParaRPr lang="pt-BR" sz="1400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Resultados</a:t>
            </a:r>
            <a:endParaRPr lang="en-US" sz="4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4" y="5935579"/>
            <a:ext cx="646042" cy="6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54550"/>
            <a:ext cx="10515600" cy="4351338"/>
          </a:xfrm>
        </p:spPr>
        <p:txBody>
          <a:bodyPr/>
          <a:lstStyle/>
          <a:p>
            <a:r>
              <a:rPr lang="pt-BR" dirty="0" smtClean="0"/>
              <a:t>Apreciação da Métrica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455659" y="5287876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397819" y="500661"/>
            <a:ext cx="578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err="1"/>
              <a:t>Resultado</a:t>
            </a:r>
            <a:r>
              <a:rPr lang="en-US" sz="1600" dirty="0"/>
              <a:t> das </a:t>
            </a:r>
            <a:r>
              <a:rPr lang="en-US" sz="1600" dirty="0" err="1"/>
              <a:t>métricas</a:t>
            </a:r>
            <a:r>
              <a:rPr lang="en-US" sz="1600" dirty="0"/>
              <a:t> para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versão</a:t>
            </a:r>
            <a:r>
              <a:rPr lang="en-US" sz="1600" dirty="0"/>
              <a:t> com </a:t>
            </a:r>
            <a:r>
              <a:rPr lang="en-US" sz="1600" dirty="0" err="1"/>
              <a:t>perfil</a:t>
            </a:r>
            <a:r>
              <a:rPr lang="en-US" sz="1600" dirty="0"/>
              <a:t> de </a:t>
            </a:r>
            <a:r>
              <a:rPr lang="en-US" sz="1600" dirty="0" err="1"/>
              <a:t>contribuição</a:t>
            </a:r>
            <a:endParaRPr lang="en-US" sz="1600" dirty="0"/>
          </a:p>
        </p:txBody>
      </p:sp>
      <p:sp>
        <p:nvSpPr>
          <p:cNvPr id="10" name="Retângulo 9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Resultados</a:t>
            </a:r>
            <a:endParaRPr lang="en-US" sz="4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4" y="5935579"/>
            <a:ext cx="646042" cy="647289"/>
          </a:xfrm>
          <a:prstGeom prst="rect">
            <a:avLst/>
          </a:prstGeom>
        </p:spPr>
      </p:pic>
      <p:graphicFrame>
        <p:nvGraphicFramePr>
          <p:cNvPr id="9" name="Gráfic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23818"/>
              </p:ext>
            </p:extLst>
          </p:nvPr>
        </p:nvGraphicFramePr>
        <p:xfrm>
          <a:off x="4821573" y="905761"/>
          <a:ext cx="6934589" cy="4284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68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54550"/>
            <a:ext cx="10515600" cy="4351338"/>
          </a:xfrm>
        </p:spPr>
        <p:txBody>
          <a:bodyPr/>
          <a:lstStyle/>
          <a:p>
            <a:r>
              <a:rPr lang="pt-BR" dirty="0" smtClean="0"/>
              <a:t>Apreciação da Métrica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455659" y="5287876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150430" y="315996"/>
            <a:ext cx="427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Composição do valor da métrica por cada </a:t>
            </a:r>
            <a:r>
              <a:rPr lang="pt-BR" sz="1600" dirty="0" smtClean="0"/>
              <a:t>critério</a:t>
            </a:r>
            <a:endParaRPr lang="en-US" sz="1600" dirty="0"/>
          </a:p>
        </p:txBody>
      </p:sp>
      <p:sp>
        <p:nvSpPr>
          <p:cNvPr id="10" name="Retângulo 9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Resultados</a:t>
            </a:r>
            <a:endParaRPr lang="en-US" sz="4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4" y="5935579"/>
            <a:ext cx="646042" cy="647289"/>
          </a:xfrm>
          <a:prstGeom prst="rect">
            <a:avLst/>
          </a:prstGeom>
        </p:spPr>
      </p:pic>
      <p:graphicFrame>
        <p:nvGraphicFramePr>
          <p:cNvPr id="12" name="Gráfico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34759"/>
              </p:ext>
            </p:extLst>
          </p:nvPr>
        </p:nvGraphicFramePr>
        <p:xfrm>
          <a:off x="4634551" y="654550"/>
          <a:ext cx="7289971" cy="457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357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70055" y="84349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3200" dirty="0" smtClean="0"/>
              <a:t>Principais Contribuições:</a:t>
            </a:r>
          </a:p>
          <a:p>
            <a:pPr lvl="1">
              <a:lnSpc>
                <a:spcPct val="200000"/>
              </a:lnSpc>
            </a:pPr>
            <a:r>
              <a:rPr lang="pt-BR" sz="2800" b="1" dirty="0" smtClean="0"/>
              <a:t>Avanço na definição</a:t>
            </a:r>
            <a:r>
              <a:rPr lang="pt-BR" sz="2800" dirty="0" smtClean="0"/>
              <a:t> de uma </a:t>
            </a:r>
            <a:r>
              <a:rPr lang="pt-BR" sz="2800" b="1" dirty="0" smtClean="0"/>
              <a:t>métrica</a:t>
            </a:r>
            <a:r>
              <a:rPr lang="pt-BR" sz="2800" dirty="0" smtClean="0"/>
              <a:t> de manutenibilidade de código CSS;</a:t>
            </a:r>
          </a:p>
          <a:p>
            <a:pPr lvl="1">
              <a:lnSpc>
                <a:spcPct val="200000"/>
              </a:lnSpc>
            </a:pPr>
            <a:r>
              <a:rPr lang="pt-BR" sz="2800" b="1" dirty="0" smtClean="0"/>
              <a:t>Arcabouço</a:t>
            </a:r>
            <a:r>
              <a:rPr lang="pt-BR" sz="2800" dirty="0" smtClean="0"/>
              <a:t> </a:t>
            </a:r>
            <a:r>
              <a:rPr lang="pt-BR" sz="2800" b="1" dirty="0" smtClean="0"/>
              <a:t>de testes </a:t>
            </a:r>
            <a:r>
              <a:rPr lang="pt-BR" sz="2800" dirty="0" smtClean="0"/>
              <a:t>de qualidade do CSS;</a:t>
            </a:r>
          </a:p>
          <a:p>
            <a:pPr lvl="1">
              <a:lnSpc>
                <a:spcPct val="200000"/>
              </a:lnSpc>
            </a:pPr>
            <a:r>
              <a:rPr lang="pt-BR" sz="2800" b="1" dirty="0" smtClean="0"/>
              <a:t>Critérios</a:t>
            </a:r>
            <a:r>
              <a:rPr lang="pt-BR" sz="2800" dirty="0" smtClean="0"/>
              <a:t> que determinam o </a:t>
            </a:r>
            <a:r>
              <a:rPr lang="pt-BR" sz="2800" b="1" dirty="0" smtClean="0"/>
              <a:t>cálculo da métrica</a:t>
            </a:r>
            <a:r>
              <a:rPr lang="pt-BR" sz="2800" dirty="0" smtClean="0"/>
              <a:t>;</a:t>
            </a:r>
            <a:endParaRPr lang="pt-BR" sz="2800" b="1" dirty="0" smtClean="0"/>
          </a:p>
          <a:p>
            <a:pPr lvl="1">
              <a:lnSpc>
                <a:spcPct val="200000"/>
              </a:lnSpc>
            </a:pPr>
            <a:endParaRPr lang="pt-BR" sz="28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Conclusão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" y="5905069"/>
            <a:ext cx="736290" cy="7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03207" y="962025"/>
            <a:ext cx="10515600" cy="435133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b="1" dirty="0"/>
              <a:t>Acompanhar</a:t>
            </a:r>
            <a:r>
              <a:rPr lang="pt-BR" dirty="0"/>
              <a:t> evolução da métrica </a:t>
            </a:r>
            <a:r>
              <a:rPr lang="pt-BR" b="1" dirty="0" smtClean="0"/>
              <a:t>durante todo o processo</a:t>
            </a:r>
            <a:r>
              <a:rPr lang="pt-BR" dirty="0" smtClean="0"/>
              <a:t> de </a:t>
            </a:r>
            <a:r>
              <a:rPr lang="pt-BR" dirty="0"/>
              <a:t>desenvolvimento do </a:t>
            </a:r>
            <a:r>
              <a:rPr lang="pt-BR" i="1" dirty="0" smtClean="0"/>
              <a:t>software</a:t>
            </a:r>
          </a:p>
          <a:p>
            <a:pPr algn="just">
              <a:lnSpc>
                <a:spcPct val="100000"/>
              </a:lnSpc>
            </a:pPr>
            <a:endParaRPr lang="pt-BR" dirty="0" smtClean="0"/>
          </a:p>
          <a:p>
            <a:pPr algn="just">
              <a:lnSpc>
                <a:spcPct val="100000"/>
              </a:lnSpc>
            </a:pPr>
            <a:r>
              <a:rPr lang="pt-BR" dirty="0" smtClean="0"/>
              <a:t>Avaliação da </a:t>
            </a:r>
            <a:r>
              <a:rPr lang="pt-BR" b="1" dirty="0" smtClean="0"/>
              <a:t>métrica</a:t>
            </a:r>
            <a:r>
              <a:rPr lang="pt-BR" dirty="0" smtClean="0"/>
              <a:t> para codificação em </a:t>
            </a:r>
            <a:r>
              <a:rPr lang="pt-BR" b="1" dirty="0" err="1" smtClean="0"/>
              <a:t>pré</a:t>
            </a:r>
            <a:r>
              <a:rPr lang="pt-BR" b="1" dirty="0" smtClean="0"/>
              <a:t>-processadores</a:t>
            </a:r>
            <a:r>
              <a:rPr lang="pt-BR" dirty="0" smtClean="0"/>
              <a:t>(</a:t>
            </a:r>
            <a:r>
              <a:rPr lang="pt-BR" dirty="0" err="1" smtClean="0"/>
              <a:t>Sass</a:t>
            </a:r>
            <a:r>
              <a:rPr lang="pt-BR" dirty="0" smtClean="0"/>
              <a:t>, Less.js, </a:t>
            </a:r>
            <a:r>
              <a:rPr lang="pt-BR" dirty="0" err="1" smtClean="0"/>
              <a:t>Stylus</a:t>
            </a:r>
            <a:r>
              <a:rPr lang="pt-BR" dirty="0" smtClean="0"/>
              <a:t>, etc.)</a:t>
            </a:r>
          </a:p>
          <a:p>
            <a:pPr algn="just">
              <a:lnSpc>
                <a:spcPct val="100000"/>
              </a:lnSpc>
            </a:pPr>
            <a:endParaRPr lang="pt-BR" dirty="0" smtClean="0"/>
          </a:p>
          <a:p>
            <a:pPr algn="just">
              <a:lnSpc>
                <a:spcPct val="100000"/>
              </a:lnSpc>
            </a:pPr>
            <a:r>
              <a:rPr lang="pt-BR" b="1" dirty="0" smtClean="0"/>
              <a:t>Balanceamento dos pesos</a:t>
            </a:r>
            <a:r>
              <a:rPr lang="pt-BR" dirty="0" smtClean="0"/>
              <a:t> dos </a:t>
            </a:r>
            <a:r>
              <a:rPr lang="pt-BR" b="1" dirty="0" smtClean="0"/>
              <a:t>critérios</a:t>
            </a:r>
            <a:r>
              <a:rPr lang="pt-BR" dirty="0" smtClean="0"/>
              <a:t> propostos;</a:t>
            </a:r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Trabalhos </a:t>
            </a:r>
            <a:r>
              <a:rPr lang="pt-BR" sz="4400" dirty="0"/>
              <a:t>Futuros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96977"/>
            <a:ext cx="749217" cy="7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03207" y="9620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KELLER, M.; NUSSBAUMER, M. </a:t>
            </a:r>
            <a:r>
              <a:rPr lang="en-US" sz="2400" dirty="0" err="1"/>
              <a:t>Css</a:t>
            </a:r>
            <a:r>
              <a:rPr lang="en-US" sz="2400" dirty="0"/>
              <a:t> code quality: A metric for abstractness or why </a:t>
            </a:r>
            <a:r>
              <a:rPr lang="en-US" sz="2400" dirty="0" smtClean="0"/>
              <a:t>humans beat </a:t>
            </a:r>
            <a:r>
              <a:rPr lang="en-US" sz="2400" dirty="0"/>
              <a:t>machines in </a:t>
            </a:r>
            <a:r>
              <a:rPr lang="en-US" sz="2400" dirty="0" err="1"/>
              <a:t>css</a:t>
            </a:r>
            <a:r>
              <a:rPr lang="en-US" sz="2400" dirty="0"/>
              <a:t> coding. In: </a:t>
            </a:r>
            <a:r>
              <a:rPr lang="en-US" sz="2400" b="1" dirty="0"/>
              <a:t>Quality of Information and Communications </a:t>
            </a:r>
            <a:r>
              <a:rPr lang="en-US" sz="2400" b="1" dirty="0" smtClean="0"/>
              <a:t>Technology (QUATIC</a:t>
            </a:r>
            <a:r>
              <a:rPr lang="en-US" sz="2400" b="1" dirty="0"/>
              <a:t>),</a:t>
            </a:r>
            <a:r>
              <a:rPr lang="en-US" sz="2400" dirty="0"/>
              <a:t> </a:t>
            </a:r>
            <a:r>
              <a:rPr lang="en-US" sz="2400" b="1" dirty="0"/>
              <a:t>2010 Seventh International Conference on the.</a:t>
            </a:r>
            <a:r>
              <a:rPr lang="en-US" sz="2400" dirty="0"/>
              <a:t> [</a:t>
            </a:r>
            <a:r>
              <a:rPr lang="en-US" sz="2400" dirty="0" err="1"/>
              <a:t>S.l.</a:t>
            </a:r>
            <a:r>
              <a:rPr lang="en-US" sz="2400" dirty="0"/>
              <a:t>]: IEEE, 2010. p. </a:t>
            </a:r>
            <a:r>
              <a:rPr lang="en-US" sz="2400" dirty="0" smtClean="0"/>
              <a:t>116–121. ISBN </a:t>
            </a:r>
            <a:r>
              <a:rPr lang="en-US" sz="2400" dirty="0"/>
              <a:t>978-1-4244-8539-0.</a:t>
            </a:r>
            <a:endParaRPr lang="en-US" sz="2400" dirty="0" smtClean="0"/>
          </a:p>
          <a:p>
            <a:r>
              <a:rPr lang="en-US" sz="2400" dirty="0" smtClean="0"/>
              <a:t>LIE</a:t>
            </a:r>
            <a:r>
              <a:rPr lang="en-US" sz="2400" dirty="0"/>
              <a:t>, H. W. </a:t>
            </a:r>
            <a:r>
              <a:rPr lang="en-US" sz="2400" b="1" dirty="0"/>
              <a:t>Cascading Style Sheets</a:t>
            </a:r>
            <a:r>
              <a:rPr lang="en-US" sz="2400" dirty="0"/>
              <a:t>. </a:t>
            </a:r>
            <a:r>
              <a:rPr lang="en-US" sz="2400" dirty="0" err="1"/>
              <a:t>Tese</a:t>
            </a:r>
            <a:r>
              <a:rPr lang="en-US" sz="2400" dirty="0"/>
              <a:t> (</a:t>
            </a:r>
            <a:r>
              <a:rPr lang="en-US" sz="2400" dirty="0" err="1"/>
              <a:t>Doutorado</a:t>
            </a:r>
            <a:r>
              <a:rPr lang="en-US" sz="2400" dirty="0"/>
              <a:t>)—University of Oslo, mar. 2005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MCPHERSON, A. </a:t>
            </a:r>
            <a:r>
              <a:rPr lang="en-US" sz="2400" b="1" dirty="0"/>
              <a:t>Quick Left Reports on Internet Performance.</a:t>
            </a:r>
            <a:r>
              <a:rPr lang="en-US" sz="2400" dirty="0"/>
              <a:t> 2014. </a:t>
            </a:r>
            <a:r>
              <a:rPr lang="en-US" sz="2400" dirty="0" err="1"/>
              <a:t>Disponível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 </a:t>
            </a:r>
            <a:r>
              <a:rPr lang="en-US" sz="2400" dirty="0" smtClean="0"/>
              <a:t>&lt;http:</a:t>
            </a:r>
            <a:r>
              <a:rPr lang="pt-BR" sz="2400" dirty="0" smtClean="0"/>
              <a:t>//</a:t>
            </a:r>
            <a:r>
              <a:rPr lang="pt-BR" sz="2400" dirty="0"/>
              <a:t>reports.quickleft.com/</a:t>
            </a:r>
            <a:r>
              <a:rPr lang="pt-BR" sz="2400" dirty="0" err="1"/>
              <a:t>css</a:t>
            </a:r>
            <a:r>
              <a:rPr lang="pt-BR" sz="2400" dirty="0"/>
              <a:t>&gt;. Acesso em: 21 de agosto de 2015</a:t>
            </a:r>
            <a:r>
              <a:rPr lang="pt-BR" sz="2400" dirty="0" smtClean="0"/>
              <a:t>.</a:t>
            </a:r>
          </a:p>
          <a:p>
            <a:r>
              <a:rPr lang="en-US" sz="2400" dirty="0"/>
              <a:t>MESBAH, A.; MIRSHOKRAIE, S. Automated analysis of </a:t>
            </a:r>
            <a:r>
              <a:rPr lang="en-US" sz="2400" dirty="0" err="1"/>
              <a:t>css</a:t>
            </a:r>
            <a:r>
              <a:rPr lang="en-US" sz="2400" dirty="0"/>
              <a:t> rules to support style </a:t>
            </a:r>
            <a:r>
              <a:rPr lang="en-US" sz="2400" dirty="0" smtClean="0"/>
              <a:t>maintenance. In</a:t>
            </a:r>
            <a:r>
              <a:rPr lang="en-US" sz="2400" dirty="0"/>
              <a:t>: </a:t>
            </a:r>
            <a:r>
              <a:rPr lang="en-US" sz="2400" b="1" dirty="0"/>
              <a:t>Proceedings of the 34th International Conference on Software Engineering.</a:t>
            </a:r>
            <a:r>
              <a:rPr lang="en-US" sz="2400" dirty="0"/>
              <a:t> </a:t>
            </a:r>
            <a:r>
              <a:rPr lang="en-US" sz="2400" dirty="0" smtClean="0"/>
              <a:t>Piscataway, NJ</a:t>
            </a:r>
            <a:r>
              <a:rPr lang="en-US" sz="2400" dirty="0"/>
              <a:t>, USA: IEEE Press, 2012. (ICSE ’12), p. 408–418. ISBN 978-1-4673-1067-3.</a:t>
            </a:r>
            <a:endParaRPr lang="pt-BR" sz="24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Bibliografia</a:t>
            </a:r>
            <a:endParaRPr lang="en-US" sz="4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0" y="5909147"/>
            <a:ext cx="728134" cy="7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27911" y="4324100"/>
            <a:ext cx="9144000" cy="1655762"/>
          </a:xfrm>
        </p:spPr>
        <p:txBody>
          <a:bodyPr/>
          <a:lstStyle/>
          <a:p>
            <a:r>
              <a:rPr lang="pt-BR" dirty="0" smtClean="0"/>
              <a:t>Victor Carneiro Salvador</a:t>
            </a:r>
          </a:p>
          <a:p>
            <a:r>
              <a:rPr lang="pt-BR" dirty="0" smtClean="0"/>
              <a:t>Orientador: Prof. Flávio Coutinho</a:t>
            </a:r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27911" y="5349875"/>
            <a:ext cx="98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0" y="557895"/>
            <a:ext cx="12192000" cy="3253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Em Direção a uma Métrica de Qualidade e Manutenibilidade de Código CSS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80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812665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Contextualização</a:t>
            </a:r>
            <a:endParaRPr lang="en-US" sz="4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5" y="5865822"/>
            <a:ext cx="805920" cy="798560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84" y="708024"/>
            <a:ext cx="9145031" cy="4351338"/>
          </a:xfrm>
        </p:spPr>
      </p:pic>
      <p:sp>
        <p:nvSpPr>
          <p:cNvPr id="8" name="CaixaDeTexto 7"/>
          <p:cNvSpPr txBox="1"/>
          <p:nvPr/>
        </p:nvSpPr>
        <p:spPr>
          <a:xfrm>
            <a:off x="4846912" y="338692"/>
            <a:ext cx="2498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Número de Websites online</a:t>
            </a:r>
            <a:endParaRPr lang="en-US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488687" y="5059362"/>
            <a:ext cx="521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Fonte: </a:t>
            </a:r>
            <a:r>
              <a:rPr lang="pt-BR" sz="1400" dirty="0">
                <a:hlinkClick r:id="rId5"/>
              </a:rPr>
              <a:t>http://www.internetlivestats.com</a:t>
            </a:r>
            <a:r>
              <a:rPr lang="pt-BR" sz="1400" dirty="0" smtClean="0">
                <a:hlinkClick r:id="rId5"/>
              </a:rPr>
              <a:t>/</a:t>
            </a:r>
            <a:r>
              <a:rPr lang="pt-BR" sz="1400" dirty="0" smtClean="0"/>
              <a:t> - Acessado em 24/11/2015</a:t>
            </a:r>
          </a:p>
        </p:txBody>
      </p:sp>
    </p:spTree>
    <p:extLst>
      <p:ext uri="{BB962C8B-B14F-4D97-AF65-F5344CB8AC3E}">
        <p14:creationId xmlns:p14="http://schemas.microsoft.com/office/powerpoint/2010/main" val="30516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903" y="679692"/>
            <a:ext cx="10515600" cy="4351338"/>
          </a:xfrm>
        </p:spPr>
        <p:txBody>
          <a:bodyPr/>
          <a:lstStyle/>
          <a:p>
            <a:r>
              <a:rPr lang="pt-BR" b="1" dirty="0" smtClean="0"/>
              <a:t>Falsa simplicidade</a:t>
            </a:r>
            <a:r>
              <a:rPr lang="pt-BR" dirty="0" smtClean="0"/>
              <a:t> do CSS; </a:t>
            </a:r>
            <a:endParaRPr lang="pt-BR" dirty="0"/>
          </a:p>
          <a:p>
            <a:r>
              <a:rPr lang="pt-BR" dirty="0" smtClean="0"/>
              <a:t>Conflito e </a:t>
            </a:r>
            <a:r>
              <a:rPr lang="pt-BR" b="1" dirty="0" smtClean="0"/>
              <a:t>efeitos colaterais</a:t>
            </a:r>
            <a:r>
              <a:rPr lang="pt-BR" dirty="0" smtClean="0"/>
              <a:t> do CSS. 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0" y="5812665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Contextualização</a:t>
            </a:r>
            <a:endParaRPr lang="en-US" sz="4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5" y="5865822"/>
            <a:ext cx="805920" cy="79856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237" y="1364483"/>
            <a:ext cx="5830229" cy="50239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36" y="3007776"/>
            <a:ext cx="4342797" cy="134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2113" y="494130"/>
            <a:ext cx="10515600" cy="4456642"/>
          </a:xfrm>
        </p:spPr>
        <p:txBody>
          <a:bodyPr/>
          <a:lstStyle/>
          <a:p>
            <a:r>
              <a:rPr lang="pt-BR" b="1" dirty="0" smtClean="0"/>
              <a:t>Escassez</a:t>
            </a:r>
            <a:r>
              <a:rPr lang="pt-BR" dirty="0" smtClean="0"/>
              <a:t> </a:t>
            </a:r>
            <a:r>
              <a:rPr lang="pt-BR" b="1" dirty="0" smtClean="0"/>
              <a:t>de trabalhos</a:t>
            </a:r>
            <a:r>
              <a:rPr lang="pt-BR" dirty="0" smtClean="0"/>
              <a:t> sobre a manutenibilidade de CSS;</a:t>
            </a:r>
          </a:p>
          <a:p>
            <a:r>
              <a:rPr lang="pt-BR" b="1" dirty="0" smtClean="0"/>
              <a:t>Não existe</a:t>
            </a:r>
            <a:r>
              <a:rPr lang="pt-BR" dirty="0" smtClean="0"/>
              <a:t> definição do conceito de </a:t>
            </a:r>
            <a:r>
              <a:rPr lang="pt-BR" b="1" dirty="0" smtClean="0"/>
              <a:t>qualidade de código CSS</a:t>
            </a:r>
            <a:r>
              <a:rPr lang="pt-BR" dirty="0" smtClean="0"/>
              <a:t>;</a:t>
            </a:r>
            <a:endParaRPr lang="pt-BR" b="1" dirty="0" smtClean="0"/>
          </a:p>
          <a:p>
            <a:r>
              <a:rPr lang="pt-BR" dirty="0" smtClean="0"/>
              <a:t>Não existe, também, uma </a:t>
            </a:r>
            <a:r>
              <a:rPr lang="pt-BR" b="1" dirty="0" smtClean="0"/>
              <a:t>métrica de qualidade</a:t>
            </a:r>
            <a:r>
              <a:rPr lang="pt-BR" dirty="0" smtClean="0"/>
              <a:t> para CSS;</a:t>
            </a:r>
          </a:p>
          <a:p>
            <a:r>
              <a:rPr lang="pt-BR" dirty="0" err="1" smtClean="0"/>
              <a:t>McPherson</a:t>
            </a:r>
            <a:r>
              <a:rPr lang="pt-BR" dirty="0" smtClean="0"/>
              <a:t> (2014):</a:t>
            </a:r>
          </a:p>
          <a:p>
            <a:pPr lvl="1"/>
            <a:r>
              <a:rPr lang="pt-BR" dirty="0" smtClean="0"/>
              <a:t>As pessoas são </a:t>
            </a:r>
            <a:r>
              <a:rPr lang="pt-BR" b="1" dirty="0" smtClean="0"/>
              <a:t>descuidadas</a:t>
            </a:r>
            <a:r>
              <a:rPr lang="pt-BR" dirty="0" smtClean="0"/>
              <a:t> com seus códigos CSS;</a:t>
            </a:r>
          </a:p>
          <a:p>
            <a:pPr lvl="1"/>
            <a:r>
              <a:rPr lang="pt-BR" dirty="0" smtClean="0"/>
              <a:t>Folhas de estilo bem conservadas podem resolver os problemas mais comuns;</a:t>
            </a:r>
          </a:p>
          <a:p>
            <a:r>
              <a:rPr lang="pt-BR" b="1" dirty="0"/>
              <a:t>Necessidade</a:t>
            </a:r>
            <a:r>
              <a:rPr lang="pt-BR" dirty="0"/>
              <a:t> da Métrica.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581378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Justificativa</a:t>
            </a:r>
            <a:endParaRPr lang="en-US" sz="4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50"/>
          <a:stretch/>
        </p:blipFill>
        <p:spPr>
          <a:xfrm>
            <a:off x="0" y="5834879"/>
            <a:ext cx="1084226" cy="79852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31" y="3530074"/>
            <a:ext cx="2283713" cy="22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2986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46136" y="889041"/>
            <a:ext cx="10515600" cy="359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Identificar</a:t>
            </a:r>
            <a:r>
              <a:rPr lang="pt-BR" dirty="0" smtClean="0"/>
              <a:t> os </a:t>
            </a:r>
            <a:r>
              <a:rPr lang="pt-BR" b="1" dirty="0" smtClean="0"/>
              <a:t>aspectos de qualidade</a:t>
            </a:r>
            <a:r>
              <a:rPr lang="pt-BR" dirty="0" smtClean="0"/>
              <a:t> do CSS;</a:t>
            </a:r>
          </a:p>
          <a:p>
            <a:r>
              <a:rPr lang="pt-BR" b="1" dirty="0" smtClean="0"/>
              <a:t>Analisar</a:t>
            </a:r>
            <a:r>
              <a:rPr lang="pt-BR" dirty="0" smtClean="0"/>
              <a:t> esses </a:t>
            </a:r>
            <a:r>
              <a:rPr lang="pt-BR" b="1" dirty="0" smtClean="0"/>
              <a:t>aspectos</a:t>
            </a:r>
            <a:r>
              <a:rPr lang="pt-BR" dirty="0" smtClean="0"/>
              <a:t> levantados e </a:t>
            </a:r>
            <a:r>
              <a:rPr lang="pt-BR" b="1" dirty="0" smtClean="0"/>
              <a:t>propor uma medida</a:t>
            </a:r>
            <a:r>
              <a:rPr lang="pt-BR" dirty="0" smtClean="0"/>
              <a:t> para a </a:t>
            </a:r>
            <a:r>
              <a:rPr lang="pt-BR" b="1" dirty="0" smtClean="0"/>
              <a:t>manutenibilidade</a:t>
            </a:r>
            <a:r>
              <a:rPr lang="pt-BR" dirty="0" smtClean="0"/>
              <a:t> da folha de estilo;</a:t>
            </a:r>
          </a:p>
          <a:p>
            <a:r>
              <a:rPr lang="pt-BR" b="1" dirty="0" smtClean="0"/>
              <a:t>Avaliar</a:t>
            </a:r>
            <a:r>
              <a:rPr lang="pt-BR" dirty="0" smtClean="0"/>
              <a:t> a </a:t>
            </a:r>
            <a:r>
              <a:rPr lang="pt-BR" b="1" dirty="0" smtClean="0"/>
              <a:t>relevância da métrica</a:t>
            </a:r>
            <a:r>
              <a:rPr lang="pt-BR" dirty="0" smtClean="0"/>
              <a:t> proposta a </a:t>
            </a:r>
            <a:r>
              <a:rPr lang="pt-BR" b="1" dirty="0" smtClean="0"/>
              <a:t>outros indicativos</a:t>
            </a:r>
            <a:r>
              <a:rPr lang="pt-BR" dirty="0" smtClean="0"/>
              <a:t> de manutenibilidade de código.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0" y="582325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Objetivos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5" y="5920513"/>
            <a:ext cx="665661" cy="6656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15"/>
          <a:stretch/>
        </p:blipFill>
        <p:spPr>
          <a:xfrm>
            <a:off x="0" y="4137749"/>
            <a:ext cx="12192000" cy="16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03119"/>
            <a:ext cx="10515600" cy="5316609"/>
          </a:xfrm>
        </p:spPr>
        <p:txBody>
          <a:bodyPr/>
          <a:lstStyle/>
          <a:p>
            <a:r>
              <a:rPr lang="pt-BR" dirty="0" smtClean="0"/>
              <a:t>CSS:</a:t>
            </a:r>
            <a:endParaRPr lang="en-US" dirty="0" smtClean="0"/>
          </a:p>
          <a:p>
            <a:pPr lvl="1"/>
            <a:r>
              <a:rPr lang="pt-BR" dirty="0" smtClean="0"/>
              <a:t>Regras:</a:t>
            </a:r>
          </a:p>
          <a:p>
            <a:pPr lvl="2"/>
            <a:r>
              <a:rPr lang="pt-BR" dirty="0" smtClean="0"/>
              <a:t>Seletor</a:t>
            </a:r>
          </a:p>
          <a:p>
            <a:pPr lvl="2"/>
            <a:r>
              <a:rPr lang="pt-BR" dirty="0" smtClean="0"/>
              <a:t>Propriedade</a:t>
            </a:r>
          </a:p>
          <a:p>
            <a:pPr lvl="2"/>
            <a:r>
              <a:rPr lang="pt-BR" dirty="0" smtClean="0"/>
              <a:t>Valor</a:t>
            </a:r>
          </a:p>
          <a:p>
            <a:pPr lvl="1"/>
            <a:r>
              <a:rPr lang="pt-BR" dirty="0" smtClean="0"/>
              <a:t>Efeito Cascata:</a:t>
            </a:r>
          </a:p>
          <a:p>
            <a:pPr lvl="2"/>
            <a:r>
              <a:rPr lang="pt-BR" dirty="0" smtClean="0"/>
              <a:t>Importância</a:t>
            </a:r>
          </a:p>
          <a:p>
            <a:pPr lvl="2"/>
            <a:r>
              <a:rPr lang="pt-BR" dirty="0" smtClean="0"/>
              <a:t>Localização</a:t>
            </a:r>
          </a:p>
          <a:p>
            <a:pPr lvl="2"/>
            <a:r>
              <a:rPr lang="pt-BR" dirty="0" smtClean="0"/>
              <a:t>Especificidade</a:t>
            </a:r>
          </a:p>
          <a:p>
            <a:pPr lvl="2"/>
            <a:r>
              <a:rPr lang="pt-BR" dirty="0" smtClean="0"/>
              <a:t>Posição no Arquivo</a:t>
            </a:r>
          </a:p>
          <a:p>
            <a:r>
              <a:rPr lang="pt-BR" dirty="0" smtClean="0"/>
              <a:t>Qualidade de Software Clássico:</a:t>
            </a:r>
          </a:p>
          <a:p>
            <a:pPr lvl="1"/>
            <a:r>
              <a:rPr lang="pt-BR" dirty="0" smtClean="0"/>
              <a:t>Tamanho do código</a:t>
            </a:r>
          </a:p>
          <a:p>
            <a:pPr lvl="1"/>
            <a:r>
              <a:rPr lang="pt-BR" dirty="0" smtClean="0"/>
              <a:t>Legibilidade</a:t>
            </a:r>
          </a:p>
          <a:p>
            <a:pPr lvl="1"/>
            <a:r>
              <a:rPr lang="pt-BR" dirty="0" smtClean="0"/>
              <a:t>Complexidade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5820808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 Fundamentação </a:t>
            </a:r>
            <a:r>
              <a:rPr lang="pt-BR" sz="4400" dirty="0"/>
              <a:t>Teórica</a:t>
            </a:r>
            <a:endParaRPr lang="en-US" sz="4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40" y="648943"/>
            <a:ext cx="4290060" cy="46228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421742" y="5249316"/>
            <a:ext cx="21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Próprio autor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8421743" y="279611"/>
            <a:ext cx="21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Exemplo de CSS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3" y="5881510"/>
            <a:ext cx="844173" cy="8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670594"/>
            <a:ext cx="10515600" cy="4351338"/>
          </a:xfrm>
        </p:spPr>
        <p:txBody>
          <a:bodyPr/>
          <a:lstStyle/>
          <a:p>
            <a:r>
              <a:rPr lang="pt-BR" b="1" dirty="0" smtClean="0"/>
              <a:t>Poucos</a:t>
            </a:r>
            <a:r>
              <a:rPr lang="pt-BR" dirty="0" smtClean="0"/>
              <a:t> trabalhos </a:t>
            </a:r>
            <a:r>
              <a:rPr lang="pt-BR" b="1" dirty="0" smtClean="0"/>
              <a:t>abordam qualidade</a:t>
            </a:r>
            <a:r>
              <a:rPr lang="pt-BR" dirty="0" smtClean="0"/>
              <a:t> de código CSS;</a:t>
            </a:r>
          </a:p>
          <a:p>
            <a:r>
              <a:rPr lang="pt-BR" b="1" dirty="0"/>
              <a:t>Lie (2005)</a:t>
            </a:r>
          </a:p>
          <a:p>
            <a:r>
              <a:rPr lang="pt-BR" b="1" dirty="0"/>
              <a:t>Keller e </a:t>
            </a:r>
            <a:r>
              <a:rPr lang="pt-BR" b="1" dirty="0" err="1"/>
              <a:t>Nussbaumer</a:t>
            </a:r>
            <a:r>
              <a:rPr lang="pt-BR" b="1" dirty="0"/>
              <a:t> (2010</a:t>
            </a:r>
            <a:r>
              <a:rPr lang="pt-BR" b="1" dirty="0" smtClean="0"/>
              <a:t>)</a:t>
            </a:r>
            <a:endParaRPr lang="pt-BR" dirty="0"/>
          </a:p>
          <a:p>
            <a:r>
              <a:rPr lang="pt-BR" b="1" dirty="0" err="1" smtClean="0"/>
              <a:t>Mesbah</a:t>
            </a:r>
            <a:r>
              <a:rPr lang="pt-BR" b="1" dirty="0" smtClean="0"/>
              <a:t> e </a:t>
            </a:r>
            <a:r>
              <a:rPr lang="pt-BR" b="1" dirty="0" err="1" smtClean="0"/>
              <a:t>Mirshokraie</a:t>
            </a:r>
            <a:r>
              <a:rPr lang="pt-BR" b="1" dirty="0" smtClean="0"/>
              <a:t> (2012)</a:t>
            </a:r>
            <a:endParaRPr lang="pt-BR" i="1" dirty="0" smtClean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-1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Trabalhos </a:t>
            </a:r>
            <a:r>
              <a:rPr lang="pt-BR" sz="4400" dirty="0"/>
              <a:t>relacionados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7" y="5868823"/>
            <a:ext cx="808782" cy="808782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6805865" y="1539165"/>
            <a:ext cx="5225714" cy="3882190"/>
            <a:chOff x="6641433" y="2277979"/>
            <a:chExt cx="3597442" cy="2502568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95" t="32437" r="23924" b="11649"/>
            <a:stretch/>
          </p:blipFill>
          <p:spPr>
            <a:xfrm>
              <a:off x="6962275" y="2277979"/>
              <a:ext cx="2839452" cy="2502568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6673516" y="2486526"/>
              <a:ext cx="529389" cy="359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641433" y="3938337"/>
              <a:ext cx="529389" cy="359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9601202" y="2662155"/>
              <a:ext cx="529389" cy="359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709486" y="3938337"/>
              <a:ext cx="529389" cy="359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tângulo 11"/>
          <p:cNvSpPr/>
          <p:nvPr/>
        </p:nvSpPr>
        <p:spPr>
          <a:xfrm>
            <a:off x="7298337" y="5302471"/>
            <a:ext cx="4071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Fonte: http</a:t>
            </a:r>
            <a:r>
              <a:rPr lang="en-US" sz="1600" dirty="0"/>
              <a:t>://slideplayer.com.br/slide/331281/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449643" y="1333123"/>
            <a:ext cx="57692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 smtClean="0"/>
              <a:t>Representação gráfica dos atributos de qualidade da ISSO/IEC:9126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01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50404"/>
            <a:ext cx="10515600" cy="4351338"/>
          </a:xfrm>
        </p:spPr>
        <p:txBody>
          <a:bodyPr/>
          <a:lstStyle/>
          <a:p>
            <a:r>
              <a:rPr lang="pt-BR" dirty="0" smtClean="0"/>
              <a:t>Identificação dos aspectos de qualidade:</a:t>
            </a:r>
          </a:p>
          <a:p>
            <a:pPr lvl="1"/>
            <a:r>
              <a:rPr lang="pt-BR" dirty="0" smtClean="0"/>
              <a:t>Questionário Exploratório: 27 respondentes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Proposta da Métrica: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Análise do questionário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Identificação dos critérios de avaliação 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Construção da ferramenta de cálculo automático.</a:t>
            </a:r>
          </a:p>
          <a:p>
            <a:pPr marL="457200" lvl="1" indent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Experimento para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</a:rPr>
              <a:t>avaliação da métrica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5839298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Metodologia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5920761"/>
            <a:ext cx="741947" cy="7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2123</Words>
  <Application>Microsoft Office PowerPoint</Application>
  <PresentationFormat>Widescreen</PresentationFormat>
  <Paragraphs>314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Georgia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Direção a uma Métrica de Qualidade e Manutenibilidade de Código CSS</dc:title>
  <dc:creator>Victor Salvador</dc:creator>
  <cp:lastModifiedBy>Victor Salvador</cp:lastModifiedBy>
  <cp:revision>144</cp:revision>
  <dcterms:created xsi:type="dcterms:W3CDTF">2015-11-10T22:15:53Z</dcterms:created>
  <dcterms:modified xsi:type="dcterms:W3CDTF">2015-11-28T19:41:56Z</dcterms:modified>
</cp:coreProperties>
</file>