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3400">
        <a:latin typeface="+mn-lt"/>
        <a:ea typeface="+mn-ea"/>
        <a:cs typeface="+mn-cs"/>
        <a:sym typeface="Helvetica Light"/>
      </a:defRPr>
    </a:lvl1pPr>
    <a:lvl2pPr indent="228600" algn="ctr" defTabSz="584200">
      <a:defRPr sz="3400">
        <a:latin typeface="+mn-lt"/>
        <a:ea typeface="+mn-ea"/>
        <a:cs typeface="+mn-cs"/>
        <a:sym typeface="Helvetica Light"/>
      </a:defRPr>
    </a:lvl2pPr>
    <a:lvl3pPr indent="457200" algn="ctr" defTabSz="584200">
      <a:defRPr sz="3400">
        <a:latin typeface="+mn-lt"/>
        <a:ea typeface="+mn-ea"/>
        <a:cs typeface="+mn-cs"/>
        <a:sym typeface="Helvetica Light"/>
      </a:defRPr>
    </a:lvl3pPr>
    <a:lvl4pPr indent="685800" algn="ctr" defTabSz="584200">
      <a:defRPr sz="3400">
        <a:latin typeface="+mn-lt"/>
        <a:ea typeface="+mn-ea"/>
        <a:cs typeface="+mn-cs"/>
        <a:sym typeface="Helvetica Light"/>
      </a:defRPr>
    </a:lvl4pPr>
    <a:lvl5pPr indent="914400" algn="ctr" defTabSz="584200">
      <a:defRPr sz="3400">
        <a:latin typeface="+mn-lt"/>
        <a:ea typeface="+mn-ea"/>
        <a:cs typeface="+mn-cs"/>
        <a:sym typeface="Helvetica Light"/>
      </a:defRPr>
    </a:lvl5pPr>
    <a:lvl6pPr indent="1143000" algn="ctr" defTabSz="584200">
      <a:defRPr sz="3400">
        <a:latin typeface="+mn-lt"/>
        <a:ea typeface="+mn-ea"/>
        <a:cs typeface="+mn-cs"/>
        <a:sym typeface="Helvetica Light"/>
      </a:defRPr>
    </a:lvl6pPr>
    <a:lvl7pPr indent="1371600" algn="ctr" defTabSz="584200">
      <a:defRPr sz="3400">
        <a:latin typeface="+mn-lt"/>
        <a:ea typeface="+mn-ea"/>
        <a:cs typeface="+mn-cs"/>
        <a:sym typeface="Helvetica Light"/>
      </a:defRPr>
    </a:lvl7pPr>
    <a:lvl8pPr indent="1600200" algn="ctr" defTabSz="584200">
      <a:defRPr sz="3400">
        <a:latin typeface="+mn-lt"/>
        <a:ea typeface="+mn-ea"/>
        <a:cs typeface="+mn-cs"/>
        <a:sym typeface="Helvetica Light"/>
      </a:defRPr>
    </a:lvl8pPr>
    <a:lvl9pPr indent="1828800" algn="ctr" defTabSz="584200">
      <a:defRPr sz="3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/>
          <a:lstStyle>
            <a:lvl1pPr marL="318407" indent="-318407">
              <a:spcBef>
                <a:spcPts val="3200"/>
              </a:spcBef>
              <a:defRPr sz="2600"/>
            </a:lvl1pPr>
            <a:lvl2pPr marL="661307" indent="-318407">
              <a:spcBef>
                <a:spcPts val="3200"/>
              </a:spcBef>
              <a:defRPr sz="2600"/>
            </a:lvl2pPr>
            <a:lvl3pPr marL="1004207" indent="-318407">
              <a:spcBef>
                <a:spcPts val="3200"/>
              </a:spcBef>
              <a:defRPr sz="2600"/>
            </a:lvl3pPr>
            <a:lvl4pPr marL="1347107" indent="-318407">
              <a:spcBef>
                <a:spcPts val="3200"/>
              </a:spcBef>
              <a:defRPr sz="2600"/>
            </a:lvl4pPr>
            <a:lvl5pPr marL="1690007" indent="-318407">
              <a:spcBef>
                <a:spcPts val="3200"/>
              </a:spcBef>
              <a:defRPr sz="2600"/>
            </a:lvl5pPr>
          </a:lstStyle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7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latin typeface="+mn-lt"/>
          <a:ea typeface="+mn-ea"/>
          <a:cs typeface="+mn-cs"/>
          <a:sym typeface="Helvetica Light"/>
        </a:defRPr>
      </a:lvl9pPr>
    </p:titleStyle>
    <p:bodyStyle>
      <a:lvl1pPr marL="419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1pPr>
      <a:lvl2pPr marL="864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2pPr>
      <a:lvl3pPr marL="1308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3pPr>
      <a:lvl4pPr marL="1753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4pPr>
      <a:lvl5pPr marL="2197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5pPr>
      <a:lvl6pPr marL="2642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6pPr>
      <a:lvl7pPr marL="3086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7pPr>
      <a:lvl8pPr marL="3531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8pPr>
      <a:lvl9pPr marL="3975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chnet.microsoft.com/en-us/security/bulletin/ms13-052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vcsjones" TargetMode="External"/><Relationship Id="rId3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ASP.NET Security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2520"/>
              <a:t>Kevin Jones</a:t>
            </a:r>
            <a:br>
              <a:rPr sz="2520"/>
            </a:br>
            <a:r>
              <a:rPr sz="2520">
                <a:solidFill>
                  <a:srgbClr val="919191"/>
                </a:solidFill>
              </a:rPr>
              <a:t>NOVA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Clickjacking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Fooling a user into clicking something other than what they intended.</a:t>
            </a:r>
            <a:endParaRPr sz="3400"/>
          </a:p>
          <a:p>
            <a:pPr lvl="0">
              <a:defRPr sz="1800"/>
            </a:pPr>
            <a:r>
              <a:rPr sz="3400"/>
              <a:t>Easily done with frames.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X-Frame-Options HTTP Header.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DENY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SAMEORIGIN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ALLOW-FROM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Technically deprecated (CSP 2 supersedes it)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Practically, CSP 2 doesn’t have widespread support.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Later versions of MVC do this out of the box.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332"/>
            </a:lvl1pPr>
          </a:lstStyle>
          <a:p>
            <a:pPr lvl="0">
              <a:defRPr sz="1800"/>
            </a:pPr>
            <a:r>
              <a:rPr sz="7332"/>
              <a:t>Cross Site Scripting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Potentially allows execution of scripts for another user.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Attack vectors: login pages, credit card pages.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Malicious script payloads that exploit browsers.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Used to execute other attacks, like clickjacking.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Forbid entry of HTML, if possible.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Escape everything written to the page.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MVC does a good job of this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Use &lt;%: %&gt; in Web Forms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Use Content-Security-Policy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6240"/>
            </a:lvl1pPr>
          </a:lstStyle>
          <a:p>
            <a:pPr lvl="0">
              <a:defRPr sz="1800"/>
            </a:pPr>
            <a:r>
              <a:rPr sz="6240"/>
              <a:t>Content Security Policy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Applies to scripts, images, fonts, CSS, frames, etc.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Whitelist resource sources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New - not all browsers have proper support (IE)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IE only supports the sandbox directive.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Inline Scripts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Should be avoided</a:t>
            </a:r>
            <a:endParaRPr sz="3400"/>
          </a:p>
          <a:p>
            <a:pPr lvl="1">
              <a:defRPr sz="1800"/>
            </a:pPr>
            <a:r>
              <a:rPr sz="3400"/>
              <a:t>For security and performance</a:t>
            </a:r>
            <a:endParaRPr sz="3400"/>
          </a:p>
          <a:p>
            <a:pPr lvl="0">
              <a:defRPr sz="1800"/>
            </a:pPr>
            <a:r>
              <a:rPr sz="3400"/>
              <a:t>Are a natural need of many web applications</a:t>
            </a:r>
            <a:endParaRPr sz="3400"/>
          </a:p>
          <a:p>
            <a:pPr lvl="0">
              <a:defRPr sz="1800"/>
            </a:pPr>
            <a:r>
              <a:rPr sz="3400"/>
              <a:t>‘unsafe-eval’ and ‘unsafe-inline’ allow it.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694"/>
            </a:lvl1pPr>
          </a:lstStyle>
          <a:p>
            <a:pPr lvl="0">
              <a:defRPr sz="1800"/>
            </a:pPr>
            <a:r>
              <a:rPr sz="5694"/>
              <a:t>CSP Hashes and Nonces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Header may include hashes of inline scripts</a:t>
            </a:r>
            <a:endParaRPr sz="2788"/>
          </a:p>
          <a:p>
            <a:pPr lvl="1" marL="708730" indent="-344240" defTabSz="479044">
              <a:spcBef>
                <a:spcPts val="3400"/>
              </a:spcBef>
              <a:defRPr sz="1800"/>
            </a:pPr>
            <a:r>
              <a:rPr sz="2788"/>
              <a:t>Unwieldy, HTTP header bloat</a:t>
            </a:r>
            <a:endParaRPr sz="2788"/>
          </a:p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Header may include a random nonce to whitelist scripts</a:t>
            </a:r>
            <a:endParaRPr sz="2788"/>
          </a:p>
          <a:p>
            <a:pPr lvl="1" marL="708730" indent="-344240" defTabSz="479044">
              <a:spcBef>
                <a:spcPts val="3400"/>
              </a:spcBef>
              <a:defRPr sz="1800"/>
            </a:pPr>
            <a:r>
              <a:rPr sz="2788"/>
              <a:t>Better solution, not well adopted</a:t>
            </a:r>
            <a:endParaRPr sz="2788"/>
          </a:p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Nonces do not help if attacker can influence script bodies.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474"/>
            </a:lvl1pPr>
          </a:lstStyle>
          <a:p>
            <a:pPr lvl="0">
              <a:defRPr sz="1800"/>
            </a:pPr>
            <a:r>
              <a:rPr sz="6474"/>
              <a:t>Fonts &amp; images: Why?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Some fonts in Windows are drawn by the kernel (</a:t>
            </a:r>
            <a:r>
              <a:rPr sz="3400">
                <a:hlinkClick r:id="rId2" invalidUrl="" action="" tgtFrame="" tooltip="" history="1" highlightClick="0" endSnd="0"/>
              </a:rPr>
              <a:t>MS13-052</a:t>
            </a:r>
            <a:r>
              <a:rPr sz="3400"/>
              <a:t>, 53, &amp; 54)</a:t>
            </a:r>
            <a:endParaRPr sz="3400"/>
          </a:p>
          <a:p>
            <a:pPr lvl="0">
              <a:defRPr sz="1800"/>
            </a:pPr>
            <a:r>
              <a:rPr sz="3400"/>
              <a:t>Images can be used for tracking.</a:t>
            </a:r>
            <a:endParaRPr sz="3400"/>
          </a:p>
          <a:p>
            <a:pPr lvl="0">
              <a:defRPr sz="1800"/>
            </a:pPr>
            <a:r>
              <a:rPr sz="3400"/>
              <a:t>Images can be used for social engineering.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Reporting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6551" indent="-306551">
              <a:defRPr sz="1800"/>
            </a:pPr>
            <a:r>
              <a:rPr sz="2000"/>
              <a:t>Content-Security-Policy →Content-Security-Policy-Report-Only</a:t>
            </a:r>
            <a:endParaRPr sz="2000"/>
          </a:p>
          <a:p>
            <a:pPr lvl="0">
              <a:defRPr sz="1800"/>
            </a:pPr>
            <a:r>
              <a:rPr sz="3400"/>
              <a:t>Reports errors to console without blocking them</a:t>
            </a:r>
            <a:endParaRPr sz="3400"/>
          </a:p>
          <a:p>
            <a:pPr lvl="0">
              <a:defRPr sz="1800"/>
            </a:pPr>
            <a:r>
              <a:rPr sz="3400"/>
              <a:t>Useful for testing in production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SQL Injection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User input is interpreted as part of a SQL query.</a:t>
            </a:r>
            <a:endParaRPr sz="3400"/>
          </a:p>
          <a:p>
            <a:pPr lvl="0">
              <a:defRPr sz="1800"/>
            </a:pPr>
            <a:r>
              <a:rPr sz="3400"/>
              <a:t>Can be used to retrieve data unmeant to be seen</a:t>
            </a:r>
            <a:endParaRPr sz="3400"/>
          </a:p>
          <a:p>
            <a:pPr lvl="0">
              <a:defRPr sz="1800"/>
            </a:pPr>
            <a:r>
              <a:rPr sz="3400"/>
              <a:t>Or write to the database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About Me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Security Architect at Thycotic in Washington, DC</a:t>
            </a:r>
            <a:endParaRPr sz="3400"/>
          </a:p>
          <a:p>
            <a:pPr lvl="0">
              <a:defRPr sz="1800"/>
            </a:pPr>
            <a:r>
              <a:rPr sz="3400"/>
              <a:t>Presentation / code available on</a:t>
            </a:r>
            <a:br>
              <a:rPr sz="3400"/>
            </a:br>
            <a:r>
              <a:rPr sz="3400" u="sng">
                <a:hlinkClick r:id="rId2" invalidUrl="" action="" tgtFrame="" tooltip="" history="1" highlightClick="0" endSnd="0"/>
              </a:rPr>
              <a:t>github.com/vcsjones</a:t>
            </a:r>
            <a:endParaRPr sz="3400"/>
          </a:p>
          <a:p>
            <a:pPr lvl="0">
              <a:defRPr sz="1800"/>
            </a:pPr>
            <a:r>
              <a:rPr sz="3400"/>
              <a:t>Apache 2.0 / CC-BY license.</a:t>
            </a:r>
          </a:p>
        </p:txBody>
      </p:sp>
      <p:pic>
        <p:nvPicPr>
          <p:cNvPr id="3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1445" y="1918470"/>
            <a:ext cx="565755" cy="88746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Parameterize SQL queries</a:t>
            </a:r>
            <a:endParaRPr sz="3400"/>
          </a:p>
          <a:p>
            <a:pPr lvl="0">
              <a:defRPr sz="1800"/>
            </a:pPr>
            <a:r>
              <a:rPr sz="3400"/>
              <a:t>Use different SQL accounts for read / writes and lock down permissions (</a:t>
            </a:r>
            <a:r>
              <a:rPr i="1" sz="3400"/>
              <a:t>least privilege principle)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GET Mutation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2339974" y="3176587"/>
            <a:ext cx="8324852" cy="4714876"/>
          </a:xfrm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Similiar to clickjacking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Use social engineering to get someone to click a link into an authenticated system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Web Services are often overlooked.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Attempts to be RESTful and use GETs leave security holes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mutation should be a POST, PUT, PATCH, etc HTTP verb.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786"/>
            </a:lvl1pPr>
          </a:lstStyle>
          <a:p>
            <a:pPr lvl="0">
              <a:defRPr sz="1800"/>
            </a:pPr>
            <a:r>
              <a:rPr sz="6786"/>
              <a:t>Client Validation Only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is validated for correctness on the browser</a:t>
            </a:r>
            <a:endParaRPr sz="3400"/>
          </a:p>
          <a:p>
            <a:pPr lvl="0">
              <a:defRPr sz="1800"/>
            </a:pPr>
            <a:r>
              <a:rPr sz="3400"/>
              <a:t>Attackers can bypass the browser and submit any data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Solution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Validation should always be done on the server side, in addition to the client.</a:t>
            </a:r>
            <a:endParaRPr sz="3400"/>
          </a:p>
          <a:p>
            <a:pPr lvl="0">
              <a:defRPr sz="1800"/>
            </a:pPr>
            <a:r>
              <a:rPr sz="3400"/>
              <a:t>Unobtrusive validation makes that easy in MVC.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Bad Cryptography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Cryptography itself has </a:t>
            </a:r>
            <a:r>
              <a:rPr i="1" sz="2992"/>
              <a:t>rarely</a:t>
            </a:r>
            <a:r>
              <a:rPr sz="2992"/>
              <a:t> been broken.</a:t>
            </a:r>
            <a:endParaRPr sz="2992"/>
          </a:p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Most flaws occur due to developer misuse of cryptographic primitives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Hand-rolled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Overly complicated / getting fancy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Misunderstandings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 a framework and well-known primitives</a:t>
            </a:r>
            <a:endParaRPr sz="3400"/>
          </a:p>
          <a:p>
            <a:pPr lvl="0">
              <a:defRPr sz="1800"/>
            </a:pPr>
            <a:r>
              <a:rPr sz="3400"/>
              <a:t>Get it audited by a 3rd party</a:t>
            </a:r>
            <a:br>
              <a:rPr sz="3400"/>
            </a:br>
            <a:r>
              <a:rPr sz="3400"/>
              <a:t>Do that even if you do know what you are doing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396"/>
            </a:lvl1pPr>
          </a:lstStyle>
          <a:p>
            <a:pPr lvl="0">
              <a:defRPr sz="1800"/>
            </a:pPr>
            <a:r>
              <a:rPr sz="6396"/>
              <a:t>DIY Password Storage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 a KDF, like bcrypt or PBKDF2</a:t>
            </a:r>
            <a:endParaRPr sz="3400"/>
          </a:p>
          <a:p>
            <a:pPr lvl="0">
              <a:defRPr sz="1800"/>
            </a:pPr>
            <a:r>
              <a:rPr sz="3400"/>
              <a:t>Don’t hash yourself with SHA-1 or SHA-2.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5616"/>
            </a:lvl1pPr>
          </a:lstStyle>
          <a:p>
            <a:pPr lvl="0">
              <a:defRPr sz="1800"/>
            </a:pPr>
            <a:r>
              <a:rPr sz="5616"/>
              <a:t>DIY Password Generation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Generated passwords cannot be truly random.</a:t>
            </a:r>
            <a:endParaRPr sz="3400"/>
          </a:p>
          <a:p>
            <a:pPr lvl="0">
              <a:defRPr sz="1800"/>
            </a:pPr>
            <a:r>
              <a:rPr sz="3400"/>
              <a:t>Use a proper RNG (System.Random is not)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487"/>
            </a:lvl1pPr>
          </a:lstStyle>
          <a:p>
            <a:pPr lvl="0">
              <a:defRPr sz="1800"/>
            </a:pPr>
            <a:r>
              <a:rPr sz="7487"/>
              <a:t>The implied feature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Many features are implied but never asked for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Performance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Usability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Security</a:t>
            </a:r>
            <a:endParaRPr sz="2992"/>
          </a:p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Only asked for when it isn’t there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6864"/>
            </a:lvl1pPr>
          </a:lstStyle>
          <a:p>
            <a:pPr lvl="0">
              <a:defRPr sz="1800"/>
            </a:pPr>
            <a:r>
              <a:rPr sz="6864"/>
              <a:t>Why Security Is Hard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339974" y="3181350"/>
            <a:ext cx="8324852" cy="4714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Constantly changing landscape</a:t>
            </a:r>
            <a:endParaRPr sz="3400"/>
          </a:p>
          <a:p>
            <a:pPr lvl="0">
              <a:defRPr sz="1800"/>
            </a:pPr>
            <a:r>
              <a:rPr sz="3400"/>
              <a:t>Extremely unpredictable</a:t>
            </a:r>
            <a:endParaRPr sz="3400"/>
          </a:p>
          <a:p>
            <a:pPr lvl="0">
              <a:defRPr sz="1800"/>
            </a:pPr>
            <a:r>
              <a:rPr sz="3400"/>
              <a:t>Political, to an extent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Start Simple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Basics aren’t hard</a:t>
            </a:r>
            <a:endParaRPr sz="3400"/>
          </a:p>
          <a:p>
            <a:pPr lvl="0">
              <a:defRPr sz="1800"/>
            </a:pPr>
            <a:r>
              <a:rPr sz="3400"/>
              <a:t>When done right, shouldn’t severely impact business needs</a:t>
            </a:r>
            <a:endParaRPr sz="3400"/>
          </a:p>
          <a:p>
            <a:pPr lvl="0">
              <a:defRPr sz="1800"/>
            </a:pPr>
            <a:r>
              <a:rPr i="1" sz="3400"/>
              <a:t>Build a plan.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566"/>
            </a:lvl1pPr>
          </a:lstStyle>
          <a:p>
            <a:pPr lvl="0">
              <a:defRPr sz="1800"/>
            </a:pPr>
            <a:r>
              <a:rPr sz="7566"/>
              <a:t>An Actionable Plan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Write something down</a:t>
            </a:r>
            <a:endParaRPr sz="3400"/>
          </a:p>
          <a:p>
            <a:pPr lvl="0">
              <a:defRPr sz="1800"/>
            </a:pPr>
            <a:r>
              <a:rPr sz="3400"/>
              <a:t>Review monthly</a:t>
            </a:r>
            <a:endParaRPr sz="3400"/>
          </a:p>
          <a:p>
            <a:pPr lvl="1">
              <a:defRPr sz="1800"/>
            </a:pPr>
            <a:r>
              <a:rPr sz="3400"/>
              <a:t>Then every half year</a:t>
            </a:r>
            <a:endParaRPr sz="3400"/>
          </a:p>
          <a:p>
            <a:pPr lvl="2">
              <a:defRPr sz="1800"/>
            </a:pPr>
            <a:r>
              <a:rPr sz="3400"/>
              <a:t>Adjust review as needed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551"/>
            </a:lvl1pPr>
          </a:lstStyle>
          <a:p>
            <a:pPr lvl="0">
              <a:defRPr sz="1800"/>
            </a:pPr>
            <a:r>
              <a:rPr sz="6551"/>
              <a:t>Basics never go away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Basics still an attackers most likely choice</a:t>
            </a:r>
            <a:endParaRPr sz="3400"/>
          </a:p>
          <a:p>
            <a:pPr lvl="1">
              <a:defRPr sz="1800"/>
            </a:pPr>
            <a:r>
              <a:rPr sz="3400"/>
              <a:t>Automat-able</a:t>
            </a:r>
            <a:endParaRPr sz="3400"/>
          </a:p>
          <a:p>
            <a:pPr lvl="1">
              <a:defRPr sz="1800"/>
            </a:pPr>
            <a:r>
              <a:rPr sz="3400"/>
              <a:t>Widely available</a:t>
            </a:r>
            <a:endParaRPr sz="3400"/>
          </a:p>
          <a:p>
            <a:pPr lvl="1">
              <a:defRPr sz="1800"/>
            </a:pPr>
            <a:r>
              <a:rPr sz="3400"/>
              <a:t>Still effective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Humans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Security is almost always in inconvenience. </a:t>
            </a:r>
            <a:endParaRPr sz="3400"/>
          </a:p>
          <a:p>
            <a:pPr lvl="0">
              <a:defRPr sz="1800"/>
            </a:pPr>
            <a:r>
              <a:rPr sz="3400"/>
              <a:t>Actively try to defeat security</a:t>
            </a:r>
            <a:endParaRPr sz="3400"/>
          </a:p>
          <a:p>
            <a:pPr lvl="0">
              <a:defRPr sz="1800"/>
            </a:pPr>
            <a:r>
              <a:rPr sz="3400"/>
              <a:t>Push back harder the harder you push.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024" y="1695450"/>
            <a:ext cx="5465227" cy="4438650"/>
          </a:xfrm>
          <a:prstGeom prst="rect">
            <a:avLst/>
          </a:prstGeom>
          <a:ln w="3175">
            <a:miter lim="400000"/>
          </a:ln>
        </p:spPr>
      </p:pic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551"/>
            </a:lvl1pPr>
          </a:lstStyle>
          <a:p>
            <a:pPr lvl="0">
              <a:defRPr sz="1800"/>
            </a:pPr>
            <a:r>
              <a:rPr sz="6551"/>
              <a:t>XKCD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Of much debate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