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x="13004800" cy="9753600"/>
  <p:notesSz cx="6858000" cy="9144000"/>
  <p:defaultTextStyle>
    <a:lvl1pPr algn="ctr" defTabSz="584200">
      <a:defRPr sz="3400">
        <a:latin typeface="+mn-lt"/>
        <a:ea typeface="+mn-ea"/>
        <a:cs typeface="+mn-cs"/>
        <a:sym typeface="Helvetica Light"/>
      </a:defRPr>
    </a:lvl1pPr>
    <a:lvl2pPr indent="228600" algn="ctr" defTabSz="584200">
      <a:defRPr sz="3400">
        <a:latin typeface="+mn-lt"/>
        <a:ea typeface="+mn-ea"/>
        <a:cs typeface="+mn-cs"/>
        <a:sym typeface="Helvetica Light"/>
      </a:defRPr>
    </a:lvl2pPr>
    <a:lvl3pPr indent="457200" algn="ctr" defTabSz="584200">
      <a:defRPr sz="3400">
        <a:latin typeface="+mn-lt"/>
        <a:ea typeface="+mn-ea"/>
        <a:cs typeface="+mn-cs"/>
        <a:sym typeface="Helvetica Light"/>
      </a:defRPr>
    </a:lvl3pPr>
    <a:lvl4pPr indent="685800" algn="ctr" defTabSz="584200">
      <a:defRPr sz="3400">
        <a:latin typeface="+mn-lt"/>
        <a:ea typeface="+mn-ea"/>
        <a:cs typeface="+mn-cs"/>
        <a:sym typeface="Helvetica Light"/>
      </a:defRPr>
    </a:lvl4pPr>
    <a:lvl5pPr indent="914400" algn="ctr" defTabSz="584200">
      <a:defRPr sz="3400">
        <a:latin typeface="+mn-lt"/>
        <a:ea typeface="+mn-ea"/>
        <a:cs typeface="+mn-cs"/>
        <a:sym typeface="Helvetica Light"/>
      </a:defRPr>
    </a:lvl5pPr>
    <a:lvl6pPr indent="1143000" algn="ctr" defTabSz="584200">
      <a:defRPr sz="3400">
        <a:latin typeface="+mn-lt"/>
        <a:ea typeface="+mn-ea"/>
        <a:cs typeface="+mn-cs"/>
        <a:sym typeface="Helvetica Light"/>
      </a:defRPr>
    </a:lvl6pPr>
    <a:lvl7pPr indent="1371600" algn="ctr" defTabSz="584200">
      <a:defRPr sz="3400">
        <a:latin typeface="+mn-lt"/>
        <a:ea typeface="+mn-ea"/>
        <a:cs typeface="+mn-cs"/>
        <a:sym typeface="Helvetica Light"/>
      </a:defRPr>
    </a:lvl7pPr>
    <a:lvl8pPr indent="1600200" algn="ctr" defTabSz="584200">
      <a:defRPr sz="3400">
        <a:latin typeface="+mn-lt"/>
        <a:ea typeface="+mn-ea"/>
        <a:cs typeface="+mn-cs"/>
        <a:sym typeface="Helvetica Light"/>
      </a:defRPr>
    </a:lvl8pPr>
    <a:lvl9pPr indent="1828800" algn="ctr" defTabSz="584200">
      <a:defRPr sz="34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200">
        <a:latin typeface="Avenir Book"/>
        <a:ea typeface="Avenir Book"/>
        <a:cs typeface="Avenir Book"/>
        <a:sym typeface="Avenir Book"/>
      </a:defRPr>
    </a:lvl1pPr>
    <a:lvl2pPr indent="228600" defTabSz="457200">
      <a:lnSpc>
        <a:spcPct val="125000"/>
      </a:lnSpc>
      <a:defRPr sz="2200">
        <a:latin typeface="Avenir Book"/>
        <a:ea typeface="Avenir Book"/>
        <a:cs typeface="Avenir Book"/>
        <a:sym typeface="Avenir Book"/>
      </a:defRPr>
    </a:lvl2pPr>
    <a:lvl3pPr indent="457200" defTabSz="457200">
      <a:lnSpc>
        <a:spcPct val="125000"/>
      </a:lnSpc>
      <a:defRPr sz="2200">
        <a:latin typeface="Avenir Book"/>
        <a:ea typeface="Avenir Book"/>
        <a:cs typeface="Avenir Book"/>
        <a:sym typeface="Avenir Book"/>
      </a:defRPr>
    </a:lvl3pPr>
    <a:lvl4pPr indent="685800" defTabSz="457200">
      <a:lnSpc>
        <a:spcPct val="125000"/>
      </a:lnSpc>
      <a:defRPr sz="2200">
        <a:latin typeface="Avenir Book"/>
        <a:ea typeface="Avenir Book"/>
        <a:cs typeface="Avenir Book"/>
        <a:sym typeface="Avenir Book"/>
      </a:defRPr>
    </a:lvl4pPr>
    <a:lvl5pPr indent="914400" defTabSz="457200">
      <a:lnSpc>
        <a:spcPct val="125000"/>
      </a:lnSpc>
      <a:defRPr sz="2200">
        <a:latin typeface="Avenir Book"/>
        <a:ea typeface="Avenir Book"/>
        <a:cs typeface="Avenir Book"/>
        <a:sym typeface="Avenir Book"/>
      </a:defRPr>
    </a:lvl5pPr>
    <a:lvl6pPr indent="1143000" defTabSz="457200">
      <a:lnSpc>
        <a:spcPct val="125000"/>
      </a:lnSpc>
      <a:defRPr sz="2200">
        <a:latin typeface="Avenir Book"/>
        <a:ea typeface="Avenir Book"/>
        <a:cs typeface="Avenir Book"/>
        <a:sym typeface="Avenir Book"/>
      </a:defRPr>
    </a:lvl6pPr>
    <a:lvl7pPr indent="1371600" defTabSz="457200">
      <a:lnSpc>
        <a:spcPct val="125000"/>
      </a:lnSpc>
      <a:defRPr sz="2200">
        <a:latin typeface="Avenir Book"/>
        <a:ea typeface="Avenir Book"/>
        <a:cs typeface="Avenir Book"/>
        <a:sym typeface="Avenir Book"/>
      </a:defRPr>
    </a:lvl7pPr>
    <a:lvl8pPr indent="1600200" defTabSz="457200">
      <a:lnSpc>
        <a:spcPct val="125000"/>
      </a:lnSpc>
      <a:defRPr sz="2200">
        <a:latin typeface="Avenir Book"/>
        <a:ea typeface="Avenir Book"/>
        <a:cs typeface="Avenir Book"/>
        <a:sym typeface="Avenir Book"/>
      </a:defRPr>
    </a:lvl8pPr>
    <a:lvl9pPr indent="1828800" defTabSz="457200">
      <a:lnSpc>
        <a:spcPct val="125000"/>
      </a:lnSpc>
      <a:defRPr sz="2200">
        <a:latin typeface="Avenir Book"/>
        <a:ea typeface="Avenir Book"/>
        <a:cs typeface="Avenir Book"/>
        <a:sym typeface="Avenir Book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2578099" y="2447924"/>
            <a:ext cx="7848602" cy="2476501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78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2578099" y="4991100"/>
            <a:ext cx="7848602" cy="84772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000"/>
            </a:lvl1pPr>
            <a:lvl2pPr marL="0" indent="228600" algn="ctr">
              <a:spcBef>
                <a:spcPts val="0"/>
              </a:spcBef>
              <a:buSzTx/>
              <a:buNone/>
              <a:defRPr sz="3000"/>
            </a:lvl2pPr>
            <a:lvl3pPr marL="0" indent="457200" algn="ctr">
              <a:spcBef>
                <a:spcPts val="0"/>
              </a:spcBef>
              <a:buSzTx/>
              <a:buNone/>
              <a:defRPr sz="3000"/>
            </a:lvl3pPr>
            <a:lvl4pPr marL="0" indent="685800" algn="ctr">
              <a:spcBef>
                <a:spcPts val="0"/>
              </a:spcBef>
              <a:buSzTx/>
              <a:buNone/>
              <a:defRPr sz="3000"/>
            </a:lvl4pPr>
            <a:lvl5pPr marL="0" indent="914400" algn="ctr">
              <a:spcBef>
                <a:spcPts val="0"/>
              </a:spcBef>
              <a:buSzTx/>
              <a:buNone/>
              <a:defRPr sz="3000"/>
            </a:lvl5pPr>
          </a:lstStyle>
          <a:p>
            <a:pPr lvl="0">
              <a:defRPr sz="1800"/>
            </a:pPr>
            <a:r>
              <a:rPr sz="3000"/>
              <a:t>Body Level One</a:t>
            </a:r>
            <a:endParaRPr sz="3000"/>
          </a:p>
          <a:p>
            <a:pPr lvl="1">
              <a:defRPr sz="1800"/>
            </a:pPr>
            <a:r>
              <a:rPr sz="3000"/>
              <a:t>Body Level Two</a:t>
            </a:r>
            <a:endParaRPr sz="3000"/>
          </a:p>
          <a:p>
            <a:pPr lvl="2">
              <a:defRPr sz="1800"/>
            </a:pPr>
            <a:r>
              <a:rPr sz="3000"/>
              <a:t>Body Level Three</a:t>
            </a:r>
            <a:endParaRPr sz="3000"/>
          </a:p>
          <a:p>
            <a:pPr lvl="3">
              <a:defRPr sz="1800"/>
            </a:pPr>
            <a:r>
              <a:rPr sz="3000"/>
              <a:t>Body Level Four</a:t>
            </a:r>
            <a:endParaRPr sz="3000"/>
          </a:p>
          <a:p>
            <a:pPr lvl="4">
              <a:defRPr sz="1800"/>
            </a:pPr>
            <a:r>
              <a:rPr sz="30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2578099" y="6257925"/>
            <a:ext cx="7848602" cy="1066801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78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2578099" y="7362825"/>
            <a:ext cx="7848602" cy="84772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000"/>
            </a:lvl1pPr>
            <a:lvl2pPr marL="0" indent="228600" algn="ctr">
              <a:spcBef>
                <a:spcPts val="0"/>
              </a:spcBef>
              <a:buSzTx/>
              <a:buNone/>
              <a:defRPr sz="3000"/>
            </a:lvl2pPr>
            <a:lvl3pPr marL="0" indent="457200" algn="ctr">
              <a:spcBef>
                <a:spcPts val="0"/>
              </a:spcBef>
              <a:buSzTx/>
              <a:buNone/>
              <a:defRPr sz="3000"/>
            </a:lvl3pPr>
            <a:lvl4pPr marL="0" indent="685800" algn="ctr">
              <a:spcBef>
                <a:spcPts val="0"/>
              </a:spcBef>
              <a:buSzTx/>
              <a:buNone/>
              <a:defRPr sz="3000"/>
            </a:lvl4pPr>
            <a:lvl5pPr marL="0" indent="914400" algn="ctr">
              <a:spcBef>
                <a:spcPts val="0"/>
              </a:spcBef>
              <a:buSzTx/>
              <a:buNone/>
              <a:defRPr sz="3000"/>
            </a:lvl5pPr>
          </a:lstStyle>
          <a:p>
            <a:pPr lvl="0">
              <a:defRPr sz="1800"/>
            </a:pPr>
            <a:r>
              <a:rPr sz="3000"/>
              <a:t>Body Level One</a:t>
            </a:r>
            <a:endParaRPr sz="3000"/>
          </a:p>
          <a:p>
            <a:pPr lvl="1">
              <a:defRPr sz="1800"/>
            </a:pPr>
            <a:r>
              <a:rPr sz="3000"/>
              <a:t>Body Level Two</a:t>
            </a:r>
            <a:endParaRPr sz="3000"/>
          </a:p>
          <a:p>
            <a:pPr lvl="2">
              <a:defRPr sz="1800"/>
            </a:pPr>
            <a:r>
              <a:rPr sz="3000"/>
              <a:t>Body Level Three</a:t>
            </a:r>
            <a:endParaRPr sz="3000"/>
          </a:p>
          <a:p>
            <a:pPr lvl="3">
              <a:defRPr sz="1800"/>
            </a:pPr>
            <a:r>
              <a:rPr sz="3000"/>
              <a:t>Body Level Four</a:t>
            </a:r>
            <a:endParaRPr sz="3000"/>
          </a:p>
          <a:p>
            <a:pPr lvl="4">
              <a:defRPr sz="1800"/>
            </a:pPr>
            <a:r>
              <a:rPr sz="30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2578099" y="3638550"/>
            <a:ext cx="7848602" cy="24765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78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2339974" y="1695449"/>
            <a:ext cx="4000502" cy="2990851"/>
          </a:xfrm>
          <a:prstGeom prst="rect">
            <a:avLst/>
          </a:prstGeom>
        </p:spPr>
        <p:txBody>
          <a:bodyPr anchor="b"/>
          <a:lstStyle>
            <a:lvl1pPr>
              <a:defRPr sz="5800"/>
            </a:lvl1pPr>
          </a:lstStyle>
          <a:p>
            <a:pPr lvl="0">
              <a:defRPr sz="1800"/>
            </a:pPr>
            <a:r>
              <a:rPr sz="58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2339974" y="4791075"/>
            <a:ext cx="4000502" cy="307657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000"/>
            </a:lvl1pPr>
            <a:lvl2pPr marL="0" indent="228600" algn="ctr">
              <a:spcBef>
                <a:spcPts val="0"/>
              </a:spcBef>
              <a:buSzTx/>
              <a:buNone/>
              <a:defRPr sz="3000"/>
            </a:lvl2pPr>
            <a:lvl3pPr marL="0" indent="457200" algn="ctr">
              <a:spcBef>
                <a:spcPts val="0"/>
              </a:spcBef>
              <a:buSzTx/>
              <a:buNone/>
              <a:defRPr sz="3000"/>
            </a:lvl3pPr>
            <a:lvl4pPr marL="0" indent="685800" algn="ctr">
              <a:spcBef>
                <a:spcPts val="0"/>
              </a:spcBef>
              <a:buSzTx/>
              <a:buNone/>
              <a:defRPr sz="3000"/>
            </a:lvl4pPr>
            <a:lvl5pPr marL="0" indent="914400" algn="ctr">
              <a:spcBef>
                <a:spcPts val="0"/>
              </a:spcBef>
              <a:buSzTx/>
              <a:buNone/>
              <a:defRPr sz="3000"/>
            </a:lvl5pPr>
          </a:lstStyle>
          <a:p>
            <a:pPr lvl="0">
              <a:defRPr sz="1800"/>
            </a:pPr>
            <a:r>
              <a:rPr sz="3000"/>
              <a:t>Body Level One</a:t>
            </a:r>
            <a:endParaRPr sz="3000"/>
          </a:p>
          <a:p>
            <a:pPr lvl="1">
              <a:defRPr sz="1800"/>
            </a:pPr>
            <a:r>
              <a:rPr sz="3000"/>
              <a:t>Body Level Two</a:t>
            </a:r>
            <a:endParaRPr sz="3000"/>
          </a:p>
          <a:p>
            <a:pPr lvl="2">
              <a:defRPr sz="1800"/>
            </a:pPr>
            <a:r>
              <a:rPr sz="3000"/>
              <a:t>Body Level Three</a:t>
            </a:r>
            <a:endParaRPr sz="3000"/>
          </a:p>
          <a:p>
            <a:pPr lvl="3">
              <a:defRPr sz="1800"/>
            </a:pPr>
            <a:r>
              <a:rPr sz="3000"/>
              <a:t>Body Level Four</a:t>
            </a:r>
            <a:endParaRPr sz="3000"/>
          </a:p>
          <a:p>
            <a:pPr lvl="4">
              <a:defRPr sz="1800"/>
            </a:pPr>
            <a:r>
              <a:rPr sz="30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78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78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400"/>
              <a:t>Body Level One</a:t>
            </a:r>
            <a:endParaRPr sz="3400"/>
          </a:p>
          <a:p>
            <a:pPr lvl="1">
              <a:defRPr sz="1800"/>
            </a:pPr>
            <a:r>
              <a:rPr sz="3400"/>
              <a:t>Body Level Two</a:t>
            </a:r>
            <a:endParaRPr sz="3400"/>
          </a:p>
          <a:p>
            <a:pPr lvl="2">
              <a:defRPr sz="1800"/>
            </a:pPr>
            <a:r>
              <a:rPr sz="3400"/>
              <a:t>Body Level Three</a:t>
            </a:r>
            <a:endParaRPr sz="3400"/>
          </a:p>
          <a:p>
            <a:pPr lvl="3">
              <a:defRPr sz="1800"/>
            </a:pPr>
            <a:r>
              <a:rPr sz="3400"/>
              <a:t>Body Level Four</a:t>
            </a:r>
            <a:endParaRPr sz="3400"/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78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2339974" y="3171825"/>
            <a:ext cx="4000502" cy="4714876"/>
          </a:xfrm>
          <a:prstGeom prst="rect">
            <a:avLst/>
          </a:prstGeom>
        </p:spPr>
        <p:txBody>
          <a:bodyPr/>
          <a:lstStyle>
            <a:lvl1pPr marL="318407" indent="-318407">
              <a:spcBef>
                <a:spcPts val="3200"/>
              </a:spcBef>
              <a:defRPr sz="2600"/>
            </a:lvl1pPr>
            <a:lvl2pPr marL="661307" indent="-318407">
              <a:spcBef>
                <a:spcPts val="3200"/>
              </a:spcBef>
              <a:defRPr sz="2600"/>
            </a:lvl2pPr>
            <a:lvl3pPr marL="1004207" indent="-318407">
              <a:spcBef>
                <a:spcPts val="3200"/>
              </a:spcBef>
              <a:defRPr sz="2600"/>
            </a:lvl3pPr>
            <a:lvl4pPr marL="1347107" indent="-318407">
              <a:spcBef>
                <a:spcPts val="3200"/>
              </a:spcBef>
              <a:defRPr sz="2600"/>
            </a:lvl4pPr>
            <a:lvl5pPr marL="1690007" indent="-318407">
              <a:spcBef>
                <a:spcPts val="3200"/>
              </a:spcBef>
              <a:defRPr sz="2600"/>
            </a:lvl5pPr>
          </a:lstStyle>
          <a:p>
            <a:pPr lvl="0">
              <a:defRPr sz="1800"/>
            </a:pPr>
            <a:r>
              <a:rPr sz="2600"/>
              <a:t>Body Level One</a:t>
            </a:r>
            <a:endParaRPr sz="2600"/>
          </a:p>
          <a:p>
            <a:pPr lvl="1">
              <a:defRPr sz="1800"/>
            </a:pPr>
            <a:r>
              <a:rPr sz="2600"/>
              <a:t>Body Level Two</a:t>
            </a:r>
            <a:endParaRPr sz="2600"/>
          </a:p>
          <a:p>
            <a:pPr lvl="2">
              <a:defRPr sz="1800"/>
            </a:pPr>
            <a:r>
              <a:rPr sz="2600"/>
              <a:t>Body Level Three</a:t>
            </a:r>
            <a:endParaRPr sz="2600"/>
          </a:p>
          <a:p>
            <a:pPr lvl="3">
              <a:defRPr sz="1800"/>
            </a:pPr>
            <a:r>
              <a:rPr sz="2600"/>
              <a:t>Body Level Four</a:t>
            </a:r>
            <a:endParaRPr sz="2600"/>
          </a:p>
          <a:p>
            <a:pPr lvl="4">
              <a:defRPr sz="1800"/>
            </a:pPr>
            <a:r>
              <a:rPr sz="2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2339974" y="2171699"/>
            <a:ext cx="8324852" cy="54102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400"/>
              <a:t>Body Level One</a:t>
            </a:r>
            <a:endParaRPr sz="3400"/>
          </a:p>
          <a:p>
            <a:pPr lvl="1">
              <a:defRPr sz="1800"/>
            </a:pPr>
            <a:r>
              <a:rPr sz="3400"/>
              <a:t>Body Level Two</a:t>
            </a:r>
            <a:endParaRPr sz="3400"/>
          </a:p>
          <a:p>
            <a:pPr lvl="2">
              <a:defRPr sz="1800"/>
            </a:pPr>
            <a:r>
              <a:rPr sz="3400"/>
              <a:t>Body Level Three</a:t>
            </a:r>
            <a:endParaRPr sz="3400"/>
          </a:p>
          <a:p>
            <a:pPr lvl="3">
              <a:defRPr sz="1800"/>
            </a:pPr>
            <a:r>
              <a:rPr sz="3400"/>
              <a:t>Body Level Four</a:t>
            </a:r>
            <a:endParaRPr sz="3400"/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2339974" y="1552574"/>
            <a:ext cx="8324852" cy="16192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78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2339974" y="3171825"/>
            <a:ext cx="8324852" cy="471487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400"/>
              <a:t>Body Level One</a:t>
            </a:r>
            <a:endParaRPr sz="3400"/>
          </a:p>
          <a:p>
            <a:pPr lvl="1">
              <a:defRPr sz="1800"/>
            </a:pPr>
            <a:r>
              <a:rPr sz="3400"/>
              <a:t>Body Level Two</a:t>
            </a:r>
            <a:endParaRPr sz="3400"/>
          </a:p>
          <a:p>
            <a:pPr lvl="2">
              <a:defRPr sz="1800"/>
            </a:pPr>
            <a:r>
              <a:rPr sz="3400"/>
              <a:t>Body Level Three</a:t>
            </a:r>
            <a:endParaRPr sz="3400"/>
          </a:p>
          <a:p>
            <a:pPr lvl="3">
              <a:defRPr sz="1800"/>
            </a:pPr>
            <a:r>
              <a:rPr sz="3400"/>
              <a:t>Body Level Four</a:t>
            </a:r>
            <a:endParaRPr sz="3400"/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78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78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78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78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78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78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78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78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7800">
          <a:latin typeface="+mn-lt"/>
          <a:ea typeface="+mn-ea"/>
          <a:cs typeface="+mn-cs"/>
          <a:sym typeface="Helvetica Light"/>
        </a:defRPr>
      </a:lvl9pPr>
    </p:titleStyle>
    <p:bodyStyle>
      <a:lvl1pPr marL="419805" indent="-419805" defTabSz="584200">
        <a:spcBef>
          <a:spcPts val="4200"/>
        </a:spcBef>
        <a:buSzPct val="75000"/>
        <a:buChar char="•"/>
        <a:defRPr sz="3400">
          <a:latin typeface="+mn-lt"/>
          <a:ea typeface="+mn-ea"/>
          <a:cs typeface="+mn-cs"/>
          <a:sym typeface="Helvetica Light"/>
        </a:defRPr>
      </a:lvl1pPr>
      <a:lvl2pPr marL="864305" indent="-419805" defTabSz="584200">
        <a:spcBef>
          <a:spcPts val="4200"/>
        </a:spcBef>
        <a:buSzPct val="75000"/>
        <a:buChar char="•"/>
        <a:defRPr sz="3400">
          <a:latin typeface="+mn-lt"/>
          <a:ea typeface="+mn-ea"/>
          <a:cs typeface="+mn-cs"/>
          <a:sym typeface="Helvetica Light"/>
        </a:defRPr>
      </a:lvl2pPr>
      <a:lvl3pPr marL="1308805" indent="-419805" defTabSz="584200">
        <a:spcBef>
          <a:spcPts val="4200"/>
        </a:spcBef>
        <a:buSzPct val="75000"/>
        <a:buChar char="•"/>
        <a:defRPr sz="3400">
          <a:latin typeface="+mn-lt"/>
          <a:ea typeface="+mn-ea"/>
          <a:cs typeface="+mn-cs"/>
          <a:sym typeface="Helvetica Light"/>
        </a:defRPr>
      </a:lvl3pPr>
      <a:lvl4pPr marL="1753305" indent="-419805" defTabSz="584200">
        <a:spcBef>
          <a:spcPts val="4200"/>
        </a:spcBef>
        <a:buSzPct val="75000"/>
        <a:buChar char="•"/>
        <a:defRPr sz="3400">
          <a:latin typeface="+mn-lt"/>
          <a:ea typeface="+mn-ea"/>
          <a:cs typeface="+mn-cs"/>
          <a:sym typeface="Helvetica Light"/>
        </a:defRPr>
      </a:lvl4pPr>
      <a:lvl5pPr marL="2197805" indent="-419805" defTabSz="584200">
        <a:spcBef>
          <a:spcPts val="4200"/>
        </a:spcBef>
        <a:buSzPct val="75000"/>
        <a:buChar char="•"/>
        <a:defRPr sz="3400">
          <a:latin typeface="+mn-lt"/>
          <a:ea typeface="+mn-ea"/>
          <a:cs typeface="+mn-cs"/>
          <a:sym typeface="Helvetica Light"/>
        </a:defRPr>
      </a:lvl5pPr>
      <a:lvl6pPr marL="2642305" indent="-419805" defTabSz="584200">
        <a:spcBef>
          <a:spcPts val="4200"/>
        </a:spcBef>
        <a:buSzPct val="75000"/>
        <a:buChar char="•"/>
        <a:defRPr sz="3400">
          <a:latin typeface="+mn-lt"/>
          <a:ea typeface="+mn-ea"/>
          <a:cs typeface="+mn-cs"/>
          <a:sym typeface="Helvetica Light"/>
        </a:defRPr>
      </a:lvl6pPr>
      <a:lvl7pPr marL="3086805" indent="-419805" defTabSz="584200">
        <a:spcBef>
          <a:spcPts val="4200"/>
        </a:spcBef>
        <a:buSzPct val="75000"/>
        <a:buChar char="•"/>
        <a:defRPr sz="3400">
          <a:latin typeface="+mn-lt"/>
          <a:ea typeface="+mn-ea"/>
          <a:cs typeface="+mn-cs"/>
          <a:sym typeface="Helvetica Light"/>
        </a:defRPr>
      </a:lvl7pPr>
      <a:lvl8pPr marL="3531305" indent="-419805" defTabSz="584200">
        <a:spcBef>
          <a:spcPts val="4200"/>
        </a:spcBef>
        <a:buSzPct val="75000"/>
        <a:buChar char="•"/>
        <a:defRPr sz="3400">
          <a:latin typeface="+mn-lt"/>
          <a:ea typeface="+mn-ea"/>
          <a:cs typeface="+mn-cs"/>
          <a:sym typeface="Helvetica Light"/>
        </a:defRPr>
      </a:lvl8pPr>
      <a:lvl9pPr marL="3975805" indent="-419805" defTabSz="584200">
        <a:spcBef>
          <a:spcPts val="4200"/>
        </a:spcBef>
        <a:buSzPct val="75000"/>
        <a:buChar char="•"/>
        <a:defRPr sz="34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 sz="16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16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16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16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16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16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16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16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16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technet.microsoft.com/en-us/security/bulletin/ms13-052" TargetMode="Externa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github.com/vcsjones" TargetMode="External"/><Relationship Id="rId3" Type="http://schemas.openxmlformats.org/officeDocument/2006/relationships/image" Target="../media/image1.tif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7800"/>
              <a:t>ASP.NET Security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490727">
              <a:defRPr sz="1800"/>
            </a:pPr>
            <a:r>
              <a:rPr sz="2520"/>
              <a:t>Kevin Jones</a:t>
            </a:r>
            <a:br>
              <a:rPr sz="2520"/>
            </a:br>
            <a:r>
              <a:rPr sz="2520">
                <a:solidFill>
                  <a:srgbClr val="919191"/>
                </a:solidFill>
              </a:rPr>
              <a:t>NOVA 2015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7800"/>
              <a:t>Clickjacking</a:t>
            </a:r>
          </a:p>
        </p:txBody>
      </p:sp>
      <p:sp>
        <p:nvSpPr>
          <p:cNvPr id="62" name="Shape 6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400"/>
              <a:t>Fooling a user into clicking something other than what they intended.</a:t>
            </a:r>
            <a:endParaRPr sz="3400"/>
          </a:p>
          <a:p>
            <a:pPr lvl="0">
              <a:defRPr sz="1800"/>
            </a:pPr>
            <a:r>
              <a:rPr sz="3400"/>
              <a:t>Easily done with frames.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7800"/>
              <a:t>Prevention</a:t>
            </a:r>
          </a:p>
        </p:txBody>
      </p:sp>
      <p:sp>
        <p:nvSpPr>
          <p:cNvPr id="65" name="Shape 6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281269" indent="-281269" defTabSz="391414">
              <a:spcBef>
                <a:spcPts val="2800"/>
              </a:spcBef>
              <a:defRPr sz="1800"/>
            </a:pPr>
            <a:r>
              <a:rPr sz="2278"/>
              <a:t>X-Frame-Options HTTP Header.</a:t>
            </a:r>
            <a:endParaRPr sz="2278"/>
          </a:p>
          <a:p>
            <a:pPr lvl="1" marL="579084" indent="-281269" defTabSz="391414">
              <a:spcBef>
                <a:spcPts val="2800"/>
              </a:spcBef>
              <a:defRPr sz="1800"/>
            </a:pPr>
            <a:r>
              <a:rPr sz="2278"/>
              <a:t>DENY</a:t>
            </a:r>
            <a:endParaRPr sz="2278"/>
          </a:p>
          <a:p>
            <a:pPr lvl="1" marL="579084" indent="-281269" defTabSz="391414">
              <a:spcBef>
                <a:spcPts val="2800"/>
              </a:spcBef>
              <a:defRPr sz="1800"/>
            </a:pPr>
            <a:r>
              <a:rPr sz="2278"/>
              <a:t>SAMEORIGIN</a:t>
            </a:r>
            <a:endParaRPr sz="2278"/>
          </a:p>
          <a:p>
            <a:pPr lvl="1" marL="579084" indent="-281269" defTabSz="391414">
              <a:spcBef>
                <a:spcPts val="2800"/>
              </a:spcBef>
              <a:defRPr sz="1800"/>
            </a:pPr>
            <a:r>
              <a:rPr sz="2278"/>
              <a:t>ALLOW-FROM</a:t>
            </a:r>
            <a:endParaRPr sz="2278"/>
          </a:p>
          <a:p>
            <a:pPr lvl="0" marL="281269" indent="-281269" defTabSz="391414">
              <a:spcBef>
                <a:spcPts val="2800"/>
              </a:spcBef>
              <a:defRPr sz="1800"/>
            </a:pPr>
            <a:r>
              <a:rPr sz="2278"/>
              <a:t>Technically deprecated (CSP 2 supersedes it)</a:t>
            </a:r>
            <a:endParaRPr sz="2278"/>
          </a:p>
          <a:p>
            <a:pPr lvl="0" marL="281269" indent="-281269" defTabSz="391414">
              <a:spcBef>
                <a:spcPts val="2800"/>
              </a:spcBef>
              <a:defRPr sz="1800"/>
            </a:pPr>
            <a:r>
              <a:rPr sz="2278"/>
              <a:t>Practically, CSP 2 doesn’t have widespread support.</a:t>
            </a:r>
            <a:endParaRPr sz="2278"/>
          </a:p>
          <a:p>
            <a:pPr lvl="0" marL="281269" indent="-281269" defTabSz="391414">
              <a:spcBef>
                <a:spcPts val="2800"/>
              </a:spcBef>
              <a:defRPr sz="1800"/>
            </a:pPr>
            <a:r>
              <a:rPr sz="2278"/>
              <a:t>Later versions of MVC do this out of the box.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9148">
              <a:defRPr sz="7332"/>
            </a:lvl1pPr>
          </a:lstStyle>
          <a:p>
            <a:pPr lvl="0">
              <a:defRPr sz="1800"/>
            </a:pPr>
            <a:r>
              <a:rPr sz="7332"/>
              <a:t>Cross Site Scripting</a:t>
            </a:r>
          </a:p>
        </p:txBody>
      </p:sp>
      <p:sp>
        <p:nvSpPr>
          <p:cNvPr id="68" name="Shape 6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61032" indent="-361032" defTabSz="502412">
              <a:spcBef>
                <a:spcPts val="3600"/>
              </a:spcBef>
              <a:defRPr sz="1800"/>
            </a:pPr>
            <a:r>
              <a:rPr sz="2924"/>
              <a:t>Potentially allows execution of scripts for another user.</a:t>
            </a:r>
            <a:endParaRPr sz="2924"/>
          </a:p>
          <a:p>
            <a:pPr lvl="0" marL="361032" indent="-361032" defTabSz="502412">
              <a:spcBef>
                <a:spcPts val="3600"/>
              </a:spcBef>
              <a:defRPr sz="1800"/>
            </a:pPr>
            <a:r>
              <a:rPr sz="2924"/>
              <a:t>Attack vectors: login pages, credit card pages.</a:t>
            </a:r>
            <a:endParaRPr sz="2924"/>
          </a:p>
          <a:p>
            <a:pPr lvl="0" marL="361032" indent="-361032" defTabSz="502412">
              <a:spcBef>
                <a:spcPts val="3600"/>
              </a:spcBef>
              <a:defRPr sz="1800"/>
            </a:pPr>
            <a:r>
              <a:rPr sz="2924"/>
              <a:t>Malicious script payloads that exploit browsers.</a:t>
            </a:r>
            <a:endParaRPr sz="2924"/>
          </a:p>
          <a:p>
            <a:pPr lvl="0" marL="361032" indent="-361032" defTabSz="502412">
              <a:spcBef>
                <a:spcPts val="3600"/>
              </a:spcBef>
              <a:defRPr sz="1800"/>
            </a:pPr>
            <a:r>
              <a:rPr sz="2924"/>
              <a:t>Used to execute other attacks, like clickjacking.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7800"/>
              <a:t>Prevention</a:t>
            </a:r>
          </a:p>
        </p:txBody>
      </p:sp>
      <p:sp>
        <p:nvSpPr>
          <p:cNvPr id="71" name="Shape 7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07211" indent="-407211" defTabSz="566674">
              <a:spcBef>
                <a:spcPts val="4000"/>
              </a:spcBef>
              <a:defRPr sz="1800"/>
            </a:pPr>
            <a:r>
              <a:rPr sz="3298"/>
              <a:t>Forbid entry of HTML, if possible.</a:t>
            </a:r>
            <a:endParaRPr sz="3298"/>
          </a:p>
          <a:p>
            <a:pPr lvl="0" marL="407211" indent="-407211" defTabSz="566674">
              <a:spcBef>
                <a:spcPts val="4000"/>
              </a:spcBef>
              <a:defRPr sz="1800"/>
            </a:pPr>
            <a:r>
              <a:rPr sz="3298"/>
              <a:t>Escape everything written to the page.</a:t>
            </a:r>
            <a:endParaRPr sz="3298"/>
          </a:p>
          <a:p>
            <a:pPr lvl="1" marL="838376" indent="-407211" defTabSz="566674">
              <a:spcBef>
                <a:spcPts val="4000"/>
              </a:spcBef>
              <a:defRPr sz="1800"/>
            </a:pPr>
            <a:r>
              <a:rPr sz="3298"/>
              <a:t>MVC does a good job of this</a:t>
            </a:r>
            <a:endParaRPr sz="3298"/>
          </a:p>
          <a:p>
            <a:pPr lvl="1" marL="838376" indent="-407211" defTabSz="566674">
              <a:spcBef>
                <a:spcPts val="4000"/>
              </a:spcBef>
              <a:defRPr sz="1800"/>
            </a:pPr>
            <a:r>
              <a:rPr sz="3298"/>
              <a:t>Use &lt;%: %&gt; in Web Forms</a:t>
            </a:r>
            <a:endParaRPr sz="3298"/>
          </a:p>
          <a:p>
            <a:pPr lvl="0" marL="407211" indent="-407211" defTabSz="566674">
              <a:spcBef>
                <a:spcPts val="4000"/>
              </a:spcBef>
              <a:defRPr sz="1800"/>
            </a:pPr>
            <a:r>
              <a:rPr sz="3298"/>
              <a:t>Use Content-Security-Policy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defRPr sz="6240"/>
            </a:lvl1pPr>
          </a:lstStyle>
          <a:p>
            <a:pPr lvl="0">
              <a:defRPr sz="1800"/>
            </a:pPr>
            <a:r>
              <a:rPr sz="6240"/>
              <a:t>Content Security Policy</a:t>
            </a:r>
          </a:p>
        </p:txBody>
      </p:sp>
      <p:sp>
        <p:nvSpPr>
          <p:cNvPr id="74" name="Shape 7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07211" indent="-407211" defTabSz="566674">
              <a:spcBef>
                <a:spcPts val="4000"/>
              </a:spcBef>
              <a:defRPr sz="1800"/>
            </a:pPr>
            <a:r>
              <a:rPr sz="3298"/>
              <a:t>Applies to scripts, images, fonts, CSS, frames, etc.</a:t>
            </a:r>
            <a:endParaRPr sz="3298"/>
          </a:p>
          <a:p>
            <a:pPr lvl="0" marL="407211" indent="-407211" defTabSz="566674">
              <a:spcBef>
                <a:spcPts val="4000"/>
              </a:spcBef>
              <a:defRPr sz="1800"/>
            </a:pPr>
            <a:r>
              <a:rPr sz="3298"/>
              <a:t>Whitelist resource sources</a:t>
            </a:r>
            <a:endParaRPr sz="3298"/>
          </a:p>
          <a:p>
            <a:pPr lvl="0" marL="407211" indent="-407211" defTabSz="566674">
              <a:spcBef>
                <a:spcPts val="4000"/>
              </a:spcBef>
              <a:defRPr sz="1800"/>
            </a:pPr>
            <a:r>
              <a:rPr sz="3298"/>
              <a:t>New - not all browsers have proper support (IE)</a:t>
            </a:r>
            <a:endParaRPr sz="3298"/>
          </a:p>
          <a:p>
            <a:pPr lvl="1" marL="838376" indent="-407211" defTabSz="566674">
              <a:spcBef>
                <a:spcPts val="4000"/>
              </a:spcBef>
              <a:defRPr sz="1800"/>
            </a:pPr>
            <a:r>
              <a:rPr sz="3298"/>
              <a:t>IE only supports the sandbox directive.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7800"/>
              <a:t>Inline Scripts</a:t>
            </a:r>
          </a:p>
        </p:txBody>
      </p:sp>
      <p:sp>
        <p:nvSpPr>
          <p:cNvPr id="77" name="Shape 7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400"/>
              <a:t>Should be avoided</a:t>
            </a:r>
            <a:endParaRPr sz="3400"/>
          </a:p>
          <a:p>
            <a:pPr lvl="1">
              <a:defRPr sz="1800"/>
            </a:pPr>
            <a:r>
              <a:rPr sz="3400"/>
              <a:t>For security and performance</a:t>
            </a:r>
            <a:endParaRPr sz="3400"/>
          </a:p>
          <a:p>
            <a:pPr lvl="0">
              <a:defRPr sz="1800"/>
            </a:pPr>
            <a:r>
              <a:rPr sz="3400"/>
              <a:t>Are a natural need of many web applications</a:t>
            </a:r>
            <a:endParaRPr sz="3400"/>
          </a:p>
          <a:p>
            <a:pPr lvl="0">
              <a:defRPr sz="1800"/>
            </a:pPr>
            <a:r>
              <a:rPr sz="3400"/>
              <a:t>‘unsafe-eval’ and ‘unsafe-inline’ allow it.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694"/>
            </a:lvl1pPr>
          </a:lstStyle>
          <a:p>
            <a:pPr lvl="0">
              <a:defRPr sz="1800"/>
            </a:pPr>
            <a:r>
              <a:rPr sz="5694"/>
              <a:t>CSP Hashes and Nonces</a:t>
            </a:r>
          </a:p>
        </p:txBody>
      </p:sp>
      <p:sp>
        <p:nvSpPr>
          <p:cNvPr id="80" name="Shape 8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44240" indent="-344240" defTabSz="479044">
              <a:spcBef>
                <a:spcPts val="3400"/>
              </a:spcBef>
              <a:defRPr sz="1800"/>
            </a:pPr>
            <a:r>
              <a:rPr sz="2788"/>
              <a:t>Header may include hashes of inline scripts</a:t>
            </a:r>
            <a:endParaRPr sz="2788"/>
          </a:p>
          <a:p>
            <a:pPr lvl="1" marL="708730" indent="-344240" defTabSz="479044">
              <a:spcBef>
                <a:spcPts val="3400"/>
              </a:spcBef>
              <a:defRPr sz="1800"/>
            </a:pPr>
            <a:r>
              <a:rPr sz="2788"/>
              <a:t>Unwieldy, HTTP header bloat</a:t>
            </a:r>
            <a:endParaRPr sz="2788"/>
          </a:p>
          <a:p>
            <a:pPr lvl="0" marL="344240" indent="-344240" defTabSz="479044">
              <a:spcBef>
                <a:spcPts val="3400"/>
              </a:spcBef>
              <a:defRPr sz="1800"/>
            </a:pPr>
            <a:r>
              <a:rPr sz="2788"/>
              <a:t>Header may include a random nonce to whitelist scripts</a:t>
            </a:r>
            <a:endParaRPr sz="2788"/>
          </a:p>
          <a:p>
            <a:pPr lvl="1" marL="708730" indent="-344240" defTabSz="479044">
              <a:spcBef>
                <a:spcPts val="3400"/>
              </a:spcBef>
              <a:defRPr sz="1800"/>
            </a:pPr>
            <a:r>
              <a:rPr sz="2788"/>
              <a:t>Better solution, not well adopted</a:t>
            </a:r>
            <a:endParaRPr sz="2788"/>
          </a:p>
          <a:p>
            <a:pPr lvl="0" marL="344240" indent="-344240" defTabSz="479044">
              <a:spcBef>
                <a:spcPts val="3400"/>
              </a:spcBef>
              <a:defRPr sz="1800"/>
            </a:pPr>
            <a:r>
              <a:rPr sz="2788"/>
              <a:t>Nonces do not help if attacker can influence script bodies.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474"/>
            </a:lvl1pPr>
          </a:lstStyle>
          <a:p>
            <a:pPr lvl="0">
              <a:defRPr sz="1800"/>
            </a:pPr>
            <a:r>
              <a:rPr sz="6474"/>
              <a:t>Fonts &amp; images: Why?</a:t>
            </a: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400"/>
              <a:t>Some fonts in Windows are drawn by the kernel (</a:t>
            </a:r>
            <a:r>
              <a:rPr sz="3400">
                <a:hlinkClick r:id="rId2" invalidUrl="" action="" tgtFrame="" tooltip="" history="1" highlightClick="0" endSnd="0"/>
              </a:rPr>
              <a:t>MS13-052</a:t>
            </a:r>
            <a:r>
              <a:rPr sz="3400"/>
              <a:t>, 53, &amp; 54)</a:t>
            </a:r>
            <a:endParaRPr sz="3400"/>
          </a:p>
          <a:p>
            <a:pPr lvl="0">
              <a:defRPr sz="1800"/>
            </a:pPr>
            <a:r>
              <a:rPr sz="3400"/>
              <a:t>Images can be used for tracking.</a:t>
            </a:r>
            <a:endParaRPr sz="3400"/>
          </a:p>
          <a:p>
            <a:pPr lvl="0">
              <a:defRPr sz="1800"/>
            </a:pPr>
            <a:r>
              <a:rPr sz="3400"/>
              <a:t>Images can be used for social engineering.</a:t>
            </a: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7800"/>
              <a:t>Reporting</a:t>
            </a:r>
          </a:p>
        </p:txBody>
      </p:sp>
      <p:sp>
        <p:nvSpPr>
          <p:cNvPr id="86" name="Shape 8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06551" indent="-306551">
              <a:defRPr sz="1800"/>
            </a:pPr>
            <a:r>
              <a:rPr sz="2000"/>
              <a:t>Content-Security-Policy →Content-Security-Policy-Report-Only</a:t>
            </a:r>
            <a:endParaRPr sz="2000"/>
          </a:p>
          <a:p>
            <a:pPr lvl="0">
              <a:defRPr sz="1800"/>
            </a:pPr>
            <a:r>
              <a:rPr sz="3400"/>
              <a:t>Reports errors to console without blocking them</a:t>
            </a:r>
            <a:endParaRPr sz="3400"/>
          </a:p>
          <a:p>
            <a:pPr lvl="0">
              <a:defRPr sz="1800"/>
            </a:pPr>
            <a:r>
              <a:rPr sz="3400"/>
              <a:t>Useful for testing in production</a:t>
            </a: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7800"/>
              <a:t>SQL Injection</a:t>
            </a:r>
          </a:p>
        </p:txBody>
      </p:sp>
      <p:sp>
        <p:nvSpPr>
          <p:cNvPr id="89" name="Shape 8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400"/>
              <a:t>User input is interpreted as part of a SQL query.</a:t>
            </a:r>
            <a:endParaRPr sz="3400"/>
          </a:p>
          <a:p>
            <a:pPr lvl="0">
              <a:defRPr sz="1800"/>
            </a:pPr>
            <a:r>
              <a:rPr sz="3400"/>
              <a:t>Can be used to retrieve data unmeant to be seen</a:t>
            </a:r>
            <a:endParaRPr sz="3400"/>
          </a:p>
          <a:p>
            <a:pPr lvl="0">
              <a:defRPr sz="1800"/>
            </a:pPr>
            <a:r>
              <a:rPr sz="3400"/>
              <a:t>Or write to the database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7800"/>
              <a:t>About Me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400"/>
              <a:t>Security Architect at Higher Logic</a:t>
            </a:r>
            <a:endParaRPr sz="3400"/>
          </a:p>
          <a:p>
            <a:pPr lvl="0">
              <a:defRPr sz="1800"/>
            </a:pPr>
            <a:r>
              <a:rPr sz="3400"/>
              <a:t>Presentation / code available on</a:t>
            </a:r>
            <a:br>
              <a:rPr sz="3400"/>
            </a:br>
            <a:r>
              <a:rPr sz="3400" u="sng">
                <a:hlinkClick r:id="rId2" invalidUrl="" action="" tgtFrame="" tooltip="" history="1" highlightClick="0" endSnd="0"/>
              </a:rPr>
              <a:t>github.com/vcsjones</a:t>
            </a:r>
            <a:endParaRPr sz="3400"/>
          </a:p>
          <a:p>
            <a:pPr lvl="0">
              <a:defRPr sz="1800"/>
            </a:pPr>
            <a:r>
              <a:rPr sz="3400"/>
              <a:t>Apache 2.0 / CC-BY license.</a:t>
            </a:r>
          </a:p>
        </p:txBody>
      </p:sp>
      <p:pic>
        <p:nvPicPr>
          <p:cNvPr id="37" name="pasted-image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51445" y="1918470"/>
            <a:ext cx="565755" cy="887460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7800"/>
              <a:t>Prevention</a:t>
            </a:r>
          </a:p>
        </p:txBody>
      </p:sp>
      <p:sp>
        <p:nvSpPr>
          <p:cNvPr id="92" name="Shape 9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400"/>
              <a:t>Parameterize SQL queries</a:t>
            </a:r>
            <a:endParaRPr sz="3400"/>
          </a:p>
          <a:p>
            <a:pPr lvl="0">
              <a:defRPr sz="1800"/>
            </a:pPr>
            <a:r>
              <a:rPr sz="3400"/>
              <a:t>Use different SQL accounts for read / writes and lock down permissions (</a:t>
            </a:r>
            <a:r>
              <a:rPr i="1" sz="3400"/>
              <a:t>least privilege principle)</a:t>
            </a:r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7800"/>
              <a:t>GET Mutation</a:t>
            </a:r>
          </a:p>
        </p:txBody>
      </p:sp>
      <p:sp>
        <p:nvSpPr>
          <p:cNvPr id="95" name="Shape 95"/>
          <p:cNvSpPr/>
          <p:nvPr>
            <p:ph type="body" idx="1"/>
          </p:nvPr>
        </p:nvSpPr>
        <p:spPr>
          <a:xfrm>
            <a:off x="2339974" y="3176587"/>
            <a:ext cx="8324852" cy="4714876"/>
          </a:xfrm>
          <a:prstGeom prst="rect">
            <a:avLst/>
          </a:prstGeom>
        </p:spPr>
        <p:txBody>
          <a:bodyPr/>
          <a:lstStyle/>
          <a:p>
            <a:pPr lvl="0" marL="407211" indent="-407211" defTabSz="566674">
              <a:spcBef>
                <a:spcPts val="4000"/>
              </a:spcBef>
              <a:defRPr sz="1800"/>
            </a:pPr>
            <a:r>
              <a:rPr sz="3298"/>
              <a:t>Similiar to clickjacking</a:t>
            </a:r>
            <a:endParaRPr sz="3298"/>
          </a:p>
          <a:p>
            <a:pPr lvl="0" marL="407211" indent="-407211" defTabSz="566674">
              <a:spcBef>
                <a:spcPts val="4000"/>
              </a:spcBef>
              <a:defRPr sz="1800"/>
            </a:pPr>
            <a:r>
              <a:rPr sz="3298"/>
              <a:t>Use social engineering to get someone to click a link into an authenticated system</a:t>
            </a:r>
            <a:endParaRPr sz="3298"/>
          </a:p>
          <a:p>
            <a:pPr lvl="0" marL="407211" indent="-407211" defTabSz="566674">
              <a:spcBef>
                <a:spcPts val="4000"/>
              </a:spcBef>
              <a:defRPr sz="1800"/>
            </a:pPr>
            <a:r>
              <a:rPr sz="3298"/>
              <a:t>Web Services are often overlooked.</a:t>
            </a:r>
            <a:endParaRPr sz="3298"/>
          </a:p>
          <a:p>
            <a:pPr lvl="1" marL="838376" indent="-407211" defTabSz="566674">
              <a:spcBef>
                <a:spcPts val="4000"/>
              </a:spcBef>
              <a:defRPr sz="1800"/>
            </a:pPr>
            <a:r>
              <a:rPr sz="3298"/>
              <a:t>Attempts to be RESTful and use GETs leave security holes</a:t>
            </a:r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7800"/>
              <a:t>Prevention</a:t>
            </a:r>
          </a:p>
        </p:txBody>
      </p:sp>
      <p:sp>
        <p:nvSpPr>
          <p:cNvPr id="98" name="Shape 9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400"/>
              <a:t>Data mutation should be a POST, PUT, PATCH, etc HTTP verb.</a:t>
            </a:r>
          </a:p>
        </p:txBody>
      </p: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8254">
              <a:defRPr sz="6786"/>
            </a:lvl1pPr>
          </a:lstStyle>
          <a:p>
            <a:pPr lvl="0">
              <a:defRPr sz="1800"/>
            </a:pPr>
            <a:r>
              <a:rPr sz="6786"/>
              <a:t>Client Validation Only</a:t>
            </a:r>
          </a:p>
        </p:txBody>
      </p:sp>
      <p:sp>
        <p:nvSpPr>
          <p:cNvPr id="101" name="Shape 10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400"/>
              <a:t>Data is validated for correctness on the browser</a:t>
            </a:r>
            <a:endParaRPr sz="3400"/>
          </a:p>
          <a:p>
            <a:pPr lvl="0">
              <a:defRPr sz="1800"/>
            </a:pPr>
            <a:r>
              <a:rPr sz="3400"/>
              <a:t>Attackers can bypass the browser and submit any data</a:t>
            </a:r>
          </a:p>
        </p:txBody>
      </p:sp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7800"/>
              <a:t>Solution</a:t>
            </a:r>
          </a:p>
        </p:txBody>
      </p:sp>
      <p:sp>
        <p:nvSpPr>
          <p:cNvPr id="104" name="Shape 10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400"/>
              <a:t>Validation should always be done on the server side, in addition to the client.</a:t>
            </a:r>
            <a:endParaRPr sz="3400"/>
          </a:p>
          <a:p>
            <a:pPr lvl="0">
              <a:defRPr sz="1800"/>
            </a:pPr>
            <a:r>
              <a:rPr sz="3400"/>
              <a:t>Unobtrusive validation makes that easy in MVC.</a:t>
            </a:r>
          </a:p>
        </p:txBody>
      </p:sp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7800"/>
              <a:t>Bad Cryptography</a:t>
            </a:r>
          </a:p>
        </p:txBody>
      </p:sp>
      <p:sp>
        <p:nvSpPr>
          <p:cNvPr id="107" name="Shape 10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69428" indent="-369428" defTabSz="514095">
              <a:spcBef>
                <a:spcPts val="3600"/>
              </a:spcBef>
              <a:defRPr sz="1800"/>
            </a:pPr>
            <a:r>
              <a:rPr sz="2992"/>
              <a:t>Cryptography itself has </a:t>
            </a:r>
            <a:r>
              <a:rPr i="1" sz="2992"/>
              <a:t>rarely</a:t>
            </a:r>
            <a:r>
              <a:rPr sz="2992"/>
              <a:t> been broken.</a:t>
            </a:r>
            <a:endParaRPr sz="2992"/>
          </a:p>
          <a:p>
            <a:pPr lvl="0" marL="369428" indent="-369428" defTabSz="514095">
              <a:spcBef>
                <a:spcPts val="3600"/>
              </a:spcBef>
              <a:defRPr sz="1800"/>
            </a:pPr>
            <a:r>
              <a:rPr sz="2992"/>
              <a:t>Most flaws occur due to developer misuse of cryptographic primitives</a:t>
            </a:r>
            <a:endParaRPr sz="2992"/>
          </a:p>
          <a:p>
            <a:pPr lvl="1" marL="760588" indent="-369428" defTabSz="514095">
              <a:spcBef>
                <a:spcPts val="3600"/>
              </a:spcBef>
              <a:defRPr sz="1800"/>
            </a:pPr>
            <a:r>
              <a:rPr sz="2992"/>
              <a:t>Hand-rolled</a:t>
            </a:r>
            <a:endParaRPr sz="2992"/>
          </a:p>
          <a:p>
            <a:pPr lvl="1" marL="760588" indent="-369428" defTabSz="514095">
              <a:spcBef>
                <a:spcPts val="3600"/>
              </a:spcBef>
              <a:defRPr sz="1800"/>
            </a:pPr>
            <a:r>
              <a:rPr sz="2992"/>
              <a:t>Overly complicated / getting fancy</a:t>
            </a:r>
            <a:endParaRPr sz="2992"/>
          </a:p>
          <a:p>
            <a:pPr lvl="1" marL="760588" indent="-369428" defTabSz="514095">
              <a:spcBef>
                <a:spcPts val="3600"/>
              </a:spcBef>
              <a:defRPr sz="1800"/>
            </a:pPr>
            <a:r>
              <a:rPr sz="2992"/>
              <a:t>Misunderstandings</a:t>
            </a:r>
          </a:p>
        </p:txBody>
      </p:sp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7800"/>
              <a:t>Prevention</a:t>
            </a:r>
          </a:p>
        </p:txBody>
      </p:sp>
      <p:sp>
        <p:nvSpPr>
          <p:cNvPr id="110" name="Shape 11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400"/>
              <a:t>Use a framework and well-known primitives</a:t>
            </a:r>
            <a:endParaRPr sz="3400"/>
          </a:p>
          <a:p>
            <a:pPr lvl="0">
              <a:defRPr sz="1800"/>
            </a:pPr>
            <a:r>
              <a:rPr sz="3400"/>
              <a:t>Get it audited by a 3rd party</a:t>
            </a:r>
            <a:br>
              <a:rPr sz="3400"/>
            </a:br>
            <a:r>
              <a:rPr sz="3400"/>
              <a:t>Do that even if you do know what you are doing</a:t>
            </a:r>
          </a:p>
        </p:txBody>
      </p:sp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9044">
              <a:defRPr sz="6396"/>
            </a:lvl1pPr>
          </a:lstStyle>
          <a:p>
            <a:pPr lvl="0">
              <a:defRPr sz="1800"/>
            </a:pPr>
            <a:r>
              <a:rPr sz="6396"/>
              <a:t>DIY Password Storage</a:t>
            </a:r>
          </a:p>
        </p:txBody>
      </p:sp>
      <p:sp>
        <p:nvSpPr>
          <p:cNvPr id="113" name="Shape 11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400"/>
              <a:t>Use a KDF, like bcrypt or PBKDF2</a:t>
            </a:r>
            <a:endParaRPr sz="3400"/>
          </a:p>
          <a:p>
            <a:pPr lvl="0">
              <a:defRPr sz="1800"/>
            </a:pPr>
            <a:r>
              <a:rPr sz="3400"/>
              <a:t>Don’t hash yourself with SHA-1 or SHA-2.</a:t>
            </a:r>
          </a:p>
        </p:txBody>
      </p:sp>
    </p:spTree>
  </p:cSld>
  <p:clrMapOvr>
    <a:masterClrMapping/>
  </p:clrMapOvr>
  <p:transition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0624">
              <a:defRPr sz="5616"/>
            </a:lvl1pPr>
          </a:lstStyle>
          <a:p>
            <a:pPr lvl="0">
              <a:defRPr sz="1800"/>
            </a:pPr>
            <a:r>
              <a:rPr sz="5616"/>
              <a:t>DIY Password Generation</a:t>
            </a:r>
          </a:p>
        </p:txBody>
      </p:sp>
      <p:sp>
        <p:nvSpPr>
          <p:cNvPr id="116" name="Shape 11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400"/>
              <a:t>Generated passwords cannot be truly random.</a:t>
            </a:r>
            <a:endParaRPr sz="3400"/>
          </a:p>
          <a:p>
            <a:pPr lvl="0">
              <a:defRPr sz="1800"/>
            </a:pPr>
            <a:r>
              <a:rPr sz="3400"/>
              <a:t>Use a proper RNG (System.Random is not)</a:t>
            </a:r>
          </a:p>
        </p:txBody>
      </p:sp>
    </p:spTree>
  </p:cSld>
  <p:clrMapOvr>
    <a:masterClrMapping/>
  </p:clrMapOvr>
  <p:transition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7800"/>
              <a:t>Questions?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0831">
              <a:defRPr sz="7487"/>
            </a:lvl1pPr>
          </a:lstStyle>
          <a:p>
            <a:pPr lvl="0">
              <a:defRPr sz="1800"/>
            </a:pPr>
            <a:r>
              <a:rPr sz="7487"/>
              <a:t>The implied feature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69428" indent="-369428" defTabSz="514095">
              <a:spcBef>
                <a:spcPts val="3600"/>
              </a:spcBef>
              <a:defRPr sz="1800"/>
            </a:pPr>
            <a:r>
              <a:rPr sz="2992"/>
              <a:t>Many features are implied but never asked for</a:t>
            </a:r>
            <a:endParaRPr sz="2992"/>
          </a:p>
          <a:p>
            <a:pPr lvl="1" marL="760588" indent="-369428" defTabSz="514095">
              <a:spcBef>
                <a:spcPts val="3600"/>
              </a:spcBef>
              <a:defRPr sz="1800"/>
            </a:pPr>
            <a:r>
              <a:rPr sz="2992"/>
              <a:t>Performance</a:t>
            </a:r>
            <a:endParaRPr sz="2992"/>
          </a:p>
          <a:p>
            <a:pPr lvl="1" marL="760588" indent="-369428" defTabSz="514095">
              <a:spcBef>
                <a:spcPts val="3600"/>
              </a:spcBef>
              <a:defRPr sz="1800"/>
            </a:pPr>
            <a:r>
              <a:rPr sz="2992"/>
              <a:t>Usability</a:t>
            </a:r>
            <a:endParaRPr sz="2992"/>
          </a:p>
          <a:p>
            <a:pPr lvl="1" marL="760588" indent="-369428" defTabSz="514095">
              <a:spcBef>
                <a:spcPts val="3600"/>
              </a:spcBef>
              <a:defRPr sz="1800"/>
            </a:pPr>
            <a:r>
              <a:rPr sz="2992"/>
              <a:t>Security</a:t>
            </a:r>
            <a:endParaRPr sz="2992"/>
          </a:p>
          <a:p>
            <a:pPr lvl="0" marL="369428" indent="-369428" defTabSz="514095">
              <a:spcBef>
                <a:spcPts val="3600"/>
              </a:spcBef>
              <a:defRPr sz="1800"/>
            </a:pPr>
            <a:r>
              <a:rPr sz="2992"/>
              <a:t>Only asked for when it isn’t there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4095">
              <a:defRPr sz="6864"/>
            </a:lvl1pPr>
          </a:lstStyle>
          <a:p>
            <a:pPr lvl="0">
              <a:defRPr sz="1800"/>
            </a:pPr>
            <a:r>
              <a:rPr sz="6864"/>
              <a:t>Why Security Is Hard</a:t>
            </a:r>
          </a:p>
        </p:txBody>
      </p:sp>
      <p:sp>
        <p:nvSpPr>
          <p:cNvPr id="43" name="Shape 43"/>
          <p:cNvSpPr/>
          <p:nvPr>
            <p:ph type="body" idx="1"/>
          </p:nvPr>
        </p:nvSpPr>
        <p:spPr>
          <a:xfrm>
            <a:off x="2339974" y="3181350"/>
            <a:ext cx="8324852" cy="471487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400"/>
              <a:t>Constantly changing landscape</a:t>
            </a:r>
            <a:endParaRPr sz="3400"/>
          </a:p>
          <a:p>
            <a:pPr lvl="0">
              <a:defRPr sz="1800"/>
            </a:pPr>
            <a:r>
              <a:rPr sz="3400"/>
              <a:t>Extremely unpredictable</a:t>
            </a:r>
            <a:endParaRPr sz="3400"/>
          </a:p>
          <a:p>
            <a:pPr lvl="0">
              <a:defRPr sz="1800"/>
            </a:pPr>
            <a:r>
              <a:rPr sz="3400"/>
              <a:t>Political, to an extent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7800"/>
              <a:t>Start Simple</a:t>
            </a:r>
          </a:p>
        </p:txBody>
      </p:sp>
      <p:sp>
        <p:nvSpPr>
          <p:cNvPr id="46" name="Shape 4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400"/>
              <a:t>Basics aren’t hard</a:t>
            </a:r>
            <a:endParaRPr sz="3400"/>
          </a:p>
          <a:p>
            <a:pPr lvl="0">
              <a:defRPr sz="1800"/>
            </a:pPr>
            <a:r>
              <a:rPr sz="3400"/>
              <a:t>When done right, shouldn’t severely impact business needs</a:t>
            </a:r>
            <a:endParaRPr sz="3400"/>
          </a:p>
          <a:p>
            <a:pPr lvl="0">
              <a:defRPr sz="1800"/>
            </a:pPr>
            <a:r>
              <a:rPr i="1" sz="3400"/>
              <a:t>Build a plan.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6674">
              <a:defRPr sz="7566"/>
            </a:lvl1pPr>
          </a:lstStyle>
          <a:p>
            <a:pPr lvl="0">
              <a:defRPr sz="1800"/>
            </a:pPr>
            <a:r>
              <a:rPr sz="7566"/>
              <a:t>An Actionable Plan</a:t>
            </a:r>
          </a:p>
        </p:txBody>
      </p:sp>
      <p:sp>
        <p:nvSpPr>
          <p:cNvPr id="49" name="Shape 4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400"/>
              <a:t>Write something down</a:t>
            </a:r>
            <a:endParaRPr sz="3400"/>
          </a:p>
          <a:p>
            <a:pPr lvl="0">
              <a:defRPr sz="1800"/>
            </a:pPr>
            <a:r>
              <a:rPr sz="3400"/>
              <a:t>Review monthly</a:t>
            </a:r>
            <a:endParaRPr sz="3400"/>
          </a:p>
          <a:p>
            <a:pPr lvl="1">
              <a:defRPr sz="1800"/>
            </a:pPr>
            <a:r>
              <a:rPr sz="3400"/>
              <a:t>Then every half year</a:t>
            </a:r>
            <a:endParaRPr sz="3400"/>
          </a:p>
          <a:p>
            <a:pPr lvl="2">
              <a:defRPr sz="1800"/>
            </a:pPr>
            <a:r>
              <a:rPr sz="3400"/>
              <a:t>Adjust review as needed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551"/>
            </a:lvl1pPr>
          </a:lstStyle>
          <a:p>
            <a:pPr lvl="0">
              <a:defRPr sz="1800"/>
            </a:pPr>
            <a:r>
              <a:rPr sz="6551"/>
              <a:t>Basics never go away</a:t>
            </a:r>
          </a:p>
        </p:txBody>
      </p:sp>
      <p:sp>
        <p:nvSpPr>
          <p:cNvPr id="52" name="Shape 5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400"/>
              <a:t>Basics still an attackers most likely choice</a:t>
            </a:r>
            <a:endParaRPr sz="3400"/>
          </a:p>
          <a:p>
            <a:pPr lvl="1">
              <a:defRPr sz="1800"/>
            </a:pPr>
            <a:r>
              <a:rPr sz="3400"/>
              <a:t>Automat-able</a:t>
            </a:r>
            <a:endParaRPr sz="3400"/>
          </a:p>
          <a:p>
            <a:pPr lvl="1">
              <a:defRPr sz="1800"/>
            </a:pPr>
            <a:r>
              <a:rPr sz="3400"/>
              <a:t>Widely available</a:t>
            </a:r>
            <a:endParaRPr sz="3400"/>
          </a:p>
          <a:p>
            <a:pPr lvl="1">
              <a:defRPr sz="1800"/>
            </a:pPr>
            <a:r>
              <a:rPr sz="3400"/>
              <a:t>Still effective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7800"/>
              <a:t>Humans</a:t>
            </a:r>
          </a:p>
        </p:txBody>
      </p:sp>
      <p:sp>
        <p:nvSpPr>
          <p:cNvPr id="55" name="Shape 5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400"/>
              <a:t>Security is almost always in inconvenience. </a:t>
            </a:r>
            <a:endParaRPr sz="3400"/>
          </a:p>
          <a:p>
            <a:pPr lvl="0">
              <a:defRPr sz="1800"/>
            </a:pPr>
            <a:r>
              <a:rPr sz="3400"/>
              <a:t>Actively try to defeat security</a:t>
            </a:r>
            <a:endParaRPr sz="3400"/>
          </a:p>
          <a:p>
            <a:pPr lvl="0">
              <a:defRPr sz="1800"/>
            </a:pPr>
            <a:r>
              <a:rPr sz="3400"/>
              <a:t>Push back harder the harder you push.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65024" y="1695450"/>
            <a:ext cx="5465227" cy="4438650"/>
          </a:xfrm>
          <a:prstGeom prst="rect">
            <a:avLst/>
          </a:prstGeom>
          <a:ln w="3175">
            <a:miter lim="400000"/>
          </a:ln>
        </p:spPr>
      </p:pic>
      <p:sp>
        <p:nvSpPr>
          <p:cNvPr id="58" name="Shape 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551"/>
            </a:lvl1pPr>
          </a:lstStyle>
          <a:p>
            <a:pPr lvl="0">
              <a:defRPr sz="1800"/>
            </a:pPr>
            <a:r>
              <a:rPr sz="6551"/>
              <a:t>XKCD</a:t>
            </a:r>
          </a:p>
        </p:txBody>
      </p:sp>
      <p:sp>
        <p:nvSpPr>
          <p:cNvPr id="59" name="Shape 5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000"/>
              <a:t>Of much debate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25400" dist="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25400" dist="127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25400" dist="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25400" dist="127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