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3048000" y="2244725"/>
            <a:ext cx="18288000" cy="4775201"/>
          </a:xfrm>
          <a:prstGeom prst="rect">
            <a:avLst/>
          </a:prstGeom>
        </p:spPr>
        <p:txBody>
          <a:bodyPr lIns="91439" tIns="91439" rIns="91439" bIns="91439" anchor="b"/>
          <a:lstStyle>
            <a:lvl1pPr defTabSz="1828800">
              <a:lnSpc>
                <a:spcPct val="90000"/>
              </a:lnSpc>
              <a:defRPr sz="12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 lIns="91439" tIns="91439" rIns="91439" bIns="91439" anchor="t"/>
          <a:lstStyle>
            <a:lvl1pPr marL="0" indent="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xfrm>
            <a:off x="22192337" y="12808585"/>
            <a:ext cx="515264" cy="538480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1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2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vcsjones.com" TargetMode="External"/><Relationship Id="rId3" Type="http://schemas.openxmlformats.org/officeDocument/2006/relationships/hyperlink" Target="https://github.com/vcsjones/Presentations" TargetMode="External"/><Relationship Id="rId4" Type="http://schemas.openxmlformats.org/officeDocument/2006/relationships/image" Target="../media/image1.tif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ssllabs.com" TargetMode="Externa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tif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0" y="316610"/>
            <a:ext cx="24384000" cy="2367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b="1" sz="7200">
                <a:latin typeface="Franklin Gothic Medium"/>
                <a:ea typeface="Franklin Gothic Medium"/>
                <a:cs typeface="Franklin Gothic Medium"/>
                <a:sym typeface="Franklin Gothic Medium"/>
              </a:defRPr>
            </a:pPr>
            <a:r>
              <a:t>Northern VA CodeCamp Fall 2016</a:t>
            </a:r>
          </a:p>
          <a:p>
            <a:pPr defTabSz="1828800">
              <a:defRPr b="1" sz="7200">
                <a:latin typeface="Franklin Gothic Medium"/>
                <a:ea typeface="Franklin Gothic Medium"/>
                <a:cs typeface="Franklin Gothic Medium"/>
                <a:sym typeface="Franklin Gothic Medium"/>
              </a:defRPr>
            </a:pPr>
            <a:r>
              <a:t>is sponsored by</a:t>
            </a:r>
          </a:p>
        </p:txBody>
      </p:sp>
      <p:pic>
        <p:nvPicPr>
          <p:cNvPr id="129" name="image1.png" descr="http://novacodecamp.org/Portals/0/Sponsors/Excella%20Logo%20Full%20Colo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7515" y="3272587"/>
            <a:ext cx="4428142" cy="34217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image2.jpeg" descr="http://novacodecamp.org/Portals/0/Sponsors/AIS-logo_RGB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632559" y="3443282"/>
            <a:ext cx="6095577" cy="26820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image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72023" y="4130340"/>
            <a:ext cx="7294169" cy="17062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image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661835" y="7428663"/>
            <a:ext cx="4314543" cy="1818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image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195652" y="10831363"/>
            <a:ext cx="3810001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6.png" descr="JetBrains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923755" y="10831363"/>
            <a:ext cx="1790701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7.jpeg" descr="http://novacodecamp.org/Portals/0/Sponsors/MSFT_logo_Page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6632559" y="11175640"/>
            <a:ext cx="5689839" cy="12164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Server Hello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Great! I see you you support up to TLS 1.2, but I only support 1.0.</a:t>
            </a:r>
            <a:br/>
            <a:r>
              <a:t>Can we use TLS 1.0?</a:t>
            </a:r>
          </a:p>
          <a:p>
            <a:pPr/>
            <a:r>
              <a:t>Thanks for the cipher suite list. Here’s the one I want to use.</a:t>
            </a:r>
          </a:p>
          <a:p>
            <a:pPr/>
            <a:r>
              <a:t>I’ll wait for you to say we’re going to start encrypting now.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2950">
              <a:defRPr sz="10080"/>
            </a:lvl1pPr>
          </a:lstStyle>
          <a:p>
            <a:pPr/>
            <a:r>
              <a:t>In practice, things go horribly wrong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Client: I support up to TLS 1.2.</a:t>
            </a:r>
          </a:p>
          <a:p>
            <a:pPr/>
            <a:r>
              <a:t>Server: agggghhhh I don’t know what TLS 1.2 is! GOODBYE.</a:t>
            </a:r>
          </a:p>
          <a:p>
            <a:pPr/>
            <a:r>
              <a:t>Client: But…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up to</a:t>
            </a:r>
            <a:r>
              <a:t> TLS 1.2. You could have picked 1.0!</a:t>
            </a:r>
          </a:p>
          <a:p>
            <a:pPr/>
            <a:r>
              <a:t>Sever: I SAID GOOD DAY.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Fallbacks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a client fails a TLS handshake, it will try the handshake again.</a:t>
            </a:r>
          </a:p>
          <a:p>
            <a:pPr/>
            <a:r>
              <a:t>It will lie about it’s maximum TLS version in order to appease the server.</a:t>
            </a:r>
          </a:p>
          <a:p>
            <a:pPr/>
            <a:r>
              <a:t>Browser have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a lot</a:t>
            </a:r>
            <a:r>
              <a:t> of work arounds to handle problems like this.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Fallbacks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Browser: I support TLS 1.0, TLS 1.1, and TLS 1.2.</a:t>
            </a:r>
          </a:p>
          <a:p>
            <a:pPr/>
            <a:r>
              <a:t>Server: AGGGHHHH go away.</a:t>
            </a:r>
          </a:p>
          <a:p>
            <a:pPr/>
            <a:r>
              <a:t>Browser: Uh, OK. I only support TLS 1.0 (fingers crossed).</a:t>
            </a:r>
          </a:p>
          <a:p>
            <a:pPr/>
            <a:r>
              <a:t>Server: Oh, ok. Great! Let’s use TLS 1.0!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Broken HTTPS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SSL2 is completely broken.</a:t>
            </a:r>
          </a:p>
          <a:p>
            <a:pPr/>
            <a:r>
              <a:t>SSL3 is broken enough that using it is considered a risk.</a:t>
            </a:r>
          </a:p>
          <a:p>
            <a:pPr/>
            <a:r>
              <a:t>TLS 1.0 &amp; 1.1 have problems.</a:t>
            </a:r>
          </a:p>
          <a:p>
            <a:pPr/>
            <a:r>
              <a:t>TLS 1.2 have some minor problems but best we have.</a:t>
            </a:r>
          </a:p>
          <a:p>
            <a:pPr/>
            <a:r>
              <a:t>TLS 1.3 on its way.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Fallbacks and Broken TLS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active attacker could force a fallback.</a:t>
            </a:r>
          </a:p>
          <a:p>
            <a:pPr/>
            <a:r>
              <a:t>They could force the browser to fallback to weaker versions of TLS.</a:t>
            </a:r>
          </a:p>
          <a:p>
            <a:pPr/>
            <a:r>
              <a:t>Problem was widespread enough that Chrome ripped out fallbacks.</a:t>
            </a:r>
          </a:p>
          <a:p>
            <a:pPr/>
            <a:r>
              <a:t>Other browsers support a signal called Fallback SCSV.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pasted-image.tiff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35677" b="0"/>
          <a:stretch>
            <a:fillRect/>
          </a:stretch>
        </p:blipFill>
        <p:spPr>
          <a:xfrm>
            <a:off x="13221734" y="2105811"/>
            <a:ext cx="9469248" cy="9504378"/>
          </a:xfrm>
          <a:prstGeom prst="rect">
            <a:avLst/>
          </a:prstGeom>
        </p:spPr>
      </p:pic>
      <p:sp>
        <p:nvSpPr>
          <p:cNvPr id="180" name="Shape 1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fallback problem</a:t>
            </a:r>
          </a:p>
        </p:txBody>
      </p:sp>
      <p:sp>
        <p:nvSpPr>
          <p:cNvPr id="181" name="Shape 1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37307" indent="-537307" algn="l">
              <a:buSzPct val="75000"/>
              <a:buChar char="•"/>
            </a:pPr>
            <a:r>
              <a:t>The browser refuses to fall back to broken TLS version.</a:t>
            </a:r>
            <a:br/>
            <a:r>
              <a:t>- or -</a:t>
            </a:r>
          </a:p>
          <a:p>
            <a:pPr marL="537307" indent="-537307" algn="l">
              <a:buSzPct val="75000"/>
              <a:buChar char="•"/>
            </a:pPr>
            <a:r>
              <a:t>Server may reject a client connection saying the browser shouldn’t have had to fallback.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Fallbacks Getting Better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Most servers properly negotiate</a:t>
            </a:r>
          </a:p>
          <a:p>
            <a:pPr/>
            <a:r>
              <a:t>“Intolerance” checking has shown that some servers still special-case version selection.</a:t>
            </a:r>
          </a:p>
          <a:p>
            <a:pPr/>
            <a:r>
              <a:t>TLS 1.3 is going to do things differently to avoid that.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Getting rid of TLS 1.0 &amp; 1.1</a:t>
            </a:r>
          </a:p>
        </p:txBody>
      </p:sp>
      <p:sp>
        <p:nvSpPr>
          <p:cNvPr id="187" name="Shape 1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PCI council took a hard stand to get rid of TLS 1.0 and 1.1 for payment applications.</a:t>
            </a:r>
          </a:p>
          <a:p>
            <a:pPr/>
            <a:r>
              <a:t>TLS 1.2 came out in 2012.</a:t>
            </a:r>
          </a:p>
          <a:p>
            <a:pPr/>
            <a:r>
              <a:t>Many Point-of-Sale terminals don’t support TLS 1.2.</a:t>
            </a:r>
          </a:p>
          <a:p>
            <a:pPr/>
            <a:r>
              <a:t>Requirement delayed from July 2016 to July 2018.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What’s Next?</a:t>
            </a:r>
          </a:p>
        </p:txBody>
      </p:sp>
      <p:sp>
        <p:nvSpPr>
          <p:cNvPr id="190" name="Shape 1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Cipher suite</a:t>
            </a:r>
          </a:p>
          <a:p>
            <a:pPr/>
            <a:r>
              <a:t>A group of different crypto primitives that make TLS work</a:t>
            </a:r>
          </a:p>
          <a:p>
            <a:pPr/>
            <a:r>
              <a:t>Not quite mix and match</a:t>
            </a:r>
          </a:p>
          <a:p>
            <a:pPr/>
            <a:r>
              <a:t>Some offer strong encryption, some are broken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HTTPS and TLS Landscape</a:t>
            </a:r>
          </a:p>
        </p:txBody>
      </p:sp>
      <p:sp>
        <p:nvSpPr>
          <p:cNvPr id="138" name="Shape 138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NOVA CodeCamp 2016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9100"/>
            </a:pPr>
            <a:r>
              <a:t>TLS_</a:t>
            </a: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ECDSA</a:t>
            </a:r>
            <a:r>
              <a:t>_</a:t>
            </a:r>
            <a:r>
              <a:rPr>
                <a:solidFill>
                  <a:schemeClr val="accent5"/>
                </a:solidFill>
              </a:rPr>
              <a:t>ECDHE</a:t>
            </a:r>
            <a:r>
              <a:t>_</a:t>
            </a: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AES128</a:t>
            </a:r>
            <a:r>
              <a:t>_</a:t>
            </a:r>
            <a:r>
              <a:rPr>
                <a:solidFill>
                  <a:schemeClr val="accent1"/>
                </a:solidFill>
              </a:rPr>
              <a:t>SHA256</a:t>
            </a:r>
          </a:p>
        </p:txBody>
      </p:sp>
      <p:sp>
        <p:nvSpPr>
          <p:cNvPr id="193" name="Shape 193"/>
          <p:cNvSpPr/>
          <p:nvPr/>
        </p:nvSpPr>
        <p:spPr>
          <a:xfrm>
            <a:off x="653142" y="7404858"/>
            <a:ext cx="5963842" cy="1929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9099" y="7381"/>
                </a:lnTo>
                <a:lnTo>
                  <a:pt x="230" y="7381"/>
                </a:lnTo>
                <a:cubicBezTo>
                  <a:pt x="103" y="7381"/>
                  <a:pt x="0" y="7699"/>
                  <a:pt x="0" y="8092"/>
                </a:cubicBezTo>
                <a:lnTo>
                  <a:pt x="0" y="20889"/>
                </a:lnTo>
                <a:cubicBezTo>
                  <a:pt x="0" y="21282"/>
                  <a:pt x="103" y="21600"/>
                  <a:pt x="230" y="21600"/>
                </a:cubicBezTo>
                <a:lnTo>
                  <a:pt x="19566" y="21600"/>
                </a:lnTo>
                <a:cubicBezTo>
                  <a:pt x="19693" y="21600"/>
                  <a:pt x="19796" y="21282"/>
                  <a:pt x="19796" y="20889"/>
                </a:cubicBezTo>
                <a:lnTo>
                  <a:pt x="19796" y="9909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Signature algorithm</a:t>
            </a:r>
          </a:p>
        </p:txBody>
      </p:sp>
      <p:sp>
        <p:nvSpPr>
          <p:cNvPr id="194" name="Shape 194"/>
          <p:cNvSpPr/>
          <p:nvPr/>
        </p:nvSpPr>
        <p:spPr>
          <a:xfrm>
            <a:off x="4346510" y="4210006"/>
            <a:ext cx="6394054" cy="1999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" y="0"/>
                </a:moveTo>
                <a:cubicBezTo>
                  <a:pt x="96" y="0"/>
                  <a:pt x="0" y="307"/>
                  <a:pt x="0" y="686"/>
                </a:cubicBezTo>
                <a:lnTo>
                  <a:pt x="0" y="13034"/>
                </a:lnTo>
                <a:cubicBezTo>
                  <a:pt x="0" y="13413"/>
                  <a:pt x="96" y="13720"/>
                  <a:pt x="215" y="13720"/>
                </a:cubicBezTo>
                <a:lnTo>
                  <a:pt x="17751" y="13720"/>
                </a:lnTo>
                <a:lnTo>
                  <a:pt x="21600" y="21600"/>
                </a:lnTo>
                <a:lnTo>
                  <a:pt x="18464" y="11696"/>
                </a:lnTo>
                <a:lnTo>
                  <a:pt x="18464" y="686"/>
                </a:lnTo>
                <a:cubicBezTo>
                  <a:pt x="18464" y="307"/>
                  <a:pt x="18368" y="0"/>
                  <a:pt x="18250" y="0"/>
                </a:cubicBezTo>
                <a:lnTo>
                  <a:pt x="215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Key exchange algorithm</a:t>
            </a:r>
          </a:p>
        </p:txBody>
      </p:sp>
      <p:sp>
        <p:nvSpPr>
          <p:cNvPr id="195" name="Shape 195"/>
          <p:cNvSpPr/>
          <p:nvPr/>
        </p:nvSpPr>
        <p:spPr>
          <a:xfrm>
            <a:off x="9378129" y="7404858"/>
            <a:ext cx="6613526" cy="1929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7074" y="7381"/>
                </a:lnTo>
                <a:lnTo>
                  <a:pt x="207" y="7381"/>
                </a:lnTo>
                <a:cubicBezTo>
                  <a:pt x="93" y="7381"/>
                  <a:pt x="0" y="7699"/>
                  <a:pt x="0" y="8092"/>
                </a:cubicBezTo>
                <a:lnTo>
                  <a:pt x="0" y="20889"/>
                </a:lnTo>
                <a:cubicBezTo>
                  <a:pt x="0" y="21282"/>
                  <a:pt x="93" y="21600"/>
                  <a:pt x="207" y="21600"/>
                </a:cubicBezTo>
                <a:lnTo>
                  <a:pt x="17644" y="21600"/>
                </a:lnTo>
                <a:cubicBezTo>
                  <a:pt x="17759" y="21600"/>
                  <a:pt x="17851" y="21282"/>
                  <a:pt x="17851" y="20889"/>
                </a:cubicBezTo>
                <a:lnTo>
                  <a:pt x="17851" y="9407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>
              <a:hueOff val="-554920"/>
              <a:satOff val="-21482"/>
              <a:lumOff val="-6228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Symmetric encryption algorithm</a:t>
            </a:r>
          </a:p>
        </p:txBody>
      </p:sp>
      <p:sp>
        <p:nvSpPr>
          <p:cNvPr id="196" name="Shape 196"/>
          <p:cNvSpPr/>
          <p:nvPr/>
        </p:nvSpPr>
        <p:spPr>
          <a:xfrm>
            <a:off x="13873238" y="4154714"/>
            <a:ext cx="6334126" cy="2115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7" y="0"/>
                </a:moveTo>
                <a:cubicBezTo>
                  <a:pt x="97" y="0"/>
                  <a:pt x="0" y="290"/>
                  <a:pt x="0" y="648"/>
                </a:cubicBezTo>
                <a:lnTo>
                  <a:pt x="0" y="12320"/>
                </a:lnTo>
                <a:cubicBezTo>
                  <a:pt x="0" y="12678"/>
                  <a:pt x="97" y="12968"/>
                  <a:pt x="217" y="12968"/>
                </a:cubicBezTo>
                <a:lnTo>
                  <a:pt x="17966" y="12968"/>
                </a:lnTo>
                <a:lnTo>
                  <a:pt x="21600" y="21600"/>
                </a:lnTo>
                <a:lnTo>
                  <a:pt x="18639" y="10982"/>
                </a:lnTo>
                <a:lnTo>
                  <a:pt x="18639" y="648"/>
                </a:lnTo>
                <a:cubicBezTo>
                  <a:pt x="18639" y="290"/>
                  <a:pt x="18542" y="0"/>
                  <a:pt x="18422" y="0"/>
                </a:cubicBezTo>
                <a:lnTo>
                  <a:pt x="217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Master secret hash algorithm / MAC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 all suites are equal</a:t>
            </a:r>
          </a:p>
        </p:txBody>
      </p:sp>
      <p:sp>
        <p:nvSpPr>
          <p:cNvPr id="199" name="Shape 1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Ongoing research has shown many primitives used in cipher suites have flaws</a:t>
            </a:r>
          </a:p>
          <a:p>
            <a:pPr lvl="1"/>
            <a:r>
              <a:t>RC4 has a bias</a:t>
            </a:r>
          </a:p>
          <a:p>
            <a:pPr lvl="1"/>
            <a:r>
              <a:t>MD5 can produce collisions</a:t>
            </a:r>
          </a:p>
          <a:p>
            <a:pPr lvl="1"/>
            <a:r>
              <a:t>CBC has padding oracle problems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Ongoing deprecations: RC4</a:t>
            </a:r>
          </a:p>
        </p:txBody>
      </p:sp>
      <p:sp>
        <p:nvSpPr>
          <p:cNvPr id="202" name="Shape 2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RC4 is a symmetric encryption cipher</a:t>
            </a:r>
          </a:p>
          <a:p>
            <a:pPr/>
            <a:r>
              <a:t>Widely deployed and a few desirable characteristics</a:t>
            </a:r>
          </a:p>
          <a:p>
            <a:pPr>
              <a:defRPr i="1">
                <a:latin typeface="Helvetica"/>
                <a:ea typeface="Helvetica"/>
                <a:cs typeface="Helvetica"/>
                <a:sym typeface="Helvetica"/>
              </a:defRPr>
            </a:pPr>
            <a:r>
              <a:t>Broken.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Ongoing deprecations: 3DES</a:t>
            </a:r>
          </a:p>
        </p:txBody>
      </p:sp>
      <p:sp>
        <p:nvSpPr>
          <p:cNvPr id="205" name="Shape 2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3DES is already considered weak in contrast to AES</a:t>
            </a:r>
          </a:p>
          <a:p>
            <a:pPr/>
            <a:r>
              <a:t>64-bit block size is problematic</a:t>
            </a:r>
          </a:p>
          <a:p>
            <a:pPr/>
            <a:r>
              <a:t>Browsers want to remove 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Ongoing deprecations: CBC</a:t>
            </a:r>
          </a:p>
        </p:txBody>
      </p:sp>
      <p:sp>
        <p:nvSpPr>
          <p:cNvPr id="208" name="Shape 2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AES is is considered secure but has a lot of problems with “CBC” mode.</a:t>
            </a:r>
          </a:p>
          <a:p>
            <a:pPr/>
            <a:r>
              <a:t>Mode of choice is GCM.</a:t>
            </a:r>
          </a:p>
          <a:p>
            <a:pPr/>
            <a:r>
              <a:t>GCM does not require padding (like RC4).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Ongoing deprecations: SHA1</a:t>
            </a:r>
          </a:p>
        </p:txBody>
      </p:sp>
      <p:sp>
        <p:nvSpPr>
          <p:cNvPr id="211" name="Shape 2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SHA1 for authentication is largely considered weak</a:t>
            </a:r>
          </a:p>
          <a:p>
            <a:pPr/>
            <a:r>
              <a:t>Prefer SHA256 or SHA384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What’s left?</a:t>
            </a:r>
          </a:p>
        </p:txBody>
      </p:sp>
      <p:sp>
        <p:nvSpPr>
          <p:cNvPr id="214" name="Shape 21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Lots of fear about “too many eggs in the AES basket”.</a:t>
            </a:r>
          </a:p>
          <a:p>
            <a:pPr/>
            <a:r>
              <a:t>AES+GCM is really the only thing left</a:t>
            </a:r>
          </a:p>
          <a:p>
            <a:pPr/>
            <a:r>
              <a:t>CHACHA gaining traction to provide some diversity</a:t>
            </a:r>
          </a:p>
          <a:p>
            <a:pPr/>
            <a:r>
              <a:t>Same with x25519</a:t>
            </a:r>
          </a:p>
          <a:p>
            <a:pPr/>
            <a:r>
              <a:t>EcDSA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maybe?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Screen Shot 2016-10-08 at 12.16.51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3169900" y="4881110"/>
            <a:ext cx="9525000" cy="5922281"/>
          </a:xfrm>
          <a:prstGeom prst="rect">
            <a:avLst/>
          </a:prstGeom>
        </p:spPr>
      </p:pic>
      <p:sp>
        <p:nvSpPr>
          <p:cNvPr id="217" name="Shape 2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Cipher Suite Mismatch</a:t>
            </a:r>
          </a:p>
        </p:txBody>
      </p:sp>
      <p:sp>
        <p:nvSpPr>
          <p:cNvPr id="218" name="Shape 218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When no cipher suite can be agreed upon.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Screen Shot 2016-10-08 at 11.47.25 A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31050" b="0"/>
          <a:stretch>
            <a:fillRect/>
          </a:stretch>
        </p:blipFill>
        <p:spPr>
          <a:xfrm>
            <a:off x="13212469" y="3238500"/>
            <a:ext cx="9482432" cy="9207500"/>
          </a:xfrm>
          <a:prstGeom prst="rect">
            <a:avLst/>
          </a:prstGeom>
        </p:spPr>
      </p:pic>
      <p:sp>
        <p:nvSpPr>
          <p:cNvPr id="221" name="Shape 2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about certificates?</a:t>
            </a:r>
          </a:p>
        </p:txBody>
      </p:sp>
      <p:sp>
        <p:nvSpPr>
          <p:cNvPr id="222" name="Shape 222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Most attention comes to the certificate</a:t>
            </a:r>
          </a:p>
          <a:p>
            <a:pPr/>
            <a:r>
              <a:t>CA/B forbids SHA1 issuance</a:t>
            </a:r>
          </a:p>
          <a:p>
            <a:pPr/>
            <a:r>
              <a:t>CA/B is governing body of certificate issuance</a:t>
            </a:r>
          </a:p>
        </p:txBody>
      </p:sp>
      <p:sp>
        <p:nvSpPr>
          <p:cNvPr id="223" name="Shape 223"/>
          <p:cNvSpPr/>
          <p:nvPr/>
        </p:nvSpPr>
        <p:spPr>
          <a:xfrm>
            <a:off x="20099694" y="8362950"/>
            <a:ext cx="1199441" cy="0"/>
          </a:xfrm>
          <a:prstGeom prst="line">
            <a:avLst/>
          </a:prstGeom>
          <a:ln w="1651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Screen Shot 2016-10-08 at 11.53.08 A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3169900" y="3844873"/>
            <a:ext cx="9525000" cy="7994754"/>
          </a:xfrm>
          <a:prstGeom prst="rect">
            <a:avLst/>
          </a:prstGeom>
        </p:spPr>
      </p:pic>
      <p:sp>
        <p:nvSpPr>
          <p:cNvPr id="226" name="Shape 2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SHA-2 certificates</a:t>
            </a:r>
          </a:p>
        </p:txBody>
      </p:sp>
      <p:sp>
        <p:nvSpPr>
          <p:cNvPr id="227" name="Shape 227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Easy enough for browsers to handle</a:t>
            </a:r>
          </a:p>
          <a:p>
            <a:pPr/>
            <a:r>
              <a:t>Difficulties with embedded devices (Point of Sale, ATMs)</a:t>
            </a:r>
          </a:p>
          <a:p>
            <a:pPr/>
            <a:r>
              <a:t>Difficulties with chains (issuer of the certificate) being all SHA2</a:t>
            </a:r>
          </a:p>
          <a:p>
            <a:pPr/>
            <a:r>
              <a:t>Browser UX for certs expiring after 2016 in SHA1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Me</a:t>
            </a:r>
          </a:p>
        </p:txBody>
      </p:sp>
      <p:sp>
        <p:nvSpPr>
          <p:cNvPr id="141" name="Shape 141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558800" indent="-558800">
              <a:defRPr sz="3900"/>
            </a:pPr>
            <a:r>
              <a:t>Security Lead at Upside Travel</a:t>
            </a:r>
          </a:p>
          <a:p>
            <a:pPr marL="558800" indent="-558800">
              <a:defRPr sz="3900"/>
            </a:pPr>
            <a:r>
              <a:t>Site: </a:t>
            </a:r>
            <a:r>
              <a:rPr u="sng">
                <a:hlinkClick r:id="rId2" invalidUrl="" action="" tgtFrame="" tooltip="" history="1" highlightClick="0" endSnd="0"/>
              </a:rPr>
              <a:t>https://vcsjones.com</a:t>
            </a:r>
          </a:p>
          <a:p>
            <a:pPr marL="558800" indent="-558800">
              <a:defRPr sz="3900"/>
            </a:pPr>
            <a:r>
              <a:t>Twitter: @vcsjones</a:t>
            </a:r>
          </a:p>
          <a:p>
            <a:pPr marL="558800" indent="-558800">
              <a:defRPr sz="3900"/>
            </a:pPr>
            <a:r>
              <a:rPr u="sng">
                <a:hlinkClick r:id="rId3" invalidUrl="" action="" tgtFrame="" tooltip="" history="1" highlightClick="0" endSnd="0"/>
              </a:rPr>
              <a:t>https://github.com/vcsjones/Presentations</a:t>
            </a:r>
          </a:p>
        </p:txBody>
      </p:sp>
      <p:pic>
        <p:nvPicPr>
          <p:cNvPr id="142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06703" y="10304403"/>
            <a:ext cx="5118101" cy="1790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Screen Shot 2016-09-27 at 10.40.32 A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3169900" y="4528343"/>
            <a:ext cx="9525000" cy="6627814"/>
          </a:xfrm>
          <a:prstGeom prst="rect">
            <a:avLst/>
          </a:prstGeom>
        </p:spPr>
      </p:pic>
      <p:sp>
        <p:nvSpPr>
          <p:cNvPr id="230" name="Shape 2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Exchanges</a:t>
            </a:r>
          </a:p>
        </p:txBody>
      </p:sp>
      <p:sp>
        <p:nvSpPr>
          <p:cNvPr id="231" name="Shape 231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91744" indent="-491744" defTabSz="726440">
              <a:spcBef>
                <a:spcPts val="3900"/>
              </a:spcBef>
              <a:defRPr sz="3959"/>
            </a:pPr>
            <a:r>
              <a:t>Elliptic Curve Diffie-Hellman (ECDHE) is last remaining one</a:t>
            </a:r>
          </a:p>
          <a:p>
            <a:pPr marL="491744" indent="-491744" defTabSz="726440">
              <a:spcBef>
                <a:spcPts val="3900"/>
              </a:spcBef>
              <a:defRPr sz="3959"/>
            </a:pPr>
            <a:r>
              <a:t>Chrome / Firefox require 2048-bit DHE after “Logjam”</a:t>
            </a:r>
          </a:p>
          <a:p>
            <a:pPr marL="491744" indent="-491744" defTabSz="726440">
              <a:spcBef>
                <a:spcPts val="3900"/>
              </a:spcBef>
              <a:defRPr sz="3959"/>
            </a:pPr>
            <a:r>
              <a:t>Apple / Chrome eventually removed DHE all together</a:t>
            </a:r>
          </a:p>
          <a:p>
            <a:pPr marL="491744" indent="-491744" defTabSz="726440">
              <a:spcBef>
                <a:spcPts val="3900"/>
              </a:spcBef>
              <a:defRPr i="1" sz="3959">
                <a:latin typeface="Helvetica"/>
                <a:ea typeface="Helvetica"/>
                <a:cs typeface="Helvetica"/>
                <a:sym typeface="Helvetica"/>
              </a:defRPr>
            </a:pPr>
            <a:r>
              <a:t>New Hope</a:t>
            </a:r>
            <a:r>
              <a:rPr i="0">
                <a:latin typeface="+mn-lt"/>
                <a:ea typeface="+mn-ea"/>
                <a:cs typeface="+mn-cs"/>
                <a:sym typeface="Helvetica Light"/>
              </a:rPr>
              <a:t> is an experiment performed by Google</a:t>
            </a:r>
            <a:endParaRPr i="0">
              <a:latin typeface="+mn-lt"/>
              <a:ea typeface="+mn-ea"/>
              <a:cs typeface="+mn-cs"/>
              <a:sym typeface="Helvetica Light"/>
            </a:endParaRPr>
          </a:p>
          <a:p>
            <a:pPr marL="491744" indent="-491744" defTabSz="726440">
              <a:spcBef>
                <a:spcPts val="3900"/>
              </a:spcBef>
              <a:defRPr i="1" sz="3959">
                <a:latin typeface="Helvetica"/>
                <a:ea typeface="Helvetica"/>
                <a:cs typeface="Helvetica"/>
                <a:sym typeface="Helvetica"/>
              </a:defRPr>
            </a:pPr>
            <a:r>
              <a:rPr i="0">
                <a:latin typeface="+mn-lt"/>
                <a:ea typeface="+mn-ea"/>
                <a:cs typeface="+mn-cs"/>
                <a:sym typeface="Helvetica Light"/>
              </a:rPr>
              <a:t>Fun fact: “little” New Hope is called JarJar</a:t>
            </a:r>
            <a:endParaRPr i="0">
              <a:latin typeface="+mn-lt"/>
              <a:ea typeface="+mn-ea"/>
              <a:cs typeface="+mn-cs"/>
              <a:sym typeface="Helvetica Light"/>
            </a:endParaRPr>
          </a:p>
          <a:p>
            <a:pPr marL="491744" indent="-491744" defTabSz="726440">
              <a:spcBef>
                <a:spcPts val="3900"/>
              </a:spcBef>
              <a:defRPr i="1" sz="3959">
                <a:latin typeface="Helvetica"/>
                <a:ea typeface="Helvetica"/>
                <a:cs typeface="Helvetica"/>
                <a:sym typeface="Helvetica"/>
              </a:defRPr>
            </a:pPr>
            <a:r>
              <a:rPr i="0">
                <a:latin typeface="+mn-lt"/>
                <a:ea typeface="+mn-ea"/>
                <a:cs typeface="+mn-cs"/>
                <a:sym typeface="Helvetica Light"/>
              </a:rPr>
              <a:t>Experiment for quantum cryptography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does all this mean for me?</a:t>
            </a:r>
          </a:p>
        </p:txBody>
      </p:sp>
      <p:sp>
        <p:nvSpPr>
          <p:cNvPr id="234" name="Shape 2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Server operators are being forced to turn off old, broken things.</a:t>
            </a:r>
          </a:p>
          <a:p>
            <a:pPr/>
            <a:r>
              <a:t>Discovery of brokenness accelerated in 2012.</a:t>
            </a:r>
          </a:p>
          <a:p>
            <a:pPr/>
            <a:r>
              <a:t>Software needs to support what servers support.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Next Generation</a:t>
            </a:r>
          </a:p>
        </p:txBody>
      </p:sp>
      <p:sp>
        <p:nvSpPr>
          <p:cNvPr id="237" name="Shape 2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7850" indent="-577850" defTabSz="751205">
              <a:spcBef>
                <a:spcPts val="5300"/>
              </a:spcBef>
              <a:defRPr sz="4732"/>
            </a:pPr>
            <a:r>
              <a:t>HTTP/2 in practice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requires </a:t>
            </a:r>
            <a:r>
              <a:t>HTTPS</a:t>
            </a:r>
          </a:p>
          <a:p>
            <a:pPr marL="577850" indent="-577850" defTabSz="751205">
              <a:spcBef>
                <a:spcPts val="5300"/>
              </a:spcBef>
              <a:defRPr sz="4732"/>
            </a:pPr>
            <a:r>
              <a:t>Apple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requires </a:t>
            </a:r>
            <a:r>
              <a:t>HTTPS for application developers (ATS)</a:t>
            </a:r>
          </a:p>
          <a:p>
            <a:pPr lvl="1" marL="1155700" indent="-577850" defTabSz="751205">
              <a:spcBef>
                <a:spcPts val="5300"/>
              </a:spcBef>
              <a:defRPr sz="4732"/>
            </a:pPr>
            <a:r>
              <a:t>Must support TLS 1.2</a:t>
            </a:r>
          </a:p>
          <a:p>
            <a:pPr lvl="1" marL="1155700" indent="-577850" defTabSz="751205">
              <a:spcBef>
                <a:spcPts val="5300"/>
              </a:spcBef>
              <a:defRPr sz="4732"/>
            </a:pPr>
            <a:r>
              <a:t>Only strong cipher suites supported</a:t>
            </a:r>
          </a:p>
          <a:p>
            <a:pPr marL="577850" indent="-577850" defTabSz="751205">
              <a:spcBef>
                <a:spcPts val="5300"/>
              </a:spcBef>
              <a:defRPr sz="4732"/>
            </a:pPr>
            <a:r>
              <a:t>Chrome advancing some HTML5 as HTTPS only</a:t>
            </a:r>
          </a:p>
          <a:p>
            <a:pPr lvl="1" marL="1155700" indent="-577850" defTabSz="751205">
              <a:spcBef>
                <a:spcPts val="5300"/>
              </a:spcBef>
              <a:defRPr sz="4732"/>
            </a:pPr>
            <a:r>
              <a:t>Geolocation</a:t>
            </a:r>
          </a:p>
          <a:p>
            <a:pPr lvl="1" marL="1155700" indent="-577850" defTabSz="751205">
              <a:spcBef>
                <a:spcPts val="5300"/>
              </a:spcBef>
              <a:defRPr sz="4732"/>
            </a:pPr>
            <a:r>
              <a:t>AppCache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about .NET?</a:t>
            </a:r>
          </a:p>
        </p:txBody>
      </p:sp>
      <p:sp>
        <p:nvSpPr>
          <p:cNvPr id="240" name="Shape 2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.NET 4.5 and below does not support TLS 1.2 by default as a client.</a:t>
            </a:r>
          </a:p>
          <a:p>
            <a:pPr/>
            <a:r>
              <a:t>TLS 1.2 enabled by default in 4.6.</a:t>
            </a:r>
          </a:p>
          <a:p>
            <a:pPr/>
            <a:r>
              <a:t>Best option: install 4.6.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Other options:</a:t>
            </a:r>
          </a:p>
        </p:txBody>
      </p:sp>
      <p:sp>
        <p:nvSpPr>
          <p:cNvPr id="243" name="Shape 2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4.5 can set it during application startup (per AppDomain):</a:t>
            </a:r>
            <a:br/>
            <a:r>
              <a:rPr sz="3900">
                <a:latin typeface="Menlo"/>
                <a:ea typeface="Menlo"/>
                <a:cs typeface="Menlo"/>
                <a:sym typeface="Menlo"/>
              </a:rPr>
              <a:t>ServicePointManager.SecurityProtocol = SecurityProtocolType.Tls12</a:t>
            </a:r>
            <a:br>
              <a:rPr sz="3900">
                <a:latin typeface="Menlo"/>
                <a:ea typeface="Menlo"/>
                <a:cs typeface="Menlo"/>
                <a:sym typeface="Menlo"/>
              </a:rPr>
            </a:br>
            <a:br>
              <a:rPr sz="3900">
                <a:latin typeface="Menlo"/>
                <a:ea typeface="Menlo"/>
                <a:cs typeface="Menlo"/>
                <a:sym typeface="Menlo"/>
              </a:rPr>
            </a:br>
            <a:r>
              <a:t>Or use </a:t>
            </a:r>
            <a:r>
              <a:rPr>
                <a:latin typeface="Menlo"/>
                <a:ea typeface="Menlo"/>
                <a:cs typeface="Menlo"/>
                <a:sym typeface="Menlo"/>
              </a:rPr>
              <a:t>SchUseStrongCrypto</a:t>
            </a:r>
            <a:r>
              <a:t> in the registry (has other affects)</a:t>
            </a:r>
          </a:p>
          <a:p>
            <a:pPr/>
            <a:r>
              <a:t>3.5- does not support it at all. Upgrade!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about my server?</a:t>
            </a:r>
          </a:p>
        </p:txBody>
      </p:sp>
      <p:sp>
        <p:nvSpPr>
          <p:cNvPr id="246" name="Shape 2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Windows is somewhat difficult to configure IIS ciphers</a:t>
            </a:r>
          </a:p>
          <a:p>
            <a:pPr lvl="1"/>
            <a:r>
              <a:t>Affects the whole operating system: RDP, SQL, IIS…</a:t>
            </a:r>
          </a:p>
          <a:p>
            <a:pPr/>
            <a:r>
              <a:t>Consider terminating TLS with nginx, haproxy, 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7850">
              <a:defRPr sz="7840"/>
            </a:lvl1pPr>
          </a:lstStyle>
          <a:p>
            <a:pPr/>
            <a:r>
              <a:t>Why do I have customers demanding TLS 1.2?</a:t>
            </a:r>
          </a:p>
        </p:txBody>
      </p:sp>
      <p:sp>
        <p:nvSpPr>
          <p:cNvPr id="249" name="Shape 2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PCI DSS (payment card industry) demands TLS 1.2 transition in 2018.</a:t>
            </a:r>
          </a:p>
          <a:p>
            <a:pPr/>
            <a:r>
              <a:t>Apple ATS</a:t>
            </a:r>
          </a:p>
          <a:p>
            <a:pPr/>
            <a:r>
              <a:t>Other developers are increasingly wary of TLS 1.0 and 1.1.</a:t>
            </a:r>
          </a:p>
          <a:p>
            <a:pPr/>
            <a:r>
              <a:t>Other regulating standards and councils pushing forward.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What’s next?</a:t>
            </a:r>
          </a:p>
        </p:txBody>
      </p:sp>
      <p:sp>
        <p:nvSpPr>
          <p:cNvPr id="252" name="Shape 2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TLS 1.3 is on the way. Firefox nightly supports a draft.</a:t>
            </a:r>
          </a:p>
          <a:p>
            <a:pPr/>
            <a:r>
              <a:t>Cloudflare servers support a draft.</a:t>
            </a:r>
          </a:p>
          <a:p>
            <a:pPr/>
            <a:r>
              <a:t>Very different from TLS 1.2. More like TLS 2.0.</a:t>
            </a:r>
          </a:p>
          <a:p>
            <a:pPr/>
            <a:r>
              <a:t>Tries to address version intolerance by advertising it as an extension</a:t>
            </a:r>
            <a:br/>
            <a:r>
              <a:t>(Some servers don’t like unknown extensions, but is rarer)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255" name="Shape 2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https://ssllabs.com</a:t>
            </a:r>
          </a:p>
          <a:p>
            <a:pPr lvl="1"/>
            <a:r>
              <a:t>Test your server</a:t>
            </a:r>
          </a:p>
          <a:p>
            <a:pPr lvl="1"/>
            <a:r>
              <a:t>Test your client</a:t>
            </a:r>
          </a:p>
          <a:p>
            <a:pPr/>
            <a:r>
              <a:t>Bulletproof SSL &amp; TLS</a:t>
            </a:r>
          </a:p>
          <a:p>
            <a:pPr/>
            <a:r>
              <a:t>Mozilla MDN</a:t>
            </a:r>
          </a:p>
          <a:p>
            <a:pPr/>
            <a:r>
              <a:t>CA/B Baseline Requirements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Background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 is designed to encrypt and authenticate a browser session.</a:t>
            </a:r>
          </a:p>
          <a:p>
            <a:pPr/>
            <a:r>
              <a:t>Underlying protocol of choice is TLS.</a:t>
            </a:r>
          </a:p>
          <a:p>
            <a:pPr/>
            <a:r>
              <a:t>Fast changes in HTTPS and TLS started around 2012.</a:t>
            </a:r>
          </a:p>
          <a:p>
            <a:pPr/>
            <a:r>
              <a:t>Changes mean things invariably break.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asted-image.tiff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217" t="1559" r="15339" b="1559"/>
          <a:stretch>
            <a:fillRect/>
          </a:stretch>
        </p:blipFill>
        <p:spPr>
          <a:xfrm>
            <a:off x="15760700" y="7054850"/>
            <a:ext cx="7404101" cy="5549901"/>
          </a:xfrm>
          <a:prstGeom prst="rect">
            <a:avLst/>
          </a:prstGeom>
        </p:spPr>
      </p:pic>
      <p:pic>
        <p:nvPicPr>
          <p:cNvPr id="148" name="Screen Shot 2016-09-27 at 10.40.32 AM.png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rcRect l="3584" t="0" r="3584" b="0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49" name="pasted-image.png"/>
          <p:cNvPicPr>
            <a:picLocks noChangeAspect="1"/>
          </p:cNvPicPr>
          <p:nvPr>
            <p:ph type="pic" idx="15"/>
          </p:nvPr>
        </p:nvPicPr>
        <p:blipFill>
          <a:blip r:embed="rId4">
            <a:extLst/>
          </a:blip>
          <a:srcRect l="16468" t="0" r="1106" b="738"/>
          <a:stretch>
            <a:fillRect/>
          </a:stretch>
        </p:blipFill>
        <p:spPr>
          <a:xfrm>
            <a:off x="1294583" y="2051148"/>
            <a:ext cx="13997034" cy="940901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What Happened?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Changes.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Handshakes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 does a “handshake”.</a:t>
            </a:r>
          </a:p>
          <a:p>
            <a:pPr/>
            <a:r>
              <a:t>Client and Server agree on capabilities.</a:t>
            </a:r>
          </a:p>
          <a:p>
            <a:pPr/>
            <a:r>
              <a:t>Designed to be extendable and future proof.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Client Hello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I’m a client!</a:t>
            </a:r>
          </a:p>
          <a:p>
            <a:pPr/>
            <a:r>
              <a:t>Here’s the maximum version of SSL/TLS I support!</a:t>
            </a:r>
          </a:p>
          <a:p>
            <a:pPr/>
            <a:r>
              <a:t>Here’s the cipher suites I support!</a:t>
            </a:r>
          </a:p>
          <a:p>
            <a:pPr/>
            <a:r>
              <a:t>Here’s some extensions!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9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