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SP.NET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SP.NET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SP.NET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SP.NET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ithub.com/vcsjones" TargetMode="External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SP.NE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MV6 + Code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2006</a:t>
            </a:r>
          </a:p>
        </p:txBody>
      </p:sp>
      <p:sp>
        <p:nvSpPr>
          <p:cNvPr id="158" name="Shape 158"/>
          <p:cNvSpPr/>
          <p:nvPr/>
        </p:nvSpPr>
        <p:spPr>
          <a:xfrm>
            <a:off x="2014725" y="8017674"/>
            <a:ext cx="8975350" cy="955752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Windows</a:t>
            </a:r>
          </a:p>
        </p:txBody>
      </p:sp>
      <p:sp>
        <p:nvSpPr>
          <p:cNvPr id="159" name="Shape 159"/>
          <p:cNvSpPr/>
          <p:nvPr/>
        </p:nvSpPr>
        <p:spPr>
          <a:xfrm>
            <a:off x="2014725" y="6912037"/>
            <a:ext cx="8975350" cy="95575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IIS</a:t>
            </a:r>
          </a:p>
        </p:txBody>
      </p:sp>
      <p:sp>
        <p:nvSpPr>
          <p:cNvPr id="160" name="Shape 160"/>
          <p:cNvSpPr/>
          <p:nvPr/>
        </p:nvSpPr>
        <p:spPr>
          <a:xfrm>
            <a:off x="4638222" y="5806401"/>
            <a:ext cx="6350757" cy="955752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ASP.NET</a:t>
            </a:r>
            <a:r>
              <a:rPr sz="2400">
                <a:solidFill>
                  <a:srgbClr val="FFFFFF"/>
                </a:solidFill>
              </a:rPr>
              <a:t> Integrated AppPool</a:t>
            </a:r>
          </a:p>
        </p:txBody>
      </p:sp>
      <p:sp>
        <p:nvSpPr>
          <p:cNvPr id="161" name="Shape 161"/>
          <p:cNvSpPr/>
          <p:nvPr/>
        </p:nvSpPr>
        <p:spPr>
          <a:xfrm>
            <a:off x="2015205" y="4700764"/>
            <a:ext cx="2407377" cy="955752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ASP / CGI</a:t>
            </a:r>
          </a:p>
        </p:txBody>
      </p:sp>
      <p:sp>
        <p:nvSpPr>
          <p:cNvPr id="162" name="Shape 162"/>
          <p:cNvSpPr/>
          <p:nvPr/>
        </p:nvSpPr>
        <p:spPr>
          <a:xfrm>
            <a:off x="2014725" y="5806401"/>
            <a:ext cx="2408337" cy="955752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ISAPI</a:t>
            </a:r>
          </a:p>
        </p:txBody>
      </p:sp>
      <p:sp>
        <p:nvSpPr>
          <p:cNvPr id="163" name="Shape 163"/>
          <p:cNvSpPr/>
          <p:nvPr/>
        </p:nvSpPr>
        <p:spPr>
          <a:xfrm>
            <a:off x="4638222" y="4700764"/>
            <a:ext cx="6350757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Forms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2009</a:t>
            </a:r>
          </a:p>
        </p:txBody>
      </p:sp>
      <p:sp>
        <p:nvSpPr>
          <p:cNvPr id="166" name="Shape 166"/>
          <p:cNvSpPr/>
          <p:nvPr/>
        </p:nvSpPr>
        <p:spPr>
          <a:xfrm>
            <a:off x="2014725" y="8017674"/>
            <a:ext cx="8975350" cy="955752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Windows</a:t>
            </a:r>
          </a:p>
        </p:txBody>
      </p:sp>
      <p:sp>
        <p:nvSpPr>
          <p:cNvPr id="167" name="Shape 167"/>
          <p:cNvSpPr/>
          <p:nvPr/>
        </p:nvSpPr>
        <p:spPr>
          <a:xfrm>
            <a:off x="2014725" y="6912037"/>
            <a:ext cx="8975350" cy="95575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IIS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38222" y="5806401"/>
            <a:ext cx="6350757" cy="955752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ASP.NET</a:t>
            </a:r>
            <a:r>
              <a:rPr sz="2400">
                <a:solidFill>
                  <a:srgbClr val="FFFFFF"/>
                </a:solidFill>
              </a:rPr>
              <a:t> Integrated AppPool</a:t>
            </a:r>
          </a:p>
        </p:txBody>
      </p:sp>
      <p:sp>
        <p:nvSpPr>
          <p:cNvPr id="169" name="Shape 169"/>
          <p:cNvSpPr/>
          <p:nvPr/>
        </p:nvSpPr>
        <p:spPr>
          <a:xfrm>
            <a:off x="2015205" y="4700764"/>
            <a:ext cx="2407377" cy="955752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ASP / CGI</a:t>
            </a:r>
          </a:p>
        </p:txBody>
      </p:sp>
      <p:sp>
        <p:nvSpPr>
          <p:cNvPr id="170" name="Shape 170"/>
          <p:cNvSpPr/>
          <p:nvPr/>
        </p:nvSpPr>
        <p:spPr>
          <a:xfrm>
            <a:off x="2014725" y="5806401"/>
            <a:ext cx="2408337" cy="955752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ISAPI</a:t>
            </a:r>
          </a:p>
        </p:txBody>
      </p:sp>
      <p:sp>
        <p:nvSpPr>
          <p:cNvPr id="171" name="Shape 171"/>
          <p:cNvSpPr/>
          <p:nvPr/>
        </p:nvSpPr>
        <p:spPr>
          <a:xfrm>
            <a:off x="4638222" y="4700764"/>
            <a:ext cx="2961289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Forms</a:t>
            </a:r>
          </a:p>
        </p:txBody>
      </p:sp>
      <p:sp>
        <p:nvSpPr>
          <p:cNvPr id="172" name="Shape 172"/>
          <p:cNvSpPr/>
          <p:nvPr/>
        </p:nvSpPr>
        <p:spPr>
          <a:xfrm>
            <a:off x="4638222" y="3595127"/>
            <a:ext cx="2961289" cy="955753"/>
          </a:xfrm>
          <a:prstGeom prst="rect">
            <a:avLst/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MVC</a:t>
            </a:r>
          </a:p>
        </p:txBody>
      </p:sp>
      <p:sp>
        <p:nvSpPr>
          <p:cNvPr id="173" name="Shape 173"/>
          <p:cNvSpPr/>
          <p:nvPr/>
        </p:nvSpPr>
        <p:spPr>
          <a:xfrm>
            <a:off x="7814671" y="4700764"/>
            <a:ext cx="3186414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WebAPI v1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2013</a:t>
            </a:r>
          </a:p>
        </p:txBody>
      </p:sp>
      <p:sp>
        <p:nvSpPr>
          <p:cNvPr id="176" name="Shape 176"/>
          <p:cNvSpPr/>
          <p:nvPr/>
        </p:nvSpPr>
        <p:spPr>
          <a:xfrm>
            <a:off x="2014725" y="8017674"/>
            <a:ext cx="8975350" cy="955752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Windows</a:t>
            </a:r>
          </a:p>
        </p:txBody>
      </p:sp>
      <p:sp>
        <p:nvSpPr>
          <p:cNvPr id="177" name="Shape 177"/>
          <p:cNvSpPr/>
          <p:nvPr/>
        </p:nvSpPr>
        <p:spPr>
          <a:xfrm>
            <a:off x="2014725" y="6912037"/>
            <a:ext cx="5584891" cy="95575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IIS</a:t>
            </a:r>
          </a:p>
        </p:txBody>
      </p:sp>
      <p:sp>
        <p:nvSpPr>
          <p:cNvPr id="178" name="Shape 178"/>
          <p:cNvSpPr/>
          <p:nvPr/>
        </p:nvSpPr>
        <p:spPr>
          <a:xfrm>
            <a:off x="3648213" y="5806401"/>
            <a:ext cx="3951403" cy="955752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ASP.NET</a:t>
            </a:r>
            <a:r>
              <a:rPr sz="2400">
                <a:solidFill>
                  <a:srgbClr val="FFFFFF"/>
                </a:solidFill>
              </a:rPr>
              <a:t> Integrated AppPool</a:t>
            </a:r>
          </a:p>
        </p:txBody>
      </p:sp>
      <p:sp>
        <p:nvSpPr>
          <p:cNvPr id="179" name="Shape 179"/>
          <p:cNvSpPr/>
          <p:nvPr/>
        </p:nvSpPr>
        <p:spPr>
          <a:xfrm>
            <a:off x="2015205" y="4700764"/>
            <a:ext cx="1417472" cy="955752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ASP / CGI</a:t>
            </a:r>
          </a:p>
        </p:txBody>
      </p:sp>
      <p:sp>
        <p:nvSpPr>
          <p:cNvPr id="180" name="Shape 180"/>
          <p:cNvSpPr/>
          <p:nvPr/>
        </p:nvSpPr>
        <p:spPr>
          <a:xfrm>
            <a:off x="2014725" y="5806401"/>
            <a:ext cx="1418432" cy="955752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ISAPI</a:t>
            </a:r>
          </a:p>
        </p:txBody>
      </p:sp>
      <p:sp>
        <p:nvSpPr>
          <p:cNvPr id="181" name="Shape 181"/>
          <p:cNvSpPr/>
          <p:nvPr/>
        </p:nvSpPr>
        <p:spPr>
          <a:xfrm>
            <a:off x="3648213" y="4700764"/>
            <a:ext cx="3951403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Forms</a:t>
            </a:r>
          </a:p>
        </p:txBody>
      </p:sp>
      <p:sp>
        <p:nvSpPr>
          <p:cNvPr id="182" name="Shape 182"/>
          <p:cNvSpPr/>
          <p:nvPr/>
        </p:nvSpPr>
        <p:spPr>
          <a:xfrm>
            <a:off x="3648213" y="3595127"/>
            <a:ext cx="3951403" cy="955753"/>
          </a:xfrm>
          <a:prstGeom prst="rect">
            <a:avLst/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MVC</a:t>
            </a:r>
          </a:p>
        </p:txBody>
      </p:sp>
      <p:sp>
        <p:nvSpPr>
          <p:cNvPr id="183" name="Shape 183"/>
          <p:cNvSpPr/>
          <p:nvPr/>
        </p:nvSpPr>
        <p:spPr>
          <a:xfrm>
            <a:off x="7814671" y="5806401"/>
            <a:ext cx="3186414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WebAPI v2</a:t>
            </a:r>
          </a:p>
        </p:txBody>
      </p:sp>
      <p:sp>
        <p:nvSpPr>
          <p:cNvPr id="184" name="Shape 184"/>
          <p:cNvSpPr/>
          <p:nvPr/>
        </p:nvSpPr>
        <p:spPr>
          <a:xfrm>
            <a:off x="7814671" y="6912037"/>
            <a:ext cx="3186414" cy="955753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OWIN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u="sng">
                <a:hlinkClick r:id="rId2" invalidUrl="" action="" tgtFrame="" tooltip="" history="1" highlightClick="0" endSnd="0"/>
              </a:rPr>
              <a:t>ASP.NET</a:t>
            </a:r>
            <a:r>
              <a:rPr sz="8000"/>
              <a:t> 5</a:t>
            </a:r>
          </a:p>
        </p:txBody>
      </p:sp>
      <p:sp>
        <p:nvSpPr>
          <p:cNvPr id="187" name="Shape 187"/>
          <p:cNvSpPr/>
          <p:nvPr/>
        </p:nvSpPr>
        <p:spPr>
          <a:xfrm>
            <a:off x="2014725" y="8017674"/>
            <a:ext cx="6071724" cy="955752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Windows</a:t>
            </a:r>
          </a:p>
        </p:txBody>
      </p:sp>
      <p:sp>
        <p:nvSpPr>
          <p:cNvPr id="188" name="Shape 188"/>
          <p:cNvSpPr/>
          <p:nvPr/>
        </p:nvSpPr>
        <p:spPr>
          <a:xfrm>
            <a:off x="2014725" y="6912037"/>
            <a:ext cx="3495469" cy="95575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IIS</a:t>
            </a:r>
          </a:p>
        </p:txBody>
      </p:sp>
      <p:sp>
        <p:nvSpPr>
          <p:cNvPr id="189" name="Shape 189"/>
          <p:cNvSpPr/>
          <p:nvPr/>
        </p:nvSpPr>
        <p:spPr>
          <a:xfrm>
            <a:off x="3648213" y="5806401"/>
            <a:ext cx="1869818" cy="955752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ASP.NET</a:t>
            </a:r>
            <a:r>
              <a:rPr>
                <a:solidFill>
                  <a:srgbClr val="FFFFFF"/>
                </a:solidFill>
              </a:rPr>
              <a:t> Integrated AppPool</a:t>
            </a:r>
          </a:p>
        </p:txBody>
      </p:sp>
      <p:sp>
        <p:nvSpPr>
          <p:cNvPr id="190" name="Shape 190"/>
          <p:cNvSpPr/>
          <p:nvPr/>
        </p:nvSpPr>
        <p:spPr>
          <a:xfrm>
            <a:off x="2015205" y="4700764"/>
            <a:ext cx="1417472" cy="955752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ASP / CGI</a:t>
            </a:r>
          </a:p>
        </p:txBody>
      </p:sp>
      <p:sp>
        <p:nvSpPr>
          <p:cNvPr id="191" name="Shape 191"/>
          <p:cNvSpPr/>
          <p:nvPr/>
        </p:nvSpPr>
        <p:spPr>
          <a:xfrm>
            <a:off x="2014725" y="5806401"/>
            <a:ext cx="1418432" cy="955752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ISAPI</a:t>
            </a:r>
          </a:p>
        </p:txBody>
      </p:sp>
      <p:sp>
        <p:nvSpPr>
          <p:cNvPr id="192" name="Shape 192"/>
          <p:cNvSpPr/>
          <p:nvPr/>
        </p:nvSpPr>
        <p:spPr>
          <a:xfrm>
            <a:off x="3648213" y="4700764"/>
            <a:ext cx="1869818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Forms</a:t>
            </a:r>
          </a:p>
        </p:txBody>
      </p:sp>
      <p:sp>
        <p:nvSpPr>
          <p:cNvPr id="193" name="Shape 193"/>
          <p:cNvSpPr/>
          <p:nvPr/>
        </p:nvSpPr>
        <p:spPr>
          <a:xfrm>
            <a:off x="5733086" y="5806401"/>
            <a:ext cx="2538504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MVC 6</a:t>
            </a:r>
          </a:p>
        </p:txBody>
      </p:sp>
      <p:sp>
        <p:nvSpPr>
          <p:cNvPr id="194" name="Shape 194"/>
          <p:cNvSpPr/>
          <p:nvPr/>
        </p:nvSpPr>
        <p:spPr>
          <a:xfrm>
            <a:off x="8486645" y="5806401"/>
            <a:ext cx="2514439" cy="955752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WebAPI v2</a:t>
            </a:r>
          </a:p>
        </p:txBody>
      </p:sp>
      <p:sp>
        <p:nvSpPr>
          <p:cNvPr id="195" name="Shape 195"/>
          <p:cNvSpPr/>
          <p:nvPr/>
        </p:nvSpPr>
        <p:spPr>
          <a:xfrm>
            <a:off x="5696832" y="6912037"/>
            <a:ext cx="5304253" cy="955753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OWIN</a:t>
            </a:r>
          </a:p>
        </p:txBody>
      </p:sp>
      <p:sp>
        <p:nvSpPr>
          <p:cNvPr id="196" name="Shape 196"/>
          <p:cNvSpPr/>
          <p:nvPr/>
        </p:nvSpPr>
        <p:spPr>
          <a:xfrm>
            <a:off x="8263981" y="8017674"/>
            <a:ext cx="2680604" cy="955752"/>
          </a:xfrm>
          <a:prstGeom prst="rect">
            <a:avLst/>
          </a:prstGeom>
          <a:solidFill>
            <a:srgbClr val="9452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*nix</a:t>
            </a:r>
          </a:p>
        </p:txBody>
      </p:sp>
      <p:sp>
        <p:nvSpPr>
          <p:cNvPr id="197" name="Shape 197"/>
          <p:cNvSpPr/>
          <p:nvPr/>
        </p:nvSpPr>
        <p:spPr>
          <a:xfrm>
            <a:off x="4364225" y="7379010"/>
            <a:ext cx="2680604" cy="488780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fast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Visual Studio Code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Is not a full Visual Studio replacement</a:t>
            </a:r>
            <a:endParaRPr sz="3600"/>
          </a:p>
          <a:p>
            <a:pPr lvl="0">
              <a:defRPr sz="1800"/>
            </a:pPr>
            <a:r>
              <a:rPr sz="3600"/>
              <a:t>Compatible with Visual Studio 2015</a:t>
            </a:r>
            <a:endParaRPr sz="3600"/>
          </a:p>
          <a:p>
            <a:pPr lvl="0">
              <a:defRPr sz="1800"/>
            </a:pPr>
            <a:r>
              <a:rPr sz="3600"/>
              <a:t>Only supports Core DNX</a:t>
            </a:r>
            <a:endParaRPr sz="3600"/>
          </a:p>
          <a:p>
            <a:pPr lvl="0">
              <a:defRPr sz="1800"/>
            </a:pPr>
            <a:r>
              <a:rPr sz="3600"/>
              <a:t>Requires Mono 3.10+</a:t>
            </a:r>
            <a:endParaRPr sz="3600"/>
          </a:p>
          <a:p>
            <a:pPr lvl="0">
              <a:defRPr sz="1800"/>
            </a:pPr>
            <a:r>
              <a:rPr sz="3600"/>
              <a:t>Built on Atom / Nucleus</a:t>
            </a:r>
            <a:endParaRPr sz="3600"/>
          </a:p>
          <a:p>
            <a:pPr lvl="0">
              <a:defRPr sz="1800"/>
            </a:pPr>
            <a:r>
              <a:rPr i="1" sz="3600"/>
              <a:t>Not done on OSX (No debugging)</a:t>
            </a:r>
          </a:p>
        </p:txBody>
      </p:sp>
    </p:spTree>
  </p:cSld>
  <p:clrMapOvr>
    <a:masterClrMapping/>
  </p:clrMapOvr>
  <p:transition spd="fast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Things to cover: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DNX</a:t>
            </a:r>
            <a:endParaRPr sz="3600"/>
          </a:p>
          <a:p>
            <a:pPr lvl="0">
              <a:defRPr sz="1800"/>
            </a:pPr>
            <a:r>
              <a:rPr sz="3600"/>
              <a:t>project.json</a:t>
            </a:r>
            <a:endParaRPr sz="3600"/>
          </a:p>
          <a:p>
            <a:pPr lvl="0">
              <a:defRPr sz="1800"/>
            </a:pPr>
            <a:r>
              <a:rPr sz="3600"/>
              <a:t>The middleware pipeline</a:t>
            </a:r>
            <a:endParaRPr sz="3600"/>
          </a:p>
          <a:p>
            <a:pPr lvl="0">
              <a:defRPr sz="1800"/>
            </a:pPr>
            <a:r>
              <a:rPr sz="3600"/>
              <a:t>Dependency Injection</a:t>
            </a:r>
            <a:endParaRPr sz="3600"/>
          </a:p>
          <a:p>
            <a:pPr lvl="0">
              <a:defRPr sz="1800"/>
            </a:pPr>
            <a:r>
              <a:rPr sz="3600"/>
              <a:t>Tag Helpers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About Me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Security Engineer @ Higher Logic</a:t>
            </a:r>
            <a:endParaRPr sz="3600"/>
          </a:p>
          <a:p>
            <a:pPr lvl="0">
              <a:defRPr sz="1800"/>
            </a:pPr>
            <a:r>
              <a:rPr sz="3600"/>
              <a:t>Presentation / code available on</a:t>
            </a:r>
            <a:br>
              <a:rPr sz="3600"/>
            </a:br>
            <a:r>
              <a:rPr sz="3600" u="sng">
                <a:hlinkClick r:id="rId2" invalidUrl="" action="" tgtFrame="" tooltip="" history="1" highlightClick="0" endSnd="0"/>
              </a:rPr>
              <a:t>github.com/vcsjones</a:t>
            </a:r>
            <a:endParaRPr sz="3600"/>
          </a:p>
          <a:p>
            <a:pPr lvl="0">
              <a:defRPr sz="1800"/>
            </a:pPr>
            <a:r>
              <a:rPr sz="3600"/>
              <a:t>Apache 2.0 / CC-BY license.</a:t>
            </a:r>
          </a:p>
        </p:txBody>
      </p:sp>
      <p:pic>
        <p:nvPicPr>
          <p:cNvPr id="4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4460" y="932361"/>
            <a:ext cx="754341" cy="1183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History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ASP.NET</a:t>
            </a:r>
            <a:r>
              <a:rPr sz="3600"/>
              <a:t> was built on Internet Information Service (IIS)</a:t>
            </a:r>
            <a:endParaRPr sz="3600"/>
          </a:p>
          <a:p>
            <a:pPr lvl="1">
              <a:defRPr sz="1800"/>
            </a:pPr>
            <a:r>
              <a:rPr sz="3600"/>
              <a:t>IIS was the host</a:t>
            </a:r>
            <a:endParaRPr sz="3600"/>
          </a:p>
          <a:p>
            <a:pPr lvl="1">
              <a:defRPr sz="1800"/>
            </a:pPr>
            <a:r>
              <a:rPr sz="3600"/>
              <a:t>Using IIS presented some limitations</a:t>
            </a:r>
            <a:endParaRPr sz="3600"/>
          </a:p>
          <a:p>
            <a:pPr lvl="1">
              <a:defRPr sz="1800"/>
            </a:pPr>
            <a:r>
              <a:rPr sz="3600"/>
              <a:t>Try putting forms auth up for a .pdf document</a:t>
            </a:r>
            <a:endParaRPr sz="3600"/>
          </a:p>
          <a:p>
            <a:pPr lvl="1">
              <a:defRPr sz="1800"/>
            </a:pPr>
            <a:r>
              <a:rPr sz="3600"/>
              <a:t>Extending ASP.NET is difficult.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468" y="8588492"/>
            <a:ext cx="13001863" cy="1186282"/>
            <a:chOff x="0" y="0"/>
            <a:chExt cx="13001861" cy="1186280"/>
          </a:xfrm>
        </p:grpSpPr>
        <p:sp>
          <p:nvSpPr>
            <p:cNvPr id="44" name="Shape 44"/>
            <p:cNvSpPr/>
            <p:nvPr/>
          </p:nvSpPr>
          <p:spPr>
            <a:xfrm>
              <a:off x="0" y="534603"/>
              <a:ext cx="13001862" cy="630634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Shape 45"/>
            <p:cNvSpPr/>
            <p:nvPr/>
          </p:nvSpPr>
          <p:spPr>
            <a:xfrm flipV="1">
              <a:off x="328350" y="227321"/>
              <a:ext cx="1" cy="950616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6" name="Shape 46"/>
            <p:cNvSpPr/>
            <p:nvPr/>
          </p:nvSpPr>
          <p:spPr>
            <a:xfrm>
              <a:off x="375620" y="9006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2001</a:t>
              </a:r>
            </a:p>
          </p:txBody>
        </p:sp>
        <p:sp>
          <p:nvSpPr>
            <p:cNvPr id="47" name="Shape 47"/>
            <p:cNvSpPr/>
            <p:nvPr/>
          </p:nvSpPr>
          <p:spPr>
            <a:xfrm flipV="1">
              <a:off x="2404646" y="2308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2451916" y="12550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2006</a:t>
              </a:r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4585362" y="230498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4632632" y="12182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2009</a:t>
              </a:r>
            </a:p>
          </p:txBody>
        </p:sp>
        <p:sp>
          <p:nvSpPr>
            <p:cNvPr id="51" name="Shape 51"/>
            <p:cNvSpPr/>
            <p:nvPr/>
          </p:nvSpPr>
          <p:spPr>
            <a:xfrm flipV="1">
              <a:off x="6766079" y="2356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6813349" y="17351"/>
              <a:ext cx="1131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2013</a:t>
              </a:r>
            </a:p>
          </p:txBody>
        </p:sp>
        <p:sp>
          <p:nvSpPr>
            <p:cNvPr id="53" name="Shape 53"/>
            <p:cNvSpPr/>
            <p:nvPr/>
          </p:nvSpPr>
          <p:spPr>
            <a:xfrm flipV="1">
              <a:off x="9051215" y="224222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9035087" y="5906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Today</a:t>
              </a:r>
            </a:p>
          </p:txBody>
        </p:sp>
        <p:sp>
          <p:nvSpPr>
            <p:cNvPr id="55" name="Shape 55"/>
            <p:cNvSpPr/>
            <p:nvPr/>
          </p:nvSpPr>
          <p:spPr>
            <a:xfrm flipV="1">
              <a:off x="11127511" y="218315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11136986" y="0"/>
              <a:ext cx="12829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vNext</a:t>
              </a:r>
            </a:p>
          </p:txBody>
        </p:sp>
      </p:grpSp>
      <p:sp>
        <p:nvSpPr>
          <p:cNvPr id="58" name="Shape 58"/>
          <p:cNvSpPr/>
          <p:nvPr/>
        </p:nvSpPr>
        <p:spPr>
          <a:xfrm>
            <a:off x="2217828" y="8655395"/>
            <a:ext cx="1160905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History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IIS integrates ASP.NET with “Integrated Pipeline”</a:t>
            </a:r>
            <a:endParaRPr sz="3600"/>
          </a:p>
          <a:p>
            <a:pPr lvl="1">
              <a:defRPr sz="1800"/>
            </a:pPr>
            <a:r>
              <a:rPr sz="3600"/>
              <a:t>IIS is aware of ASP.NET’s modules</a:t>
            </a:r>
            <a:endParaRPr sz="3600"/>
          </a:p>
          <a:p>
            <a:pPr lvl="1">
              <a:defRPr sz="1800"/>
            </a:pPr>
            <a:r>
              <a:rPr sz="3600"/>
              <a:t>Performance improvements, no longer ISAPI based</a:t>
            </a:r>
            <a:endParaRPr sz="3600"/>
          </a:p>
          <a:p>
            <a:pPr lvl="1">
              <a:defRPr sz="1800"/>
            </a:pPr>
            <a:r>
              <a:rPr sz="3600"/>
              <a:t>web.config is integrated into IIS</a:t>
            </a:r>
            <a:endParaRPr sz="3600"/>
          </a:p>
          <a:p>
            <a:pPr lvl="1">
              <a:defRPr sz="1800"/>
            </a:pPr>
            <a:r>
              <a:rPr sz="3600"/>
              <a:t>WCF can be hosted inside or outside IIS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1468" y="8588492"/>
            <a:ext cx="13001863" cy="1186282"/>
            <a:chOff x="0" y="0"/>
            <a:chExt cx="13001861" cy="1186280"/>
          </a:xfrm>
        </p:grpSpPr>
        <p:sp>
          <p:nvSpPr>
            <p:cNvPr id="62" name="Shape 62"/>
            <p:cNvSpPr/>
            <p:nvPr/>
          </p:nvSpPr>
          <p:spPr>
            <a:xfrm>
              <a:off x="0" y="534603"/>
              <a:ext cx="13001862" cy="63063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 flipV="1">
              <a:off x="328350" y="227321"/>
              <a:ext cx="1" cy="950616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375620" y="9006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2001</a:t>
              </a:r>
            </a:p>
          </p:txBody>
        </p:sp>
        <p:sp>
          <p:nvSpPr>
            <p:cNvPr id="65" name="Shape 65"/>
            <p:cNvSpPr/>
            <p:nvPr/>
          </p:nvSpPr>
          <p:spPr>
            <a:xfrm flipV="1">
              <a:off x="2404646" y="2308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2451916" y="12550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2006</a:t>
              </a:r>
            </a:p>
          </p:txBody>
        </p:sp>
        <p:sp>
          <p:nvSpPr>
            <p:cNvPr id="67" name="Shape 67"/>
            <p:cNvSpPr/>
            <p:nvPr/>
          </p:nvSpPr>
          <p:spPr>
            <a:xfrm flipV="1">
              <a:off x="4585362" y="230498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4632632" y="12182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2009</a:t>
              </a:r>
            </a:p>
          </p:txBody>
        </p:sp>
        <p:sp>
          <p:nvSpPr>
            <p:cNvPr id="69" name="Shape 69"/>
            <p:cNvSpPr/>
            <p:nvPr/>
          </p:nvSpPr>
          <p:spPr>
            <a:xfrm flipV="1">
              <a:off x="6766079" y="2356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6813349" y="17351"/>
              <a:ext cx="1131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2013</a:t>
              </a:r>
            </a:p>
          </p:txBody>
        </p:sp>
        <p:sp>
          <p:nvSpPr>
            <p:cNvPr id="71" name="Shape 71"/>
            <p:cNvSpPr/>
            <p:nvPr/>
          </p:nvSpPr>
          <p:spPr>
            <a:xfrm flipV="1">
              <a:off x="9051215" y="224222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9035087" y="5906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Today</a:t>
              </a:r>
            </a:p>
          </p:txBody>
        </p:sp>
        <p:sp>
          <p:nvSpPr>
            <p:cNvPr id="73" name="Shape 73"/>
            <p:cNvSpPr/>
            <p:nvPr/>
          </p:nvSpPr>
          <p:spPr>
            <a:xfrm flipV="1">
              <a:off x="11127511" y="218315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36986" y="0"/>
              <a:ext cx="12829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vNext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4513916" y="8679564"/>
            <a:ext cx="1160905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History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IIS Express is introduced</a:t>
            </a:r>
            <a:endParaRPr sz="3600"/>
          </a:p>
          <a:p>
            <a:pPr lvl="0">
              <a:defRPr sz="1800"/>
            </a:pPr>
            <a:r>
              <a:rPr sz="3600"/>
              <a:t>IIS 7.5 makes minor improvements to extensionless routing.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1468" y="8588492"/>
            <a:ext cx="13001863" cy="1186282"/>
            <a:chOff x="0" y="0"/>
            <a:chExt cx="13001861" cy="1186280"/>
          </a:xfrm>
        </p:grpSpPr>
        <p:sp>
          <p:nvSpPr>
            <p:cNvPr id="80" name="Shape 80"/>
            <p:cNvSpPr/>
            <p:nvPr/>
          </p:nvSpPr>
          <p:spPr>
            <a:xfrm>
              <a:off x="0" y="534603"/>
              <a:ext cx="13001862" cy="63063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flipV="1">
              <a:off x="328350" y="227321"/>
              <a:ext cx="1" cy="950616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375620" y="9006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2001</a:t>
              </a:r>
            </a:p>
          </p:txBody>
        </p:sp>
        <p:sp>
          <p:nvSpPr>
            <p:cNvPr id="83" name="Shape 83"/>
            <p:cNvSpPr/>
            <p:nvPr/>
          </p:nvSpPr>
          <p:spPr>
            <a:xfrm flipV="1">
              <a:off x="2404646" y="2308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451916" y="12550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2006</a:t>
              </a:r>
            </a:p>
          </p:txBody>
        </p:sp>
        <p:sp>
          <p:nvSpPr>
            <p:cNvPr id="85" name="Shape 85"/>
            <p:cNvSpPr/>
            <p:nvPr/>
          </p:nvSpPr>
          <p:spPr>
            <a:xfrm flipV="1">
              <a:off x="4585362" y="230498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4632632" y="12182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2010</a:t>
              </a:r>
            </a:p>
          </p:txBody>
        </p:sp>
        <p:sp>
          <p:nvSpPr>
            <p:cNvPr id="87" name="Shape 87"/>
            <p:cNvSpPr/>
            <p:nvPr/>
          </p:nvSpPr>
          <p:spPr>
            <a:xfrm flipV="1">
              <a:off x="6766079" y="2356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6813349" y="17351"/>
              <a:ext cx="1131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2013</a:t>
              </a:r>
            </a:p>
          </p:txBody>
        </p:sp>
        <p:sp>
          <p:nvSpPr>
            <p:cNvPr id="89" name="Shape 89"/>
            <p:cNvSpPr/>
            <p:nvPr/>
          </p:nvSpPr>
          <p:spPr>
            <a:xfrm flipV="1">
              <a:off x="9051215" y="224222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9035087" y="5906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Today</a:t>
              </a:r>
            </a:p>
          </p:txBody>
        </p:sp>
        <p:sp>
          <p:nvSpPr>
            <p:cNvPr id="91" name="Shape 91"/>
            <p:cNvSpPr/>
            <p:nvPr/>
          </p:nvSpPr>
          <p:spPr>
            <a:xfrm flipV="1">
              <a:off x="11127511" y="218315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11136986" y="0"/>
              <a:ext cx="12829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vNext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6689157" y="8727903"/>
            <a:ext cx="1160905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History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Microsoft announces Katana and OWIN</a:t>
            </a:r>
            <a:endParaRPr sz="3600"/>
          </a:p>
          <a:p>
            <a:pPr lvl="0">
              <a:defRPr sz="1800"/>
            </a:pPr>
            <a:r>
              <a:rPr sz="3600"/>
              <a:t>The first step Microsoft made to making ASP.NET platform and host independent.</a:t>
            </a:r>
            <a:endParaRPr sz="3600"/>
          </a:p>
          <a:p>
            <a:pPr lvl="0">
              <a:defRPr sz="1800"/>
            </a:pPr>
            <a:r>
              <a:rPr sz="3600"/>
              <a:t>Much of ASP.NET MVC is tied to the old ASP.NET model.</a:t>
            </a:r>
            <a:endParaRPr sz="3600"/>
          </a:p>
          <a:p>
            <a:pPr lvl="0">
              <a:defRPr sz="1800"/>
            </a:pPr>
            <a:r>
              <a:rPr sz="3600"/>
              <a:t>WebAPI is can be hosted outside IIS.</a:t>
            </a:r>
            <a:endParaRPr sz="3600"/>
          </a:p>
          <a:p>
            <a:pPr lvl="0">
              <a:defRPr sz="1800"/>
            </a:pPr>
            <a:r>
              <a:rPr sz="3600"/>
              <a:t>OWIN adopts the </a:t>
            </a:r>
            <a:r>
              <a:rPr i="1" sz="3600"/>
              <a:t>middleware </a:t>
            </a:r>
            <a:r>
              <a:rPr sz="3600"/>
              <a:t>concept.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1468" y="8588492"/>
            <a:ext cx="13001863" cy="1186282"/>
            <a:chOff x="0" y="0"/>
            <a:chExt cx="13001861" cy="1186280"/>
          </a:xfrm>
        </p:grpSpPr>
        <p:sp>
          <p:nvSpPr>
            <p:cNvPr id="98" name="Shape 98"/>
            <p:cNvSpPr/>
            <p:nvPr/>
          </p:nvSpPr>
          <p:spPr>
            <a:xfrm>
              <a:off x="0" y="534603"/>
              <a:ext cx="13001862" cy="63063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hape 99"/>
            <p:cNvSpPr/>
            <p:nvPr/>
          </p:nvSpPr>
          <p:spPr>
            <a:xfrm flipV="1">
              <a:off x="328350" y="227321"/>
              <a:ext cx="1" cy="950616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75620" y="9006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2001</a:t>
              </a:r>
            </a:p>
          </p:txBody>
        </p:sp>
        <p:sp>
          <p:nvSpPr>
            <p:cNvPr id="101" name="Shape 101"/>
            <p:cNvSpPr/>
            <p:nvPr/>
          </p:nvSpPr>
          <p:spPr>
            <a:xfrm flipV="1">
              <a:off x="2404646" y="2308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451916" y="12550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2006</a:t>
              </a:r>
            </a:p>
          </p:txBody>
        </p:sp>
        <p:sp>
          <p:nvSpPr>
            <p:cNvPr id="103" name="Shape 103"/>
            <p:cNvSpPr/>
            <p:nvPr/>
          </p:nvSpPr>
          <p:spPr>
            <a:xfrm flipV="1">
              <a:off x="4585362" y="230498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632632" y="12182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2010</a:t>
              </a:r>
            </a:p>
          </p:txBody>
        </p:sp>
        <p:sp>
          <p:nvSpPr>
            <p:cNvPr id="105" name="Shape 105"/>
            <p:cNvSpPr/>
            <p:nvPr/>
          </p:nvSpPr>
          <p:spPr>
            <a:xfrm flipV="1">
              <a:off x="6766079" y="2356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6" name="Shape 106"/>
            <p:cNvSpPr/>
            <p:nvPr/>
          </p:nvSpPr>
          <p:spPr>
            <a:xfrm>
              <a:off x="6813349" y="17351"/>
              <a:ext cx="1131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2013</a:t>
              </a:r>
            </a:p>
          </p:txBody>
        </p:sp>
        <p:sp>
          <p:nvSpPr>
            <p:cNvPr id="107" name="Shape 107"/>
            <p:cNvSpPr/>
            <p:nvPr/>
          </p:nvSpPr>
          <p:spPr>
            <a:xfrm flipV="1">
              <a:off x="9051215" y="224222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9035087" y="5906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Today</a:t>
              </a:r>
            </a:p>
          </p:txBody>
        </p:sp>
        <p:sp>
          <p:nvSpPr>
            <p:cNvPr id="109" name="Shape 109"/>
            <p:cNvSpPr/>
            <p:nvPr/>
          </p:nvSpPr>
          <p:spPr>
            <a:xfrm flipV="1">
              <a:off x="11127511" y="218315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136986" y="0"/>
              <a:ext cx="12829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vNext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8948991" y="8739988"/>
            <a:ext cx="1160905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History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ASP.NET has improved extensibility</a:t>
            </a:r>
            <a:endParaRPr sz="3600"/>
          </a:p>
          <a:p>
            <a:pPr lvl="0">
              <a:defRPr sz="1800"/>
            </a:pPr>
            <a:r>
              <a:rPr sz="3600"/>
              <a:t>MVC is not part of the .NET Framework, it’s a NuGet package.</a:t>
            </a:r>
            <a:endParaRPr sz="3600"/>
          </a:p>
          <a:p>
            <a:pPr lvl="0">
              <a:defRPr sz="1800"/>
            </a:pPr>
            <a:r>
              <a:rPr sz="3600"/>
              <a:t>SignalR and WebAPI are built with OWIN in mind.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1468" y="8588492"/>
            <a:ext cx="13001863" cy="1186282"/>
            <a:chOff x="0" y="0"/>
            <a:chExt cx="13001861" cy="1186280"/>
          </a:xfrm>
        </p:grpSpPr>
        <p:sp>
          <p:nvSpPr>
            <p:cNvPr id="116" name="Shape 116"/>
            <p:cNvSpPr/>
            <p:nvPr/>
          </p:nvSpPr>
          <p:spPr>
            <a:xfrm>
              <a:off x="0" y="534603"/>
              <a:ext cx="13001862" cy="63063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 flipV="1">
              <a:off x="328350" y="227321"/>
              <a:ext cx="1" cy="950616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75620" y="9006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2001</a:t>
              </a:r>
            </a:p>
          </p:txBody>
        </p:sp>
        <p:sp>
          <p:nvSpPr>
            <p:cNvPr id="119" name="Shape 119"/>
            <p:cNvSpPr/>
            <p:nvPr/>
          </p:nvSpPr>
          <p:spPr>
            <a:xfrm flipV="1">
              <a:off x="2404646" y="2308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451916" y="12550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2006</a:t>
              </a:r>
            </a:p>
          </p:txBody>
        </p:sp>
        <p:sp>
          <p:nvSpPr>
            <p:cNvPr id="121" name="Shape 121"/>
            <p:cNvSpPr/>
            <p:nvPr/>
          </p:nvSpPr>
          <p:spPr>
            <a:xfrm flipV="1">
              <a:off x="4585362" y="230498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632632" y="12182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2010</a:t>
              </a:r>
            </a:p>
          </p:txBody>
        </p:sp>
        <p:sp>
          <p:nvSpPr>
            <p:cNvPr id="123" name="Shape 123"/>
            <p:cNvSpPr/>
            <p:nvPr/>
          </p:nvSpPr>
          <p:spPr>
            <a:xfrm flipV="1">
              <a:off x="6766079" y="2356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813349" y="17351"/>
              <a:ext cx="1131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2013</a:t>
              </a:r>
            </a:p>
          </p:txBody>
        </p:sp>
        <p:sp>
          <p:nvSpPr>
            <p:cNvPr id="125" name="Shape 125"/>
            <p:cNvSpPr/>
            <p:nvPr/>
          </p:nvSpPr>
          <p:spPr>
            <a:xfrm flipV="1">
              <a:off x="9051215" y="224222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035087" y="5906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Today</a:t>
              </a:r>
            </a:p>
          </p:txBody>
        </p:sp>
        <p:sp>
          <p:nvSpPr>
            <p:cNvPr id="127" name="Shape 127"/>
            <p:cNvSpPr/>
            <p:nvPr/>
          </p:nvSpPr>
          <p:spPr>
            <a:xfrm flipV="1">
              <a:off x="11127511" y="218315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1136986" y="0"/>
              <a:ext cx="12829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vNext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10725439" y="8691649"/>
            <a:ext cx="1160905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Soon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MVC 6 and Web API are a single framework.</a:t>
            </a:r>
            <a:endParaRPr sz="3600"/>
          </a:p>
          <a:p>
            <a:pPr lvl="0">
              <a:defRPr sz="1800"/>
            </a:pPr>
            <a:r>
              <a:rPr sz="3600"/>
              <a:t>Operating System independent, can run on OSX with CoreCLR.</a:t>
            </a:r>
            <a:endParaRPr sz="3600"/>
          </a:p>
          <a:p>
            <a:pPr lvl="0">
              <a:defRPr sz="1800"/>
            </a:pPr>
            <a:r>
              <a:rPr sz="3600"/>
              <a:t>ASP.NET will be more than </a:t>
            </a:r>
            <a:r>
              <a:rPr sz="3600" u="sng">
                <a:hlinkClick r:id="rId2" invalidUrl="" action="" tgtFrame="" tooltip="" history="1" highlightClick="0" endSnd="0"/>
              </a:rPr>
              <a:t>ASP.NET</a:t>
            </a:r>
            <a:r>
              <a:rPr sz="3600"/>
              <a:t>.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1468" y="8588492"/>
            <a:ext cx="13001863" cy="1186282"/>
            <a:chOff x="0" y="0"/>
            <a:chExt cx="13001861" cy="1186280"/>
          </a:xfrm>
        </p:grpSpPr>
        <p:sp>
          <p:nvSpPr>
            <p:cNvPr id="134" name="Shape 134"/>
            <p:cNvSpPr/>
            <p:nvPr/>
          </p:nvSpPr>
          <p:spPr>
            <a:xfrm>
              <a:off x="0" y="534603"/>
              <a:ext cx="13001862" cy="630634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 flipV="1">
              <a:off x="328350" y="227321"/>
              <a:ext cx="1" cy="950616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75620" y="9006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2001</a:t>
              </a:r>
            </a:p>
          </p:txBody>
        </p:sp>
        <p:sp>
          <p:nvSpPr>
            <p:cNvPr id="137" name="Shape 137"/>
            <p:cNvSpPr/>
            <p:nvPr/>
          </p:nvSpPr>
          <p:spPr>
            <a:xfrm flipV="1">
              <a:off x="2404646" y="2308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451916" y="12550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2006</a:t>
              </a:r>
            </a:p>
          </p:txBody>
        </p:sp>
        <p:sp>
          <p:nvSpPr>
            <p:cNvPr id="139" name="Shape 139"/>
            <p:cNvSpPr/>
            <p:nvPr/>
          </p:nvSpPr>
          <p:spPr>
            <a:xfrm flipV="1">
              <a:off x="4585362" y="230498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632632" y="12182"/>
              <a:ext cx="11311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2010</a:t>
              </a:r>
            </a:p>
          </p:txBody>
        </p:sp>
        <p:sp>
          <p:nvSpPr>
            <p:cNvPr id="141" name="Shape 141"/>
            <p:cNvSpPr/>
            <p:nvPr/>
          </p:nvSpPr>
          <p:spPr>
            <a:xfrm flipV="1">
              <a:off x="6766079" y="235666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813349" y="17351"/>
              <a:ext cx="1131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2013</a:t>
              </a:r>
            </a:p>
          </p:txBody>
        </p:sp>
        <p:sp>
          <p:nvSpPr>
            <p:cNvPr id="143" name="Shape 143"/>
            <p:cNvSpPr/>
            <p:nvPr/>
          </p:nvSpPr>
          <p:spPr>
            <a:xfrm flipV="1">
              <a:off x="9051215" y="224222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9035087" y="5906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Today</a:t>
              </a:r>
            </a:p>
          </p:txBody>
        </p:sp>
        <p:sp>
          <p:nvSpPr>
            <p:cNvPr id="145" name="Shape 145"/>
            <p:cNvSpPr/>
            <p:nvPr/>
          </p:nvSpPr>
          <p:spPr>
            <a:xfrm flipV="1">
              <a:off x="11127511" y="218315"/>
              <a:ext cx="1" cy="950615"/>
            </a:xfrm>
            <a:prstGeom prst="line">
              <a:avLst/>
            </a:prstGeom>
            <a:noFill/>
            <a:ln w="114300" cap="flat">
              <a:solidFill>
                <a:srgbClr val="D6D6D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36986" y="0"/>
              <a:ext cx="12829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vNext</a:t>
              </a: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2001</a:t>
            </a:r>
          </a:p>
        </p:txBody>
      </p:sp>
      <p:sp>
        <p:nvSpPr>
          <p:cNvPr id="150" name="Shape 150"/>
          <p:cNvSpPr/>
          <p:nvPr/>
        </p:nvSpPr>
        <p:spPr>
          <a:xfrm>
            <a:off x="2014725" y="8017674"/>
            <a:ext cx="8975350" cy="955752"/>
          </a:xfrm>
          <a:prstGeom prst="rect">
            <a:avLst/>
          </a:prstGeom>
          <a:solidFill>
            <a:srgbClr val="009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Windows</a:t>
            </a:r>
          </a:p>
        </p:txBody>
      </p:sp>
      <p:sp>
        <p:nvSpPr>
          <p:cNvPr id="151" name="Shape 151"/>
          <p:cNvSpPr/>
          <p:nvPr/>
        </p:nvSpPr>
        <p:spPr>
          <a:xfrm>
            <a:off x="2014725" y="6912037"/>
            <a:ext cx="8975350" cy="95575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IIS</a:t>
            </a:r>
          </a:p>
        </p:txBody>
      </p:sp>
      <p:sp>
        <p:nvSpPr>
          <p:cNvPr id="152" name="Shape 152"/>
          <p:cNvSpPr/>
          <p:nvPr/>
        </p:nvSpPr>
        <p:spPr>
          <a:xfrm>
            <a:off x="4638838" y="4700764"/>
            <a:ext cx="6350757" cy="955752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ASP.NET</a:t>
            </a:r>
            <a:r>
              <a:rPr sz="2400">
                <a:solidFill>
                  <a:srgbClr val="FFFFFF"/>
                </a:solidFill>
              </a:rPr>
              <a:t> / IHttpHandler</a:t>
            </a:r>
          </a:p>
        </p:txBody>
      </p:sp>
      <p:sp>
        <p:nvSpPr>
          <p:cNvPr id="153" name="Shape 153"/>
          <p:cNvSpPr/>
          <p:nvPr/>
        </p:nvSpPr>
        <p:spPr>
          <a:xfrm>
            <a:off x="2015205" y="4700764"/>
            <a:ext cx="2407377" cy="955752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ASP / CGI</a:t>
            </a:r>
          </a:p>
        </p:txBody>
      </p:sp>
      <p:sp>
        <p:nvSpPr>
          <p:cNvPr id="154" name="Shape 154"/>
          <p:cNvSpPr/>
          <p:nvPr/>
        </p:nvSpPr>
        <p:spPr>
          <a:xfrm>
            <a:off x="2014725" y="5806401"/>
            <a:ext cx="8975350" cy="955752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ISAPI</a:t>
            </a:r>
          </a:p>
        </p:txBody>
      </p:sp>
      <p:sp>
        <p:nvSpPr>
          <p:cNvPr id="155" name="Shape 155"/>
          <p:cNvSpPr/>
          <p:nvPr/>
        </p:nvSpPr>
        <p:spPr>
          <a:xfrm>
            <a:off x="4638838" y="3595127"/>
            <a:ext cx="6350757" cy="955753"/>
          </a:xfrm>
          <a:prstGeom prst="rect">
            <a:avLst/>
          </a:prstGeom>
          <a:solidFill>
            <a:srgbClr val="943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Forms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