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0" r:id="rId6"/>
    <p:sldId id="276" r:id="rId7"/>
    <p:sldId id="277" r:id="rId8"/>
    <p:sldId id="261" r:id="rId9"/>
    <p:sldId id="260" r:id="rId10"/>
    <p:sldId id="262" r:id="rId11"/>
    <p:sldId id="263" r:id="rId12"/>
    <p:sldId id="278" r:id="rId13"/>
    <p:sldId id="273" r:id="rId14"/>
    <p:sldId id="265" r:id="rId15"/>
    <p:sldId id="266" r:id="rId16"/>
    <p:sldId id="267" r:id="rId17"/>
    <p:sldId id="271" r:id="rId18"/>
    <p:sldId id="268" r:id="rId19"/>
    <p:sldId id="269" r:id="rId20"/>
    <p:sldId id="272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BE9A0-1B83-48A7-BF6C-2B30829AD224}" type="datetimeFigureOut">
              <a:rPr lang="en-US" smtClean="0"/>
              <a:t>6/28/11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5B200-7646-4440-A7F3-7CDCB681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HBGary</a:t>
            </a:r>
            <a:r>
              <a:rPr lang="en-US" dirty="0" smtClean="0"/>
              <a:t> is a good example of </a:t>
            </a:r>
            <a:r>
              <a:rPr lang="en-US" smtClean="0"/>
              <a:t>Social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5B200-7646-4440-A7F3-7CDCB68183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7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98CC-4682-48E7-83AB-9C7343DD49DB}" type="datetimeFigureOut">
              <a:rPr lang="en-US" smtClean="0"/>
              <a:t>6/28/11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B610-96FE-40CF-A1B6-42C30B752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98CC-4682-48E7-83AB-9C7343DD49DB}" type="datetimeFigureOut">
              <a:rPr lang="en-US" smtClean="0"/>
              <a:t>6/28/11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B610-96FE-40CF-A1B6-42C30B752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98CC-4682-48E7-83AB-9C7343DD49DB}" type="datetimeFigureOut">
              <a:rPr lang="en-US" smtClean="0"/>
              <a:t>6/28/11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B610-96FE-40CF-A1B6-42C30B752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4419600"/>
            <a:ext cx="6096000" cy="685800"/>
          </a:xfrm>
        </p:spPr>
        <p:txBody>
          <a:bodyPr/>
          <a:lstStyle>
            <a:lvl1pPr>
              <a:defRPr sz="40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98CC-4682-48E7-83AB-9C7343DD49DB}" type="datetimeFigureOut">
              <a:rPr lang="en-US" smtClean="0"/>
              <a:t>6/28/11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B610-96FE-40CF-A1B6-42C30B752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2628900"/>
            <a:ext cx="9144000" cy="16002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anchor="ctr">
            <a:noAutofit/>
          </a:bodyPr>
          <a:lstStyle>
            <a:lvl1pPr marL="0" indent="0">
              <a:buNone/>
              <a:defRPr sz="7200"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98CC-4682-48E7-83AB-9C7343DD49DB}" type="datetimeFigureOut">
              <a:rPr lang="en-US" smtClean="0"/>
              <a:t>6/28/11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B610-96FE-40CF-A1B6-42C30B752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98CC-4682-48E7-83AB-9C7343DD49DB}" type="datetimeFigureOut">
              <a:rPr lang="en-US" smtClean="0"/>
              <a:t>6/28/11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B610-96FE-40CF-A1B6-42C30B752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98CC-4682-48E7-83AB-9C7343DD49DB}" type="datetimeFigureOut">
              <a:rPr lang="en-US" smtClean="0"/>
              <a:t>6/28/11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B610-96FE-40CF-A1B6-42C30B752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7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1"/>
            <a:ext cx="4040188" cy="3459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27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98CC-4682-48E7-83AB-9C7343DD49DB}" type="datetimeFigureOut">
              <a:rPr lang="en-US" smtClean="0"/>
              <a:t>6/28/11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B610-96FE-40CF-A1B6-42C30B752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98CC-4682-48E7-83AB-9C7343DD49DB}" type="datetimeFigureOut">
              <a:rPr lang="en-US" smtClean="0"/>
              <a:t>6/28/11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B610-96FE-40CF-A1B6-42C30B752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98CC-4682-48E7-83AB-9C7343DD49DB}" type="datetimeFigureOut">
              <a:rPr lang="en-US" smtClean="0"/>
              <a:t>6/28/11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B610-96FE-40CF-A1B6-42C30B752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98CC-4682-48E7-83AB-9C7343DD49DB}" type="datetimeFigureOut">
              <a:rPr lang="en-US" smtClean="0"/>
              <a:t>6/28/11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B610-96FE-40CF-A1B6-42C30B752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09600"/>
            <a:ext cx="5486400" cy="4117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98CC-4682-48E7-83AB-9C7343DD49DB}" type="datetimeFigureOut">
              <a:rPr lang="en-US" smtClean="0"/>
              <a:t>6/28/11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B610-96FE-40CF-A1B6-42C30B752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blipFill dpi="0" rotWithShape="1"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90488"/>
            <a:ext cx="9144000" cy="694944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98CC-4682-48E7-83AB-9C7343DD49DB}" type="datetimeFigureOut">
              <a:rPr lang="en-US" smtClean="0"/>
              <a:t>6/28/11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 descr="Logo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86600" y="6324600"/>
            <a:ext cx="1536703" cy="3688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460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9B610-96FE-40CF-A1B6-42C30B7527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Security A-Z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MADExpo</a:t>
            </a:r>
            <a:endParaRPr lang="en-US" dirty="0" smtClean="0"/>
          </a:p>
          <a:p>
            <a:r>
              <a:rPr lang="en-US" dirty="0" smtClean="0"/>
              <a:t>Kevin Jones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is Uncommon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Brute force attacks are extremely uncommon on popular algorithms.</a:t>
            </a:r>
          </a:p>
        </p:txBody>
      </p:sp>
    </p:spTree>
    <p:extLst>
      <p:ext uri="{BB962C8B-B14F-4D97-AF65-F5344CB8AC3E}">
        <p14:creationId xmlns:p14="http://schemas.microsoft.com/office/powerpoint/2010/main" val="364319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Social Engineering</a:t>
            </a:r>
          </a:p>
          <a:p>
            <a:pPr lvl="1"/>
            <a:r>
              <a:rPr lang="en-US" dirty="0" smtClean="0"/>
              <a:t>Alcohol</a:t>
            </a:r>
          </a:p>
          <a:p>
            <a:pPr lvl="1"/>
            <a:r>
              <a:rPr lang="en-US" dirty="0" smtClean="0"/>
              <a:t>Drugs</a:t>
            </a:r>
          </a:p>
          <a:p>
            <a:pPr lvl="1"/>
            <a:r>
              <a:rPr lang="en-US" dirty="0" smtClean="0"/>
              <a:t>“Trust me, I’m a friend”.</a:t>
            </a:r>
          </a:p>
          <a:p>
            <a:r>
              <a:rPr lang="en-US" dirty="0" smtClean="0"/>
              <a:t>Guessing</a:t>
            </a:r>
          </a:p>
          <a:p>
            <a:pPr lvl="1"/>
            <a:r>
              <a:rPr lang="en-US" dirty="0" smtClean="0"/>
              <a:t>Your wife’s birthday</a:t>
            </a:r>
          </a:p>
          <a:p>
            <a:pPr lvl="1"/>
            <a:r>
              <a:rPr lang="en-US" dirty="0" smtClean="0"/>
              <a:t>“qwerty”</a:t>
            </a:r>
          </a:p>
          <a:p>
            <a:r>
              <a:rPr lang="en-US" dirty="0" smtClean="0"/>
              <a:t>Poor authorization in sites by misusing encryption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2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00" y="2526067"/>
            <a:ext cx="5120000" cy="3131429"/>
          </a:xfrm>
        </p:spPr>
      </p:pic>
    </p:spTree>
    <p:extLst>
      <p:ext uri="{BB962C8B-B14F-4D97-AF65-F5344CB8AC3E}">
        <p14:creationId xmlns:p14="http://schemas.microsoft.com/office/powerpoint/2010/main" val="425102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Symmetric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1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Way</a:t>
            </a:r>
          </a:p>
          <a:p>
            <a:pPr lvl="1"/>
            <a:r>
              <a:rPr lang="en-US" dirty="0" smtClean="0"/>
              <a:t>Uses a key</a:t>
            </a:r>
          </a:p>
          <a:p>
            <a:pPr lvl="1"/>
            <a:r>
              <a:rPr lang="en-US" dirty="0" smtClean="0"/>
              <a:t>Often uses an Initialization Vector</a:t>
            </a:r>
          </a:p>
          <a:p>
            <a:pPr lvl="1"/>
            <a:r>
              <a:rPr lang="en-US" dirty="0" smtClean="0"/>
              <a:t>Use the same key and IV to encrypt or decrypt</a:t>
            </a:r>
          </a:p>
          <a:p>
            <a:r>
              <a:rPr lang="en-US" dirty="0" smtClean="0"/>
              <a:t>Common problems:</a:t>
            </a:r>
          </a:p>
          <a:p>
            <a:pPr lvl="1"/>
            <a:r>
              <a:rPr lang="en-US" dirty="0" smtClean="0"/>
              <a:t>Where do I store the key?</a:t>
            </a:r>
          </a:p>
          <a:p>
            <a:pPr lvl="1"/>
            <a:r>
              <a:rPr lang="en-US" dirty="0" smtClean="0"/>
              <a:t>Is Encryption the right tool?</a:t>
            </a:r>
          </a:p>
          <a:p>
            <a:pPr lvl="2"/>
            <a:r>
              <a:rPr lang="en-US" dirty="0" smtClean="0"/>
              <a:t>(Never encrypt a user’s password – you’ll see why)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7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405020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Good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generate a key?</a:t>
            </a:r>
          </a:p>
          <a:p>
            <a:pPr lvl="1"/>
            <a:r>
              <a:rPr lang="en-US" dirty="0" err="1" smtClean="0"/>
              <a:t>GenerateKey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RNGCryptoServiceProvider</a:t>
            </a:r>
            <a:endParaRPr lang="en-US" dirty="0" smtClean="0"/>
          </a:p>
          <a:p>
            <a:r>
              <a:rPr lang="en-US" dirty="0" smtClean="0"/>
              <a:t>How do I generate an IV?</a:t>
            </a:r>
          </a:p>
          <a:p>
            <a:pPr lvl="1"/>
            <a:r>
              <a:rPr lang="en-US" dirty="0" err="1" smtClean="0"/>
              <a:t>GenerateIV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RNGCryptoServiceProvider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6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vs.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should </a:t>
            </a:r>
            <a:r>
              <a:rPr lang="en-US" i="1" dirty="0" smtClean="0"/>
              <a:t>always </a:t>
            </a:r>
            <a:r>
              <a:rPr lang="en-US" dirty="0" smtClean="0"/>
              <a:t>be kept secret</a:t>
            </a:r>
          </a:p>
          <a:p>
            <a:r>
              <a:rPr lang="en-US" dirty="0" smtClean="0"/>
              <a:t>The Initialization Vector does not have to be secret.</a:t>
            </a:r>
          </a:p>
          <a:p>
            <a:r>
              <a:rPr lang="en-US" i="1" dirty="0" smtClean="0"/>
              <a:t>Never </a:t>
            </a:r>
            <a:r>
              <a:rPr lang="en-US" dirty="0" smtClean="0"/>
              <a:t>re-use the initialization vector.</a:t>
            </a:r>
          </a:p>
          <a:p>
            <a:r>
              <a:rPr lang="en-US" dirty="0" smtClean="0"/>
              <a:t>Reusing the key is OK.</a:t>
            </a:r>
          </a:p>
          <a:p>
            <a:r>
              <a:rPr lang="en-US" dirty="0" smtClean="0"/>
              <a:t>One of WEP’s (wireless) major flaws was a small and re-usable IV’s.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6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use AES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Encrypting user data </a:t>
            </a:r>
            <a:r>
              <a:rPr lang="en-US" i="1" dirty="0" smtClean="0"/>
              <a:t>that must be returned to it’s original form</a:t>
            </a:r>
          </a:p>
          <a:p>
            <a:pPr lvl="1"/>
            <a:r>
              <a:rPr lang="en-US" dirty="0" smtClean="0"/>
              <a:t>Credit Card Information (Careful with that)</a:t>
            </a:r>
          </a:p>
          <a:p>
            <a:pPr lvl="1"/>
            <a:r>
              <a:rPr lang="en-US" dirty="0" smtClean="0"/>
              <a:t>Transaction Information</a:t>
            </a:r>
          </a:p>
          <a:p>
            <a:pPr lvl="1"/>
            <a:r>
              <a:rPr lang="en-US" dirty="0" smtClean="0"/>
              <a:t>Even E-Mail Addresses</a:t>
            </a:r>
          </a:p>
        </p:txBody>
      </p:sp>
    </p:spTree>
    <p:extLst>
      <p:ext uri="{BB962C8B-B14F-4D97-AF65-F5344CB8AC3E}">
        <p14:creationId xmlns:p14="http://schemas.microsoft.com/office/powerpoint/2010/main" val="311827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Do With The Key?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Protection API (DPAPI)</a:t>
            </a:r>
          </a:p>
          <a:p>
            <a:r>
              <a:rPr lang="en-US" dirty="0" smtClean="0"/>
              <a:t>Window’s Key Ring</a:t>
            </a:r>
          </a:p>
          <a:p>
            <a:r>
              <a:rPr lang="en-US" dirty="0" smtClean="0"/>
              <a:t>Registry</a:t>
            </a:r>
            <a:r>
              <a:rPr lang="en-US" dirty="0"/>
              <a:t> </a:t>
            </a:r>
            <a:r>
              <a:rPr lang="en-US" dirty="0" smtClean="0"/>
              <a:t>+ ACLs</a:t>
            </a:r>
          </a:p>
          <a:p>
            <a:r>
              <a:rPr lang="en-US" dirty="0" smtClean="0"/>
              <a:t>File System + ACLs</a:t>
            </a:r>
          </a:p>
          <a:p>
            <a:r>
              <a:rPr lang="en-US" dirty="0" smtClean="0"/>
              <a:t>Protect with user password</a:t>
            </a:r>
          </a:p>
          <a:p>
            <a:pPr lvl="1"/>
            <a:r>
              <a:rPr lang="en-US" dirty="0" smtClean="0"/>
              <a:t>Password Derived Bytes</a:t>
            </a:r>
          </a:p>
          <a:p>
            <a:r>
              <a:rPr lang="en-US" strike="sngStrike" dirty="0" smtClean="0"/>
              <a:t>Hard Code into Application</a:t>
            </a:r>
          </a:p>
          <a:p>
            <a:r>
              <a:rPr lang="en-US" strike="sngStrike" dirty="0" err="1" smtClean="0"/>
              <a:t>Web.Config</a:t>
            </a:r>
            <a:r>
              <a:rPr lang="en-US" strike="sngStrike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29949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Kevin Jones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Consultant and Team Lead at</a:t>
            </a:r>
            <a:br>
              <a:rPr lang="en-US" dirty="0" smtClean="0"/>
            </a:br>
            <a:r>
              <a:rPr lang="en-US" dirty="0" smtClean="0"/>
              <a:t>	Thycotic Software</a:t>
            </a:r>
          </a:p>
          <a:p>
            <a:r>
              <a:rPr lang="en-US" dirty="0" smtClean="0"/>
              <a:t>Microsoft ASP.NET MVP</a:t>
            </a:r>
          </a:p>
          <a:p>
            <a:r>
              <a:rPr lang="en-US" dirty="0" smtClean="0"/>
              <a:t>Agile / Lean Evangelist</a:t>
            </a:r>
          </a:p>
          <a:p>
            <a:r>
              <a:rPr lang="en-US" dirty="0" smtClean="0"/>
              <a:t>Active Community Member</a:t>
            </a:r>
          </a:p>
          <a:p>
            <a:r>
              <a:rPr lang="en-US" dirty="0" smtClean="0"/>
              <a:t>Blog: </a:t>
            </a:r>
            <a:r>
              <a:rPr lang="en-US" b="1" dirty="0" smtClean="0"/>
              <a:t>http://vcsjones.com</a:t>
            </a:r>
            <a:endParaRPr lang="en-US" sz="2800" b="1" dirty="0" smtClean="0"/>
          </a:p>
          <a:p>
            <a:r>
              <a:rPr lang="en-US" sz="2800" dirty="0" smtClean="0"/>
              <a:t>Twitter: </a:t>
            </a:r>
            <a:r>
              <a:rPr lang="en-US" sz="2800" b="1" dirty="0" smtClean="0"/>
              <a:t>@vcsjones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 descr="100_108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3087292"/>
            <a:ext cx="2438400" cy="2551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558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You Don’t Want Your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49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(catastrophic)</a:t>
            </a:r>
          </a:p>
          <a:p>
            <a:pPr lvl="1"/>
            <a:r>
              <a:rPr lang="en-US" dirty="0" smtClean="0"/>
              <a:t>Cannot convert the hash back to the original data</a:t>
            </a:r>
          </a:p>
          <a:p>
            <a:r>
              <a:rPr lang="en-US" dirty="0" smtClean="0"/>
              <a:t>Based on improbability (as are all crypto functions)</a:t>
            </a:r>
          </a:p>
          <a:p>
            <a:r>
              <a:rPr lang="en-US" dirty="0" smtClean="0"/>
              <a:t>Attack points:</a:t>
            </a:r>
          </a:p>
          <a:p>
            <a:pPr lvl="1"/>
            <a:r>
              <a:rPr lang="en-US" dirty="0" smtClean="0"/>
              <a:t>Collisions</a:t>
            </a:r>
          </a:p>
          <a:p>
            <a:pPr lvl="1"/>
            <a:r>
              <a:rPr lang="en-US" dirty="0" smtClean="0"/>
              <a:t>Rainbow tables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28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SHA1 / SHA2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 (SHA0) had significant issues with collisions</a:t>
            </a:r>
          </a:p>
          <a:p>
            <a:r>
              <a:rPr lang="en-US" smtClean="0"/>
              <a:t>SHA1 </a:t>
            </a:r>
            <a:r>
              <a:rPr lang="en-US" dirty="0" smtClean="0"/>
              <a:t>addressed it (changing </a:t>
            </a:r>
            <a:r>
              <a:rPr lang="en-US" i="1" dirty="0" smtClean="0"/>
              <a:t>one</a:t>
            </a:r>
            <a:r>
              <a:rPr lang="en-US" dirty="0" smtClean="0"/>
              <a:t> operator – an AND to an XOR)</a:t>
            </a:r>
          </a:p>
          <a:p>
            <a:r>
              <a:rPr lang="en-US" dirty="0" smtClean="0"/>
              <a:t>SHA2 – A suite of hash algorithms, SHA256, SHA-384, and SHA-512.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2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smtClean="0"/>
              <a:t>Interesting Stats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unpatched RTM of Windows Server 2003 takes under 60 seconds to become compromised with no security measures in place.</a:t>
            </a:r>
          </a:p>
          <a:p>
            <a:r>
              <a:rPr lang="en-US" dirty="0" smtClean="0"/>
              <a:t>Approximately 1,000 new malicious applications are discovered every 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 a game you never win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Attackers get smarter</a:t>
            </a:r>
          </a:p>
          <a:p>
            <a:r>
              <a:rPr lang="en-US" dirty="0" smtClean="0"/>
              <a:t>Computers get faster (even for attackers)</a:t>
            </a:r>
          </a:p>
          <a:p>
            <a:r>
              <a:rPr lang="en-US" dirty="0" smtClean="0"/>
              <a:t>Nothing is foolproof, just improbable.</a:t>
            </a:r>
          </a:p>
        </p:txBody>
      </p:sp>
    </p:spTree>
    <p:extLst>
      <p:ext uri="{BB962C8B-B14F-4D97-AF65-F5344CB8AC3E}">
        <p14:creationId xmlns:p14="http://schemas.microsoft.com/office/powerpoint/2010/main" val="383491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 – Data Encryption Standard</a:t>
            </a:r>
          </a:p>
          <a:p>
            <a:pPr lvl="1"/>
            <a:r>
              <a:rPr lang="en-US" dirty="0" smtClean="0"/>
              <a:t>56 bit key</a:t>
            </a:r>
          </a:p>
          <a:p>
            <a:pPr lvl="1"/>
            <a:r>
              <a:rPr lang="en-US" dirty="0" smtClean="0"/>
              <a:t>Known Exploits</a:t>
            </a:r>
          </a:p>
          <a:p>
            <a:pPr lvl="1"/>
            <a:r>
              <a:rPr lang="en-US" dirty="0" smtClean="0"/>
              <a:t>Known “semi-weak” keys</a:t>
            </a:r>
          </a:p>
          <a:p>
            <a:r>
              <a:rPr lang="en-US" dirty="0" smtClean="0"/>
              <a:t>3DES – Triple DES</a:t>
            </a:r>
          </a:p>
          <a:p>
            <a:pPr lvl="1"/>
            <a:r>
              <a:rPr lang="en-US" dirty="0" smtClean="0"/>
              <a:t>Addresses Key Size issue with DES</a:t>
            </a:r>
          </a:p>
          <a:p>
            <a:pPr lvl="1"/>
            <a:r>
              <a:rPr lang="en-US" dirty="0" smtClean="0"/>
              <a:t>x3 56-bit keys (Key Bundle)</a:t>
            </a:r>
          </a:p>
          <a:p>
            <a:r>
              <a:rPr lang="en-US" dirty="0" smtClean="0"/>
              <a:t>No Longer the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3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/>
              <a:t>640K ought to be enough for anybody.</a:t>
            </a:r>
          </a:p>
        </p:txBody>
      </p:sp>
    </p:spTree>
    <p:extLst>
      <p:ext uri="{BB962C8B-B14F-4D97-AF65-F5344CB8AC3E}">
        <p14:creationId xmlns:p14="http://schemas.microsoft.com/office/powerpoint/2010/main" val="336650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640K turned into 8GB</a:t>
            </a:r>
          </a:p>
          <a:p>
            <a:r>
              <a:rPr lang="en-US" dirty="0" smtClean="0"/>
              <a:t>Multiple processors on a single chip reached over 3 GHz.</a:t>
            </a:r>
          </a:p>
          <a:p>
            <a:r>
              <a:rPr lang="en-US" dirty="0" smtClean="0"/>
              <a:t>Distributed computing</a:t>
            </a:r>
          </a:p>
          <a:p>
            <a:r>
              <a:rPr lang="en-US" dirty="0" smtClean="0"/>
              <a:t>GPU – 256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2001 the Advanced Encryption Standard (AES) was designed using a 128, 192, or 256 bit key length.</a:t>
            </a:r>
            <a:endParaRPr lang="en-US" dirty="0"/>
          </a:p>
          <a:p>
            <a:r>
              <a:rPr lang="en-US" dirty="0" smtClean="0"/>
              <a:t>Was an open competition</a:t>
            </a:r>
          </a:p>
          <a:p>
            <a:pPr lvl="1"/>
            <a:r>
              <a:rPr lang="en-US" dirty="0" smtClean="0"/>
              <a:t>Rijndael was the winner and became AES.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88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glimpse…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/>
              <a:t>Imagine a computer that is the size of a grain of sand that can test keys against some encrypted data. Also imagine that it can test a key in the amount of time it takes light to cross it. </a:t>
            </a:r>
            <a:r>
              <a:rPr lang="en-US" sz="4000" b="1" dirty="0"/>
              <a:t>Then consider a cluster of these computers, so many that if you covered the earth with them, they would cover the whole planet to the height of 1 meter. The cluster of computers would crack a 128-bit key on average in 1,000 years</a:t>
            </a:r>
            <a:r>
              <a:rPr lang="en-US" sz="4000" b="1" dirty="0" smtClean="0"/>
              <a:t>.</a:t>
            </a:r>
          </a:p>
          <a:p>
            <a:pPr marL="0" indent="0" algn="r">
              <a:buNone/>
            </a:pPr>
            <a:r>
              <a:rPr lang="en-US" sz="2300" dirty="0" smtClean="0"/>
              <a:t>http://www.codinghorror.com</a:t>
            </a:r>
          </a:p>
        </p:txBody>
      </p:sp>
    </p:spTree>
    <p:extLst>
      <p:ext uri="{BB962C8B-B14F-4D97-AF65-F5344CB8AC3E}">
        <p14:creationId xmlns:p14="http://schemas.microsoft.com/office/powerpoint/2010/main" val="247806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ycot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566</Words>
  <Application>Microsoft Macintosh PowerPoint</Application>
  <PresentationFormat>On-screen Show (4:3)</PresentationFormat>
  <Paragraphs>103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Thycotic</vt:lpstr>
      <vt:lpstr>.NET Security A-Z</vt:lpstr>
      <vt:lpstr>Kevin Jones</vt:lpstr>
      <vt:lpstr>Some Interesting Stats</vt:lpstr>
      <vt:lpstr>Security is a game you never win</vt:lpstr>
      <vt:lpstr>The Past</vt:lpstr>
      <vt:lpstr>640K ought to be enough for anybody.</vt:lpstr>
      <vt:lpstr>Problems</vt:lpstr>
      <vt:lpstr>Fast Forward</vt:lpstr>
      <vt:lpstr>A glimpse…</vt:lpstr>
      <vt:lpstr>Brute Force is Uncommon</vt:lpstr>
      <vt:lpstr>Common Attacks</vt:lpstr>
      <vt:lpstr>PowerPoint Presentation</vt:lpstr>
      <vt:lpstr>PowerPoint Presentation</vt:lpstr>
      <vt:lpstr>Encryption</vt:lpstr>
      <vt:lpstr>PowerPoint Presentation</vt:lpstr>
      <vt:lpstr>Using a Good Key</vt:lpstr>
      <vt:lpstr>Key vs. IV</vt:lpstr>
      <vt:lpstr>What do I use AES For?</vt:lpstr>
      <vt:lpstr>What Do I Do With The Key?</vt:lpstr>
      <vt:lpstr>When You Don’t Want Your Data</vt:lpstr>
      <vt:lpstr>Overview</vt:lpstr>
      <vt:lpstr>SHA1 / SHA2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Security A-Z</dc:title>
  <dc:creator>Kevin Jones</dc:creator>
  <cp:lastModifiedBy>Kevin Jones</cp:lastModifiedBy>
  <cp:revision>32</cp:revision>
  <dcterms:created xsi:type="dcterms:W3CDTF">2010-12-09T00:13:27Z</dcterms:created>
  <dcterms:modified xsi:type="dcterms:W3CDTF">2011-06-28T22:47:12Z</dcterms:modified>
</cp:coreProperties>
</file>