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ntonio Bold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" panose="020B0604020202020204" charset="0"/>
      <p:regular r:id="rId13"/>
    </p:embeddedFont>
    <p:embeddedFont>
      <p:font typeface="Open Sans Bold" panose="020B0604020202020204" charset="0"/>
      <p:regular r:id="rId14"/>
    </p:embeddedFont>
    <p:embeddedFont>
      <p:font typeface="Open Sauce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48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id="4" name="Group 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id="5" name="Freeform 5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1207104" y="2944648"/>
            <a:ext cx="5246391" cy="5246370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06" r="-24906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1561071" y="8979069"/>
            <a:ext cx="3265810" cy="24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80"/>
              </a:lnSpc>
              <a:spcBef>
                <a:spcPct val="0"/>
              </a:spcBef>
            </a:pPr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1028700" y="879320"/>
            <a:ext cx="4321633" cy="1407043"/>
          </a:xfrm>
          <a:custGeom>
            <a:avLst/>
            <a:gdLst/>
            <a:ahLst/>
            <a:cxnLst/>
            <a:rect l="l" t="t" r="r" b="b"/>
            <a:pathLst>
              <a:path w="4321633" h="1407043">
                <a:moveTo>
                  <a:pt x="0" y="0"/>
                </a:moveTo>
                <a:lnTo>
                  <a:pt x="4321633" y="0"/>
                </a:lnTo>
                <a:lnTo>
                  <a:pt x="4321633" y="1407043"/>
                </a:lnTo>
                <a:lnTo>
                  <a:pt x="0" y="14070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784528" y="960659"/>
            <a:ext cx="4147886" cy="1244366"/>
          </a:xfrm>
          <a:custGeom>
            <a:avLst/>
            <a:gdLst/>
            <a:ahLst/>
            <a:cxnLst/>
            <a:rect l="l" t="t" r="r" b="b"/>
            <a:pathLst>
              <a:path w="4147886" h="1244366">
                <a:moveTo>
                  <a:pt x="0" y="0"/>
                </a:moveTo>
                <a:lnTo>
                  <a:pt x="4147886" y="0"/>
                </a:lnTo>
                <a:lnTo>
                  <a:pt x="4147886" y="1244366"/>
                </a:lnTo>
                <a:lnTo>
                  <a:pt x="0" y="12443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028700" y="2700362"/>
            <a:ext cx="8295772" cy="4886276"/>
            <a:chOff x="0" y="0"/>
            <a:chExt cx="11061030" cy="651503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33350"/>
              <a:ext cx="11061030" cy="570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500"/>
                </a:lnSpc>
              </a:pPr>
              <a:r>
                <a:rPr lang="en-US" sz="15000" spc="-675">
                  <a:solidFill>
                    <a:srgbClr val="000000"/>
                  </a:solidFill>
                  <a:latin typeface="Antonio Bold"/>
                </a:rPr>
                <a:t>PLANO DE NEGÓCIOS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968967"/>
              <a:ext cx="11061030" cy="546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Open Sauce Bold"/>
                </a:rPr>
                <a:t>A solução para o futuro da educação 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id="3" name="Freeform 3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4196208" y="6421876"/>
            <a:ext cx="13313729" cy="1331372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487805" y="8758933"/>
            <a:ext cx="3067541" cy="998734"/>
          </a:xfrm>
          <a:custGeom>
            <a:avLst/>
            <a:gdLst/>
            <a:ahLst/>
            <a:cxnLst/>
            <a:rect l="l" t="t" r="r" b="b"/>
            <a:pathLst>
              <a:path w="3067541" h="998734">
                <a:moveTo>
                  <a:pt x="0" y="0"/>
                </a:moveTo>
                <a:lnTo>
                  <a:pt x="3067541" y="0"/>
                </a:lnTo>
                <a:lnTo>
                  <a:pt x="3067541" y="998734"/>
                </a:lnTo>
                <a:lnTo>
                  <a:pt x="0" y="998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835486" y="3429869"/>
            <a:ext cx="3440652" cy="2114437"/>
          </a:xfrm>
          <a:custGeom>
            <a:avLst/>
            <a:gdLst/>
            <a:ahLst/>
            <a:cxnLst/>
            <a:rect l="l" t="t" r="r" b="b"/>
            <a:pathLst>
              <a:path w="3440652" h="2114437">
                <a:moveTo>
                  <a:pt x="0" y="0"/>
                </a:moveTo>
                <a:lnTo>
                  <a:pt x="3440653" y="0"/>
                </a:lnTo>
                <a:lnTo>
                  <a:pt x="3440653" y="2114437"/>
                </a:lnTo>
                <a:lnTo>
                  <a:pt x="0" y="21144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47919" y="434129"/>
            <a:ext cx="10920149" cy="698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5"/>
              </a:lnSpc>
            </a:pPr>
            <a:r>
              <a:rPr lang="en-US" sz="4103">
                <a:solidFill>
                  <a:srgbClr val="000000"/>
                </a:solidFill>
                <a:latin typeface="Open Sans Bold"/>
              </a:rPr>
              <a:t> Evasão do ensino superior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47919" y="1832421"/>
            <a:ext cx="9312859" cy="427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Open Sans"/>
              </a:rPr>
              <a:t>Os anos de 2020 e 2021 registraram os maiores índices de evasão de alunos do ensino superior privado no Brasil de toda a série histórica. Só neste ano, foram cerca de 3,42 milhões de estudantes que abandonaram as universidades privadas — uma taxa de 36,6% de evasão.</a:t>
            </a:r>
          </a:p>
          <a:p>
            <a:pPr algn="just"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Open Sans"/>
            </a:endParaRPr>
          </a:p>
          <a:p>
            <a:pPr algn="just"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Open Sans"/>
            </a:endParaRPr>
          </a:p>
          <a:p>
            <a:pPr algn="just"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Open Sans"/>
            </a:endParaRP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Open Sans"/>
              </a:rPr>
              <a:t>Fonte: G1 Educação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id="3" name="Freeform 3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4196208" y="6421876"/>
            <a:ext cx="13313729" cy="1331372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487805" y="8758933"/>
            <a:ext cx="3067541" cy="998734"/>
          </a:xfrm>
          <a:custGeom>
            <a:avLst/>
            <a:gdLst/>
            <a:ahLst/>
            <a:cxnLst/>
            <a:rect l="l" t="t" r="r" b="b"/>
            <a:pathLst>
              <a:path w="3067541" h="998734">
                <a:moveTo>
                  <a:pt x="0" y="0"/>
                </a:moveTo>
                <a:lnTo>
                  <a:pt x="3067541" y="0"/>
                </a:lnTo>
                <a:lnTo>
                  <a:pt x="3067541" y="998734"/>
                </a:lnTo>
                <a:lnTo>
                  <a:pt x="0" y="998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277335" y="2690589"/>
            <a:ext cx="4981965" cy="3323905"/>
          </a:xfrm>
          <a:custGeom>
            <a:avLst/>
            <a:gdLst/>
            <a:ahLst/>
            <a:cxnLst/>
            <a:rect l="l" t="t" r="r" b="b"/>
            <a:pathLst>
              <a:path w="4981965" h="3323905">
                <a:moveTo>
                  <a:pt x="0" y="0"/>
                </a:moveTo>
                <a:lnTo>
                  <a:pt x="4981965" y="0"/>
                </a:lnTo>
                <a:lnTo>
                  <a:pt x="4981965" y="3323905"/>
                </a:lnTo>
                <a:lnTo>
                  <a:pt x="0" y="33239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6013" y="514122"/>
            <a:ext cx="10920149" cy="698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5"/>
              </a:lnSpc>
            </a:pPr>
            <a:r>
              <a:rPr lang="en-US" sz="4103">
                <a:solidFill>
                  <a:srgbClr val="000000"/>
                </a:solidFill>
                <a:latin typeface="Open Sans Bold"/>
              </a:rPr>
              <a:t>Estratégias Impulsionadas por IA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8123" y="2454509"/>
            <a:ext cx="9955930" cy="236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Open Sans"/>
              </a:rPr>
              <a:t>Pensando nesse problema, desenvolvemos um sistema de dashboard para universidades visando automatizar a gestão acadêmica, dando total apoio as alunos, consequentemente, superando a evasão do ensino superior e melhorando a tomada de decisão da mesma.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id="3" name="Freeform 3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4196208" y="6421876"/>
            <a:ext cx="13313729" cy="1331372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487805" y="8758933"/>
            <a:ext cx="3067541" cy="998734"/>
          </a:xfrm>
          <a:custGeom>
            <a:avLst/>
            <a:gdLst/>
            <a:ahLst/>
            <a:cxnLst/>
            <a:rect l="l" t="t" r="r" b="b"/>
            <a:pathLst>
              <a:path w="3067541" h="998734">
                <a:moveTo>
                  <a:pt x="0" y="0"/>
                </a:moveTo>
                <a:lnTo>
                  <a:pt x="3067541" y="0"/>
                </a:lnTo>
                <a:lnTo>
                  <a:pt x="3067541" y="998734"/>
                </a:lnTo>
                <a:lnTo>
                  <a:pt x="0" y="998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042701" y="2611047"/>
            <a:ext cx="3318406" cy="3177374"/>
          </a:xfrm>
          <a:custGeom>
            <a:avLst/>
            <a:gdLst/>
            <a:ahLst/>
            <a:cxnLst/>
            <a:rect l="l" t="t" r="r" b="b"/>
            <a:pathLst>
              <a:path w="3318406" h="3177374">
                <a:moveTo>
                  <a:pt x="0" y="0"/>
                </a:moveTo>
                <a:lnTo>
                  <a:pt x="3318406" y="0"/>
                </a:lnTo>
                <a:lnTo>
                  <a:pt x="3318406" y="3177374"/>
                </a:lnTo>
                <a:lnTo>
                  <a:pt x="0" y="31773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6013" y="514122"/>
            <a:ext cx="10920149" cy="698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5"/>
              </a:lnSpc>
            </a:pPr>
            <a:r>
              <a:rPr lang="en-US" sz="4103">
                <a:solidFill>
                  <a:srgbClr val="000000"/>
                </a:solidFill>
                <a:latin typeface="Open Sans Bold"/>
              </a:rPr>
              <a:t>Mas por quê a DecisionMinds 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7805" y="2454517"/>
            <a:ext cx="9955930" cy="3938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63"/>
              </a:lnSpc>
            </a:pPr>
            <a:r>
              <a:rPr lang="en-US" sz="2831">
                <a:solidFill>
                  <a:srgbClr val="000000"/>
                </a:solidFill>
                <a:latin typeface="Open Sans"/>
              </a:rPr>
              <a:t>Com as nossas soluções, a universidade passará a fazer uso de benefícios como:</a:t>
            </a:r>
          </a:p>
          <a:p>
            <a:pPr algn="ctr">
              <a:lnSpc>
                <a:spcPts val="3963"/>
              </a:lnSpc>
            </a:pPr>
            <a:endParaRPr lang="en-US" sz="2831">
              <a:solidFill>
                <a:srgbClr val="000000"/>
              </a:solidFill>
              <a:latin typeface="Open Sans"/>
            </a:endParaRPr>
          </a:p>
          <a:p>
            <a:pPr marL="611283" lvl="1" indent="-305642">
              <a:lnSpc>
                <a:spcPts val="3963"/>
              </a:lnSpc>
              <a:buFont typeface="Arial"/>
              <a:buChar char="•"/>
            </a:pPr>
            <a:r>
              <a:rPr lang="en-US" sz="2831">
                <a:solidFill>
                  <a:srgbClr val="000000"/>
                </a:solidFill>
                <a:latin typeface="Open Sans"/>
              </a:rPr>
              <a:t>Identificação Preditiva de Casos de Evasão;</a:t>
            </a:r>
          </a:p>
          <a:p>
            <a:pPr marL="611283" lvl="1" indent="-305642">
              <a:lnSpc>
                <a:spcPts val="3963"/>
              </a:lnSpc>
              <a:buFont typeface="Arial"/>
              <a:buChar char="•"/>
            </a:pPr>
            <a:r>
              <a:rPr lang="en-US" sz="2831">
                <a:solidFill>
                  <a:srgbClr val="000000"/>
                </a:solidFill>
                <a:latin typeface="Open Sans"/>
              </a:rPr>
              <a:t>Acesso Simplificado aos Dados Acadêmicos;</a:t>
            </a:r>
          </a:p>
          <a:p>
            <a:pPr marL="611283" lvl="1" indent="-305642">
              <a:lnSpc>
                <a:spcPts val="3963"/>
              </a:lnSpc>
              <a:buFont typeface="Arial"/>
              <a:buChar char="•"/>
            </a:pPr>
            <a:r>
              <a:rPr lang="en-US" sz="2831">
                <a:solidFill>
                  <a:srgbClr val="000000"/>
                </a:solidFill>
                <a:latin typeface="Open Sans"/>
              </a:rPr>
              <a:t>Melhoria na tomada de decisão;</a:t>
            </a:r>
          </a:p>
          <a:p>
            <a:pPr marL="611283" lvl="1" indent="-305642">
              <a:lnSpc>
                <a:spcPts val="3963"/>
              </a:lnSpc>
              <a:buFont typeface="Arial"/>
              <a:buChar char="•"/>
            </a:pPr>
            <a:r>
              <a:rPr lang="en-US" sz="2831">
                <a:solidFill>
                  <a:srgbClr val="000000"/>
                </a:solidFill>
                <a:latin typeface="Open Sans"/>
              </a:rPr>
              <a:t>Intervenções direcionadas aos professores;</a:t>
            </a:r>
          </a:p>
          <a:p>
            <a:pPr marL="611283" lvl="1" indent="-305642">
              <a:lnSpc>
                <a:spcPts val="3963"/>
              </a:lnSpc>
              <a:buFont typeface="Arial"/>
              <a:buChar char="•"/>
            </a:pPr>
            <a:r>
              <a:rPr lang="en-US" sz="2831">
                <a:solidFill>
                  <a:srgbClr val="000000"/>
                </a:solidFill>
                <a:latin typeface="Open Sans"/>
              </a:rPr>
              <a:t>Sugestões de estudos personalizados para os alunos;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id="3" name="Freeform 3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4196208" y="6421876"/>
            <a:ext cx="13313729" cy="1331372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487805" y="8758933"/>
            <a:ext cx="3067541" cy="998734"/>
          </a:xfrm>
          <a:custGeom>
            <a:avLst/>
            <a:gdLst/>
            <a:ahLst/>
            <a:cxnLst/>
            <a:rect l="l" t="t" r="r" b="b"/>
            <a:pathLst>
              <a:path w="3067541" h="998734">
                <a:moveTo>
                  <a:pt x="0" y="0"/>
                </a:moveTo>
                <a:lnTo>
                  <a:pt x="3067541" y="0"/>
                </a:lnTo>
                <a:lnTo>
                  <a:pt x="3067541" y="998734"/>
                </a:lnTo>
                <a:lnTo>
                  <a:pt x="0" y="998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35945" y="500062"/>
            <a:ext cx="10920149" cy="695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Open Sans Bold"/>
              </a:rPr>
              <a:t>Viabilidade técnica (custos)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5945" y="2287514"/>
            <a:ext cx="12626727" cy="672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Open Sans"/>
              </a:rPr>
              <a:t>Servidores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 e 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Hospedagem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ns"/>
              </a:rPr>
              <a:t>Droplet (R$100 à 208 p/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mês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);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Open Sans"/>
              </a:rPr>
              <a:t>Armazenamento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 (R$26 à 52 p/GB/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mês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);</a:t>
            </a:r>
          </a:p>
          <a:p>
            <a:pPr>
              <a:lnSpc>
                <a:spcPts val="4759"/>
              </a:lnSpc>
            </a:pPr>
            <a:endParaRPr lang="en-US" sz="3000" dirty="0">
              <a:solidFill>
                <a:srgbClr val="000000"/>
              </a:solidFill>
              <a:latin typeface="Open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ns"/>
              </a:rPr>
              <a:t>Banco de dados (R$100 à 208 p/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mês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);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ns"/>
              </a:rPr>
              <a:t>Droplet (R$100 à 208 p/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mês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);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Open Sans"/>
              </a:rPr>
              <a:t>Armazenamento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 de volume (R$0,52 à 1,04 p/GB/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mês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);</a:t>
            </a:r>
          </a:p>
          <a:p>
            <a:pPr>
              <a:lnSpc>
                <a:spcPts val="4759"/>
              </a:lnSpc>
            </a:pPr>
            <a:endParaRPr lang="en-US" sz="3000" dirty="0">
              <a:solidFill>
                <a:srgbClr val="000000"/>
              </a:solidFill>
              <a:latin typeface="Open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ns"/>
              </a:rPr>
              <a:t>Twilio (R$5,20 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por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usuário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/hora);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ns"/>
              </a:rPr>
              <a:t>Infra de IA (R$100 à 208 p/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mês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);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Open Sans"/>
              </a:rPr>
              <a:t>Armazenamento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treinamento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 (R$0,52 à 1,04 p/GB/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mês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);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7805" y="1467094"/>
            <a:ext cx="306754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Infra</a:t>
            </a:r>
          </a:p>
        </p:txBody>
      </p:sp>
      <p:sp>
        <p:nvSpPr>
          <p:cNvPr id="11" name="Freeform 11"/>
          <p:cNvSpPr/>
          <p:nvPr/>
        </p:nvSpPr>
        <p:spPr>
          <a:xfrm>
            <a:off x="13876957" y="2718135"/>
            <a:ext cx="1984259" cy="2961580"/>
          </a:xfrm>
          <a:custGeom>
            <a:avLst/>
            <a:gdLst/>
            <a:ahLst/>
            <a:cxnLst/>
            <a:rect l="l" t="t" r="r" b="b"/>
            <a:pathLst>
              <a:path w="1984259" h="2961580">
                <a:moveTo>
                  <a:pt x="0" y="0"/>
                </a:moveTo>
                <a:lnTo>
                  <a:pt x="1984259" y="0"/>
                </a:lnTo>
                <a:lnTo>
                  <a:pt x="1984259" y="2961580"/>
                </a:lnTo>
                <a:lnTo>
                  <a:pt x="0" y="29615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id="3" name="Freeform 3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4196208" y="6421876"/>
            <a:ext cx="13313729" cy="13313729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487805" y="8758933"/>
            <a:ext cx="3067541" cy="998734"/>
          </a:xfrm>
          <a:custGeom>
            <a:avLst/>
            <a:gdLst/>
            <a:ahLst/>
            <a:cxnLst/>
            <a:rect l="l" t="t" r="r" b="b"/>
            <a:pathLst>
              <a:path w="3067541" h="998734">
                <a:moveTo>
                  <a:pt x="0" y="0"/>
                </a:moveTo>
                <a:lnTo>
                  <a:pt x="3067541" y="0"/>
                </a:lnTo>
                <a:lnTo>
                  <a:pt x="3067541" y="998734"/>
                </a:lnTo>
                <a:lnTo>
                  <a:pt x="0" y="998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35945" y="2287514"/>
            <a:ext cx="11136213" cy="7960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Open Sans"/>
              </a:rPr>
              <a:t>Desenvolvedores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 Full Stack (Backend / Frontend)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Open Sans"/>
              </a:rPr>
              <a:t>Estimativa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 de R$6.000 à 12.000 p/ dev. 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dependendo</a:t>
            </a:r>
            <a:endParaRPr lang="en-US" sz="3000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4759"/>
              </a:lnSpc>
            </a:pPr>
            <a:r>
              <a:rPr lang="en-US" sz="3000" dirty="0">
                <a:solidFill>
                  <a:srgbClr val="000000"/>
                </a:solidFill>
                <a:latin typeface="Open Sans"/>
              </a:rPr>
              <a:t>da 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experiência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;</a:t>
            </a:r>
          </a:p>
          <a:p>
            <a:pPr>
              <a:lnSpc>
                <a:spcPts val="4759"/>
              </a:lnSpc>
            </a:pPr>
            <a:endParaRPr lang="en-US" sz="3000" dirty="0">
              <a:solidFill>
                <a:srgbClr val="000000"/>
              </a:solidFill>
              <a:latin typeface="Open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Open Sans"/>
              </a:rPr>
              <a:t>Especialista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em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 IA (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opcional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);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Open Sans"/>
              </a:rPr>
              <a:t>Estimativa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 de R$8.000 à 15.000 p/ 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especialista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 </a:t>
            </a:r>
          </a:p>
          <a:p>
            <a:pPr>
              <a:lnSpc>
                <a:spcPts val="4759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"/>
              </a:rPr>
              <a:t>dependendo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 da 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complexidade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;</a:t>
            </a:r>
          </a:p>
          <a:p>
            <a:pPr>
              <a:lnSpc>
                <a:spcPts val="4759"/>
              </a:lnSpc>
            </a:pPr>
            <a:endParaRPr lang="en-US" sz="3000" dirty="0">
              <a:solidFill>
                <a:srgbClr val="000000"/>
              </a:solidFill>
              <a:latin typeface="Open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Open Sans"/>
              </a:rPr>
              <a:t>DBA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Open Sans"/>
              </a:rPr>
              <a:t>Estimativa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 de R$7.000 à 12.000 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dependendo</a:t>
            </a:r>
            <a:endParaRPr lang="en-US" sz="3000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4759"/>
              </a:lnSpc>
            </a:pPr>
            <a:r>
              <a:rPr lang="en-US" sz="3000" dirty="0">
                <a:solidFill>
                  <a:srgbClr val="000000"/>
                </a:solidFill>
                <a:latin typeface="Open Sans"/>
              </a:rPr>
              <a:t>da </a:t>
            </a:r>
            <a:r>
              <a:rPr lang="en-US" sz="3000" dirty="0" err="1">
                <a:solidFill>
                  <a:srgbClr val="000000"/>
                </a:solidFill>
                <a:latin typeface="Open Sans"/>
              </a:rPr>
              <a:t>experiência</a:t>
            </a:r>
            <a:r>
              <a:rPr lang="en-US" sz="3000" dirty="0">
                <a:solidFill>
                  <a:srgbClr val="000000"/>
                </a:solidFill>
                <a:latin typeface="Open Sans"/>
              </a:rPr>
              <a:t>;</a:t>
            </a:r>
          </a:p>
          <a:p>
            <a:pPr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3876957" y="2718135"/>
            <a:ext cx="1984259" cy="2961580"/>
          </a:xfrm>
          <a:custGeom>
            <a:avLst/>
            <a:gdLst/>
            <a:ahLst/>
            <a:cxnLst/>
            <a:rect l="l" t="t" r="r" b="b"/>
            <a:pathLst>
              <a:path w="1984259" h="2961580">
                <a:moveTo>
                  <a:pt x="0" y="0"/>
                </a:moveTo>
                <a:lnTo>
                  <a:pt x="1984259" y="0"/>
                </a:lnTo>
                <a:lnTo>
                  <a:pt x="1984259" y="2961580"/>
                </a:lnTo>
                <a:lnTo>
                  <a:pt x="0" y="29615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35945" y="500062"/>
            <a:ext cx="10920149" cy="695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Open Sans Bold"/>
              </a:rPr>
              <a:t>Viabilidade técnica (custos)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7912" y="1467094"/>
            <a:ext cx="306754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Equipe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Personalizar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Open Sauce Bold</vt:lpstr>
      <vt:lpstr>Antonio Bold</vt:lpstr>
      <vt:lpstr>Arial</vt:lpstr>
      <vt:lpstr>Calibri</vt:lpstr>
      <vt:lpstr>Open Sans Bold</vt:lpstr>
      <vt:lpstr>Open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Negócios Plano de Negócios Geométrico Corporativo Verde Preto e Branco</dc:title>
  <cp:lastModifiedBy>RADICAL</cp:lastModifiedBy>
  <cp:revision>3</cp:revision>
  <dcterms:created xsi:type="dcterms:W3CDTF">2006-08-16T00:00:00Z</dcterms:created>
  <dcterms:modified xsi:type="dcterms:W3CDTF">2023-11-11T07:05:26Z</dcterms:modified>
  <dc:identifier>DAFz1aHXrMw</dc:identifier>
</cp:coreProperties>
</file>