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9" r:id="rId7"/>
    <p:sldId id="264" r:id="rId8"/>
    <p:sldId id="258" r:id="rId9"/>
    <p:sldId id="265" r:id="rId10"/>
    <p:sldId id="267" r:id="rId11"/>
    <p:sldId id="266" r:id="rId12"/>
    <p:sldId id="261" r:id="rId13"/>
    <p:sldId id="26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91" d="100"/>
          <a:sy n="91" d="100"/>
        </p:scale>
        <p:origin x="112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127" y="324020"/>
            <a:ext cx="8067368" cy="1755053"/>
          </a:xfrm>
          <a:solidFill>
            <a:schemeClr val="accent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CS 470 Project Two</a:t>
            </a:r>
            <a:br>
              <a:rPr lang="en-US" dirty="0"/>
            </a:br>
            <a:r>
              <a:rPr lang="en-US" dirty="0"/>
              <a:t>Conference Presentation:</a:t>
            </a:r>
            <a:br>
              <a:rPr lang="en-US" dirty="0"/>
            </a:br>
            <a:r>
              <a:rPr lang="en-US" dirty="0"/>
              <a:t>Cloud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447321"/>
            <a:ext cx="8096864" cy="730043"/>
          </a:xfrm>
        </p:spPr>
        <p:txBody>
          <a:bodyPr/>
          <a:lstStyle/>
          <a:p>
            <a:r>
              <a:rPr lang="en-US" dirty="0"/>
              <a:t>Victor Jarvis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0D4CAB-B834-F74A-8181-DAC33FAEF649}"/>
              </a:ext>
            </a:extLst>
          </p:cNvPr>
          <p:cNvSpPr txBox="1">
            <a:spLocks/>
          </p:cNvSpPr>
          <p:nvPr/>
        </p:nvSpPr>
        <p:spPr>
          <a:xfrm>
            <a:off x="516193" y="3956035"/>
            <a:ext cx="8096864" cy="73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Securing Your Cloud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672" y="1530153"/>
            <a:ext cx="2351700" cy="479822"/>
          </a:xfrm>
        </p:spPr>
        <p:txBody>
          <a:bodyPr>
            <a:norm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4672" y="2002550"/>
            <a:ext cx="2612955" cy="189453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Authentication &amp; Authorization</a:t>
            </a:r>
          </a:p>
          <a:p>
            <a:pPr algn="l"/>
            <a:r>
              <a:rPr lang="en-US" sz="1800" dirty="0"/>
              <a:t>IAM Roles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97628" y="1558077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97628" y="2002550"/>
            <a:ext cx="2786743" cy="177479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Roles vs. Policies</a:t>
            </a:r>
          </a:p>
          <a:p>
            <a:pPr algn="l"/>
            <a:r>
              <a:rPr lang="en-US" sz="1800" dirty="0"/>
              <a:t>Custom policies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6117771" y="1530153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Security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6117771" y="2002550"/>
            <a:ext cx="2500912" cy="206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Securing the connection between Lambda and Gateway</a:t>
            </a:r>
          </a:p>
          <a:p>
            <a:pPr algn="l"/>
            <a:r>
              <a:rPr lang="en-US" sz="1800" dirty="0"/>
              <a:t>Lambda and the database</a:t>
            </a:r>
          </a:p>
          <a:p>
            <a:pPr algn="l"/>
            <a:r>
              <a:rPr lang="en-US" sz="1800" dirty="0"/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10968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0C3-B7BB-8D4C-AF0F-9CC7682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77" y="86488"/>
            <a:ext cx="7772400" cy="102155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ABF8-3AD7-2741-95B7-967F9D7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3" y="3842580"/>
            <a:ext cx="7772400" cy="1125140"/>
          </a:xfrm>
        </p:spPr>
        <p:txBody>
          <a:bodyPr/>
          <a:lstStyle/>
          <a:p>
            <a:r>
              <a:rPr lang="en-US" dirty="0"/>
              <a:t>Thank you for your time.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4F4AD-0F18-4FAD-A3BB-59FA5D7E81A6}"/>
              </a:ext>
            </a:extLst>
          </p:cNvPr>
          <p:cNvSpPr txBox="1">
            <a:spLocks/>
          </p:cNvSpPr>
          <p:nvPr/>
        </p:nvSpPr>
        <p:spPr>
          <a:xfrm>
            <a:off x="463714" y="1415845"/>
            <a:ext cx="8246070" cy="3362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35D3D-FA03-4786-B974-2F39D5B2AA89}"/>
              </a:ext>
            </a:extLst>
          </p:cNvPr>
          <p:cNvSpPr/>
          <p:nvPr/>
        </p:nvSpPr>
        <p:spPr>
          <a:xfrm>
            <a:off x="353002" y="1300920"/>
            <a:ext cx="7952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0739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I’m Victor</a:t>
            </a:r>
          </a:p>
          <a:p>
            <a:r>
              <a:rPr lang="en-US" dirty="0"/>
              <a:t>Why are we here?</a:t>
            </a:r>
          </a:p>
          <a:p>
            <a:pPr lvl="1"/>
            <a:r>
              <a:rPr lang="en-US" dirty="0"/>
              <a:t>To discuss cloud development. (For both technical and nontechnical audiences.)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Containerization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2666" y="1227667"/>
            <a:ext cx="5827175" cy="3449716"/>
          </a:xfrm>
        </p:spPr>
        <p:txBody>
          <a:bodyPr/>
          <a:lstStyle/>
          <a:p>
            <a:r>
              <a:rPr lang="en-US" dirty="0"/>
              <a:t>Rehosting, </a:t>
            </a:r>
            <a:r>
              <a:rPr lang="en-US" dirty="0" err="1"/>
              <a:t>Replatforming</a:t>
            </a:r>
            <a:r>
              <a:rPr lang="en-US" dirty="0"/>
              <a:t>, Refactoring / Rearchitecting</a:t>
            </a:r>
          </a:p>
          <a:p>
            <a:r>
              <a:rPr lang="en-US" dirty="0"/>
              <a:t>Docker,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Orchestration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7932" y="1131886"/>
            <a:ext cx="5741493" cy="3556611"/>
          </a:xfrm>
        </p:spPr>
        <p:txBody>
          <a:bodyPr/>
          <a:lstStyle/>
          <a:p>
            <a:r>
              <a:rPr lang="en-US" dirty="0"/>
              <a:t>Let’s talk Docker Compose</a:t>
            </a:r>
          </a:p>
          <a:p>
            <a:pPr lvl="1"/>
            <a:r>
              <a:rPr lang="en-US" dirty="0"/>
              <a:t>Simplified Local Development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Infrastructure 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Consistent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5377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317" y="1976425"/>
            <a:ext cx="7467215" cy="238390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is “Serverless”?</a:t>
            </a:r>
          </a:p>
          <a:p>
            <a:pPr algn="l"/>
            <a:r>
              <a:rPr lang="en-US" sz="1800" dirty="0"/>
              <a:t>Advantages of Going Serverless</a:t>
            </a:r>
          </a:p>
          <a:p>
            <a:pPr lvl="1" algn="l"/>
            <a:r>
              <a:rPr lang="en-US" sz="1400" dirty="0"/>
              <a:t>Reduced Operational Overhead</a:t>
            </a:r>
          </a:p>
          <a:p>
            <a:pPr lvl="1" algn="l"/>
            <a:r>
              <a:rPr lang="en-US" sz="1400" dirty="0"/>
              <a:t>Automatic Scaling</a:t>
            </a:r>
          </a:p>
          <a:p>
            <a:pPr lvl="1" algn="l"/>
            <a:r>
              <a:rPr lang="en-US" sz="1400" dirty="0"/>
              <a:t>Faster Time-to-Market</a:t>
            </a:r>
          </a:p>
          <a:p>
            <a:pPr algn="l"/>
            <a:r>
              <a:rPr lang="en-US" sz="1800" dirty="0"/>
              <a:t>What is S3 storage? </a:t>
            </a:r>
          </a:p>
          <a:p>
            <a:pPr algn="l"/>
            <a:r>
              <a:rPr lang="en-US" sz="1800" dirty="0"/>
              <a:t>How does it compare to local storage?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5E173-249F-416B-B3E9-1559BEC3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422" y="1496603"/>
            <a:ext cx="4040188" cy="479822"/>
          </a:xfrm>
        </p:spPr>
        <p:txBody>
          <a:bodyPr/>
          <a:lstStyle/>
          <a:p>
            <a:pPr algn="l"/>
            <a:r>
              <a:rPr lang="en-US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2191" y="1592714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API &amp; Lambda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5317" y="2002550"/>
            <a:ext cx="8176491" cy="292829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Advantages a serverless API:</a:t>
            </a:r>
          </a:p>
          <a:p>
            <a:pPr lvl="1" algn="l"/>
            <a:r>
              <a:rPr lang="en-US" sz="1400" dirty="0"/>
              <a:t>On-Demand Scaling</a:t>
            </a:r>
          </a:p>
          <a:p>
            <a:pPr lvl="1" algn="l"/>
            <a:r>
              <a:rPr lang="en-US" sz="1400" dirty="0"/>
              <a:t>Cost Efficiency</a:t>
            </a:r>
          </a:p>
          <a:p>
            <a:pPr lvl="1" algn="l"/>
            <a:r>
              <a:rPr lang="en-US" sz="1400" dirty="0"/>
              <a:t>Rapid Deployment</a:t>
            </a:r>
          </a:p>
          <a:p>
            <a:pPr algn="l"/>
            <a:r>
              <a:rPr lang="en-US" sz="1800" dirty="0"/>
              <a:t>Lambda API Logic</a:t>
            </a:r>
          </a:p>
          <a:p>
            <a:pPr algn="l"/>
            <a:r>
              <a:rPr lang="en-US" sz="1800" dirty="0"/>
              <a:t>Build &amp; Deployment Scripts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BC6E7C-D99D-2015-938A-3705A0AFB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45" y="1247562"/>
            <a:ext cx="4399663" cy="38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8454A-6EA2-CEA1-F8D3-E3E4B370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D21F5-EAE3-9E2A-2CC7-1B8E9A5E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A7825-19D2-4C99-D425-26661A6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191" y="1592714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API &amp; Lambda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22A35E-12B2-A310-612D-215E70251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5317" y="2002550"/>
            <a:ext cx="8176491" cy="292829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Integrating the frontend with the backend.</a:t>
            </a:r>
            <a:endParaRPr lang="en-US" sz="1400" dirty="0"/>
          </a:p>
          <a:p>
            <a:pPr lvl="1" algn="l"/>
            <a:r>
              <a:rPr lang="en-US" sz="1400" dirty="0"/>
              <a:t>Use API Gateway to set endpoints</a:t>
            </a:r>
          </a:p>
          <a:p>
            <a:pPr lvl="1" algn="l"/>
            <a:r>
              <a:rPr lang="en-US" sz="1400" dirty="0"/>
              <a:t>Create Lambda Functions to handle operations</a:t>
            </a:r>
          </a:p>
          <a:p>
            <a:pPr lvl="1" algn="l"/>
            <a:r>
              <a:rPr lang="en-US" sz="1400" dirty="0"/>
              <a:t>Set CORS</a:t>
            </a:r>
          </a:p>
          <a:p>
            <a:pPr lvl="1" algn="l"/>
            <a:r>
              <a:rPr lang="en-US" sz="1400" dirty="0"/>
              <a:t>Deploy and set stage for API</a:t>
            </a:r>
          </a:p>
          <a:p>
            <a:pPr lvl="1" algn="l"/>
            <a:r>
              <a:rPr lang="en-US" sz="1400" dirty="0"/>
              <a:t>Point to the API URL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318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80817" y="1060650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240143" y="1540472"/>
            <a:ext cx="7911143" cy="206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Comparing MongoDB and DynamoDB</a:t>
            </a:r>
          </a:p>
          <a:p>
            <a:pPr algn="l"/>
            <a:r>
              <a:rPr lang="en-US" sz="1800" dirty="0"/>
              <a:t>CRUD Queries:</a:t>
            </a:r>
          </a:p>
          <a:p>
            <a:pPr lvl="1" algn="l"/>
            <a:r>
              <a:rPr lang="en-US" sz="1400" dirty="0"/>
              <a:t>GET</a:t>
            </a:r>
          </a:p>
          <a:p>
            <a:pPr lvl="1" algn="l"/>
            <a:r>
              <a:rPr lang="en-US" sz="1400" dirty="0"/>
              <a:t>PUT</a:t>
            </a:r>
          </a:p>
          <a:p>
            <a:pPr lvl="1" algn="l"/>
            <a:r>
              <a:rPr lang="en-US" sz="1400" dirty="0"/>
              <a:t>DELETE</a:t>
            </a:r>
          </a:p>
          <a:p>
            <a:pPr lvl="1" algn="l"/>
            <a:r>
              <a:rPr lang="en-US" sz="1400" dirty="0"/>
              <a:t>POST</a:t>
            </a:r>
          </a:p>
          <a:p>
            <a:pPr lvl="1" algn="l"/>
            <a:r>
              <a:rPr lang="en-US" sz="1400" dirty="0"/>
              <a:t>OPTIONS for CORS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2C7E38-BF32-4FB4-E03E-564DD03B7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65" y="1904968"/>
            <a:ext cx="5541911" cy="30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Cloud-Based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Development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44709"/>
            <a:ext cx="8873066" cy="3674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Elasticity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Why It Matters</a:t>
            </a:r>
          </a:p>
          <a:p>
            <a:r>
              <a:rPr lang="en-US" dirty="0"/>
              <a:t>Pay-For-Use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Why It Matters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apacity vs Usage (Traditional Data Center) graph. The X axis is &quot;Time&quot; and the Y axis is &quot;Computer Power&quot;. A blue line representing &quot;Planned Capacity&quot; goes up at regular intervals. A red line representing &quot;Actual Usage&quot; is more smooth. A dip in Actual Usage is labeled &quot;waste&quot;. A plateau in &quot;Planned Capacity&quot; is labeled &quot;Customer dissatisfaction&quot;. ">
            <a:extLst>
              <a:ext uri="{FF2B5EF4-FFF2-40B4-BE49-F238E27FC236}">
                <a16:creationId xmlns:a16="http://schemas.microsoft.com/office/drawing/2014/main" id="{42F5C989-4359-F443-9F01-2743C388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4" y="1244709"/>
            <a:ext cx="4711688" cy="35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7C02EB-927C-42F0-8F53-9658800154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428B3-1E7D-46FF-9992-03AB3B06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E524F5-8F9B-4E83-ABD8-EF3E90295E3F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CS 470 Project Two Conference Presentation: Cloud Development</vt:lpstr>
      <vt:lpstr>Overview</vt:lpstr>
      <vt:lpstr>Containerization</vt:lpstr>
      <vt:lpstr>Orchestration</vt:lpstr>
      <vt:lpstr>The Serverless Cloud</vt:lpstr>
      <vt:lpstr>The Serverless Cloud</vt:lpstr>
      <vt:lpstr>The Serverless Cloud</vt:lpstr>
      <vt:lpstr>The Serverless Cloud</vt:lpstr>
      <vt:lpstr>Cloud-Based  Development Principles</vt:lpstr>
      <vt:lpstr>Securing Your Cloud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 Project Two Presentation Template</dc:title>
  <dc:creator/>
  <cp:lastModifiedBy/>
  <cp:revision>1</cp:revision>
  <dcterms:created xsi:type="dcterms:W3CDTF">2017-08-01T15:40:51Z</dcterms:created>
  <dcterms:modified xsi:type="dcterms:W3CDTF">2025-02-23T15:49:17Z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