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3" r:id="rId13"/>
    <p:sldId id="270" r:id="rId14"/>
    <p:sldId id="271" r:id="rId15"/>
    <p:sldId id="264" r:id="rId16"/>
    <p:sldId id="265" r:id="rId17"/>
    <p:sldId id="274"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Add SS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9180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Add SS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55428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321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Add SS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Add SS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80814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www.strongdm.com/blog/aaa-security" TargetMode="External"/><Relationship Id="rId5" Type="http://schemas.openxmlformats.org/officeDocument/2006/relationships/hyperlink" Target="https://martinfowler.com/articles/web-security-basics.html" TargetMode="External"/><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Victor Jarvis</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336430" y="1017917"/>
            <a:ext cx="8013940" cy="520084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Test 3: Is user input sanitized before being included in SQL queries?</a:t>
            </a:r>
          </a:p>
          <a:p>
            <a:pPr marL="0" lvl="0" indent="0" algn="l" rtl="0">
              <a:lnSpc>
                <a:spcPct val="90000"/>
              </a:lnSpc>
              <a:spcBef>
                <a:spcPts val="1000"/>
              </a:spcBef>
              <a:spcAft>
                <a:spcPts val="0"/>
              </a:spcAft>
              <a:buSzPts val="1800"/>
              <a:buNone/>
            </a:pPr>
            <a:r>
              <a:rPr lang="en-US" dirty="0"/>
              <a:t>This test verifies whether user input is sanitized or escaped before being included in a SQL query.</a:t>
            </a:r>
          </a:p>
          <a:p>
            <a:pPr marL="0" lvl="0" indent="0" algn="l" rtl="0">
              <a:lnSpc>
                <a:spcPct val="90000"/>
              </a:lnSpc>
              <a:spcBef>
                <a:spcPts val="1000"/>
              </a:spcBef>
              <a:spcAft>
                <a:spcPts val="0"/>
              </a:spcAft>
              <a:buSzPts val="1800"/>
              <a:buNone/>
            </a:pPr>
            <a:r>
              <a:rPr lang="en-US" b="1" dirty="0"/>
              <a:t>Test Case</a:t>
            </a:r>
            <a:r>
              <a:rPr lang="en-US" dirty="0"/>
              <a:t>: Provide input with special characters (Robert'); DROP TABLE Students; --).</a:t>
            </a:r>
          </a:p>
          <a:p>
            <a:pPr marL="0" lvl="0" indent="0" algn="l" rtl="0">
              <a:lnSpc>
                <a:spcPct val="90000"/>
              </a:lnSpc>
              <a:spcBef>
                <a:spcPts val="1000"/>
              </a:spcBef>
              <a:spcAft>
                <a:spcPts val="0"/>
              </a:spcAft>
              <a:buSzPts val="1800"/>
              <a:buNone/>
            </a:pPr>
            <a:r>
              <a:rPr lang="en-US" b="1" dirty="0"/>
              <a:t>Expected Result</a:t>
            </a:r>
            <a:r>
              <a:rPr lang="en-US" dirty="0"/>
              <a:t>: The system should sanitize the input, preventing any SQL execution beyond the intended query. </a:t>
            </a:r>
          </a:p>
          <a:p>
            <a:pPr marL="0" lvl="0" indent="0" algn="l" rtl="0">
              <a:lnSpc>
                <a:spcPct val="90000"/>
              </a:lnSpc>
              <a:spcBef>
                <a:spcPts val="1000"/>
              </a:spcBef>
              <a:spcAft>
                <a:spcPts val="0"/>
              </a:spcAft>
              <a:buSzPts val="1800"/>
              <a:buNone/>
            </a:pPr>
            <a:r>
              <a:rPr lang="en-US" b="1" dirty="0"/>
              <a:t>Actual Result</a:t>
            </a:r>
            <a:r>
              <a:rPr lang="en-US" dirty="0"/>
              <a:t>: The input was sanitized, and the SQL command was not executed. </a:t>
            </a:r>
            <a:r>
              <a:rPr lang="en-US" b="1" dirty="0"/>
              <a:t>(Positive Result)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09469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340743" y="1087623"/>
            <a:ext cx="8277046" cy="46827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Test 4: Does the system reject excessively long input lengths?</a:t>
            </a:r>
          </a:p>
          <a:p>
            <a:pPr marL="0" lvl="0" indent="0" algn="l" rtl="0">
              <a:lnSpc>
                <a:spcPct val="90000"/>
              </a:lnSpc>
              <a:spcBef>
                <a:spcPts val="1000"/>
              </a:spcBef>
              <a:spcAft>
                <a:spcPts val="0"/>
              </a:spcAft>
              <a:buSzPts val="1800"/>
              <a:buNone/>
            </a:pPr>
            <a:r>
              <a:rPr lang="en-US" dirty="0"/>
              <a:t>This test checks whether the system enforces input length validation to prevent buffer overflow or injection.</a:t>
            </a:r>
          </a:p>
          <a:p>
            <a:pPr marL="0" lvl="0" indent="0" algn="l" rtl="0">
              <a:lnSpc>
                <a:spcPct val="90000"/>
              </a:lnSpc>
              <a:spcBef>
                <a:spcPts val="1000"/>
              </a:spcBef>
              <a:spcAft>
                <a:spcPts val="0"/>
              </a:spcAft>
              <a:buSzPts val="1800"/>
              <a:buNone/>
            </a:pPr>
            <a:r>
              <a:rPr lang="en-US" b="1" dirty="0"/>
              <a:t>Test Case</a:t>
            </a:r>
            <a:r>
              <a:rPr lang="en-US" dirty="0"/>
              <a:t>: Submit an input string that exceeds expected length limits (e.g., 5000 characters).</a:t>
            </a:r>
          </a:p>
          <a:p>
            <a:pPr marL="0" lvl="0" indent="0" algn="l" rtl="0">
              <a:lnSpc>
                <a:spcPct val="90000"/>
              </a:lnSpc>
              <a:spcBef>
                <a:spcPts val="1000"/>
              </a:spcBef>
              <a:spcAft>
                <a:spcPts val="0"/>
              </a:spcAft>
              <a:buSzPts val="1800"/>
              <a:buNone/>
            </a:pPr>
            <a:r>
              <a:rPr lang="en-US" b="1" dirty="0"/>
              <a:t>Expected Result</a:t>
            </a:r>
            <a:r>
              <a:rPr lang="en-US" dirty="0"/>
              <a:t>: The system should reject the input or handle it gracefully without executing any unintended commands.</a:t>
            </a:r>
          </a:p>
          <a:p>
            <a:pPr marL="0" lvl="0" indent="0" algn="l" rtl="0">
              <a:lnSpc>
                <a:spcPct val="90000"/>
              </a:lnSpc>
              <a:spcBef>
                <a:spcPts val="1000"/>
              </a:spcBef>
              <a:spcAft>
                <a:spcPts val="0"/>
              </a:spcAft>
              <a:buSzPts val="1800"/>
              <a:buNone/>
            </a:pPr>
            <a:r>
              <a:rPr lang="en-US" b="1" dirty="0"/>
              <a:t>Actual Result</a:t>
            </a:r>
            <a:r>
              <a:rPr lang="en-US" dirty="0"/>
              <a:t>: The system properly rejected the input due to length restrictions. </a:t>
            </a:r>
            <a:r>
              <a:rPr lang="en-US" b="1" dirty="0"/>
              <a:t>(Positive Result)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43493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235875" y="920599"/>
            <a:ext cx="8277046" cy="1175836"/>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1400" dirty="0" err="1"/>
              <a:t>DevSecOps</a:t>
            </a:r>
            <a:r>
              <a:rPr lang="en-US" sz="1400" dirty="0"/>
              <a:t> is the integration of security practices into the DevOps process, ensuring that security is a shared responsibility throughout the software development lifecycle. The </a:t>
            </a:r>
            <a:r>
              <a:rPr lang="en-US" sz="1400" dirty="0" err="1"/>
              <a:t>DevSecOps</a:t>
            </a:r>
            <a:r>
              <a:rPr lang="en-US" sz="1400" dirty="0"/>
              <a:t> pipeline incorporates automated security checks and processes into each stage of the continuous integration/continuous deployment (CI/CD) pipeline to identify and address security issues as early as possible.</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B1E2473-5E24-FE9A-CB6C-7A3B22A1DDAE}"/>
              </a:ext>
            </a:extLst>
          </p:cNvPr>
          <p:cNvSpPr txBox="1"/>
          <p:nvPr/>
        </p:nvSpPr>
        <p:spPr>
          <a:xfrm>
            <a:off x="165151" y="2252661"/>
            <a:ext cx="5325460" cy="4216539"/>
          </a:xfrm>
          <a:prstGeom prst="rect">
            <a:avLst/>
          </a:prstGeom>
          <a:noFill/>
        </p:spPr>
        <p:txBody>
          <a:bodyPr wrap="square" rtlCol="0">
            <a:spAutoFit/>
          </a:bodyPr>
          <a:lstStyle/>
          <a:p>
            <a:r>
              <a:rPr lang="en-US" b="1" dirty="0">
                <a:solidFill>
                  <a:schemeClr val="bg1"/>
                </a:solidFill>
                <a:latin typeface="Century Gothic" panose="020B0502020202020204" pitchFamily="34" charset="0"/>
              </a:rPr>
              <a:t>Key Stages of the </a:t>
            </a:r>
            <a:r>
              <a:rPr lang="en-US" b="1" dirty="0" err="1">
                <a:solidFill>
                  <a:schemeClr val="bg1"/>
                </a:solidFill>
                <a:latin typeface="Century Gothic" panose="020B0502020202020204" pitchFamily="34" charset="0"/>
              </a:rPr>
              <a:t>DevSecOps</a:t>
            </a:r>
            <a:r>
              <a:rPr lang="en-US" b="1" dirty="0">
                <a:solidFill>
                  <a:schemeClr val="bg1"/>
                </a:solidFill>
                <a:latin typeface="Century Gothic" panose="020B0502020202020204" pitchFamily="34" charset="0"/>
              </a:rPr>
              <a:t> Pipeline:</a:t>
            </a:r>
          </a:p>
          <a:p>
            <a:r>
              <a:rPr lang="en-US" sz="1200" b="1" dirty="0">
                <a:solidFill>
                  <a:schemeClr val="bg1"/>
                </a:solidFill>
                <a:latin typeface="Century Gothic" panose="020B0502020202020204" pitchFamily="34" charset="0"/>
              </a:rPr>
              <a:t>Plan</a:t>
            </a:r>
            <a:r>
              <a:rPr lang="en-US" sz="1200" dirty="0">
                <a:solidFill>
                  <a:schemeClr val="bg1"/>
                </a:solidFill>
                <a:latin typeface="Century Gothic" panose="020B0502020202020204" pitchFamily="34" charset="0"/>
              </a:rPr>
              <a:t>: Define security requirements and threat models during the planning phase.</a:t>
            </a:r>
          </a:p>
          <a:p>
            <a:r>
              <a:rPr lang="en-US" sz="1200" b="1" dirty="0">
                <a:solidFill>
                  <a:schemeClr val="bg1"/>
                </a:solidFill>
                <a:latin typeface="Century Gothic" panose="020B0502020202020204" pitchFamily="34" charset="0"/>
              </a:rPr>
              <a:t>Tools Used</a:t>
            </a:r>
            <a:r>
              <a:rPr lang="en-US" sz="1200" dirty="0">
                <a:solidFill>
                  <a:schemeClr val="bg1"/>
                </a:solidFill>
                <a:latin typeface="Century Gothic" panose="020B0502020202020204" pitchFamily="34" charset="0"/>
              </a:rPr>
              <a:t>: Threat modeling tools (e.g., Microsoft Threat Modeling Tool) help identify potential security risks early.</a:t>
            </a:r>
          </a:p>
          <a:p>
            <a:endParaRPr lang="en-US" sz="1200" dirty="0">
              <a:solidFill>
                <a:schemeClr val="bg1"/>
              </a:solidFill>
              <a:latin typeface="Century Gothic" panose="020B0502020202020204" pitchFamily="34" charset="0"/>
            </a:endParaRPr>
          </a:p>
          <a:p>
            <a:r>
              <a:rPr lang="en-US" sz="1200" b="1" dirty="0">
                <a:solidFill>
                  <a:schemeClr val="bg1"/>
                </a:solidFill>
                <a:latin typeface="Century Gothic" panose="020B0502020202020204" pitchFamily="34" charset="0"/>
              </a:rPr>
              <a:t>Code</a:t>
            </a:r>
            <a:r>
              <a:rPr lang="en-US" sz="1200" dirty="0">
                <a:solidFill>
                  <a:schemeClr val="bg1"/>
                </a:solidFill>
                <a:latin typeface="Century Gothic" panose="020B0502020202020204" pitchFamily="34" charset="0"/>
              </a:rPr>
              <a:t>: Developers write code with security best practices in mind.</a:t>
            </a:r>
          </a:p>
          <a:p>
            <a:r>
              <a:rPr lang="en-US" sz="1200" b="1" dirty="0">
                <a:solidFill>
                  <a:schemeClr val="bg1"/>
                </a:solidFill>
                <a:latin typeface="Century Gothic" panose="020B0502020202020204" pitchFamily="34" charset="0"/>
              </a:rPr>
              <a:t>Tools Used</a:t>
            </a:r>
            <a:r>
              <a:rPr lang="en-US" sz="1200" dirty="0">
                <a:solidFill>
                  <a:schemeClr val="bg1"/>
                </a:solidFill>
                <a:latin typeface="Century Gothic" panose="020B0502020202020204" pitchFamily="34" charset="0"/>
              </a:rPr>
              <a:t>: Integrated Development Environments (IDEs) with security plugins (e.g., </a:t>
            </a:r>
            <a:r>
              <a:rPr lang="en-US" sz="1200" dirty="0" err="1">
                <a:solidFill>
                  <a:schemeClr val="bg1"/>
                </a:solidFill>
                <a:latin typeface="Century Gothic" panose="020B0502020202020204" pitchFamily="34" charset="0"/>
              </a:rPr>
              <a:t>SonarLint</a:t>
            </a:r>
            <a:r>
              <a:rPr lang="en-US" sz="1200" dirty="0">
                <a:solidFill>
                  <a:schemeClr val="bg1"/>
                </a:solidFill>
                <a:latin typeface="Century Gothic" panose="020B0502020202020204" pitchFamily="34" charset="0"/>
              </a:rPr>
              <a:t>) provide real-time feedback on potential vulnerabilities.</a:t>
            </a:r>
          </a:p>
          <a:p>
            <a:endParaRPr lang="en-US" sz="1200" dirty="0">
              <a:solidFill>
                <a:schemeClr val="bg1"/>
              </a:solidFill>
              <a:latin typeface="Century Gothic" panose="020B0502020202020204" pitchFamily="34" charset="0"/>
            </a:endParaRPr>
          </a:p>
          <a:p>
            <a:r>
              <a:rPr lang="en-US" sz="1200" b="1" dirty="0">
                <a:solidFill>
                  <a:schemeClr val="bg1"/>
                </a:solidFill>
                <a:latin typeface="Century Gothic" panose="020B0502020202020204" pitchFamily="34" charset="0"/>
              </a:rPr>
              <a:t>Build</a:t>
            </a:r>
            <a:r>
              <a:rPr lang="en-US" sz="1200" dirty="0">
                <a:solidFill>
                  <a:schemeClr val="bg1"/>
                </a:solidFill>
                <a:latin typeface="Century Gothic" panose="020B0502020202020204" pitchFamily="34" charset="0"/>
              </a:rPr>
              <a:t>: The code is compiled, and the software is built.</a:t>
            </a:r>
          </a:p>
          <a:p>
            <a:r>
              <a:rPr lang="en-US" sz="1200" b="1" dirty="0">
                <a:solidFill>
                  <a:schemeClr val="bg1"/>
                </a:solidFill>
                <a:latin typeface="Century Gothic" panose="020B0502020202020204" pitchFamily="34" charset="0"/>
              </a:rPr>
              <a:t>Tools Used</a:t>
            </a:r>
            <a:r>
              <a:rPr lang="en-US" sz="1200" dirty="0">
                <a:solidFill>
                  <a:schemeClr val="bg1"/>
                </a:solidFill>
                <a:latin typeface="Century Gothic" panose="020B0502020202020204" pitchFamily="34" charset="0"/>
              </a:rPr>
              <a:t>: Static Application Security Testing (SAST) tools (e.g., SonarQube, </a:t>
            </a:r>
            <a:r>
              <a:rPr lang="en-US" sz="1200" dirty="0" err="1">
                <a:solidFill>
                  <a:schemeClr val="bg1"/>
                </a:solidFill>
                <a:latin typeface="Century Gothic" panose="020B0502020202020204" pitchFamily="34" charset="0"/>
              </a:rPr>
              <a:t>Checkmarx</a:t>
            </a:r>
            <a:r>
              <a:rPr lang="en-US" sz="1200" dirty="0">
                <a:solidFill>
                  <a:schemeClr val="bg1"/>
                </a:solidFill>
                <a:latin typeface="Century Gothic" panose="020B0502020202020204" pitchFamily="34" charset="0"/>
              </a:rPr>
              <a:t>) scan the codebase for vulnerabilities during the build process.</a:t>
            </a:r>
          </a:p>
          <a:p>
            <a:endParaRPr lang="en-US" sz="1200" dirty="0">
              <a:solidFill>
                <a:schemeClr val="bg1"/>
              </a:solidFill>
              <a:latin typeface="Century Gothic" panose="020B0502020202020204" pitchFamily="34" charset="0"/>
            </a:endParaRPr>
          </a:p>
          <a:p>
            <a:r>
              <a:rPr lang="en-US" sz="1200" b="1" dirty="0">
                <a:solidFill>
                  <a:schemeClr val="bg1"/>
                </a:solidFill>
                <a:latin typeface="Century Gothic" panose="020B0502020202020204" pitchFamily="34" charset="0"/>
              </a:rPr>
              <a:t>Test</a:t>
            </a:r>
            <a:r>
              <a:rPr lang="en-US" sz="1200" dirty="0">
                <a:solidFill>
                  <a:schemeClr val="bg1"/>
                </a:solidFill>
                <a:latin typeface="Century Gothic" panose="020B0502020202020204" pitchFamily="34" charset="0"/>
              </a:rPr>
              <a:t>: The application undergoes rigorous testing, including security testing.</a:t>
            </a:r>
          </a:p>
          <a:p>
            <a:r>
              <a:rPr lang="en-US" sz="1200" b="1" dirty="0">
                <a:solidFill>
                  <a:schemeClr val="bg1"/>
                </a:solidFill>
                <a:latin typeface="Century Gothic" panose="020B0502020202020204" pitchFamily="34" charset="0"/>
              </a:rPr>
              <a:t>Tools Used</a:t>
            </a:r>
            <a:r>
              <a:rPr lang="en-US" sz="1200" dirty="0">
                <a:solidFill>
                  <a:schemeClr val="bg1"/>
                </a:solidFill>
                <a:latin typeface="Century Gothic" panose="020B0502020202020204" pitchFamily="34" charset="0"/>
              </a:rPr>
              <a:t>: Dynamic Application Security Testing (DAST) tools (e.g., OWASP ZAP, Burp Suite) simulate attacks on the running application to find vulnerabilities.</a:t>
            </a:r>
          </a:p>
          <a:p>
            <a:endParaRPr lang="en-US" dirty="0">
              <a:latin typeface="Century Gothic" panose="020B0502020202020204" pitchFamily="34" charset="0"/>
            </a:endParaRPr>
          </a:p>
        </p:txBody>
      </p:sp>
      <p:sp>
        <p:nvSpPr>
          <p:cNvPr id="4" name="Rectangle 1">
            <a:extLst>
              <a:ext uri="{FF2B5EF4-FFF2-40B4-BE49-F238E27FC236}">
                <a16:creationId xmlns:a16="http://schemas.microsoft.com/office/drawing/2014/main" id="{BB6A864E-D54A-460F-51F3-7F508E464EF8}"/>
              </a:ext>
            </a:extLst>
          </p:cNvPr>
          <p:cNvSpPr>
            <a:spLocks noChangeArrowheads="1"/>
          </p:cNvSpPr>
          <p:nvPr/>
        </p:nvSpPr>
        <p:spPr bwMode="auto">
          <a:xfrm>
            <a:off x="5490611" y="2314216"/>
            <a:ext cx="595941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Release</a:t>
            </a:r>
            <a:r>
              <a:rPr kumimoji="0" lang="en-US" altLang="en-US" sz="1200" b="0" i="0" u="none" strike="noStrike" cap="none" normalizeH="0" baseline="0" dirty="0">
                <a:ln>
                  <a:noFill/>
                </a:ln>
                <a:solidFill>
                  <a:schemeClr val="bg1"/>
                </a:solidFill>
                <a:effectLst/>
                <a:latin typeface="Century Gothic" panose="020B0502020202020204" pitchFamily="34" charset="0"/>
              </a:rPr>
              <a:t>: The application is prepared for deployment.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Tools Used</a:t>
            </a:r>
            <a:r>
              <a:rPr kumimoji="0" lang="en-US" altLang="en-US" sz="1200" b="0" i="0" u="none" strike="noStrike" cap="none" normalizeH="0" baseline="0" dirty="0">
                <a:ln>
                  <a:noFill/>
                </a:ln>
                <a:solidFill>
                  <a:schemeClr val="bg1"/>
                </a:solidFill>
                <a:effectLst/>
                <a:latin typeface="Century Gothic" panose="020B0502020202020204" pitchFamily="34" charset="0"/>
              </a:rPr>
              <a:t>: Security configuration management tools (e.g., Ansible, Puppet) ensure that security settings are correctly applied.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Deploy</a:t>
            </a:r>
            <a:r>
              <a:rPr kumimoji="0" lang="en-US" altLang="en-US" sz="1200" b="0" i="0" u="none" strike="noStrike" cap="none" normalizeH="0" baseline="0" dirty="0">
                <a:ln>
                  <a:noFill/>
                </a:ln>
                <a:solidFill>
                  <a:schemeClr val="bg1"/>
                </a:solidFill>
                <a:effectLst/>
                <a:latin typeface="Century Gothic" panose="020B0502020202020204" pitchFamily="34" charset="0"/>
              </a:rPr>
              <a:t>: The application is deployed to production.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Tools Used</a:t>
            </a:r>
            <a:r>
              <a:rPr kumimoji="0" lang="en-US" altLang="en-US" sz="1200" b="0" i="0" u="none" strike="noStrike" cap="none" normalizeH="0" baseline="0" dirty="0">
                <a:ln>
                  <a:noFill/>
                </a:ln>
                <a:solidFill>
                  <a:schemeClr val="bg1"/>
                </a:solidFill>
                <a:effectLst/>
                <a:latin typeface="Century Gothic" panose="020B0502020202020204" pitchFamily="34" charset="0"/>
              </a:rPr>
              <a:t>: Infrastructure as Code (</a:t>
            </a:r>
            <a:r>
              <a:rPr kumimoji="0" lang="en-US" altLang="en-US" sz="1200" b="0" i="0" u="none" strike="noStrike" cap="none" normalizeH="0" baseline="0" dirty="0" err="1">
                <a:ln>
                  <a:noFill/>
                </a:ln>
                <a:solidFill>
                  <a:schemeClr val="bg1"/>
                </a:solidFill>
                <a:effectLst/>
                <a:latin typeface="Century Gothic" panose="020B0502020202020204" pitchFamily="34" charset="0"/>
              </a:rPr>
              <a:t>IaC</a:t>
            </a:r>
            <a:r>
              <a:rPr kumimoji="0" lang="en-US" altLang="en-US" sz="1200" b="0" i="0" u="none" strike="noStrike" cap="none" normalizeH="0" baseline="0" dirty="0">
                <a:ln>
                  <a:noFill/>
                </a:ln>
                <a:solidFill>
                  <a:schemeClr val="bg1"/>
                </a:solidFill>
                <a:effectLst/>
                <a:latin typeface="Century Gothic" panose="020B0502020202020204" pitchFamily="34" charset="0"/>
              </a:rPr>
              <a:t>) tools (e.g., Terraform) enforce secure deployment configurations, and container security tools (e.g., Docker Bench for Security) verify container security.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Operate</a:t>
            </a:r>
            <a:r>
              <a:rPr kumimoji="0" lang="en-US" altLang="en-US" sz="1200" b="0" i="0" u="none" strike="noStrike" cap="none" normalizeH="0" baseline="0" dirty="0">
                <a:ln>
                  <a:noFill/>
                </a:ln>
                <a:solidFill>
                  <a:schemeClr val="bg1"/>
                </a:solidFill>
                <a:effectLst/>
                <a:latin typeface="Century Gothic" panose="020B0502020202020204" pitchFamily="34" charset="0"/>
              </a:rPr>
              <a:t>: The application is monitored and managed in production.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Tools Used</a:t>
            </a:r>
            <a:r>
              <a:rPr kumimoji="0" lang="en-US" altLang="en-US" sz="1200" b="0" i="0" u="none" strike="noStrike" cap="none" normalizeH="0" baseline="0" dirty="0">
                <a:ln>
                  <a:noFill/>
                </a:ln>
                <a:solidFill>
                  <a:schemeClr val="bg1"/>
                </a:solidFill>
                <a:effectLst/>
                <a:latin typeface="Century Gothic" panose="020B0502020202020204" pitchFamily="34" charset="0"/>
              </a:rPr>
              <a:t>: Continuous monitoring tools (e.g., Splunk, ELK Stack) track security incidents, and Intrusion Detection Systems (IDS) (e.g., Snort) detect potential security breaches.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Monitor</a:t>
            </a:r>
            <a:r>
              <a:rPr kumimoji="0" lang="en-US" altLang="en-US" sz="1200" b="0" i="0" u="none" strike="noStrike" cap="none" normalizeH="0" baseline="0" dirty="0">
                <a:ln>
                  <a:noFill/>
                </a:ln>
                <a:solidFill>
                  <a:schemeClr val="bg1"/>
                </a:solidFill>
                <a:effectLst/>
                <a:latin typeface="Century Gothic" panose="020B0502020202020204" pitchFamily="34" charset="0"/>
              </a:rPr>
              <a:t>: Continuous security monitoring to detect and respond to threats.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Tools Used</a:t>
            </a:r>
            <a:r>
              <a:rPr kumimoji="0" lang="en-US" altLang="en-US" sz="1200" b="0" i="0" u="none" strike="noStrike" cap="none" normalizeH="0" baseline="0" dirty="0">
                <a:ln>
                  <a:noFill/>
                </a:ln>
                <a:solidFill>
                  <a:schemeClr val="bg1"/>
                </a:solidFill>
                <a:effectLst/>
                <a:latin typeface="Century Gothic" panose="020B0502020202020204" pitchFamily="34" charset="0"/>
              </a:rPr>
              <a:t>: Security Information and Event Management (SIEM) tools (e.g., Splunk, ELK Stack) analyze logs and alerts to identify suspicious activities.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Respond</a:t>
            </a:r>
            <a:r>
              <a:rPr kumimoji="0" lang="en-US" altLang="en-US" sz="1200" b="0" i="0" u="none" strike="noStrike" cap="none" normalizeH="0" baseline="0" dirty="0">
                <a:ln>
                  <a:noFill/>
                </a:ln>
                <a:solidFill>
                  <a:schemeClr val="bg1"/>
                </a:solidFill>
                <a:effectLst/>
                <a:latin typeface="Century Gothic" panose="020B0502020202020204" pitchFamily="34" charset="0"/>
              </a:rPr>
              <a:t>: Respond to security incidents with pre-defined processes.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Century Gothic" panose="020B0502020202020204" pitchFamily="34" charset="0"/>
              </a:rPr>
              <a:t>Tools Used</a:t>
            </a:r>
            <a:r>
              <a:rPr kumimoji="0" lang="en-US" altLang="en-US" sz="1200" b="0" i="0" u="none" strike="noStrike" cap="none" normalizeH="0" baseline="0" dirty="0">
                <a:ln>
                  <a:noFill/>
                </a:ln>
                <a:solidFill>
                  <a:schemeClr val="bg1"/>
                </a:solidFill>
                <a:effectLst/>
                <a:latin typeface="Century Gothic" panose="020B0502020202020204" pitchFamily="34" charset="0"/>
              </a:rPr>
              <a:t>: Incident response tools (e.g., </a:t>
            </a:r>
            <a:r>
              <a:rPr kumimoji="0" lang="en-US" altLang="en-US" sz="1200" b="0" i="0" u="none" strike="noStrike" cap="none" normalizeH="0" baseline="0" dirty="0" err="1">
                <a:ln>
                  <a:noFill/>
                </a:ln>
                <a:solidFill>
                  <a:schemeClr val="bg1"/>
                </a:solidFill>
                <a:effectLst/>
                <a:latin typeface="Century Gothic" panose="020B0502020202020204" pitchFamily="34" charset="0"/>
              </a:rPr>
              <a:t>TheHive</a:t>
            </a:r>
            <a:r>
              <a:rPr kumimoji="0" lang="en-US" altLang="en-US" sz="1200" b="0" i="0" u="none" strike="noStrike" cap="none" normalizeH="0" baseline="0" dirty="0">
                <a:ln>
                  <a:noFill/>
                </a:ln>
                <a:solidFill>
                  <a:schemeClr val="bg1"/>
                </a:solidFill>
                <a:effectLst/>
                <a:latin typeface="Century Gothic" panose="020B0502020202020204" pitchFamily="34" charset="0"/>
              </a:rPr>
              <a:t>) and automated response systems help quickly mitigate threats and breaches.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B1E2473-5E24-FE9A-CB6C-7A3B22A1DDAE}"/>
              </a:ext>
            </a:extLst>
          </p:cNvPr>
          <p:cNvSpPr txBox="1"/>
          <p:nvPr/>
        </p:nvSpPr>
        <p:spPr>
          <a:xfrm>
            <a:off x="685800" y="984536"/>
            <a:ext cx="8267895" cy="5109091"/>
          </a:xfrm>
          <a:prstGeom prst="rect">
            <a:avLst/>
          </a:prstGeom>
          <a:noFill/>
        </p:spPr>
        <p:txBody>
          <a:bodyPr wrap="square" rtlCol="0">
            <a:spAutoFit/>
          </a:bodyPr>
          <a:lstStyle/>
          <a:p>
            <a:r>
              <a:rPr lang="en-US" b="1" dirty="0">
                <a:solidFill>
                  <a:schemeClr val="bg1"/>
                </a:solidFill>
                <a:latin typeface="Century Gothic" panose="020B0502020202020204" pitchFamily="34" charset="0"/>
              </a:rPr>
              <a:t>Summary of External Tools and Their Usage:</a:t>
            </a:r>
          </a:p>
          <a:p>
            <a:r>
              <a:rPr lang="en-US" sz="1200" dirty="0">
                <a:solidFill>
                  <a:schemeClr val="bg1"/>
                </a:solidFill>
                <a:latin typeface="Century Gothic" panose="020B0502020202020204" pitchFamily="34" charset="0"/>
              </a:rPr>
              <a:t>Threat Modeling Tools (e.g., </a:t>
            </a:r>
            <a:r>
              <a:rPr lang="en-US" sz="1200" b="1" dirty="0">
                <a:solidFill>
                  <a:schemeClr val="bg1"/>
                </a:solidFill>
                <a:latin typeface="Century Gothic" panose="020B0502020202020204" pitchFamily="34" charset="0"/>
              </a:rPr>
              <a:t>Microsoft Threat Modeling Tool</a:t>
            </a:r>
            <a:r>
              <a:rPr lang="en-US" sz="1200" dirty="0">
                <a:solidFill>
                  <a:schemeClr val="bg1"/>
                </a:solidFill>
                <a:latin typeface="Century Gothic" panose="020B0502020202020204" pitchFamily="34" charset="0"/>
              </a:rPr>
              <a:t>): Used during the Plan phase to identify and assess potential security risks early in the design process.</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IDEs with Security Plugins (e.g., </a:t>
            </a:r>
            <a:r>
              <a:rPr lang="en-US" sz="1200" b="1" dirty="0" err="1">
                <a:solidFill>
                  <a:schemeClr val="bg1"/>
                </a:solidFill>
                <a:latin typeface="Century Gothic" panose="020B0502020202020204" pitchFamily="34" charset="0"/>
              </a:rPr>
              <a:t>SonarLint</a:t>
            </a:r>
            <a:r>
              <a:rPr lang="en-US" sz="1200" dirty="0">
                <a:solidFill>
                  <a:schemeClr val="bg1"/>
                </a:solidFill>
                <a:latin typeface="Century Gothic" panose="020B0502020202020204" pitchFamily="34" charset="0"/>
              </a:rPr>
              <a:t>): Used during the Code phase to provide real-time feedback on security issues as developers write code.</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Static Application Security Testing (</a:t>
            </a:r>
            <a:r>
              <a:rPr lang="en-US" sz="1200" b="1" dirty="0">
                <a:solidFill>
                  <a:schemeClr val="bg1"/>
                </a:solidFill>
                <a:latin typeface="Century Gothic" panose="020B0502020202020204" pitchFamily="34" charset="0"/>
              </a:rPr>
              <a:t>SAST</a:t>
            </a:r>
            <a:r>
              <a:rPr lang="en-US" sz="1200" dirty="0">
                <a:solidFill>
                  <a:schemeClr val="bg1"/>
                </a:solidFill>
                <a:latin typeface="Century Gothic" panose="020B0502020202020204" pitchFamily="34" charset="0"/>
              </a:rPr>
              <a:t>) Tools (e.g., </a:t>
            </a:r>
            <a:r>
              <a:rPr lang="en-US" sz="1200" b="1" dirty="0">
                <a:solidFill>
                  <a:schemeClr val="bg1"/>
                </a:solidFill>
                <a:latin typeface="Century Gothic" panose="020B0502020202020204" pitchFamily="34" charset="0"/>
              </a:rPr>
              <a:t>SonarQube</a:t>
            </a:r>
            <a:r>
              <a:rPr lang="en-US" sz="1200" dirty="0">
                <a:solidFill>
                  <a:schemeClr val="bg1"/>
                </a:solidFill>
                <a:latin typeface="Century Gothic" panose="020B0502020202020204" pitchFamily="34" charset="0"/>
              </a:rPr>
              <a:t>, </a:t>
            </a:r>
            <a:r>
              <a:rPr lang="en-US" sz="1200" b="1" dirty="0" err="1">
                <a:solidFill>
                  <a:schemeClr val="bg1"/>
                </a:solidFill>
                <a:latin typeface="Century Gothic" panose="020B0502020202020204" pitchFamily="34" charset="0"/>
              </a:rPr>
              <a:t>Checkmarx</a:t>
            </a:r>
            <a:r>
              <a:rPr lang="en-US" sz="1200" dirty="0">
                <a:solidFill>
                  <a:schemeClr val="bg1"/>
                </a:solidFill>
                <a:latin typeface="Century Gothic" panose="020B0502020202020204" pitchFamily="34" charset="0"/>
              </a:rPr>
              <a:t>): Used in the Build phase to scan the codebase for vulnerabilities before the application is compiled.</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Dynamic Application Security Testing (</a:t>
            </a:r>
            <a:r>
              <a:rPr lang="en-US" sz="1200" b="1" dirty="0">
                <a:solidFill>
                  <a:schemeClr val="bg1"/>
                </a:solidFill>
                <a:latin typeface="Century Gothic" panose="020B0502020202020204" pitchFamily="34" charset="0"/>
              </a:rPr>
              <a:t>DAST</a:t>
            </a:r>
            <a:r>
              <a:rPr lang="en-US" sz="1200" dirty="0">
                <a:solidFill>
                  <a:schemeClr val="bg1"/>
                </a:solidFill>
                <a:latin typeface="Century Gothic" panose="020B0502020202020204" pitchFamily="34" charset="0"/>
              </a:rPr>
              <a:t>) Tools (e.g., </a:t>
            </a:r>
            <a:r>
              <a:rPr lang="en-US" sz="1200" b="1" dirty="0">
                <a:solidFill>
                  <a:schemeClr val="bg1"/>
                </a:solidFill>
                <a:latin typeface="Century Gothic" panose="020B0502020202020204" pitchFamily="34" charset="0"/>
              </a:rPr>
              <a:t>OWASP ZAP</a:t>
            </a:r>
            <a:r>
              <a:rPr lang="en-US" sz="1200" dirty="0">
                <a:solidFill>
                  <a:schemeClr val="bg1"/>
                </a:solidFill>
                <a:latin typeface="Century Gothic" panose="020B0502020202020204" pitchFamily="34" charset="0"/>
              </a:rPr>
              <a:t>, </a:t>
            </a:r>
            <a:r>
              <a:rPr lang="en-US" sz="1200" b="1" dirty="0">
                <a:solidFill>
                  <a:schemeClr val="bg1"/>
                </a:solidFill>
                <a:latin typeface="Century Gothic" panose="020B0502020202020204" pitchFamily="34" charset="0"/>
              </a:rPr>
              <a:t>Burp Suite</a:t>
            </a:r>
            <a:r>
              <a:rPr lang="en-US" sz="1200" dirty="0">
                <a:solidFill>
                  <a:schemeClr val="bg1"/>
                </a:solidFill>
                <a:latin typeface="Century Gothic" panose="020B0502020202020204" pitchFamily="34" charset="0"/>
              </a:rPr>
              <a:t>): Applied during the Test phase to simulate attacks on the running application and detect security flaws.</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Configuration Management Tools (e.g., </a:t>
            </a:r>
            <a:r>
              <a:rPr lang="en-US" sz="1200" b="1" dirty="0">
                <a:solidFill>
                  <a:schemeClr val="bg1"/>
                </a:solidFill>
                <a:latin typeface="Century Gothic" panose="020B0502020202020204" pitchFamily="34" charset="0"/>
              </a:rPr>
              <a:t>Ansible</a:t>
            </a:r>
            <a:r>
              <a:rPr lang="en-US" sz="1200" dirty="0">
                <a:solidFill>
                  <a:schemeClr val="bg1"/>
                </a:solidFill>
                <a:latin typeface="Century Gothic" panose="020B0502020202020204" pitchFamily="34" charset="0"/>
              </a:rPr>
              <a:t>, </a:t>
            </a:r>
            <a:r>
              <a:rPr lang="en-US" sz="1200" b="1" dirty="0">
                <a:solidFill>
                  <a:schemeClr val="bg1"/>
                </a:solidFill>
                <a:latin typeface="Century Gothic" panose="020B0502020202020204" pitchFamily="34" charset="0"/>
              </a:rPr>
              <a:t>Puppet</a:t>
            </a:r>
            <a:r>
              <a:rPr lang="en-US" sz="1200" dirty="0">
                <a:solidFill>
                  <a:schemeClr val="bg1"/>
                </a:solidFill>
                <a:latin typeface="Century Gothic" panose="020B0502020202020204" pitchFamily="34" charset="0"/>
              </a:rPr>
              <a:t>): Used in the Release phase to ensure that security configurations are correctly applied to the deployment environment.</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Infrastructure as Code (</a:t>
            </a:r>
            <a:r>
              <a:rPr lang="en-US" sz="1200" b="1" dirty="0" err="1">
                <a:solidFill>
                  <a:schemeClr val="bg1"/>
                </a:solidFill>
                <a:latin typeface="Century Gothic" panose="020B0502020202020204" pitchFamily="34" charset="0"/>
              </a:rPr>
              <a:t>IaC</a:t>
            </a:r>
            <a:r>
              <a:rPr lang="en-US" sz="1200" dirty="0">
                <a:solidFill>
                  <a:schemeClr val="bg1"/>
                </a:solidFill>
                <a:latin typeface="Century Gothic" panose="020B0502020202020204" pitchFamily="34" charset="0"/>
              </a:rPr>
              <a:t>) Tools (e.g., </a:t>
            </a:r>
            <a:r>
              <a:rPr lang="en-US" sz="1200" b="1" dirty="0">
                <a:solidFill>
                  <a:schemeClr val="bg1"/>
                </a:solidFill>
                <a:latin typeface="Century Gothic" panose="020B0502020202020204" pitchFamily="34" charset="0"/>
              </a:rPr>
              <a:t>Terraform</a:t>
            </a:r>
            <a:r>
              <a:rPr lang="en-US" sz="1200" dirty="0">
                <a:solidFill>
                  <a:schemeClr val="bg1"/>
                </a:solidFill>
                <a:latin typeface="Century Gothic" panose="020B0502020202020204" pitchFamily="34" charset="0"/>
              </a:rPr>
              <a:t>): Implemented during the Deploy phase to enforce secure deployment configurations, often in cloud environments.</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Continuous Monitoring Tools (e.g., </a:t>
            </a:r>
            <a:r>
              <a:rPr lang="en-US" sz="1200" b="1" dirty="0">
                <a:solidFill>
                  <a:schemeClr val="bg1"/>
                </a:solidFill>
                <a:latin typeface="Century Gothic" panose="020B0502020202020204" pitchFamily="34" charset="0"/>
              </a:rPr>
              <a:t>Splunk</a:t>
            </a:r>
            <a:r>
              <a:rPr lang="en-US" sz="1200" dirty="0">
                <a:solidFill>
                  <a:schemeClr val="bg1"/>
                </a:solidFill>
                <a:latin typeface="Century Gothic" panose="020B0502020202020204" pitchFamily="34" charset="0"/>
              </a:rPr>
              <a:t>, </a:t>
            </a:r>
            <a:r>
              <a:rPr lang="en-US" sz="1200" b="1" dirty="0">
                <a:solidFill>
                  <a:schemeClr val="bg1"/>
                </a:solidFill>
                <a:latin typeface="Century Gothic" panose="020B0502020202020204" pitchFamily="34" charset="0"/>
              </a:rPr>
              <a:t>ELK Stack</a:t>
            </a:r>
            <a:r>
              <a:rPr lang="en-US" sz="1200" dirty="0">
                <a:solidFill>
                  <a:schemeClr val="bg1"/>
                </a:solidFill>
                <a:latin typeface="Century Gothic" panose="020B0502020202020204" pitchFamily="34" charset="0"/>
              </a:rPr>
              <a:t>): Used in the Operate and Monitor phases to track security incidents and provide alerts on potential security issues.</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Intrusion Detection Systems (</a:t>
            </a:r>
            <a:r>
              <a:rPr lang="en-US" sz="1200" b="1" dirty="0">
                <a:solidFill>
                  <a:schemeClr val="bg1"/>
                </a:solidFill>
                <a:latin typeface="Century Gothic" panose="020B0502020202020204" pitchFamily="34" charset="0"/>
              </a:rPr>
              <a:t>IDS</a:t>
            </a:r>
            <a:r>
              <a:rPr lang="en-US" sz="1200" dirty="0">
                <a:solidFill>
                  <a:schemeClr val="bg1"/>
                </a:solidFill>
                <a:latin typeface="Century Gothic" panose="020B0502020202020204" pitchFamily="34" charset="0"/>
              </a:rPr>
              <a:t>) (e.g., </a:t>
            </a:r>
            <a:r>
              <a:rPr lang="en-US" sz="1200" b="1" dirty="0">
                <a:solidFill>
                  <a:schemeClr val="bg1"/>
                </a:solidFill>
                <a:latin typeface="Century Gothic" panose="020B0502020202020204" pitchFamily="34" charset="0"/>
              </a:rPr>
              <a:t>Snort</a:t>
            </a:r>
            <a:r>
              <a:rPr lang="en-US" sz="1200" dirty="0">
                <a:solidFill>
                  <a:schemeClr val="bg1"/>
                </a:solidFill>
                <a:latin typeface="Century Gothic" panose="020B0502020202020204" pitchFamily="34" charset="0"/>
              </a:rPr>
              <a:t>): Used in the Operate phase to detect unauthorized access or potential security breaches.</a:t>
            </a:r>
          </a:p>
          <a:p>
            <a:endParaRPr lang="en-US" sz="1200" dirty="0">
              <a:solidFill>
                <a:schemeClr val="bg1"/>
              </a:solidFill>
              <a:latin typeface="Century Gothic" panose="020B0502020202020204" pitchFamily="34" charset="0"/>
            </a:endParaRPr>
          </a:p>
          <a:p>
            <a:r>
              <a:rPr lang="en-US" sz="1200" dirty="0">
                <a:solidFill>
                  <a:schemeClr val="bg1"/>
                </a:solidFill>
                <a:latin typeface="Century Gothic" panose="020B0502020202020204" pitchFamily="34" charset="0"/>
              </a:rPr>
              <a:t>Incident Response Tools (e.g., </a:t>
            </a:r>
            <a:r>
              <a:rPr lang="en-US" sz="1200" b="1" dirty="0" err="1">
                <a:solidFill>
                  <a:schemeClr val="bg1"/>
                </a:solidFill>
                <a:latin typeface="Century Gothic" panose="020B0502020202020204" pitchFamily="34" charset="0"/>
              </a:rPr>
              <a:t>TheHive</a:t>
            </a:r>
            <a:r>
              <a:rPr lang="en-US" sz="1200" dirty="0">
                <a:solidFill>
                  <a:schemeClr val="bg1"/>
                </a:solidFill>
                <a:latin typeface="Century Gothic" panose="020B0502020202020204" pitchFamily="34" charset="0"/>
              </a:rPr>
              <a:t>): Deployed in the Respond phase to manage and mitigate security incidents effectively.</a:t>
            </a:r>
            <a:endParaRPr lang="en-US" sz="1200" dirty="0">
              <a:latin typeface="Century Gothic" panose="020B0502020202020204" pitchFamily="34" charset="0"/>
            </a:endParaRPr>
          </a:p>
        </p:txBody>
      </p:sp>
    </p:spTree>
    <p:custDataLst>
      <p:tags r:id="rId1"/>
    </p:custDataLst>
    <p:extLst>
      <p:ext uri="{BB962C8B-B14F-4D97-AF65-F5344CB8AC3E}">
        <p14:creationId xmlns:p14="http://schemas.microsoft.com/office/powerpoint/2010/main" val="168817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221325" y="1758208"/>
            <a:ext cx="6371948" cy="398151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lt1"/>
              </a:buClr>
              <a:buSzPts val="2000"/>
              <a:buNone/>
            </a:pPr>
            <a:r>
              <a:rPr lang="en-US" sz="1400" b="1" dirty="0"/>
              <a:t>Problems</a:t>
            </a:r>
            <a:r>
              <a:rPr lang="en-US" sz="1400" dirty="0"/>
              <a:t>:</a:t>
            </a:r>
          </a:p>
          <a:p>
            <a:pPr marL="342900">
              <a:spcBef>
                <a:spcPts val="0"/>
              </a:spcBef>
              <a:buSzPts val="2000"/>
            </a:pPr>
            <a:r>
              <a:rPr lang="en-US" sz="1400" dirty="0"/>
              <a:t>Inadequate Early Security: Security often added late, leading to costly fixes.</a:t>
            </a:r>
          </a:p>
          <a:p>
            <a:pPr marL="342900">
              <a:spcBef>
                <a:spcPts val="0"/>
              </a:spcBef>
              <a:buSzPts val="2000"/>
            </a:pPr>
            <a:r>
              <a:rPr lang="en-US" sz="1400" dirty="0"/>
              <a:t>Delayed Security Testing: Postponed testing increases vulnerability risks.</a:t>
            </a:r>
          </a:p>
          <a:p>
            <a:pPr marL="342900">
              <a:spcBef>
                <a:spcPts val="0"/>
              </a:spcBef>
              <a:buSzPts val="2000"/>
            </a:pPr>
            <a:r>
              <a:rPr lang="en-US" sz="1400" dirty="0"/>
              <a:t>Inconsistent Practices: Lack of standardization leads to security gaps.</a:t>
            </a:r>
          </a:p>
          <a:p>
            <a:pPr marL="0" lvl="0" indent="0" algn="l" rtl="0">
              <a:lnSpc>
                <a:spcPct val="90000"/>
              </a:lnSpc>
              <a:spcBef>
                <a:spcPts val="0"/>
              </a:spcBef>
              <a:spcAft>
                <a:spcPts val="0"/>
              </a:spcAft>
              <a:buClr>
                <a:schemeClr val="lt1"/>
              </a:buClr>
              <a:buSzPts val="2000"/>
              <a:buNone/>
            </a:pPr>
            <a:endParaRPr lang="en-US" sz="1400" dirty="0"/>
          </a:p>
          <a:p>
            <a:pPr marL="0" lvl="0" indent="0" algn="l" rtl="0">
              <a:lnSpc>
                <a:spcPct val="90000"/>
              </a:lnSpc>
              <a:spcBef>
                <a:spcPts val="0"/>
              </a:spcBef>
              <a:spcAft>
                <a:spcPts val="0"/>
              </a:spcAft>
              <a:buClr>
                <a:schemeClr val="lt1"/>
              </a:buClr>
              <a:buSzPts val="2000"/>
              <a:buNone/>
            </a:pPr>
            <a:r>
              <a:rPr lang="en-US" sz="1400" b="1" dirty="0"/>
              <a:t>Solutions:</a:t>
            </a:r>
          </a:p>
          <a:p>
            <a:pPr marL="342900">
              <a:spcBef>
                <a:spcPts val="0"/>
              </a:spcBef>
              <a:buSzPts val="2000"/>
            </a:pPr>
            <a:r>
              <a:rPr lang="en-US" sz="1400" dirty="0"/>
              <a:t>Early Integration: Embed security in all development stages.</a:t>
            </a:r>
          </a:p>
          <a:p>
            <a:pPr marL="342900">
              <a:spcBef>
                <a:spcPts val="0"/>
              </a:spcBef>
              <a:buSzPts val="2000"/>
            </a:pPr>
            <a:r>
              <a:rPr lang="en-US" sz="1400" dirty="0"/>
              <a:t>Automated Testing: Use SAST/DAST tools in CI/CD for continuous monitoring.</a:t>
            </a:r>
          </a:p>
          <a:p>
            <a:pPr marL="342900">
              <a:spcBef>
                <a:spcPts val="0"/>
              </a:spcBef>
              <a:buSzPts val="2000"/>
            </a:pPr>
            <a:r>
              <a:rPr lang="en-US" sz="1400" dirty="0"/>
              <a:t>Standardized Practices: Enforce consistent security policies across teams.</a:t>
            </a:r>
          </a:p>
          <a:p>
            <a:pPr marL="228600" lvl="0" indent="-228600" algn="l" rtl="0">
              <a:lnSpc>
                <a:spcPct val="90000"/>
              </a:lnSpc>
              <a:spcBef>
                <a:spcPts val="0"/>
              </a:spcBef>
              <a:spcAft>
                <a:spcPts val="0"/>
              </a:spcAft>
              <a:buClr>
                <a:schemeClr val="lt1"/>
              </a:buClr>
              <a:buSzPts val="2000"/>
              <a:buChar char="•"/>
            </a:pPr>
            <a:endParaRPr lang="en-US" sz="1400" dirty="0"/>
          </a:p>
          <a:p>
            <a:pPr marL="0" lvl="0" indent="0" algn="l" rtl="0">
              <a:lnSpc>
                <a:spcPct val="90000"/>
              </a:lnSpc>
              <a:spcBef>
                <a:spcPts val="0"/>
              </a:spcBef>
              <a:spcAft>
                <a:spcPts val="0"/>
              </a:spcAft>
              <a:buClr>
                <a:schemeClr val="lt1"/>
              </a:buClr>
              <a:buSzPts val="2000"/>
              <a:buNone/>
            </a:pPr>
            <a:r>
              <a:rPr lang="en-US" sz="1400" b="1" dirty="0"/>
              <a:t>Act Now vs. Wait:</a:t>
            </a:r>
          </a:p>
          <a:p>
            <a:pPr marL="0" lvl="0" indent="0" algn="l" rtl="0">
              <a:lnSpc>
                <a:spcPct val="90000"/>
              </a:lnSpc>
              <a:spcBef>
                <a:spcPts val="0"/>
              </a:spcBef>
              <a:spcAft>
                <a:spcPts val="0"/>
              </a:spcAft>
              <a:buClr>
                <a:schemeClr val="lt1"/>
              </a:buClr>
              <a:buSzPts val="2000"/>
              <a:buNone/>
            </a:pPr>
            <a:r>
              <a:rPr lang="en-US" sz="1400" dirty="0"/>
              <a:t>Act Now:</a:t>
            </a:r>
          </a:p>
          <a:p>
            <a:pPr marL="342900">
              <a:spcBef>
                <a:spcPts val="0"/>
              </a:spcBef>
              <a:buSzPts val="2000"/>
            </a:pPr>
            <a:r>
              <a:rPr lang="en-US" sz="1400" dirty="0"/>
              <a:t>Benefits: Immediate risk reduction, cost efficiency, enhanced reputation.</a:t>
            </a:r>
          </a:p>
          <a:p>
            <a:pPr marL="342900">
              <a:spcBef>
                <a:spcPts val="0"/>
              </a:spcBef>
              <a:buSzPts val="2000"/>
            </a:pPr>
            <a:r>
              <a:rPr lang="en-US" sz="1400" dirty="0"/>
              <a:t>Risks: Requires resource allocation, potential project delays.</a:t>
            </a:r>
          </a:p>
          <a:p>
            <a:pPr marL="0" lvl="0" indent="0" algn="l" rtl="0">
              <a:lnSpc>
                <a:spcPct val="90000"/>
              </a:lnSpc>
              <a:spcBef>
                <a:spcPts val="0"/>
              </a:spcBef>
              <a:spcAft>
                <a:spcPts val="0"/>
              </a:spcAft>
              <a:buClr>
                <a:schemeClr val="lt1"/>
              </a:buClr>
              <a:buSzPts val="2000"/>
              <a:buNone/>
            </a:pPr>
            <a:r>
              <a:rPr lang="en-US" sz="1400" dirty="0"/>
              <a:t>Wait:</a:t>
            </a:r>
          </a:p>
          <a:p>
            <a:pPr marL="342900">
              <a:spcBef>
                <a:spcPts val="0"/>
              </a:spcBef>
              <a:buSzPts val="2000"/>
            </a:pPr>
            <a:r>
              <a:rPr lang="en-US" sz="1400" dirty="0"/>
              <a:t>Benefits: Better resource planning, strategy refinement.</a:t>
            </a:r>
          </a:p>
          <a:p>
            <a:pPr marL="342900">
              <a:spcBef>
                <a:spcPts val="0"/>
              </a:spcBef>
              <a:buSzPts val="2000"/>
            </a:pPr>
            <a:r>
              <a:rPr lang="en-US" sz="1400" dirty="0"/>
              <a:t>Risks: Increased vulnerability, higher future costs.</a:t>
            </a:r>
            <a:endParaRPr sz="14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A644AB4-CE9E-3341-5FAB-B90BAB8B130D}"/>
              </a:ext>
            </a:extLst>
          </p:cNvPr>
          <p:cNvSpPr txBox="1"/>
          <p:nvPr/>
        </p:nvSpPr>
        <p:spPr>
          <a:xfrm>
            <a:off x="6839936" y="1758208"/>
            <a:ext cx="4912927" cy="5047536"/>
          </a:xfrm>
          <a:prstGeom prst="rect">
            <a:avLst/>
          </a:prstGeom>
          <a:noFill/>
        </p:spPr>
        <p:txBody>
          <a:bodyPr wrap="square" rtlCol="0">
            <a:spAutoFit/>
          </a:bodyPr>
          <a:lstStyle/>
          <a:p>
            <a:r>
              <a:rPr lang="en-US" b="1" dirty="0">
                <a:solidFill>
                  <a:schemeClr val="bg1"/>
                </a:solidFill>
                <a:latin typeface="Century Gothic" panose="020B0502020202020204" pitchFamily="34" charset="0"/>
              </a:rPr>
              <a:t>Strategy Lacks: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Security Culture: Needs a stronger security-first mindset.</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Comprehensive Threat Modeling: Especially in early stages.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Continuous Monitoring: Needs better real-time response.</a:t>
            </a:r>
          </a:p>
          <a:p>
            <a:endParaRPr lang="en-US" dirty="0">
              <a:solidFill>
                <a:schemeClr val="bg1"/>
              </a:solidFill>
              <a:latin typeface="Century Gothic" panose="020B0502020202020204" pitchFamily="34" charset="0"/>
            </a:endParaRPr>
          </a:p>
          <a:p>
            <a:r>
              <a:rPr lang="en-US" b="1" dirty="0">
                <a:solidFill>
                  <a:schemeClr val="bg1"/>
                </a:solidFill>
                <a:latin typeface="Century Gothic" panose="020B0502020202020204" pitchFamily="34" charset="0"/>
              </a:rPr>
              <a:t>Risks: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Overreliance on Automation: Might miss vulnerabilities.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Resistance to Change: Could delay adoption.</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Incomplete Coverage: Leaves gaps in legacy systems or third-party integrations.</a:t>
            </a:r>
          </a:p>
          <a:p>
            <a:pPr>
              <a:buFont typeface="Arial" panose="020B0604020202020204" pitchFamily="34" charset="0"/>
              <a:buChar char="•"/>
            </a:pPr>
            <a:endParaRPr lang="en-US" dirty="0">
              <a:solidFill>
                <a:schemeClr val="bg1"/>
              </a:solidFill>
              <a:latin typeface="Century Gothic" panose="020B0502020202020204" pitchFamily="34" charset="0"/>
            </a:endParaRPr>
          </a:p>
          <a:p>
            <a:r>
              <a:rPr lang="en-US" b="1" dirty="0">
                <a:solidFill>
                  <a:schemeClr val="bg1"/>
                </a:solidFill>
                <a:latin typeface="Century Gothic" panose="020B0502020202020204" pitchFamily="34" charset="0"/>
              </a:rPr>
              <a:t>Steps: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Integrate Security Early.</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Standardize Policies.</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Automate Security Testing.</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Foster Security Culture.</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Enhance Monitoring &amp; Response.</a:t>
            </a:r>
          </a:p>
          <a:p>
            <a:pPr marL="285750" indent="-285750">
              <a:buFont typeface="Arial" panose="020B0604020202020204" pitchFamily="34" charset="0"/>
              <a:buChar char="•"/>
            </a:pPr>
            <a:r>
              <a:rPr lang="en-US" dirty="0">
                <a:solidFill>
                  <a:schemeClr val="bg1"/>
                </a:solidFill>
                <a:latin typeface="Century Gothic" panose="020B0502020202020204" pitchFamily="34" charset="0"/>
              </a:rPr>
              <a:t>Regularly Update Strategy.</a:t>
            </a:r>
          </a:p>
          <a:p>
            <a:endParaRPr lang="en-US" dirty="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0" y="1849503"/>
            <a:ext cx="9148313"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b="1" dirty="0"/>
              <a:t>Gaps in the Security Policy:</a:t>
            </a:r>
          </a:p>
          <a:p>
            <a:pPr marL="914400" lvl="2" indent="0" algn="l" rtl="0">
              <a:lnSpc>
                <a:spcPct val="90000"/>
              </a:lnSpc>
              <a:spcBef>
                <a:spcPts val="0"/>
              </a:spcBef>
              <a:spcAft>
                <a:spcPts val="0"/>
              </a:spcAft>
              <a:buClr>
                <a:schemeClr val="lt1"/>
              </a:buClr>
              <a:buSzPts val="1800"/>
              <a:buNone/>
            </a:pPr>
            <a:endParaRPr lang="en-US" dirty="0"/>
          </a:p>
          <a:p>
            <a:pPr marL="914400" lvl="2" indent="0" algn="l" rtl="0">
              <a:lnSpc>
                <a:spcPct val="90000"/>
              </a:lnSpc>
              <a:spcBef>
                <a:spcPts val="0"/>
              </a:spcBef>
              <a:spcAft>
                <a:spcPts val="0"/>
              </a:spcAft>
              <a:buClr>
                <a:schemeClr val="lt1"/>
              </a:buClr>
              <a:buSzPts val="1800"/>
              <a:buNone/>
            </a:pPr>
            <a:r>
              <a:rPr lang="en-US" sz="1600" dirty="0"/>
              <a:t>Lack of Security-First Culture: Policy does not emphasize creating a strong security-first mindset across the organization.</a:t>
            </a:r>
          </a:p>
          <a:p>
            <a:pPr marL="914400" lvl="2" indent="0" algn="l" rtl="0">
              <a:lnSpc>
                <a:spcPct val="90000"/>
              </a:lnSpc>
              <a:spcBef>
                <a:spcPts val="0"/>
              </a:spcBef>
              <a:spcAft>
                <a:spcPts val="0"/>
              </a:spcAft>
              <a:buClr>
                <a:schemeClr val="lt1"/>
              </a:buClr>
              <a:buSzPts val="1800"/>
              <a:buNone/>
            </a:pPr>
            <a:endParaRPr lang="en-US" sz="1600" dirty="0"/>
          </a:p>
          <a:p>
            <a:pPr marL="914400" lvl="2" indent="0" algn="l" rtl="0">
              <a:lnSpc>
                <a:spcPct val="90000"/>
              </a:lnSpc>
              <a:spcBef>
                <a:spcPts val="0"/>
              </a:spcBef>
              <a:spcAft>
                <a:spcPts val="0"/>
              </a:spcAft>
              <a:buClr>
                <a:schemeClr val="lt1"/>
              </a:buClr>
              <a:buSzPts val="1800"/>
              <a:buNone/>
            </a:pPr>
            <a:r>
              <a:rPr lang="en-US" sz="1600" dirty="0"/>
              <a:t>Incomplete Threat Modeling: Insufficient focus on comprehensive threat modeling, especially in early development stages.</a:t>
            </a:r>
          </a:p>
          <a:p>
            <a:pPr marL="914400" lvl="2" indent="0" algn="l" rtl="0">
              <a:lnSpc>
                <a:spcPct val="90000"/>
              </a:lnSpc>
              <a:spcBef>
                <a:spcPts val="0"/>
              </a:spcBef>
              <a:spcAft>
                <a:spcPts val="0"/>
              </a:spcAft>
              <a:buClr>
                <a:schemeClr val="lt1"/>
              </a:buClr>
              <a:buSzPts val="1800"/>
              <a:buNone/>
            </a:pPr>
            <a:endParaRPr lang="en-US" sz="1600" dirty="0"/>
          </a:p>
          <a:p>
            <a:pPr marL="914400" lvl="2" indent="0" algn="l" rtl="0">
              <a:lnSpc>
                <a:spcPct val="90000"/>
              </a:lnSpc>
              <a:spcBef>
                <a:spcPts val="0"/>
              </a:spcBef>
              <a:spcAft>
                <a:spcPts val="0"/>
              </a:spcAft>
              <a:buClr>
                <a:schemeClr val="lt1"/>
              </a:buClr>
              <a:buSzPts val="1800"/>
              <a:buNone/>
            </a:pPr>
            <a:r>
              <a:rPr lang="en-US" sz="1600" dirty="0"/>
              <a:t>Weak Continuous Monitoring: Needs stronger emphasis on real-time monitoring and incident response.</a:t>
            </a:r>
          </a:p>
          <a:p>
            <a:pPr marL="914400" lvl="2" indent="0" algn="l" rtl="0">
              <a:lnSpc>
                <a:spcPct val="90000"/>
              </a:lnSpc>
              <a:spcBef>
                <a:spcPts val="0"/>
              </a:spcBef>
              <a:spcAft>
                <a:spcPts val="0"/>
              </a:spcAft>
              <a:buClr>
                <a:schemeClr val="lt1"/>
              </a:buClr>
              <a:buSzPts val="1800"/>
              <a:buNone/>
            </a:pPr>
            <a:endParaRPr lang="en-US" sz="1600" dirty="0"/>
          </a:p>
          <a:p>
            <a:pPr marL="914400" lvl="2" indent="0" algn="l" rtl="0">
              <a:lnSpc>
                <a:spcPct val="90000"/>
              </a:lnSpc>
              <a:spcBef>
                <a:spcPts val="0"/>
              </a:spcBef>
              <a:spcAft>
                <a:spcPts val="0"/>
              </a:spcAft>
              <a:buClr>
                <a:schemeClr val="lt1"/>
              </a:buClr>
              <a:buSzPts val="1800"/>
              <a:buNone/>
            </a:pPr>
            <a:r>
              <a:rPr lang="en-US" sz="1600" dirty="0"/>
              <a:t>Inconsistent Legacy System Coverage: Policy might overlook vulnerabilities in legacy systems and third-party integrations.</a:t>
            </a:r>
          </a:p>
          <a:p>
            <a:pPr marL="914400" lvl="2" indent="0" algn="l" rtl="0">
              <a:lnSpc>
                <a:spcPct val="90000"/>
              </a:lnSpc>
              <a:spcBef>
                <a:spcPts val="0"/>
              </a:spcBef>
              <a:spcAft>
                <a:spcPts val="0"/>
              </a:spcAft>
              <a:buClr>
                <a:schemeClr val="lt1"/>
              </a:buClr>
              <a:buSzPts val="1800"/>
              <a:buNone/>
            </a:pPr>
            <a:endParaRPr lang="en-US" sz="1600" dirty="0"/>
          </a:p>
          <a:p>
            <a:pPr marL="914400" lvl="2" indent="0" algn="l" rtl="0">
              <a:lnSpc>
                <a:spcPct val="90000"/>
              </a:lnSpc>
              <a:spcBef>
                <a:spcPts val="0"/>
              </a:spcBef>
              <a:spcAft>
                <a:spcPts val="0"/>
              </a:spcAft>
              <a:buClr>
                <a:schemeClr val="lt1"/>
              </a:buClr>
              <a:buSzPts val="1800"/>
              <a:buNone/>
            </a:pPr>
            <a:r>
              <a:rPr lang="en-US" sz="1600" dirty="0"/>
              <a:t>Limited Enforcement Mechanisms: Enforcement procedures may lack sufficient detail to ensure consistent application across teams.</a:t>
            </a:r>
            <a:endParaRPr sz="1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263674" y="1736901"/>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200"/>
              <a:buNone/>
            </a:pPr>
            <a:r>
              <a:rPr lang="en-US" sz="2400" b="1" dirty="0"/>
              <a:t>Standards to Adopt for Future Prevention:</a:t>
            </a:r>
          </a:p>
          <a:p>
            <a:pPr marL="0" lvl="0" indent="0" algn="l" rtl="0">
              <a:lnSpc>
                <a:spcPct val="90000"/>
              </a:lnSpc>
              <a:spcBef>
                <a:spcPts val="0"/>
              </a:spcBef>
              <a:spcAft>
                <a:spcPts val="0"/>
              </a:spcAft>
              <a:buClr>
                <a:schemeClr val="lt1"/>
              </a:buClr>
              <a:buSzPts val="2200"/>
              <a:buNone/>
            </a:pPr>
            <a:endParaRPr lang="en-US" sz="2400" b="1" dirty="0"/>
          </a:p>
          <a:p>
            <a:pPr marL="0" lvl="0" indent="0" algn="l" rtl="0">
              <a:lnSpc>
                <a:spcPct val="90000"/>
              </a:lnSpc>
              <a:spcBef>
                <a:spcPts val="0"/>
              </a:spcBef>
              <a:spcAft>
                <a:spcPts val="0"/>
              </a:spcAft>
              <a:buClr>
                <a:schemeClr val="lt1"/>
              </a:buClr>
              <a:buSzPts val="2200"/>
              <a:buNone/>
            </a:pPr>
            <a:r>
              <a:rPr lang="en-US" sz="1900" dirty="0"/>
              <a:t>NIST Cybersecurity Framework: Provides comprehensive guidelines for identifying, protecting, detecting, responding, and recovering from security threats.</a:t>
            </a:r>
          </a:p>
          <a:p>
            <a:pPr marL="0" lvl="0" indent="0" algn="l" rtl="0">
              <a:lnSpc>
                <a:spcPct val="90000"/>
              </a:lnSpc>
              <a:spcBef>
                <a:spcPts val="0"/>
              </a:spcBef>
              <a:spcAft>
                <a:spcPts val="0"/>
              </a:spcAft>
              <a:buClr>
                <a:schemeClr val="lt1"/>
              </a:buClr>
              <a:buSzPts val="2200"/>
              <a:buNone/>
            </a:pPr>
            <a:endParaRPr lang="en-US" sz="1900" dirty="0"/>
          </a:p>
          <a:p>
            <a:pPr marL="0" lvl="0" indent="0" algn="l" rtl="0">
              <a:lnSpc>
                <a:spcPct val="90000"/>
              </a:lnSpc>
              <a:spcBef>
                <a:spcPts val="0"/>
              </a:spcBef>
              <a:spcAft>
                <a:spcPts val="0"/>
              </a:spcAft>
              <a:buClr>
                <a:schemeClr val="lt1"/>
              </a:buClr>
              <a:buSzPts val="2200"/>
              <a:buNone/>
            </a:pPr>
            <a:r>
              <a:rPr lang="en-US" sz="1900" dirty="0"/>
              <a:t>OWASP Top 10: Focus on the top 10 most critical security risks in web applications, essential for preventing common vulnerabilities.</a:t>
            </a:r>
          </a:p>
          <a:p>
            <a:pPr marL="0" lvl="0" indent="0" algn="l" rtl="0">
              <a:lnSpc>
                <a:spcPct val="90000"/>
              </a:lnSpc>
              <a:spcBef>
                <a:spcPts val="0"/>
              </a:spcBef>
              <a:spcAft>
                <a:spcPts val="0"/>
              </a:spcAft>
              <a:buClr>
                <a:schemeClr val="lt1"/>
              </a:buClr>
              <a:buSzPts val="2200"/>
              <a:buNone/>
            </a:pPr>
            <a:endParaRPr lang="en-US" sz="1900" dirty="0"/>
          </a:p>
          <a:p>
            <a:pPr marL="0" lvl="0" indent="0" algn="l" rtl="0">
              <a:lnSpc>
                <a:spcPct val="90000"/>
              </a:lnSpc>
              <a:spcBef>
                <a:spcPts val="0"/>
              </a:spcBef>
              <a:spcAft>
                <a:spcPts val="0"/>
              </a:spcAft>
              <a:buClr>
                <a:schemeClr val="lt1"/>
              </a:buClr>
              <a:buSzPts val="2200"/>
              <a:buNone/>
            </a:pPr>
            <a:r>
              <a:rPr lang="en-US" sz="1900" dirty="0"/>
              <a:t>ISO/IEC 27001: Establishes a framework for an Information Security Management System (ISMS) to manage and protect sensitive information.</a:t>
            </a:r>
          </a:p>
          <a:p>
            <a:pPr marL="0" lvl="0" indent="0" algn="l" rtl="0">
              <a:lnSpc>
                <a:spcPct val="90000"/>
              </a:lnSpc>
              <a:spcBef>
                <a:spcPts val="0"/>
              </a:spcBef>
              <a:spcAft>
                <a:spcPts val="0"/>
              </a:spcAft>
              <a:buClr>
                <a:schemeClr val="lt1"/>
              </a:buClr>
              <a:buSzPts val="2200"/>
              <a:buNone/>
            </a:pPr>
            <a:endParaRPr lang="en-US" sz="1900" dirty="0"/>
          </a:p>
          <a:p>
            <a:pPr marL="0" lvl="0" indent="0" algn="l" rtl="0">
              <a:lnSpc>
                <a:spcPct val="90000"/>
              </a:lnSpc>
              <a:spcBef>
                <a:spcPts val="0"/>
              </a:spcBef>
              <a:spcAft>
                <a:spcPts val="0"/>
              </a:spcAft>
              <a:buClr>
                <a:schemeClr val="lt1"/>
              </a:buClr>
              <a:buSzPts val="2200"/>
              <a:buNone/>
            </a:pPr>
            <a:r>
              <a:rPr lang="en-US" sz="1900" dirty="0"/>
              <a:t>Secure Coding Standards (e.g., CERT C/C++): Adopt specific coding practices to avoid common vulnerabilities in software development.</a:t>
            </a:r>
          </a:p>
          <a:p>
            <a:pPr marL="0" lvl="0" indent="0" algn="l" rtl="0">
              <a:lnSpc>
                <a:spcPct val="90000"/>
              </a:lnSpc>
              <a:spcBef>
                <a:spcPts val="0"/>
              </a:spcBef>
              <a:spcAft>
                <a:spcPts val="0"/>
              </a:spcAft>
              <a:buClr>
                <a:schemeClr val="lt1"/>
              </a:buClr>
              <a:buSzPts val="2200"/>
              <a:buNone/>
            </a:pPr>
            <a:endParaRPr lang="en-US" sz="1900" dirty="0"/>
          </a:p>
          <a:p>
            <a:pPr marL="0" lvl="0" indent="0" algn="l" rtl="0">
              <a:lnSpc>
                <a:spcPct val="90000"/>
              </a:lnSpc>
              <a:spcBef>
                <a:spcPts val="0"/>
              </a:spcBef>
              <a:spcAft>
                <a:spcPts val="0"/>
              </a:spcAft>
              <a:buClr>
                <a:schemeClr val="lt1"/>
              </a:buClr>
              <a:buSzPts val="2200"/>
              <a:buNone/>
            </a:pPr>
            <a:r>
              <a:rPr lang="en-US" sz="1900" dirty="0"/>
              <a:t>SOC 2 Compliance: Ensures proper management of data security, availability, processing integrity, confidentiality, and privacy.</a:t>
            </a:r>
          </a:p>
          <a:p>
            <a:pPr marL="0" lvl="0" indent="0" algn="l" rtl="0">
              <a:lnSpc>
                <a:spcPct val="90000"/>
              </a:lnSpc>
              <a:spcBef>
                <a:spcPts val="0"/>
              </a:spcBef>
              <a:spcAft>
                <a:spcPts val="0"/>
              </a:spcAft>
              <a:buClr>
                <a:schemeClr val="lt1"/>
              </a:buClr>
              <a:buSzPts val="2200"/>
              <a:buNone/>
            </a:pPr>
            <a:endParaRPr lang="en-US" sz="1900" dirty="0"/>
          </a:p>
          <a:p>
            <a:pPr marL="0" lvl="0" indent="0" algn="l" rtl="0">
              <a:lnSpc>
                <a:spcPct val="90000"/>
              </a:lnSpc>
              <a:spcBef>
                <a:spcPts val="0"/>
              </a:spcBef>
              <a:spcAft>
                <a:spcPts val="0"/>
              </a:spcAft>
              <a:buClr>
                <a:schemeClr val="lt1"/>
              </a:buClr>
              <a:buSzPts val="2200"/>
              <a:buNone/>
            </a:pPr>
            <a:r>
              <a:rPr lang="en-US" sz="1900" dirty="0"/>
              <a:t>Continuous Security Testing (e.g., SAST/DAST): Integrate automated security testing tools to continuously monitor and prevent vulnerabilities.</a:t>
            </a:r>
            <a:endParaRPr sz="19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1800" dirty="0"/>
              <a:t>Carnegie Mellon University Software Engineering Institute’s SEI CERT C++ Coding Standard and assorted documentation provided a great deal of information used in this policy.</a:t>
            </a:r>
          </a:p>
          <a:p>
            <a:pPr marL="0" lvl="0" indent="0" algn="l" rtl="0">
              <a:lnSpc>
                <a:spcPct val="90000"/>
              </a:lnSpc>
              <a:spcBef>
                <a:spcPts val="0"/>
              </a:spcBef>
              <a:spcAft>
                <a:spcPts val="0"/>
              </a:spcAft>
              <a:buClr>
                <a:schemeClr val="lt1"/>
              </a:buClr>
              <a:buSzPts val="2200"/>
              <a:buNone/>
            </a:pPr>
            <a:r>
              <a:rPr lang="en-US" sz="1800" dirty="0">
                <a:hlinkClick r:id="rId4"/>
              </a:rPr>
              <a:t>https://wiki.sei.cmu.edu/confluence/pages/viewpage.action?pageId=88046682</a:t>
            </a:r>
            <a:endParaRPr lang="en-US" sz="1800" dirty="0"/>
          </a:p>
          <a:p>
            <a:pPr marL="0" lvl="0" indent="0" algn="l" rtl="0">
              <a:lnSpc>
                <a:spcPct val="90000"/>
              </a:lnSpc>
              <a:spcBef>
                <a:spcPts val="0"/>
              </a:spcBef>
              <a:spcAft>
                <a:spcPts val="0"/>
              </a:spcAft>
              <a:buClr>
                <a:schemeClr val="lt1"/>
              </a:buClr>
              <a:buSzPts val="2200"/>
              <a:buNone/>
            </a:pPr>
            <a:endParaRPr lang="en-US" sz="1800" dirty="0"/>
          </a:p>
          <a:p>
            <a:pPr marL="0" lvl="0" indent="0" algn="l" rtl="0">
              <a:lnSpc>
                <a:spcPct val="90000"/>
              </a:lnSpc>
              <a:spcBef>
                <a:spcPts val="0"/>
              </a:spcBef>
              <a:spcAft>
                <a:spcPts val="0"/>
              </a:spcAft>
              <a:buClr>
                <a:schemeClr val="lt1"/>
              </a:buClr>
              <a:buSzPts val="2200"/>
              <a:buNone/>
            </a:pPr>
            <a:r>
              <a:rPr lang="en-US" sz="1800" dirty="0"/>
              <a:t>The basics of web application security. martinfowler.com. (n.d.).</a:t>
            </a:r>
          </a:p>
          <a:p>
            <a:pPr marL="0" lvl="0" indent="0" algn="l" rtl="0">
              <a:lnSpc>
                <a:spcPct val="90000"/>
              </a:lnSpc>
              <a:spcBef>
                <a:spcPts val="0"/>
              </a:spcBef>
              <a:spcAft>
                <a:spcPts val="0"/>
              </a:spcAft>
              <a:buClr>
                <a:schemeClr val="lt1"/>
              </a:buClr>
              <a:buSzPts val="2200"/>
              <a:buNone/>
            </a:pPr>
            <a:r>
              <a:rPr lang="en-US" sz="1800" dirty="0">
                <a:hlinkClick r:id="rId5"/>
              </a:rPr>
              <a:t>https://martinfowler.com/articles/web-security-basics.html</a:t>
            </a:r>
            <a:endParaRPr lang="en-US" sz="1800" dirty="0"/>
          </a:p>
          <a:p>
            <a:pPr marL="0" lvl="0" indent="0" algn="l" rtl="0">
              <a:lnSpc>
                <a:spcPct val="90000"/>
              </a:lnSpc>
              <a:spcBef>
                <a:spcPts val="0"/>
              </a:spcBef>
              <a:spcAft>
                <a:spcPts val="0"/>
              </a:spcAft>
              <a:buClr>
                <a:schemeClr val="lt1"/>
              </a:buClr>
              <a:buSzPts val="2200"/>
              <a:buNone/>
            </a:pPr>
            <a:endParaRPr lang="en-US" sz="1800" dirty="0"/>
          </a:p>
          <a:p>
            <a:pPr marL="0" lvl="0" indent="0" algn="l" rtl="0">
              <a:lnSpc>
                <a:spcPct val="90000"/>
              </a:lnSpc>
              <a:spcBef>
                <a:spcPts val="0"/>
              </a:spcBef>
              <a:spcAft>
                <a:spcPts val="0"/>
              </a:spcAft>
              <a:buClr>
                <a:schemeClr val="lt1"/>
              </a:buClr>
              <a:buSzPts val="2200"/>
              <a:buNone/>
            </a:pPr>
            <a:r>
              <a:rPr lang="en-US" sz="1800" dirty="0"/>
              <a:t>Magnusson, A. (2024, June 10). What is AAA Security? authentication, authorization, and accounting. </a:t>
            </a:r>
            <a:r>
              <a:rPr lang="en-US" sz="1800" dirty="0" err="1"/>
              <a:t>StrongDM</a:t>
            </a:r>
            <a:r>
              <a:rPr lang="en-US" sz="1800" dirty="0"/>
              <a:t>.</a:t>
            </a:r>
          </a:p>
          <a:p>
            <a:pPr marL="0" lvl="0" indent="0" algn="l" rtl="0">
              <a:lnSpc>
                <a:spcPct val="90000"/>
              </a:lnSpc>
              <a:spcBef>
                <a:spcPts val="0"/>
              </a:spcBef>
              <a:spcAft>
                <a:spcPts val="0"/>
              </a:spcAft>
              <a:buClr>
                <a:schemeClr val="lt1"/>
              </a:buClr>
              <a:buSzPts val="2200"/>
              <a:buNone/>
            </a:pPr>
            <a:r>
              <a:rPr lang="en-US" sz="1800" dirty="0">
                <a:hlinkClick r:id="rId6"/>
              </a:rPr>
              <a:t>https://www.strongdm.com/blog/aaa-security</a:t>
            </a:r>
            <a:endParaRPr lang="en-US" sz="1800" dirty="0"/>
          </a:p>
          <a:p>
            <a:pPr marL="0" lvl="0" indent="0" algn="l" rtl="0">
              <a:lnSpc>
                <a:spcPct val="90000"/>
              </a:lnSpc>
              <a:spcBef>
                <a:spcPts val="0"/>
              </a:spcBef>
              <a:spcAft>
                <a:spcPts val="0"/>
              </a:spcAft>
              <a:buClr>
                <a:schemeClr val="lt1"/>
              </a:buClr>
              <a:buSzPts val="2200"/>
              <a:buNone/>
            </a:pPr>
            <a:endParaRPr lang="en-US" sz="1800"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0" y="1861456"/>
            <a:ext cx="5421086" cy="4447903"/>
          </a:xfrm>
          <a:prstGeom prst="rect">
            <a:avLst/>
          </a:prstGeom>
          <a:noFill/>
          <a:ln>
            <a:noFill/>
          </a:ln>
        </p:spPr>
        <p:txBody>
          <a:bodyPr spcFirstLastPara="1" wrap="square" lIns="91425" tIns="45700" rIns="91425" bIns="45700" anchor="t" anchorCtr="0">
            <a:normAutofit fontScale="85000" lnSpcReduction="20000"/>
          </a:bodyPr>
          <a:lstStyle/>
          <a:p>
            <a:pPr marL="685800" lvl="0" indent="0" algn="l" rtl="0">
              <a:lnSpc>
                <a:spcPct val="90000"/>
              </a:lnSpc>
              <a:spcBef>
                <a:spcPts val="0"/>
              </a:spcBef>
              <a:spcAft>
                <a:spcPts val="0"/>
              </a:spcAft>
              <a:buSzPts val="1800"/>
              <a:buNone/>
            </a:pPr>
            <a:r>
              <a:rPr lang="en-US" dirty="0"/>
              <a:t>The "Green Pace Secure Development Policy" is a comprehensive security policy designed to ensure consistent implementation of secure principles in all software development at Green Pace. It was needed to standardize security practices, reduce vulnerabilities, and ensure compliance across all projects. The policy supports the defense-in-depth best practice by integrating multiple layers of security controls, such as secure coding standards, risk assessments, and automated detection tools, throughout the software development lifecycle. This layered approach increases overall protection, making it harder for attackers to breach the system.</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421086" y="1861457"/>
            <a:ext cx="6387374" cy="3579069"/>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554856" y="11785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23732244"/>
              </p:ext>
            </p:extLst>
          </p:nvPr>
        </p:nvGraphicFramePr>
        <p:xfrm>
          <a:off x="1026543" y="1338807"/>
          <a:ext cx="10138913" cy="4754820"/>
        </p:xfrm>
        <a:graphic>
          <a:graphicData uri="http://schemas.openxmlformats.org/drawingml/2006/table">
            <a:tbl>
              <a:tblPr firstRow="1" firstCol="1">
                <a:noFill/>
                <a:tableStyleId>{802198C4-3087-4945-87E3-76CBB3509B7E}</a:tableStyleId>
              </a:tblPr>
              <a:tblGrid>
                <a:gridCol w="5215438">
                  <a:extLst>
                    <a:ext uri="{9D8B030D-6E8A-4147-A177-3AD203B41FA5}">
                      <a16:colId xmlns:a16="http://schemas.microsoft.com/office/drawing/2014/main" val="20000"/>
                    </a:ext>
                  </a:extLst>
                </a:gridCol>
                <a:gridCol w="4923475">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0000"/>
                          </a:solidFill>
                        </a:rPr>
                        <a:t>Likely</a:t>
                      </a:r>
                      <a:endParaRPr sz="2000" u="none" strike="noStrike" cap="none" dirty="0">
                        <a:solidFill>
                          <a:srgbClr val="FF0000"/>
                        </a:solidFill>
                      </a:endParaRPr>
                    </a:p>
                    <a:p>
                      <a:pPr marL="0" marR="0" lvl="0" indent="0" algn="ctr" rtl="0">
                        <a:lnSpc>
                          <a:spcPct val="100000"/>
                        </a:lnSpc>
                        <a:spcBef>
                          <a:spcPts val="0"/>
                        </a:spcBef>
                        <a:spcAft>
                          <a:spcPts val="0"/>
                        </a:spcAft>
                        <a:buClr>
                          <a:srgbClr val="000000"/>
                        </a:buClr>
                        <a:buSzPts val="3600"/>
                        <a:buFont typeface="Arial"/>
                        <a:buNone/>
                      </a:pPr>
                      <a:r>
                        <a:rPr lang="en-US" sz="1100" b="1" dirty="0"/>
                        <a:t>Null Pointer Dereference (STD-003-CPP)</a:t>
                      </a:r>
                      <a:r>
                        <a:rPr lang="en-US" sz="1100" dirty="0"/>
                        <a:t> - High severity, likely occurrence, related to using a null pointer in string operations.</a:t>
                      </a:r>
                      <a:endParaRPr lang="en-US" sz="1100" b="1" dirty="0"/>
                    </a:p>
                    <a:p>
                      <a:pPr marL="0" marR="0" lvl="0" indent="0" algn="ctr" rtl="0">
                        <a:lnSpc>
                          <a:spcPct val="100000"/>
                        </a:lnSpc>
                        <a:spcBef>
                          <a:spcPts val="0"/>
                        </a:spcBef>
                        <a:spcAft>
                          <a:spcPts val="0"/>
                        </a:spcAft>
                        <a:buClr>
                          <a:srgbClr val="000000"/>
                        </a:buClr>
                        <a:buSzPts val="3600"/>
                        <a:buFont typeface="Arial"/>
                        <a:buNone/>
                      </a:pPr>
                      <a:r>
                        <a:rPr lang="en-US" sz="1100" b="1" dirty="0"/>
                        <a:t>SQL Injection (STD-004-CPP)</a:t>
                      </a:r>
                      <a:r>
                        <a:rPr lang="en-US" sz="1100" dirty="0"/>
                        <a:t> - High severity, likely occurrence, related to improper handling of SQL queries.</a:t>
                      </a:r>
                    </a:p>
                    <a:p>
                      <a:pPr marL="0" marR="0" lvl="0" indent="0" algn="ctr" rtl="0">
                        <a:lnSpc>
                          <a:spcPct val="100000"/>
                        </a:lnSpc>
                        <a:spcBef>
                          <a:spcPts val="0"/>
                        </a:spcBef>
                        <a:spcAft>
                          <a:spcPts val="0"/>
                        </a:spcAft>
                        <a:buClr>
                          <a:srgbClr val="000000"/>
                        </a:buClr>
                        <a:buSzPts val="3600"/>
                        <a:buFont typeface="Arial"/>
                        <a:buNone/>
                      </a:pPr>
                      <a:r>
                        <a:rPr lang="en-US" sz="1100" b="1" dirty="0"/>
                        <a:t>Memory Allocation Errors (STD-005-CPP)</a:t>
                      </a:r>
                      <a:r>
                        <a:rPr lang="en-US" sz="1100" dirty="0"/>
                        <a:t> - High severity, likely occurrence, related to improper handling of memory allocation failures.</a:t>
                      </a:r>
                    </a:p>
                    <a:p>
                      <a:pPr marL="0" marR="0" lvl="0" indent="0" algn="ctr" rtl="0">
                        <a:lnSpc>
                          <a:spcPct val="100000"/>
                        </a:lnSpc>
                        <a:spcBef>
                          <a:spcPts val="0"/>
                        </a:spcBef>
                        <a:spcAft>
                          <a:spcPts val="0"/>
                        </a:spcAft>
                        <a:buClr>
                          <a:srgbClr val="000000"/>
                        </a:buClr>
                        <a:buSzPts val="3600"/>
                        <a:buFont typeface="Arial"/>
                        <a:buNone/>
                      </a:pPr>
                      <a:r>
                        <a:rPr lang="en-US" sz="1100" b="1" dirty="0"/>
                        <a:t>Invalid String Iterator Usage (STD-008-CPP)</a:t>
                      </a:r>
                      <a:r>
                        <a:rPr lang="en-US" sz="1100" dirty="0"/>
                        <a:t> - High severity, probable occurrence, related to using invalid references or iterators in string operations.</a:t>
                      </a:r>
                    </a:p>
                    <a:p>
                      <a:pPr marL="0" marR="0" lvl="0" indent="0" algn="ctr" rtl="0">
                        <a:lnSpc>
                          <a:spcPct val="100000"/>
                        </a:lnSpc>
                        <a:spcBef>
                          <a:spcPts val="0"/>
                        </a:spcBef>
                        <a:spcAft>
                          <a:spcPts val="0"/>
                        </a:spcAft>
                        <a:buClr>
                          <a:srgbClr val="000000"/>
                        </a:buClr>
                        <a:buSzPts val="3600"/>
                        <a:buFont typeface="Arial"/>
                        <a:buNone/>
                      </a:pPr>
                      <a:endParaRPr sz="12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C000"/>
                          </a:solidFill>
                        </a:rPr>
                        <a:t>Priority</a:t>
                      </a:r>
                    </a:p>
                    <a:p>
                      <a:r>
                        <a:rPr lang="en-US" sz="1100" b="1" dirty="0"/>
                        <a:t>High Priority</a:t>
                      </a:r>
                      <a:r>
                        <a:rPr lang="en-US" sz="1100" dirty="0"/>
                        <a:t>:</a:t>
                      </a:r>
                    </a:p>
                    <a:p>
                      <a:r>
                        <a:rPr lang="en-US" sz="1100" b="1" dirty="0"/>
                        <a:t>SQL Injection (STD-004-CPP)</a:t>
                      </a:r>
                      <a:r>
                        <a:rPr lang="en-US" sz="1100" dirty="0"/>
                        <a:t>: High severity, likely occurrence.</a:t>
                      </a:r>
                    </a:p>
                    <a:p>
                      <a:r>
                        <a:rPr lang="en-US" sz="1100" b="1" dirty="0"/>
                        <a:t>Null Pointer Dereference (STD-003-CPP)</a:t>
                      </a:r>
                      <a:r>
                        <a:rPr lang="en-US" sz="1100" dirty="0"/>
                        <a:t>: High severity, likely occurrence.</a:t>
                      </a:r>
                    </a:p>
                    <a:p>
                      <a:r>
                        <a:rPr lang="en-US" sz="1100" b="1" dirty="0"/>
                        <a:t>Memory Allocation Errors (STD-005-CPP)</a:t>
                      </a:r>
                      <a:r>
                        <a:rPr lang="en-US" sz="1100" dirty="0"/>
                        <a:t>: High severity, likely occurrence.</a:t>
                      </a:r>
                    </a:p>
                    <a:p>
                      <a:endParaRPr lang="en-US" sz="1100" dirty="0"/>
                    </a:p>
                    <a:p>
                      <a:r>
                        <a:rPr lang="en-US" sz="1100" b="1" dirty="0"/>
                        <a:t>Medium Priority</a:t>
                      </a:r>
                      <a:r>
                        <a:rPr lang="en-US" sz="1100" dirty="0"/>
                        <a:t>:</a:t>
                      </a:r>
                    </a:p>
                    <a:p>
                      <a:r>
                        <a:rPr lang="en-US" sz="1100" b="1" dirty="0"/>
                        <a:t>Incomplete Class Pointer Issues (STD-009-CPP)</a:t>
                      </a:r>
                      <a:r>
                        <a:rPr lang="en-US" sz="1100" dirty="0"/>
                        <a:t>: Medium severity, unlikely occurrence.</a:t>
                      </a:r>
                    </a:p>
                    <a:p>
                      <a:r>
                        <a:rPr lang="en-US" sz="1100" b="1" dirty="0"/>
                        <a:t>Invalid String Iterator Usage (STD-008-CPP)</a:t>
                      </a:r>
                      <a:r>
                        <a:rPr lang="en-US" sz="1100" dirty="0"/>
                        <a:t>: High severity, probable occurrence.</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92D050"/>
                          </a:solidFill>
                        </a:rPr>
                        <a:t>Low priority</a:t>
                      </a:r>
                      <a:endParaRPr sz="2000" u="none" strike="noStrike" cap="none" dirty="0">
                        <a:solidFill>
                          <a:srgbClr val="92D050"/>
                        </a:solidFill>
                      </a:endParaRP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100" b="1" dirty="0"/>
                        <a:t>Static Assertion Misuse (STD-006-CPP)</a:t>
                      </a:r>
                      <a:r>
                        <a:rPr lang="en-US" sz="1100" dirty="0"/>
                        <a:t> - Low severity, unlikely occurrence, related to improper use of static assertions in </a:t>
                      </a:r>
                      <a:r>
                        <a:rPr lang="en-US" sz="1100" dirty="0" err="1"/>
                        <a:t>code.</a:t>
                      </a:r>
                      <a:r>
                        <a:rPr lang="en-US" sz="1100" b="1" dirty="0" err="1"/>
                        <a:t>Unhandled</a:t>
                      </a:r>
                      <a:r>
                        <a:rPr lang="en-US" sz="1100" b="1" dirty="0"/>
                        <a:t> Exceptions (STD-007-CPP)</a:t>
                      </a:r>
                      <a:r>
                        <a:rPr lang="en-US" sz="1100" dirty="0"/>
                        <a:t> - Low severity, probable occurrence, related to not properly handling exceptions, which could lead to unexpected </a:t>
                      </a:r>
                      <a:r>
                        <a:rPr lang="en-US" sz="1100" dirty="0" err="1"/>
                        <a:t>behavior.</a:t>
                      </a:r>
                      <a:r>
                        <a:rPr lang="en-US" sz="1100" b="1" dirty="0" err="1"/>
                        <a:t>Incomplete</a:t>
                      </a:r>
                      <a:r>
                        <a:rPr lang="en-US" sz="1100" b="1" dirty="0"/>
                        <a:t> Class Pointer Issues (STD-009-CPP)</a:t>
                      </a:r>
                      <a:r>
                        <a:rPr lang="en-US" sz="1100" dirty="0"/>
                        <a:t> - Medium severity, unlikely occurrence, related to casting or deleting pointers to incomplete </a:t>
                      </a:r>
                      <a:r>
                        <a:rPr lang="en-US" sz="1100" dirty="0" err="1"/>
                        <a:t>classes.</a:t>
                      </a:r>
                      <a:r>
                        <a:rPr lang="en-US" sz="1100" b="1" dirty="0" err="1"/>
                        <a:t>Mismatched</a:t>
                      </a:r>
                      <a:r>
                        <a:rPr lang="en-US" sz="1100" b="1" dirty="0"/>
                        <a:t> Allocation/Deallocation Functions (STD-010-CPP)</a:t>
                      </a:r>
                      <a:r>
                        <a:rPr lang="en-US" sz="1100" dirty="0"/>
                        <a:t> - Low severity, probable occurrence, related to not pairing overloaded allocation and deallocation functions properly.</a:t>
                      </a:r>
                      <a:endParaRPr lang="en-US" sz="11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92D050"/>
                          </a:solidFill>
                        </a:rPr>
                        <a:t>Unlikely</a:t>
                      </a:r>
                    </a:p>
                    <a:p>
                      <a:pPr marL="0" marR="0" lvl="0" indent="0" algn="ctr" rtl="0">
                        <a:lnSpc>
                          <a:spcPct val="100000"/>
                        </a:lnSpc>
                        <a:spcBef>
                          <a:spcPts val="0"/>
                        </a:spcBef>
                        <a:spcAft>
                          <a:spcPts val="0"/>
                        </a:spcAft>
                        <a:buClr>
                          <a:srgbClr val="000000"/>
                        </a:buClr>
                        <a:buSzPts val="3600"/>
                        <a:buFont typeface="Arial"/>
                        <a:buNone/>
                      </a:pPr>
                      <a:r>
                        <a:rPr lang="en-US" sz="1100" b="1" dirty="0"/>
                        <a:t>One Definition Rule Violation (STD-001-CPP)</a:t>
                      </a:r>
                      <a:r>
                        <a:rPr lang="en-US" sz="1100" dirty="0"/>
                        <a:t> - High severity, unlikely occurrence, related to having multiple definitions of the same entity in a program, which could lead to conflicts and </a:t>
                      </a:r>
                      <a:r>
                        <a:rPr lang="en-US" sz="1100" dirty="0" err="1"/>
                        <a:t>inconsistencies.</a:t>
                      </a:r>
                      <a:r>
                        <a:rPr lang="en-US" sz="1100" b="1" dirty="0" err="1"/>
                        <a:t>Static</a:t>
                      </a:r>
                      <a:r>
                        <a:rPr lang="en-US" sz="1100" b="1" dirty="0"/>
                        <a:t> Assertion Misuse (STD-006-CPP)</a:t>
                      </a:r>
                      <a:r>
                        <a:rPr lang="en-US" sz="1100" dirty="0"/>
                        <a:t> - Low severity, unlikely occurrence, related to improper use of static assertions to check conditions at compile </a:t>
                      </a:r>
                      <a:r>
                        <a:rPr lang="en-US" sz="1100" dirty="0" err="1"/>
                        <a:t>time.</a:t>
                      </a:r>
                      <a:r>
                        <a:rPr lang="en-US" sz="1100" b="1" dirty="0" err="1"/>
                        <a:t>Incomplete</a:t>
                      </a:r>
                      <a:r>
                        <a:rPr lang="en-US" sz="1100" b="1" dirty="0"/>
                        <a:t> Class Pointer Issues (STD-009-CPP)</a:t>
                      </a:r>
                      <a:r>
                        <a:rPr lang="en-US" sz="1100" dirty="0"/>
                        <a:t> - Medium severity, unlikely occurrence, related to casting or deleting pointers to incomplete classes, which can lead to undefined behavior.</a:t>
                      </a:r>
                      <a:endParaRPr sz="11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5"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150756" y="1042967"/>
            <a:ext cx="9933318" cy="5546784"/>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sz="1200" b="1" dirty="0"/>
              <a:t>Validate Input Data</a:t>
            </a:r>
            <a:endParaRPr lang="en-US" sz="1200" dirty="0"/>
          </a:p>
          <a:p>
            <a:pPr marL="457200" lvl="1" indent="0">
              <a:buNone/>
            </a:pPr>
            <a:r>
              <a:rPr lang="en-US" sz="1200" dirty="0"/>
              <a:t>Coding Standards: STD-003-CPP, STD-004-CPP</a:t>
            </a:r>
          </a:p>
          <a:p>
            <a:pPr>
              <a:buFont typeface="+mj-lt"/>
              <a:buAutoNum type="arabicPeriod"/>
            </a:pPr>
            <a:r>
              <a:rPr lang="en-US" sz="1200" b="1" dirty="0"/>
              <a:t>Heed Compiler Warnings</a:t>
            </a:r>
            <a:endParaRPr lang="en-US" sz="1200" dirty="0"/>
          </a:p>
          <a:p>
            <a:pPr marL="457200" lvl="1" indent="0">
              <a:buNone/>
            </a:pPr>
            <a:r>
              <a:rPr lang="en-US" sz="1200" dirty="0"/>
              <a:t>Coding Standards: STD-001-CPP, STD-006-CPP</a:t>
            </a:r>
          </a:p>
          <a:p>
            <a:pPr>
              <a:buFont typeface="+mj-lt"/>
              <a:buAutoNum type="arabicPeriod"/>
            </a:pPr>
            <a:r>
              <a:rPr lang="en-US" sz="1200" b="1" dirty="0"/>
              <a:t>Architect and Design for Security Policies</a:t>
            </a:r>
            <a:endParaRPr lang="en-US" sz="1200" dirty="0"/>
          </a:p>
          <a:p>
            <a:pPr marL="457200" lvl="1" indent="0">
              <a:buNone/>
            </a:pPr>
            <a:r>
              <a:rPr lang="en-US" sz="1200" dirty="0"/>
              <a:t>Coding Standards: STD-010-CPP, STD-007-CPP</a:t>
            </a:r>
          </a:p>
          <a:p>
            <a:pPr>
              <a:buFont typeface="+mj-lt"/>
              <a:buAutoNum type="arabicPeriod"/>
            </a:pPr>
            <a:r>
              <a:rPr lang="en-US" sz="1200" b="1" dirty="0"/>
              <a:t>Keep It Simple</a:t>
            </a:r>
            <a:endParaRPr lang="en-US" sz="1200" dirty="0"/>
          </a:p>
          <a:p>
            <a:pPr marL="457200" lvl="1" indent="0">
              <a:buNone/>
            </a:pPr>
            <a:r>
              <a:rPr lang="en-US" sz="1200" dirty="0"/>
              <a:t>Coding Standards: STD-001-CPP, STD-009-CPP</a:t>
            </a:r>
          </a:p>
          <a:p>
            <a:pPr>
              <a:buFont typeface="+mj-lt"/>
              <a:buAutoNum type="arabicPeriod"/>
            </a:pPr>
            <a:r>
              <a:rPr lang="en-US" sz="1200" b="1" dirty="0"/>
              <a:t>Default Deny</a:t>
            </a:r>
            <a:endParaRPr lang="en-US" sz="1200" dirty="0"/>
          </a:p>
          <a:p>
            <a:pPr marL="457200" lvl="1" indent="0">
              <a:buNone/>
            </a:pPr>
            <a:r>
              <a:rPr lang="en-US" sz="1200" dirty="0"/>
              <a:t>Coding Standards: STD-002-CPP, STD-004-CPP</a:t>
            </a:r>
          </a:p>
          <a:p>
            <a:pPr>
              <a:buFont typeface="+mj-lt"/>
              <a:buAutoNum type="arabicPeriod"/>
            </a:pPr>
            <a:r>
              <a:rPr lang="en-US" sz="1200" b="1" dirty="0"/>
              <a:t>Adhere to the Principle of Least Privilege</a:t>
            </a:r>
            <a:endParaRPr lang="en-US" sz="1200" dirty="0"/>
          </a:p>
          <a:p>
            <a:pPr marL="457200" lvl="1" indent="0">
              <a:buNone/>
            </a:pPr>
            <a:r>
              <a:rPr lang="en-US" sz="1200" dirty="0"/>
              <a:t>Coding Standards: STD-007-CPP</a:t>
            </a:r>
          </a:p>
          <a:p>
            <a:pPr>
              <a:buFont typeface="+mj-lt"/>
              <a:buAutoNum type="arabicPeriod"/>
            </a:pPr>
            <a:r>
              <a:rPr lang="en-US" sz="1200" b="1" dirty="0"/>
              <a:t>Sanitize Data Sent to Other Systems</a:t>
            </a:r>
            <a:endParaRPr lang="en-US" sz="1200" dirty="0"/>
          </a:p>
          <a:p>
            <a:pPr marL="457200" lvl="1" indent="0">
              <a:buNone/>
            </a:pPr>
            <a:r>
              <a:rPr lang="en-US" sz="1200" dirty="0"/>
              <a:t>Coding Standards: STD-004-CPP</a:t>
            </a:r>
          </a:p>
          <a:p>
            <a:pPr>
              <a:buFont typeface="+mj-lt"/>
              <a:buAutoNum type="arabicPeriod"/>
            </a:pPr>
            <a:r>
              <a:rPr lang="en-US" sz="1200" b="1" dirty="0"/>
              <a:t>Practice Defense in Depth</a:t>
            </a:r>
            <a:endParaRPr lang="en-US" sz="1200" dirty="0"/>
          </a:p>
          <a:p>
            <a:pPr marL="457200" lvl="1" indent="0">
              <a:buNone/>
            </a:pPr>
            <a:r>
              <a:rPr lang="en-US" sz="1200" dirty="0"/>
              <a:t>Coding Standards: STD-005-CPP, STD-007-CPP</a:t>
            </a:r>
          </a:p>
          <a:p>
            <a:pPr>
              <a:buFont typeface="+mj-lt"/>
              <a:buAutoNum type="arabicPeriod"/>
            </a:pPr>
            <a:r>
              <a:rPr lang="en-US" sz="1200" b="1" dirty="0"/>
              <a:t>Use Effective Quality Assurance Techniques</a:t>
            </a:r>
            <a:endParaRPr lang="en-US" sz="1200" dirty="0"/>
          </a:p>
          <a:p>
            <a:pPr marL="457200" lvl="1" indent="0">
              <a:buNone/>
            </a:pPr>
            <a:r>
              <a:rPr lang="en-US" sz="1200" dirty="0"/>
              <a:t>Coding Standards: STD-005-CPP, STD-006-CPP</a:t>
            </a:r>
          </a:p>
          <a:p>
            <a:pPr>
              <a:buFont typeface="+mj-lt"/>
              <a:buAutoNum type="arabicPeriod"/>
            </a:pPr>
            <a:r>
              <a:rPr lang="en-US" sz="1200" b="1" dirty="0"/>
              <a:t>Adopt a Secure Coding Standard</a:t>
            </a:r>
          </a:p>
          <a:p>
            <a:pPr marL="114300" indent="0">
              <a:buNone/>
            </a:pPr>
            <a:r>
              <a:rPr lang="en-US" sz="1200" b="1" dirty="0"/>
              <a:t>        </a:t>
            </a:r>
            <a:r>
              <a:rPr lang="en-US" sz="1200" dirty="0"/>
              <a:t>Coding Standards: STD-001-CPP, STD-008-CPP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6774"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8D19F674-2A23-9EB5-2CF3-20EDDE231430}"/>
              </a:ext>
            </a:extLst>
          </p:cNvPr>
          <p:cNvSpPr>
            <a:spLocks noGrp="1" noChangeArrowheads="1"/>
          </p:cNvSpPr>
          <p:nvPr>
            <p:ph type="body" idx="1"/>
          </p:nvPr>
        </p:nvSpPr>
        <p:spPr bwMode="auto">
          <a:xfrm>
            <a:off x="7130741" y="831921"/>
            <a:ext cx="3862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Century Gothic" panose="020B0502020202020204" pitchFamily="34" charset="0"/>
              </a:rPr>
              <a:t>10 Coding Standards: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STD-001-CPP</a:t>
            </a:r>
            <a:r>
              <a:rPr kumimoji="0" lang="en-US" altLang="en-US" sz="1000" b="0" i="0" u="none" strike="noStrike" cap="none" normalizeH="0" baseline="0" dirty="0">
                <a:ln>
                  <a:noFill/>
                </a:ln>
                <a:solidFill>
                  <a:schemeClr val="bg1"/>
                </a:solidFill>
                <a:effectLst/>
                <a:latin typeface="Century Gothic" panose="020B0502020202020204" pitchFamily="34" charset="0"/>
              </a:rPr>
              <a:t>: Obey the One Definition Rule.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STD-002-CPP</a:t>
            </a:r>
            <a:r>
              <a:rPr kumimoji="0" lang="en-US" altLang="en-US" sz="1000" b="0" i="0" u="none" strike="noStrike" cap="none" normalizeH="0" baseline="0" dirty="0">
                <a:ln>
                  <a:noFill/>
                </a:ln>
                <a:solidFill>
                  <a:schemeClr val="bg1"/>
                </a:solidFill>
                <a:effectLst/>
                <a:latin typeface="Century Gothic" panose="020B0502020202020204" pitchFamily="34" charset="0"/>
              </a:rPr>
              <a:t>: Do not rely on the value of a moved-from object.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STD-003-CPP</a:t>
            </a:r>
            <a:r>
              <a:rPr kumimoji="0" lang="en-US" altLang="en-US" sz="1000" b="0" i="0" u="none" strike="noStrike" cap="none" normalizeH="0" baseline="0" dirty="0">
                <a:ln>
                  <a:noFill/>
                </a:ln>
                <a:solidFill>
                  <a:schemeClr val="bg1"/>
                </a:solidFill>
                <a:effectLst/>
                <a:latin typeface="Century Gothic" panose="020B0502020202020204" pitchFamily="34" charset="0"/>
              </a:rPr>
              <a:t>: Do not attempt to create a std::string from a null pointer.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STD-004-CPP</a:t>
            </a:r>
            <a:r>
              <a:rPr kumimoji="0" lang="en-US" altLang="en-US" sz="1000" b="0" i="0" u="none" strike="noStrike" cap="none" normalizeH="0" baseline="0" dirty="0">
                <a:ln>
                  <a:noFill/>
                </a:ln>
                <a:solidFill>
                  <a:schemeClr val="bg1"/>
                </a:solidFill>
                <a:effectLst/>
                <a:latin typeface="Century Gothic" panose="020B0502020202020204" pitchFamily="34" charset="0"/>
              </a:rPr>
              <a:t>: Prevent all SQL injection instances.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STD-005-CPP</a:t>
            </a:r>
            <a:r>
              <a:rPr kumimoji="0" lang="en-US" altLang="en-US" sz="1000" b="0" i="0" u="none" strike="noStrike" cap="none" normalizeH="0" baseline="0" dirty="0">
                <a:ln>
                  <a:noFill/>
                </a:ln>
                <a:solidFill>
                  <a:schemeClr val="bg1"/>
                </a:solidFill>
                <a:effectLst/>
                <a:latin typeface="Century Gothic" panose="020B0502020202020204" pitchFamily="34" charset="0"/>
              </a:rPr>
              <a:t>: Detect and handle any memory allocation errors.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STD-006-CPP</a:t>
            </a:r>
            <a:r>
              <a:rPr kumimoji="0" lang="en-US" altLang="en-US" sz="1000" b="0" i="0" u="none" strike="noStrike" cap="none" normalizeH="0" baseline="0" dirty="0">
                <a:ln>
                  <a:noFill/>
                </a:ln>
                <a:solidFill>
                  <a:schemeClr val="bg1"/>
                </a:solidFill>
                <a:effectLst/>
                <a:latin typeface="Century Gothic" panose="020B0502020202020204" pitchFamily="34" charset="0"/>
              </a:rPr>
              <a:t>: Use a static assertion to test the value of a constant expression.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STD-007-CPP</a:t>
            </a:r>
            <a:r>
              <a:rPr kumimoji="0" lang="en-US" altLang="en-US" sz="1000" b="0" i="0" u="none" strike="noStrike" cap="none" normalizeH="0" baseline="0" dirty="0">
                <a:ln>
                  <a:noFill/>
                </a:ln>
                <a:solidFill>
                  <a:schemeClr val="bg1"/>
                </a:solidFill>
                <a:effectLst/>
                <a:latin typeface="Century Gothic" panose="020B0502020202020204" pitchFamily="34" charset="0"/>
              </a:rPr>
              <a:t>: Handle all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STD-008-CPP</a:t>
            </a:r>
            <a:r>
              <a:rPr kumimoji="0" lang="en-US" altLang="en-US" sz="1000" b="0" i="0" u="none" strike="noStrike" cap="none" normalizeH="0" baseline="0" dirty="0">
                <a:ln>
                  <a:noFill/>
                </a:ln>
                <a:solidFill>
                  <a:schemeClr val="bg1"/>
                </a:solidFill>
                <a:effectLst/>
                <a:latin typeface="Century Gothic" panose="020B0502020202020204" pitchFamily="34" charset="0"/>
              </a:rPr>
              <a:t>: Use valid references, pointers, and iterators to reference elements of a </a:t>
            </a:r>
            <a:r>
              <a:rPr kumimoji="0" lang="en-US" altLang="en-US" sz="1000" b="0" i="0" u="none" strike="noStrike" cap="none" normalizeH="0" baseline="0" dirty="0" err="1">
                <a:ln>
                  <a:noFill/>
                </a:ln>
                <a:solidFill>
                  <a:schemeClr val="bg1"/>
                </a:solidFill>
                <a:effectLst/>
                <a:latin typeface="Century Gothic" panose="020B0502020202020204" pitchFamily="34" charset="0"/>
              </a:rPr>
              <a:t>basic_string</a:t>
            </a:r>
            <a:r>
              <a:rPr kumimoji="0" lang="en-US" altLang="en-US" sz="1000" b="0" i="0" u="none" strike="noStrike" cap="none" normalizeH="0" baseline="0" dirty="0">
                <a:ln>
                  <a:noFill/>
                </a:ln>
                <a:solidFill>
                  <a:schemeClr val="bg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STD-009-CPP</a:t>
            </a:r>
            <a:r>
              <a:rPr kumimoji="0" lang="en-US" altLang="en-US" sz="1000" b="0" i="0" u="none" strike="noStrike" cap="none" normalizeH="0" baseline="0" dirty="0">
                <a:ln>
                  <a:noFill/>
                </a:ln>
                <a:solidFill>
                  <a:schemeClr val="bg1"/>
                </a:solidFill>
                <a:effectLst/>
                <a:latin typeface="Century Gothic" panose="020B0502020202020204" pitchFamily="34" charset="0"/>
              </a:rPr>
              <a:t>: Do not cast or delete pointers to incomplete classes.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1" i="0" u="none" strike="noStrike" cap="none" normalizeH="0" baseline="0" dirty="0">
                <a:ln>
                  <a:noFill/>
                </a:ln>
                <a:solidFill>
                  <a:schemeClr val="bg1"/>
                </a:solidFill>
                <a:effectLst/>
                <a:latin typeface="Century Gothic" panose="020B0502020202020204" pitchFamily="34" charset="0"/>
              </a:rPr>
              <a:t> STD-010-CPP</a:t>
            </a:r>
            <a:r>
              <a:rPr kumimoji="0" lang="en-US" altLang="en-US" sz="1000" b="0" i="0" u="none" strike="noStrike" cap="none" normalizeH="0" baseline="0" dirty="0">
                <a:ln>
                  <a:noFill/>
                </a:ln>
                <a:solidFill>
                  <a:schemeClr val="bg1"/>
                </a:solidFill>
                <a:effectLst/>
                <a:latin typeface="Century Gothic" panose="020B0502020202020204" pitchFamily="34" charset="0"/>
              </a:rPr>
              <a:t>: Overload allocation and deallocation functions as a pair in the same scope.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mn-lt"/>
            </a:endParaRPr>
          </a:p>
        </p:txBody>
      </p:sp>
      <p:sp>
        <p:nvSpPr>
          <p:cNvPr id="4" name="TextBox 3">
            <a:extLst>
              <a:ext uri="{FF2B5EF4-FFF2-40B4-BE49-F238E27FC236}">
                <a16:creationId xmlns:a16="http://schemas.microsoft.com/office/drawing/2014/main" id="{73FCF387-9EDD-CC07-EB3B-033C727E781B}"/>
              </a:ext>
            </a:extLst>
          </p:cNvPr>
          <p:cNvSpPr txBox="1"/>
          <p:nvPr/>
        </p:nvSpPr>
        <p:spPr>
          <a:xfrm>
            <a:off x="221325" y="831921"/>
            <a:ext cx="6374784" cy="5463034"/>
          </a:xfrm>
          <a:prstGeom prst="rect">
            <a:avLst/>
          </a:prstGeom>
          <a:noFill/>
        </p:spPr>
        <p:txBody>
          <a:bodyPr wrap="square" rtlCol="0">
            <a:spAutoFit/>
          </a:bodyPr>
          <a:lstStyle/>
          <a:p>
            <a:r>
              <a:rPr lang="en-US" sz="1200" b="1" dirty="0">
                <a:solidFill>
                  <a:schemeClr val="bg1"/>
                </a:solidFill>
                <a:latin typeface="Century Gothic" panose="020B0502020202020204" pitchFamily="34" charset="0"/>
              </a:rPr>
              <a:t>Vulnerability Ranking System:</a:t>
            </a:r>
          </a:p>
          <a:p>
            <a:r>
              <a:rPr lang="en-US" sz="1000" dirty="0">
                <a:solidFill>
                  <a:schemeClr val="bg1"/>
                </a:solidFill>
                <a:latin typeface="Century Gothic" panose="020B0502020202020204" pitchFamily="34" charset="0"/>
              </a:rPr>
              <a:t>To rank vulnerabilities effectively, the following factors are considered:</a:t>
            </a:r>
          </a:p>
          <a:p>
            <a:endParaRPr lang="en-US" sz="1000" dirty="0">
              <a:solidFill>
                <a:schemeClr val="bg1"/>
              </a:solidFill>
              <a:latin typeface="Century Gothic" panose="020B0502020202020204" pitchFamily="34" charset="0"/>
            </a:endParaRPr>
          </a:p>
          <a:p>
            <a:r>
              <a:rPr lang="en-US" sz="1000" b="1" dirty="0">
                <a:solidFill>
                  <a:schemeClr val="bg1"/>
                </a:solidFill>
                <a:latin typeface="Century Gothic" panose="020B0502020202020204" pitchFamily="34" charset="0"/>
              </a:rPr>
              <a:t>Severity</a:t>
            </a:r>
            <a:r>
              <a:rPr lang="en-US" sz="1000" dirty="0">
                <a:solidFill>
                  <a:schemeClr val="bg1"/>
                </a:solidFill>
                <a:latin typeface="Century Gothic" panose="020B0502020202020204" pitchFamily="34" charset="0"/>
              </a:rPr>
              <a:t>: How critical the potential impact of the vulnerability is on the system.</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High Severity</a:t>
            </a:r>
            <a:r>
              <a:rPr lang="en-US" sz="1000" dirty="0">
                <a:solidFill>
                  <a:schemeClr val="bg1"/>
                </a:solidFill>
                <a:latin typeface="Century Gothic" panose="020B0502020202020204" pitchFamily="34" charset="0"/>
              </a:rPr>
              <a:t>: Can lead to major security breaches, data loss, or system crashes (e.g., STD-004-CPP, STD-003-CPP).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Medium Severity</a:t>
            </a:r>
            <a:r>
              <a:rPr lang="en-US" sz="1000" dirty="0">
                <a:solidFill>
                  <a:schemeClr val="bg1"/>
                </a:solidFill>
                <a:latin typeface="Century Gothic" panose="020B0502020202020204" pitchFamily="34" charset="0"/>
              </a:rPr>
              <a:t>: Can cause moderate disruptions or expose sensitive data under certain conditions (e.g., STD-009-CPP).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Low Severity</a:t>
            </a:r>
            <a:r>
              <a:rPr lang="en-US" sz="1000" dirty="0">
                <a:solidFill>
                  <a:schemeClr val="bg1"/>
                </a:solidFill>
                <a:latin typeface="Century Gothic" panose="020B0502020202020204" pitchFamily="34" charset="0"/>
              </a:rPr>
              <a:t>: Causes minor issues that may be inconvenient but not harmful (e.g., STD-006-CPP).</a:t>
            </a:r>
          </a:p>
          <a:p>
            <a:pPr>
              <a:buFont typeface="+mj-lt"/>
              <a:buAutoNum type="arabicPeriod"/>
            </a:pPr>
            <a:endParaRPr lang="en-US" sz="1000" dirty="0">
              <a:solidFill>
                <a:schemeClr val="bg1"/>
              </a:solidFill>
              <a:latin typeface="Century Gothic" panose="020B0502020202020204" pitchFamily="34" charset="0"/>
            </a:endParaRPr>
          </a:p>
          <a:p>
            <a:r>
              <a:rPr lang="en-US" sz="1000" b="1" dirty="0">
                <a:solidFill>
                  <a:schemeClr val="bg1"/>
                </a:solidFill>
                <a:latin typeface="Century Gothic" panose="020B0502020202020204" pitchFamily="34" charset="0"/>
              </a:rPr>
              <a:t>Likelihood</a:t>
            </a:r>
            <a:r>
              <a:rPr lang="en-US" sz="1000" dirty="0">
                <a:solidFill>
                  <a:schemeClr val="bg1"/>
                </a:solidFill>
                <a:latin typeface="Century Gothic" panose="020B0502020202020204" pitchFamily="34" charset="0"/>
              </a:rPr>
              <a:t>: The probability that the vulnerability will be exploited.</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Likely</a:t>
            </a:r>
            <a:r>
              <a:rPr lang="en-US" sz="1000" dirty="0">
                <a:solidFill>
                  <a:schemeClr val="bg1"/>
                </a:solidFill>
                <a:latin typeface="Century Gothic" panose="020B0502020202020204" pitchFamily="34" charset="0"/>
              </a:rPr>
              <a:t>: Exploitation is probable due to common usage patterns or known weaknesses (e.g., STD-004-CPP, STD-005-CPP).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Probable</a:t>
            </a:r>
            <a:r>
              <a:rPr lang="en-US" sz="1000" dirty="0">
                <a:solidFill>
                  <a:schemeClr val="bg1"/>
                </a:solidFill>
                <a:latin typeface="Century Gothic" panose="020B0502020202020204" pitchFamily="34" charset="0"/>
              </a:rPr>
              <a:t>: There is a moderate chance of exploitation, usually in specific circumstances (e.g., STD-008-CPP).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Unlikely</a:t>
            </a:r>
            <a:r>
              <a:rPr lang="en-US" sz="1000" dirty="0">
                <a:solidFill>
                  <a:schemeClr val="bg1"/>
                </a:solidFill>
                <a:latin typeface="Century Gothic" panose="020B0502020202020204" pitchFamily="34" charset="0"/>
              </a:rPr>
              <a:t>: The vulnerability is less likely to be exploited due to specific conditions or controls (e.g., STD-001-CPP, STD-006-CPP).</a:t>
            </a:r>
          </a:p>
          <a:p>
            <a:pPr>
              <a:buFont typeface="+mj-lt"/>
              <a:buAutoNum type="arabicPeriod"/>
            </a:pPr>
            <a:endParaRPr lang="en-US" sz="1000" dirty="0">
              <a:solidFill>
                <a:schemeClr val="bg1"/>
              </a:solidFill>
              <a:latin typeface="Century Gothic" panose="020B0502020202020204" pitchFamily="34" charset="0"/>
            </a:endParaRPr>
          </a:p>
          <a:p>
            <a:r>
              <a:rPr lang="en-US" sz="1000" b="1" dirty="0">
                <a:solidFill>
                  <a:schemeClr val="bg1"/>
                </a:solidFill>
                <a:latin typeface="Century Gothic" panose="020B0502020202020204" pitchFamily="34" charset="0"/>
              </a:rPr>
              <a:t>Remediation Cost</a:t>
            </a:r>
            <a:r>
              <a:rPr lang="en-US" sz="1000" dirty="0">
                <a:solidFill>
                  <a:schemeClr val="bg1"/>
                </a:solidFill>
                <a:latin typeface="Century Gothic" panose="020B0502020202020204" pitchFamily="34" charset="0"/>
              </a:rPr>
              <a:t>: The resources and effort required to fix the vulnerability.</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High Cost</a:t>
            </a:r>
            <a:r>
              <a:rPr lang="en-US" sz="1000" dirty="0">
                <a:solidFill>
                  <a:schemeClr val="bg1"/>
                </a:solidFill>
                <a:latin typeface="Century Gothic" panose="020B0502020202020204" pitchFamily="34" charset="0"/>
              </a:rPr>
              <a:t>: Fixing requires significant changes to the system architecture or codebase (e.g., STD-001-CPP).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Medium Cost</a:t>
            </a:r>
            <a:r>
              <a:rPr lang="en-US" sz="1000" dirty="0">
                <a:solidFill>
                  <a:schemeClr val="bg1"/>
                </a:solidFill>
                <a:latin typeface="Century Gothic" panose="020B0502020202020204" pitchFamily="34" charset="0"/>
              </a:rPr>
              <a:t>: Fixes require moderate effort, including changes to several components (e.g., STD-009-CPP).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Low Cost</a:t>
            </a:r>
            <a:r>
              <a:rPr lang="en-US" sz="1000" dirty="0">
                <a:solidFill>
                  <a:schemeClr val="bg1"/>
                </a:solidFill>
                <a:latin typeface="Century Gothic" panose="020B0502020202020204" pitchFamily="34" charset="0"/>
              </a:rPr>
              <a:t>: Fixes are straightforward, usually involving minor code changes (e.g., STD-007-CPP).</a:t>
            </a:r>
          </a:p>
          <a:p>
            <a:endParaRPr lang="en-US" sz="1000" dirty="0">
              <a:solidFill>
                <a:schemeClr val="bg1"/>
              </a:solidFill>
              <a:latin typeface="Century Gothic" panose="020B0502020202020204" pitchFamily="34" charset="0"/>
            </a:endParaRPr>
          </a:p>
          <a:p>
            <a:r>
              <a:rPr lang="en-US" sz="1000" b="1" dirty="0">
                <a:solidFill>
                  <a:schemeClr val="bg1"/>
                </a:solidFill>
                <a:latin typeface="Century Gothic" panose="020B0502020202020204" pitchFamily="34" charset="0"/>
              </a:rPr>
              <a:t>Priority Level</a:t>
            </a:r>
            <a:r>
              <a:rPr lang="en-US" sz="1000" dirty="0">
                <a:solidFill>
                  <a:schemeClr val="bg1"/>
                </a:solidFill>
                <a:latin typeface="Century Gothic" panose="020B0502020202020204" pitchFamily="34" charset="0"/>
              </a:rPr>
              <a:t>: Determined by combining the above factors to decide how urgently the vulnerability needs to be addressed.</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High Priority</a:t>
            </a:r>
            <a:r>
              <a:rPr lang="en-US" sz="1000" dirty="0">
                <a:solidFill>
                  <a:schemeClr val="bg1"/>
                </a:solidFill>
                <a:latin typeface="Century Gothic" panose="020B0502020202020204" pitchFamily="34" charset="0"/>
              </a:rPr>
              <a:t>: High severity, likely occurrence, and manageable remediation cost make it crucial to address. (e.g., STD-004-CPP, STD-003-CPP).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Medium Priority</a:t>
            </a:r>
            <a:r>
              <a:rPr lang="en-US" sz="1000" dirty="0">
                <a:solidFill>
                  <a:schemeClr val="bg1"/>
                </a:solidFill>
                <a:latin typeface="Century Gothic" panose="020B0502020202020204" pitchFamily="34" charset="0"/>
              </a:rPr>
              <a:t>: Moderate severity or likelihood with a reasonable remediation cost (e.g., STD-009-CPP, STD-008-CPP).</a:t>
            </a:r>
          </a:p>
          <a:p>
            <a:pPr marL="171450" indent="-171450">
              <a:buFont typeface="Arial" panose="020B0604020202020204" pitchFamily="34" charset="0"/>
              <a:buChar char="•"/>
            </a:pPr>
            <a:r>
              <a:rPr lang="en-US" sz="1000" b="1" dirty="0">
                <a:solidFill>
                  <a:schemeClr val="bg1"/>
                </a:solidFill>
                <a:latin typeface="Century Gothic" panose="020B0502020202020204" pitchFamily="34" charset="0"/>
              </a:rPr>
              <a:t>Low Priority</a:t>
            </a:r>
            <a:r>
              <a:rPr lang="en-US" sz="1000" dirty="0">
                <a:solidFill>
                  <a:schemeClr val="bg1"/>
                </a:solidFill>
                <a:latin typeface="Century Gothic" panose="020B0502020202020204" pitchFamily="34" charset="0"/>
              </a:rPr>
              <a:t>: Lower impact or unlikely to occur with higher remediation cost, making it less urgent (e.g., STD-006-CPP, STD-010-CPP).</a:t>
            </a:r>
          </a:p>
          <a:p>
            <a:pPr marL="742950" lvl="1" indent="-285750">
              <a:buFont typeface="+mj-lt"/>
              <a:buAutoNum type="arabicPeriod"/>
            </a:pPr>
            <a:endParaRPr lang="en-US" sz="900" dirty="0">
              <a:solidFill>
                <a:schemeClr val="bg1"/>
              </a:solidFill>
              <a:latin typeface="Century Gothic" panose="020B0502020202020204" pitchFamily="34" charset="0"/>
            </a:endParaRPr>
          </a:p>
          <a:p>
            <a:endParaRPr lang="en-US" sz="900" dirty="0">
              <a:solidFill>
                <a:schemeClr val="bg1"/>
              </a:solidFill>
            </a:endParaRPr>
          </a:p>
        </p:txBody>
      </p:sp>
      <p:sp>
        <p:nvSpPr>
          <p:cNvPr id="5" name="TextBox 4">
            <a:extLst>
              <a:ext uri="{FF2B5EF4-FFF2-40B4-BE49-F238E27FC236}">
                <a16:creationId xmlns:a16="http://schemas.microsoft.com/office/drawing/2014/main" id="{8B8F0D2B-5FB2-057C-8540-ECE3E06A3EB3}"/>
              </a:ext>
            </a:extLst>
          </p:cNvPr>
          <p:cNvSpPr txBox="1"/>
          <p:nvPr/>
        </p:nvSpPr>
        <p:spPr>
          <a:xfrm>
            <a:off x="7130741" y="3749457"/>
            <a:ext cx="3968151" cy="3108543"/>
          </a:xfrm>
          <a:prstGeom prst="rect">
            <a:avLst/>
          </a:prstGeom>
          <a:noFill/>
        </p:spPr>
        <p:txBody>
          <a:bodyPr wrap="square" rtlCol="0">
            <a:spAutoFit/>
          </a:bodyPr>
          <a:lstStyle/>
          <a:p>
            <a:r>
              <a:rPr lang="en-US" sz="1200" b="1" dirty="0">
                <a:solidFill>
                  <a:schemeClr val="bg1"/>
                </a:solidFill>
                <a:latin typeface="Century Gothic" panose="020B0502020202020204" pitchFamily="34" charset="0"/>
              </a:rPr>
              <a:t>Example Application of the Ranking System:</a:t>
            </a:r>
          </a:p>
          <a:p>
            <a:pPr>
              <a:buFont typeface="Arial" panose="020B0604020202020204" pitchFamily="34" charset="0"/>
              <a:buChar char="•"/>
            </a:pPr>
            <a:r>
              <a:rPr lang="en-US" sz="1000" b="1" dirty="0">
                <a:solidFill>
                  <a:schemeClr val="bg1"/>
                </a:solidFill>
                <a:latin typeface="Century Gothic" panose="020B0502020202020204" pitchFamily="34" charset="0"/>
              </a:rPr>
              <a:t>STD-004-CPP (Prevent SQL Injection)</a:t>
            </a:r>
            <a:r>
              <a:rPr lang="en-US" sz="1000" dirty="0">
                <a:solidFill>
                  <a:schemeClr val="bg1"/>
                </a:solidFill>
                <a:latin typeface="Century Gothic" panose="020B0502020202020204" pitchFamily="34" charset="0"/>
              </a:rPr>
              <a:t>:</a:t>
            </a:r>
          </a:p>
          <a:p>
            <a:pPr>
              <a:buFont typeface="Arial" panose="020B0604020202020204" pitchFamily="34" charset="0"/>
              <a:buChar char="•"/>
            </a:pPr>
            <a:r>
              <a:rPr lang="en-US" sz="1000" b="1" dirty="0">
                <a:solidFill>
                  <a:schemeClr val="bg1"/>
                </a:solidFill>
                <a:latin typeface="Century Gothic" panose="020B0502020202020204" pitchFamily="34" charset="0"/>
              </a:rPr>
              <a:t>Severity</a:t>
            </a:r>
            <a:r>
              <a:rPr lang="en-US" sz="1000" dirty="0">
                <a:solidFill>
                  <a:schemeClr val="bg1"/>
                </a:solidFill>
                <a:latin typeface="Century Gothic" panose="020B0502020202020204" pitchFamily="34" charset="0"/>
              </a:rPr>
              <a:t>: High (Could lead to significant data breaches)</a:t>
            </a:r>
          </a:p>
          <a:p>
            <a:pPr>
              <a:buFont typeface="Arial" panose="020B0604020202020204" pitchFamily="34" charset="0"/>
              <a:buChar char="•"/>
            </a:pPr>
            <a:r>
              <a:rPr lang="en-US" sz="1000" b="1" dirty="0">
                <a:solidFill>
                  <a:schemeClr val="bg1"/>
                </a:solidFill>
                <a:latin typeface="Century Gothic" panose="020B0502020202020204" pitchFamily="34" charset="0"/>
              </a:rPr>
              <a:t>Likelihood</a:t>
            </a:r>
            <a:r>
              <a:rPr lang="en-US" sz="1000" dirty="0">
                <a:solidFill>
                  <a:schemeClr val="bg1"/>
                </a:solidFill>
                <a:latin typeface="Century Gothic" panose="020B0502020202020204" pitchFamily="34" charset="0"/>
              </a:rPr>
              <a:t>: Likely (SQL injection is a common attack vector)</a:t>
            </a:r>
          </a:p>
          <a:p>
            <a:pPr>
              <a:buFont typeface="Arial" panose="020B0604020202020204" pitchFamily="34" charset="0"/>
              <a:buChar char="•"/>
            </a:pPr>
            <a:r>
              <a:rPr lang="en-US" sz="1000" b="1" dirty="0">
                <a:solidFill>
                  <a:schemeClr val="bg1"/>
                </a:solidFill>
                <a:latin typeface="Century Gothic" panose="020B0502020202020204" pitchFamily="34" charset="0"/>
              </a:rPr>
              <a:t>Remediation Cost</a:t>
            </a:r>
            <a:r>
              <a:rPr lang="en-US" sz="1000" dirty="0">
                <a:solidFill>
                  <a:schemeClr val="bg1"/>
                </a:solidFill>
                <a:latin typeface="Century Gothic" panose="020B0502020202020204" pitchFamily="34" charset="0"/>
              </a:rPr>
              <a:t>: Medium (Requires coding practices change)</a:t>
            </a:r>
          </a:p>
          <a:p>
            <a:pPr>
              <a:buFont typeface="Arial" panose="020B0604020202020204" pitchFamily="34" charset="0"/>
              <a:buChar char="•"/>
            </a:pPr>
            <a:r>
              <a:rPr lang="en-US" sz="1000" b="1" dirty="0">
                <a:solidFill>
                  <a:schemeClr val="bg1"/>
                </a:solidFill>
                <a:latin typeface="Century Gothic" panose="020B0502020202020204" pitchFamily="34" charset="0"/>
              </a:rPr>
              <a:t>Priority</a:t>
            </a:r>
            <a:r>
              <a:rPr lang="en-US" sz="1000" dirty="0">
                <a:solidFill>
                  <a:schemeClr val="bg1"/>
                </a:solidFill>
                <a:latin typeface="Century Gothic" panose="020B0502020202020204" pitchFamily="34" charset="0"/>
              </a:rPr>
              <a:t>: High</a:t>
            </a:r>
          </a:p>
          <a:p>
            <a:pPr>
              <a:buFont typeface="Arial" panose="020B0604020202020204" pitchFamily="34" charset="0"/>
              <a:buChar char="•"/>
            </a:pPr>
            <a:endParaRPr lang="en-US" sz="1000" dirty="0">
              <a:solidFill>
                <a:schemeClr val="bg1"/>
              </a:solidFill>
              <a:latin typeface="Century Gothic" panose="020B0502020202020204" pitchFamily="34" charset="0"/>
            </a:endParaRPr>
          </a:p>
          <a:p>
            <a:pPr>
              <a:buFont typeface="Arial" panose="020B0604020202020204" pitchFamily="34" charset="0"/>
              <a:buChar char="•"/>
            </a:pPr>
            <a:r>
              <a:rPr lang="en-US" sz="1000" b="1" dirty="0">
                <a:solidFill>
                  <a:schemeClr val="bg1"/>
                </a:solidFill>
                <a:latin typeface="Century Gothic" panose="020B0502020202020204" pitchFamily="34" charset="0"/>
              </a:rPr>
              <a:t>STD-006-CPP (Use Static Assertions)</a:t>
            </a:r>
            <a:r>
              <a:rPr lang="en-US" sz="1000" dirty="0">
                <a:solidFill>
                  <a:schemeClr val="bg1"/>
                </a:solidFill>
                <a:latin typeface="Century Gothic" panose="020B0502020202020204" pitchFamily="34" charset="0"/>
              </a:rPr>
              <a:t>:</a:t>
            </a:r>
          </a:p>
          <a:p>
            <a:pPr>
              <a:buFont typeface="Arial" panose="020B0604020202020204" pitchFamily="34" charset="0"/>
              <a:buChar char="•"/>
            </a:pPr>
            <a:r>
              <a:rPr lang="en-US" sz="1000" b="1" dirty="0">
                <a:solidFill>
                  <a:schemeClr val="bg1"/>
                </a:solidFill>
                <a:latin typeface="Century Gothic" panose="020B0502020202020204" pitchFamily="34" charset="0"/>
              </a:rPr>
              <a:t>Severity</a:t>
            </a:r>
            <a:r>
              <a:rPr lang="en-US" sz="1000" dirty="0">
                <a:solidFill>
                  <a:schemeClr val="bg1"/>
                </a:solidFill>
                <a:latin typeface="Century Gothic" panose="020B0502020202020204" pitchFamily="34" charset="0"/>
              </a:rPr>
              <a:t>: Low (Minor impact if assertions are not used)</a:t>
            </a:r>
          </a:p>
          <a:p>
            <a:pPr>
              <a:buFont typeface="Arial" panose="020B0604020202020204" pitchFamily="34" charset="0"/>
              <a:buChar char="•"/>
            </a:pPr>
            <a:r>
              <a:rPr lang="en-US" sz="1000" b="1" dirty="0">
                <a:solidFill>
                  <a:schemeClr val="bg1"/>
                </a:solidFill>
                <a:latin typeface="Century Gothic" panose="020B0502020202020204" pitchFamily="34" charset="0"/>
              </a:rPr>
              <a:t>Likelihood</a:t>
            </a:r>
            <a:r>
              <a:rPr lang="en-US" sz="1000" dirty="0">
                <a:solidFill>
                  <a:schemeClr val="bg1"/>
                </a:solidFill>
                <a:latin typeface="Century Gothic" panose="020B0502020202020204" pitchFamily="34" charset="0"/>
              </a:rPr>
              <a:t>: Unlikely (Compiler catches many issues)</a:t>
            </a:r>
          </a:p>
          <a:p>
            <a:pPr>
              <a:buFont typeface="Arial" panose="020B0604020202020204" pitchFamily="34" charset="0"/>
              <a:buChar char="•"/>
            </a:pPr>
            <a:r>
              <a:rPr lang="en-US" sz="1000" b="1" dirty="0">
                <a:solidFill>
                  <a:schemeClr val="bg1"/>
                </a:solidFill>
                <a:latin typeface="Century Gothic" panose="020B0502020202020204" pitchFamily="34" charset="0"/>
              </a:rPr>
              <a:t>Remediation Cost</a:t>
            </a:r>
            <a:r>
              <a:rPr lang="en-US" sz="1000" dirty="0">
                <a:solidFill>
                  <a:schemeClr val="bg1"/>
                </a:solidFill>
                <a:latin typeface="Century Gothic" panose="020B0502020202020204" pitchFamily="34" charset="0"/>
              </a:rPr>
              <a:t>: High (Changing assertions can be time-consuming)</a:t>
            </a:r>
          </a:p>
          <a:p>
            <a:pPr>
              <a:buFont typeface="Arial" panose="020B0604020202020204" pitchFamily="34" charset="0"/>
              <a:buChar char="•"/>
            </a:pPr>
            <a:r>
              <a:rPr lang="en-US" sz="1000" b="1" dirty="0">
                <a:solidFill>
                  <a:schemeClr val="bg1"/>
                </a:solidFill>
                <a:latin typeface="Century Gothic" panose="020B0502020202020204" pitchFamily="34" charset="0"/>
              </a:rPr>
              <a:t>Priority</a:t>
            </a:r>
            <a:r>
              <a:rPr lang="en-US" sz="1000" dirty="0">
                <a:solidFill>
                  <a:schemeClr val="bg1"/>
                </a:solidFill>
                <a:latin typeface="Century Gothic" panose="020B0502020202020204" pitchFamily="34" charset="0"/>
              </a:rPr>
              <a:t>: Low</a:t>
            </a:r>
          </a:p>
          <a:p>
            <a:pPr marL="742950" lvl="1" indent="-285750">
              <a:buFont typeface="Arial" panose="020B0604020202020204" pitchFamily="34" charset="0"/>
              <a:buChar char="•"/>
            </a:pPr>
            <a:endParaRPr lang="en-US" sz="1000" dirty="0">
              <a:solidFill>
                <a:schemeClr val="bg1"/>
              </a:solidFill>
              <a:latin typeface="Century Gothic" panose="020B0502020202020204" pitchFamily="34" charset="0"/>
            </a:endParaRPr>
          </a:p>
          <a:p>
            <a:r>
              <a:rPr lang="en-US" sz="1000" dirty="0">
                <a:solidFill>
                  <a:schemeClr val="bg1"/>
                </a:solidFill>
                <a:latin typeface="Century Gothic" panose="020B0502020202020204" pitchFamily="34" charset="0"/>
              </a:rPr>
              <a:t>This ranking system helps prioritize efforts to address vulnerabilities that pose the greatest risk while considering the resources required for remediation.</a:t>
            </a:r>
          </a:p>
          <a:p>
            <a:endParaRPr 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322053" y="1628701"/>
            <a:ext cx="11184147" cy="4913606"/>
          </a:xfrm>
          <a:prstGeom prst="rect">
            <a:avLst/>
          </a:prstGeom>
          <a:noFill/>
          <a:ln>
            <a:noFill/>
          </a:ln>
        </p:spPr>
        <p:txBody>
          <a:bodyPr spcFirstLastPara="1" wrap="square" lIns="91425" tIns="45700" rIns="91425" bIns="45700" anchor="t" anchorCtr="0">
            <a:normAutofit fontScale="40000" lnSpcReduction="20000"/>
          </a:bodyPr>
          <a:lstStyle/>
          <a:p>
            <a:pPr marL="114300" indent="0">
              <a:buNone/>
            </a:pPr>
            <a:r>
              <a:rPr lang="en-US" sz="3000" b="1" dirty="0"/>
              <a:t>Encryption in Flight</a:t>
            </a:r>
            <a:r>
              <a:rPr lang="en-US" sz="3000" dirty="0"/>
              <a:t>:</a:t>
            </a:r>
          </a:p>
          <a:p>
            <a:r>
              <a:rPr lang="en-US" sz="3000" b="1" dirty="0"/>
              <a:t>Policy</a:t>
            </a:r>
            <a:r>
              <a:rPr lang="en-US" sz="3000" dirty="0"/>
              <a:t>: Encryption in flight refers to the process of securing data while it is being transmitted from one location to another, such as over a network.</a:t>
            </a:r>
          </a:p>
          <a:p>
            <a:r>
              <a:rPr lang="en-US" sz="3000" b="1" dirty="0"/>
              <a:t>Implementation</a:t>
            </a:r>
            <a:r>
              <a:rPr lang="en-US" sz="3000" dirty="0"/>
              <a:t>: This policy requires the use of encryption protocols like TLS (Transport Layer Security) or SSL (Secure Sockets Layer) to encrypt data packets before they are sent over the network.</a:t>
            </a:r>
          </a:p>
          <a:p>
            <a:r>
              <a:rPr lang="en-US" sz="3000" b="1" dirty="0"/>
              <a:t>Purpose</a:t>
            </a:r>
            <a:r>
              <a:rPr lang="en-US" sz="3000" dirty="0"/>
              <a:t>: The goal is to protect sensitive information from interception or eavesdropping by unauthorized parties during transmission. This policy applies to any data transmission, particularly over public or unsecured networks.</a:t>
            </a:r>
          </a:p>
          <a:p>
            <a:pPr marL="114300" indent="0">
              <a:buNone/>
            </a:pPr>
            <a:r>
              <a:rPr lang="en-US" sz="3000" b="1" dirty="0"/>
              <a:t>Encryption at Rest</a:t>
            </a:r>
            <a:r>
              <a:rPr lang="en-US" sz="3000" dirty="0"/>
              <a:t>:</a:t>
            </a:r>
          </a:p>
          <a:p>
            <a:r>
              <a:rPr lang="en-US" sz="3000" b="1" dirty="0"/>
              <a:t>Policy</a:t>
            </a:r>
            <a:r>
              <a:rPr lang="en-US" sz="3000" dirty="0"/>
              <a:t>: Encryption at rest involves securing data when it is stored on disk, in databases, or in any other form of storage.</a:t>
            </a:r>
          </a:p>
          <a:p>
            <a:r>
              <a:rPr lang="en-US" sz="3000" b="1" dirty="0"/>
              <a:t>Implementation</a:t>
            </a:r>
            <a:r>
              <a:rPr lang="en-US" sz="3000" dirty="0"/>
              <a:t>: Data at rest should be encrypted using strong encryption algorithms like AES (Advanced Encryption Standard) or RSA. This can be applied to entire disks, specific files, or database entries.</a:t>
            </a:r>
          </a:p>
          <a:p>
            <a:r>
              <a:rPr lang="en-US" sz="3000" b="1" dirty="0"/>
              <a:t>Purpose</a:t>
            </a:r>
            <a:r>
              <a:rPr lang="en-US" sz="3000" dirty="0"/>
              <a:t>: The purpose is to protect data from unauthorized access, particularly in scenarios where physical storage devices might be compromised (e.g., lost or stolen hard drives). This policy ensures that even if unauthorized access to storage occurs, the data remains unreadable without the proper decryption keys.</a:t>
            </a:r>
          </a:p>
          <a:p>
            <a:pPr marL="114300" indent="0">
              <a:buNone/>
            </a:pPr>
            <a:r>
              <a:rPr lang="en-US" sz="3000" b="1" dirty="0"/>
              <a:t>Encryption in Use</a:t>
            </a:r>
            <a:r>
              <a:rPr lang="en-US" sz="3000" dirty="0"/>
              <a:t>:</a:t>
            </a:r>
          </a:p>
          <a:p>
            <a:r>
              <a:rPr lang="en-US" sz="3000" b="1" dirty="0"/>
              <a:t>Policy</a:t>
            </a:r>
            <a:r>
              <a:rPr lang="en-US" sz="3000" dirty="0"/>
              <a:t>: Encryption in use refers to securing data that is actively being processed or used by an application or system.</a:t>
            </a:r>
          </a:p>
          <a:p>
            <a:r>
              <a:rPr lang="en-US" sz="3000" b="1" dirty="0"/>
              <a:t>Implementation</a:t>
            </a:r>
            <a:r>
              <a:rPr lang="en-US" sz="3000" dirty="0"/>
              <a:t>: Technologies like homomorphic encryption or secure enclaves (e.g., Intel SGX) can be used to process encrypted data without decrypting it first. This maintains data confidentiality even during processing.</a:t>
            </a:r>
          </a:p>
          <a:p>
            <a:r>
              <a:rPr lang="en-US" sz="3000" b="1" dirty="0"/>
              <a:t>Purpose</a:t>
            </a:r>
            <a:r>
              <a:rPr lang="en-US" sz="3000" dirty="0"/>
              <a:t>: This policy is particularly important for highly sensitive data that needs to be processed while still ensuring its security. It applies in environments such as cloud computing or when working with confidential information, where data must remain protected throughout its lifecycle, even while being actively used.</a:t>
            </a:r>
          </a:p>
          <a:p>
            <a:pPr marL="114300" indent="0">
              <a:buNone/>
            </a:pPr>
            <a:r>
              <a:rPr lang="en-US" sz="3000" dirty="0"/>
              <a:t>These encryption policies are designed to provide comprehensive protection for data at all stages—whether it is being transmitted, stored, or processed—ensuring that sensitive information remains secure and protected from unauthorized access or breaches.</a:t>
            </a:r>
          </a:p>
          <a:p>
            <a:pPr marL="0" lvl="0" indent="0" algn="l" rtl="0">
              <a:lnSpc>
                <a:spcPct val="90000"/>
              </a:lnSpc>
              <a:spcBef>
                <a:spcPts val="1000"/>
              </a:spcBef>
              <a:spcAft>
                <a:spcPts val="0"/>
              </a:spcAft>
              <a:buClr>
                <a:schemeClr val="lt1"/>
              </a:buClr>
              <a:buSzPts val="1600"/>
              <a:buNone/>
            </a:pPr>
            <a:endParaRPr sz="10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2F59EBD3-1904-BED9-AF6F-90AE8FA43512}"/>
              </a:ext>
            </a:extLst>
          </p:cNvPr>
          <p:cNvSpPr>
            <a:spLocks noGrp="1" noChangeArrowheads="1"/>
          </p:cNvSpPr>
          <p:nvPr>
            <p:ph type="body" idx="1"/>
          </p:nvPr>
        </p:nvSpPr>
        <p:spPr bwMode="auto">
          <a:xfrm>
            <a:off x="763478" y="1683639"/>
            <a:ext cx="1032059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bg1"/>
                </a:solidFill>
                <a:effectLst/>
                <a:latin typeface="Century Gothic" panose="020B0502020202020204" pitchFamily="34" charset="0"/>
              </a:rPr>
              <a:t>Authentication</a:t>
            </a:r>
            <a:r>
              <a:rPr kumimoji="0" lang="en-US" altLang="en-US" sz="1400" b="0" i="0" u="none" strike="noStrike" cap="none" normalizeH="0" baseline="0" dirty="0">
                <a:ln>
                  <a:noFill/>
                </a:ln>
                <a:solidFill>
                  <a:schemeClr val="bg1"/>
                </a:solidFill>
                <a:effectLst/>
                <a:latin typeface="Century Gothic" panose="020B0502020202020204" pitchFamily="34" charset="0"/>
              </a:rPr>
              <a:t>:</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Policy</a:t>
            </a:r>
            <a:r>
              <a:rPr kumimoji="0" lang="en-US" altLang="en-US" sz="1000" b="0" i="0" u="none" strike="noStrike" cap="none" normalizeH="0" baseline="0" dirty="0">
                <a:ln>
                  <a:noFill/>
                </a:ln>
                <a:solidFill>
                  <a:schemeClr val="bg1"/>
                </a:solidFill>
                <a:effectLst/>
                <a:latin typeface="Century Gothic" panose="020B0502020202020204" pitchFamily="34" charset="0"/>
              </a:rPr>
              <a:t>: Authentication is the process of verifying the identity of a user, device, or system before granting access to resources.</a:t>
            </a:r>
            <a:endParaRPr lang="en-US" altLang="en-US" sz="1000" dirty="0">
              <a:solidFill>
                <a:schemeClr val="bg1"/>
              </a:solidFill>
              <a:latin typeface="Century Gothic" panose="020B0502020202020204" pitchFamily="34" charset="0"/>
            </a:endParaRP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Implementation</a:t>
            </a:r>
            <a:r>
              <a:rPr kumimoji="0" lang="en-US" altLang="en-US" sz="1000" b="0" i="0" u="none" strike="noStrike" cap="none" normalizeH="0" baseline="0" dirty="0">
                <a:ln>
                  <a:noFill/>
                </a:ln>
                <a:solidFill>
                  <a:schemeClr val="bg1"/>
                </a:solidFill>
                <a:effectLst/>
                <a:latin typeface="Century Gothic" panose="020B0502020202020204" pitchFamily="34" charset="0"/>
              </a:rPr>
              <a:t>: The policy mandates the use of strong authentication mechanisms such as passwords, biometrics, two-factor authentication (2FA), and digital certificates. For example, users must provide a username and password, and in more secure environments, combine it with another factor like a one-time passcode (OTP) or a fingerprint scan.</a:t>
            </a:r>
            <a:endParaRPr lang="en-US" altLang="en-US" sz="1000" dirty="0">
              <a:solidFill>
                <a:schemeClr val="bg1"/>
              </a:solidFill>
              <a:latin typeface="Century Gothic" panose="020B0502020202020204" pitchFamily="34" charset="0"/>
            </a:endParaRP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Purpose</a:t>
            </a:r>
            <a:r>
              <a:rPr kumimoji="0" lang="en-US" altLang="en-US" sz="1000" b="0" i="0" u="none" strike="noStrike" cap="none" normalizeH="0" baseline="0" dirty="0">
                <a:ln>
                  <a:noFill/>
                </a:ln>
                <a:solidFill>
                  <a:schemeClr val="bg1"/>
                </a:solidFill>
                <a:effectLst/>
                <a:latin typeface="Century Gothic" panose="020B0502020202020204" pitchFamily="34" charset="0"/>
              </a:rPr>
              <a:t>: The aim is to ensure that only authorized and verified users or devices can access sensitive systems and data. This is crucial in preventing unauthorized access and ensuring that the system interacts only with trusted entities.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bg1"/>
                </a:solidFill>
                <a:effectLst/>
                <a:latin typeface="Century Gothic" panose="020B0502020202020204" pitchFamily="34" charset="0"/>
              </a:rPr>
              <a:t>Authorization</a:t>
            </a:r>
            <a:r>
              <a:rPr kumimoji="0" lang="en-US" altLang="en-US" sz="1400" b="0" i="0" u="none" strike="noStrike" cap="none" normalizeH="0" baseline="0" dirty="0">
                <a:ln>
                  <a:noFill/>
                </a:ln>
                <a:solidFill>
                  <a:schemeClr val="bg1"/>
                </a:solidFill>
                <a:effectLst/>
                <a:latin typeface="Century Gothic" panose="020B0502020202020204" pitchFamily="34" charset="0"/>
              </a:rPr>
              <a:t>:</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Policy</a:t>
            </a:r>
            <a:r>
              <a:rPr kumimoji="0" lang="en-US" altLang="en-US" sz="1000" b="0" i="0" u="none" strike="noStrike" cap="none" normalizeH="0" baseline="0" dirty="0">
                <a:ln>
                  <a:noFill/>
                </a:ln>
                <a:solidFill>
                  <a:schemeClr val="bg1"/>
                </a:solidFill>
                <a:effectLst/>
                <a:latin typeface="Century Gothic" panose="020B0502020202020204" pitchFamily="34" charset="0"/>
              </a:rPr>
              <a:t>: Authorization is the process of determining what an authenticated user, device, or system is allowed to do within the system.</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Implementation</a:t>
            </a:r>
            <a:r>
              <a:rPr kumimoji="0" lang="en-US" altLang="en-US" sz="1000" b="0" i="0" u="none" strike="noStrike" cap="none" normalizeH="0" baseline="0" dirty="0">
                <a:ln>
                  <a:noFill/>
                </a:ln>
                <a:solidFill>
                  <a:schemeClr val="bg1"/>
                </a:solidFill>
                <a:effectLst/>
                <a:latin typeface="Century Gothic" panose="020B0502020202020204" pitchFamily="34" charset="0"/>
              </a:rPr>
              <a:t>: This policy enforces role-based access control (RBAC), attribute-based access control (ABAC), or similar models to manage user permissions. Once authenticated, the system checks the user’s permissions against predefined access control policies to determine what resources or actions the user can access or perform.</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Purpose</a:t>
            </a:r>
            <a:r>
              <a:rPr kumimoji="0" lang="en-US" altLang="en-US" sz="1000" b="0" i="0" u="none" strike="noStrike" cap="none" normalizeH="0" baseline="0" dirty="0">
                <a:ln>
                  <a:noFill/>
                </a:ln>
                <a:solidFill>
                  <a:schemeClr val="bg1"/>
                </a:solidFill>
                <a:effectLst/>
                <a:latin typeface="Century Gothic" panose="020B0502020202020204" pitchFamily="34" charset="0"/>
              </a:rPr>
              <a:t>: The purpose is to restrict users to only those resources and actions necessary for their roles, thereby minimizing the potential for accidental or intentional misuse of system resources. This policy ensures that access is granted based on the principle of least privilege.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bg1"/>
                </a:solidFill>
                <a:effectLst/>
                <a:latin typeface="Century Gothic" panose="020B0502020202020204" pitchFamily="34" charset="0"/>
              </a:rPr>
              <a:t>Accounting (Auditing)</a:t>
            </a:r>
            <a:r>
              <a:rPr kumimoji="0" lang="en-US" altLang="en-US" sz="1400" b="0" i="0" u="none" strike="noStrike" cap="none" normalizeH="0" baseline="0" dirty="0">
                <a:ln>
                  <a:noFill/>
                </a:ln>
                <a:solidFill>
                  <a:schemeClr val="bg1"/>
                </a:solidFill>
                <a:effectLst/>
                <a:latin typeface="Century Gothic" panose="020B0502020202020204" pitchFamily="34" charset="0"/>
              </a:rPr>
              <a:t>:</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Policy</a:t>
            </a:r>
            <a:r>
              <a:rPr kumimoji="0" lang="en-US" altLang="en-US" sz="1000" b="0" i="0" u="none" strike="noStrike" cap="none" normalizeH="0" baseline="0" dirty="0">
                <a:ln>
                  <a:noFill/>
                </a:ln>
                <a:solidFill>
                  <a:schemeClr val="bg1"/>
                </a:solidFill>
                <a:effectLst/>
                <a:latin typeface="Century Gothic" panose="020B0502020202020204" pitchFamily="34" charset="0"/>
              </a:rPr>
              <a:t>: Accounting, also known as auditing, is the process of recording and tracking user activities within a system.</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Implementation</a:t>
            </a:r>
            <a:r>
              <a:rPr kumimoji="0" lang="en-US" altLang="en-US" sz="1000" b="0" i="0" u="none" strike="noStrike" cap="none" normalizeH="0" baseline="0" dirty="0">
                <a:ln>
                  <a:noFill/>
                </a:ln>
                <a:solidFill>
                  <a:schemeClr val="bg1"/>
                </a:solidFill>
                <a:effectLst/>
                <a:latin typeface="Century Gothic" panose="020B0502020202020204" pitchFamily="34" charset="0"/>
              </a:rPr>
              <a:t>: The policy requires logging mechanisms to capture detailed records of user actions, such as login attempts, resource access, data modifications, and system configuration changes. Logs should include information such as who accessed what, when, from where, and what actions were performed. These logs must be securely stored and regularly reviewed.</a:t>
            </a:r>
          </a:p>
          <a:p>
            <a:pPr marL="171450" indent="-171450" eaLnBrk="0" fontAlgn="base" hangingPunct="0">
              <a:lnSpc>
                <a:spcPct val="100000"/>
              </a:lnSpc>
              <a:spcBef>
                <a:spcPct val="0"/>
              </a:spcBef>
              <a:spcAft>
                <a:spcPct val="0"/>
              </a:spcAft>
              <a:buClrTx/>
              <a:buSzTx/>
            </a:pPr>
            <a:r>
              <a:rPr kumimoji="0" lang="en-US" altLang="en-US" sz="1000" b="1" i="0" u="none" strike="noStrike" cap="none" normalizeH="0" baseline="0" dirty="0">
                <a:ln>
                  <a:noFill/>
                </a:ln>
                <a:solidFill>
                  <a:schemeClr val="bg1"/>
                </a:solidFill>
                <a:effectLst/>
                <a:latin typeface="Century Gothic" panose="020B0502020202020204" pitchFamily="34" charset="0"/>
              </a:rPr>
              <a:t>Purpose</a:t>
            </a:r>
            <a:r>
              <a:rPr kumimoji="0" lang="en-US" altLang="en-US" sz="1000" b="0" i="0" u="none" strike="noStrike" cap="none" normalizeH="0" baseline="0" dirty="0">
                <a:ln>
                  <a:noFill/>
                </a:ln>
                <a:solidFill>
                  <a:schemeClr val="bg1"/>
                </a:solidFill>
                <a:effectLst/>
                <a:latin typeface="Century Gothic" panose="020B0502020202020204" pitchFamily="34" charset="0"/>
              </a:rPr>
              <a:t>: The goal is to maintain an audit trail that can be used for compliance reporting, detecting suspicious activities, and conducting forensic investigations after a security incident. Accounting supports accountability by ensuring that all actions within the system are traceable to specific users or devices, and it is essential for maintaining system integrity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2">
            <a:extLst>
              <a:ext uri="{FF2B5EF4-FFF2-40B4-BE49-F238E27FC236}">
                <a16:creationId xmlns:a16="http://schemas.microsoft.com/office/drawing/2014/main" id="{79E1AD8D-56E5-1815-C775-CCF9BE7FA9E9}"/>
              </a:ext>
            </a:extLst>
          </p:cNvPr>
          <p:cNvSpPr>
            <a:spLocks noChangeArrowheads="1"/>
          </p:cNvSpPr>
          <p:nvPr/>
        </p:nvSpPr>
        <p:spPr bwMode="auto">
          <a:xfrm>
            <a:off x="349370" y="1046091"/>
            <a:ext cx="771201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Century Gothic" panose="020B0502020202020204" pitchFamily="34" charset="0"/>
              </a:rPr>
              <a:t>Test 1: Can the system prevent SQL injection with prepared statements?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Century Gothic" panose="020B0502020202020204" pitchFamily="34" charset="0"/>
              </a:rPr>
              <a:t>This test checks whether the system uses prepared statements correctly to prevent SQL injection.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entury Gothic" panose="020B0502020202020204" pitchFamily="34" charset="0"/>
              </a:rPr>
              <a:t>Test Case</a:t>
            </a:r>
            <a:r>
              <a:rPr kumimoji="0" lang="en-US" altLang="en-US" sz="2000" b="0" i="0" u="none" strike="noStrike" cap="none" normalizeH="0" baseline="0" dirty="0">
                <a:ln>
                  <a:noFill/>
                </a:ln>
                <a:solidFill>
                  <a:schemeClr val="bg1"/>
                </a:solidFill>
                <a:effectLst/>
                <a:latin typeface="Century Gothic" panose="020B0502020202020204" pitchFamily="34" charset="0"/>
              </a:rPr>
              <a:t>: Attempt to inject SQL through an input field using a common SQL injection string (' OR 1=1 --).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entury Gothic" panose="020B0502020202020204" pitchFamily="34" charset="0"/>
              </a:rPr>
              <a:t>Expected Result</a:t>
            </a:r>
            <a:r>
              <a:rPr kumimoji="0" lang="en-US" altLang="en-US" sz="2000" b="0" i="0" u="none" strike="noStrike" cap="none" normalizeH="0" baseline="0" dirty="0">
                <a:ln>
                  <a:noFill/>
                </a:ln>
                <a:solidFill>
                  <a:schemeClr val="bg1"/>
                </a:solidFill>
                <a:effectLst/>
                <a:latin typeface="Century Gothic" panose="020B0502020202020204" pitchFamily="34" charset="0"/>
              </a:rPr>
              <a:t>: The system should reject the input or treat it as a literal string, returning no unauthorized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Century Gothic" panose="020B0502020202020204" pitchFamily="34" charset="0"/>
              </a:rPr>
              <a:t>Actual Result</a:t>
            </a:r>
            <a:r>
              <a:rPr kumimoji="0" lang="en-US" altLang="en-US" sz="2000" b="0" i="0" u="none" strike="noStrike" cap="none" normalizeH="0" baseline="0" dirty="0">
                <a:ln>
                  <a:noFill/>
                </a:ln>
                <a:solidFill>
                  <a:schemeClr val="bg1"/>
                </a:solidFill>
                <a:effectLst/>
                <a:latin typeface="Century Gothic" panose="020B0502020202020204" pitchFamily="34" charset="0"/>
              </a:rPr>
              <a:t>: The system correctly used a prepared statement and did not return unauthorized data. </a:t>
            </a:r>
            <a:r>
              <a:rPr kumimoji="0" lang="en-US" altLang="en-US" sz="2000" b="1" i="0" u="none" strike="noStrike" cap="none" normalizeH="0" baseline="0" dirty="0">
                <a:ln>
                  <a:noFill/>
                </a:ln>
                <a:solidFill>
                  <a:schemeClr val="bg1"/>
                </a:solidFill>
                <a:effectLst/>
                <a:latin typeface="Century Gothic" panose="020B0502020202020204" pitchFamily="34" charset="0"/>
              </a:rPr>
              <a:t>(Positive Result)</a:t>
            </a:r>
            <a:endParaRPr kumimoji="0" lang="en-US" altLang="en-US" sz="20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entury Gothic" panose="020B0502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340743" y="1087623"/>
            <a:ext cx="8277046" cy="46827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3200" b="1" dirty="0"/>
              <a:t>Test 2: Does the system allow SQL injection when using concatenated SQL queries?</a:t>
            </a:r>
          </a:p>
          <a:p>
            <a:pPr marL="0" lvl="0" indent="0" algn="l" rtl="0">
              <a:lnSpc>
                <a:spcPct val="90000"/>
              </a:lnSpc>
              <a:spcBef>
                <a:spcPts val="1000"/>
              </a:spcBef>
              <a:spcAft>
                <a:spcPts val="0"/>
              </a:spcAft>
              <a:buSzPts val="1800"/>
              <a:buNone/>
            </a:pPr>
            <a:r>
              <a:rPr lang="en-US" dirty="0"/>
              <a:t>This test checks whether the system is vulnerable to SQL injection when user input is directly concatenated into SQL queries.</a:t>
            </a:r>
          </a:p>
          <a:p>
            <a:pPr marL="0" lvl="0" indent="0" algn="l" rtl="0">
              <a:lnSpc>
                <a:spcPct val="90000"/>
              </a:lnSpc>
              <a:spcBef>
                <a:spcPts val="1000"/>
              </a:spcBef>
              <a:spcAft>
                <a:spcPts val="0"/>
              </a:spcAft>
              <a:buSzPts val="1800"/>
              <a:buNone/>
            </a:pPr>
            <a:r>
              <a:rPr lang="en-US" b="1" dirty="0"/>
              <a:t>Test Case</a:t>
            </a:r>
            <a:r>
              <a:rPr lang="en-US" dirty="0"/>
              <a:t>: Inject SQL through an input field (' OR 'a' = ‘a).</a:t>
            </a:r>
          </a:p>
          <a:p>
            <a:pPr marL="0" lvl="0" indent="0" algn="l" rtl="0">
              <a:lnSpc>
                <a:spcPct val="90000"/>
              </a:lnSpc>
              <a:spcBef>
                <a:spcPts val="1000"/>
              </a:spcBef>
              <a:spcAft>
                <a:spcPts val="0"/>
              </a:spcAft>
              <a:buSzPts val="1800"/>
              <a:buNone/>
            </a:pPr>
            <a:r>
              <a:rPr lang="en-US" b="1" dirty="0"/>
              <a:t>Expected Result</a:t>
            </a:r>
            <a:r>
              <a:rPr lang="en-US" dirty="0"/>
              <a:t>: The system should not execute the injected SQL and should treat it as a part of the input string.</a:t>
            </a:r>
          </a:p>
          <a:p>
            <a:pPr marL="0" lvl="0" indent="0" algn="l" rtl="0">
              <a:lnSpc>
                <a:spcPct val="90000"/>
              </a:lnSpc>
              <a:spcBef>
                <a:spcPts val="1000"/>
              </a:spcBef>
              <a:spcAft>
                <a:spcPts val="0"/>
              </a:spcAft>
              <a:buSzPts val="1800"/>
              <a:buNone/>
            </a:pPr>
            <a:r>
              <a:rPr lang="en-US" b="1" dirty="0"/>
              <a:t>Actual Result</a:t>
            </a:r>
            <a:r>
              <a:rPr lang="en-US" dirty="0"/>
              <a:t>: The system concatenated the input and executed the injected SQL, returning unauthorized data. </a:t>
            </a:r>
            <a:r>
              <a:rPr lang="en-US" b="1" dirty="0"/>
              <a:t>(Negative Result)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404405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TotalTime>
  <Words>3624</Words>
  <Application>Microsoft Office PowerPoint</Application>
  <PresentationFormat>Widescreen</PresentationFormat>
  <Paragraphs>273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Jarvis, Victor</cp:lastModifiedBy>
  <cp:revision>6</cp:revision>
  <dcterms:created xsi:type="dcterms:W3CDTF">2020-08-19T17:59:24Z</dcterms:created>
  <dcterms:modified xsi:type="dcterms:W3CDTF">2024-08-26T04:46:03Z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